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4" r:id="rId1"/>
  </p:sldMasterIdLst>
  <p:notesMasterIdLst>
    <p:notesMasterId r:id="rId97"/>
  </p:notesMasterIdLst>
  <p:sldIdLst>
    <p:sldId id="257" r:id="rId2"/>
    <p:sldId id="548" r:id="rId3"/>
    <p:sldId id="525" r:id="rId4"/>
    <p:sldId id="554" r:id="rId5"/>
    <p:sldId id="553" r:id="rId6"/>
    <p:sldId id="526" r:id="rId7"/>
    <p:sldId id="527" r:id="rId8"/>
    <p:sldId id="535" r:id="rId9"/>
    <p:sldId id="378" r:id="rId10"/>
    <p:sldId id="536" r:id="rId11"/>
    <p:sldId id="537" r:id="rId12"/>
    <p:sldId id="401" r:id="rId13"/>
    <p:sldId id="565" r:id="rId14"/>
    <p:sldId id="381" r:id="rId15"/>
    <p:sldId id="538" r:id="rId16"/>
    <p:sldId id="566" r:id="rId17"/>
    <p:sldId id="555" r:id="rId18"/>
    <p:sldId id="376" r:id="rId19"/>
    <p:sldId id="409" r:id="rId20"/>
    <p:sldId id="404" r:id="rId21"/>
    <p:sldId id="405" r:id="rId22"/>
    <p:sldId id="476" r:id="rId23"/>
    <p:sldId id="271" r:id="rId24"/>
    <p:sldId id="479" r:id="rId25"/>
    <p:sldId id="544" r:id="rId26"/>
    <p:sldId id="545" r:id="rId27"/>
    <p:sldId id="540" r:id="rId28"/>
    <p:sldId id="546" r:id="rId29"/>
    <p:sldId id="539" r:id="rId30"/>
    <p:sldId id="547" r:id="rId31"/>
    <p:sldId id="485" r:id="rId32"/>
    <p:sldId id="278" r:id="rId33"/>
    <p:sldId id="569" r:id="rId34"/>
    <p:sldId id="480" r:id="rId35"/>
    <p:sldId id="574" r:id="rId36"/>
    <p:sldId id="556" r:id="rId37"/>
    <p:sldId id="279" r:id="rId38"/>
    <p:sldId id="280" r:id="rId39"/>
    <p:sldId id="281" r:id="rId40"/>
    <p:sldId id="481" r:id="rId41"/>
    <p:sldId id="282" r:id="rId42"/>
    <p:sldId id="383" r:id="rId43"/>
    <p:sldId id="283" r:id="rId44"/>
    <p:sldId id="567" r:id="rId45"/>
    <p:sldId id="568" r:id="rId46"/>
    <p:sldId id="471" r:id="rId47"/>
    <p:sldId id="557" r:id="rId48"/>
    <p:sldId id="287" r:id="rId49"/>
    <p:sldId id="289" r:id="rId50"/>
    <p:sldId id="290" r:id="rId51"/>
    <p:sldId id="291" r:id="rId52"/>
    <p:sldId id="472" r:id="rId53"/>
    <p:sldId id="558" r:id="rId54"/>
    <p:sldId id="292" r:id="rId55"/>
    <p:sldId id="293" r:id="rId56"/>
    <p:sldId id="411" r:id="rId57"/>
    <p:sldId id="412" r:id="rId58"/>
    <p:sldId id="413" r:id="rId59"/>
    <p:sldId id="418" r:id="rId60"/>
    <p:sldId id="489" r:id="rId61"/>
    <p:sldId id="422" r:id="rId62"/>
    <p:sldId id="493" r:id="rId63"/>
    <p:sldId id="423" r:id="rId64"/>
    <p:sldId id="492" r:id="rId65"/>
    <p:sldId id="561" r:id="rId66"/>
    <p:sldId id="427" r:id="rId67"/>
    <p:sldId id="559" r:id="rId68"/>
    <p:sldId id="391" r:id="rId69"/>
    <p:sldId id="494" r:id="rId70"/>
    <p:sldId id="434" r:id="rId71"/>
    <p:sldId id="500" r:id="rId72"/>
    <p:sldId id="438" r:id="rId73"/>
    <p:sldId id="441" r:id="rId74"/>
    <p:sldId id="442" r:id="rId75"/>
    <p:sldId id="576" r:id="rId76"/>
    <p:sldId id="562" r:id="rId77"/>
    <p:sldId id="444" r:id="rId78"/>
    <p:sldId id="504" r:id="rId79"/>
    <p:sldId id="498" r:id="rId80"/>
    <p:sldId id="571" r:id="rId81"/>
    <p:sldId id="560" r:id="rId82"/>
    <p:sldId id="507" r:id="rId83"/>
    <p:sldId id="508" r:id="rId84"/>
    <p:sldId id="564" r:id="rId85"/>
    <p:sldId id="572" r:id="rId86"/>
    <p:sldId id="575" r:id="rId87"/>
    <p:sldId id="577" r:id="rId88"/>
    <p:sldId id="474" r:id="rId89"/>
    <p:sldId id="475" r:id="rId90"/>
    <p:sldId id="523" r:id="rId91"/>
    <p:sldId id="521" r:id="rId92"/>
    <p:sldId id="552" r:id="rId93"/>
    <p:sldId id="531" r:id="rId94"/>
    <p:sldId id="530" r:id="rId95"/>
    <p:sldId id="533" r:id="rId9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ＭＳ Ｐゴシック" charset="-128"/>
        <a:cs typeface="+mn-cs"/>
      </a:defRPr>
    </a:lvl1pPr>
    <a:lvl2pPr marL="457200" algn="l" rtl="0" fontAlgn="base">
      <a:spcBef>
        <a:spcPct val="0"/>
      </a:spcBef>
      <a:spcAft>
        <a:spcPct val="0"/>
      </a:spcAft>
      <a:defRPr kern="1200">
        <a:solidFill>
          <a:schemeClr val="tx1"/>
        </a:solidFill>
        <a:latin typeface="Tahoma" pitchFamily="34" charset="0"/>
        <a:ea typeface="ＭＳ Ｐゴシック" charset="-128"/>
        <a:cs typeface="+mn-cs"/>
      </a:defRPr>
    </a:lvl2pPr>
    <a:lvl3pPr marL="914400" algn="l" rtl="0" fontAlgn="base">
      <a:spcBef>
        <a:spcPct val="0"/>
      </a:spcBef>
      <a:spcAft>
        <a:spcPct val="0"/>
      </a:spcAft>
      <a:defRPr kern="1200">
        <a:solidFill>
          <a:schemeClr val="tx1"/>
        </a:solidFill>
        <a:latin typeface="Tahoma" pitchFamily="34" charset="0"/>
        <a:ea typeface="ＭＳ Ｐゴシック" charset="-128"/>
        <a:cs typeface="+mn-cs"/>
      </a:defRPr>
    </a:lvl3pPr>
    <a:lvl4pPr marL="1371600" algn="l" rtl="0" fontAlgn="base">
      <a:spcBef>
        <a:spcPct val="0"/>
      </a:spcBef>
      <a:spcAft>
        <a:spcPct val="0"/>
      </a:spcAft>
      <a:defRPr kern="1200">
        <a:solidFill>
          <a:schemeClr val="tx1"/>
        </a:solidFill>
        <a:latin typeface="Tahoma" pitchFamily="34" charset="0"/>
        <a:ea typeface="ＭＳ Ｐゴシック" charset="-128"/>
        <a:cs typeface="+mn-cs"/>
      </a:defRPr>
    </a:lvl4pPr>
    <a:lvl5pPr marL="1828800" algn="l" rtl="0" fontAlgn="base">
      <a:spcBef>
        <a:spcPct val="0"/>
      </a:spcBef>
      <a:spcAft>
        <a:spcPct val="0"/>
      </a:spcAft>
      <a:defRPr kern="1200">
        <a:solidFill>
          <a:schemeClr val="tx1"/>
        </a:solidFill>
        <a:latin typeface="Tahoma" pitchFamily="34" charset="0"/>
        <a:ea typeface="ＭＳ Ｐゴシック" charset="-128"/>
        <a:cs typeface="+mn-cs"/>
      </a:defRPr>
    </a:lvl5pPr>
    <a:lvl6pPr marL="2286000" algn="l" defTabSz="914400" rtl="0" eaLnBrk="1" latinLnBrk="0" hangingPunct="1">
      <a:defRPr kern="1200">
        <a:solidFill>
          <a:schemeClr val="tx1"/>
        </a:solidFill>
        <a:latin typeface="Tahoma" pitchFamily="34" charset="0"/>
        <a:ea typeface="ＭＳ Ｐゴシック" charset="-128"/>
        <a:cs typeface="+mn-cs"/>
      </a:defRPr>
    </a:lvl6pPr>
    <a:lvl7pPr marL="2743200" algn="l" defTabSz="914400" rtl="0" eaLnBrk="1" latinLnBrk="0" hangingPunct="1">
      <a:defRPr kern="1200">
        <a:solidFill>
          <a:schemeClr val="tx1"/>
        </a:solidFill>
        <a:latin typeface="Tahoma" pitchFamily="34" charset="0"/>
        <a:ea typeface="ＭＳ Ｐゴシック" charset="-128"/>
        <a:cs typeface="+mn-cs"/>
      </a:defRPr>
    </a:lvl7pPr>
    <a:lvl8pPr marL="3200400" algn="l" defTabSz="914400" rtl="0" eaLnBrk="1" latinLnBrk="0" hangingPunct="1">
      <a:defRPr kern="1200">
        <a:solidFill>
          <a:schemeClr val="tx1"/>
        </a:solidFill>
        <a:latin typeface="Tahoma" pitchFamily="34" charset="0"/>
        <a:ea typeface="ＭＳ Ｐゴシック" charset="-128"/>
        <a:cs typeface="+mn-cs"/>
      </a:defRPr>
    </a:lvl8pPr>
    <a:lvl9pPr marL="3657600" algn="l" defTabSz="914400" rtl="0" eaLnBrk="1" latinLnBrk="0" hangingPunct="1">
      <a:defRPr kern="1200">
        <a:solidFill>
          <a:schemeClr val="tx1"/>
        </a:solidFill>
        <a:latin typeface="Tahoma"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4BFF"/>
    <a:srgbClr val="276EE6"/>
    <a:srgbClr val="1FF9FF"/>
    <a:srgbClr val="FFFF00"/>
    <a:srgbClr val="FF3300"/>
    <a:srgbClr val="0300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468" autoAdjust="0"/>
  </p:normalViewPr>
  <p:slideViewPr>
    <p:cSldViewPr>
      <p:cViewPr varScale="1">
        <p:scale>
          <a:sx n="102" d="100"/>
          <a:sy n="102" d="100"/>
        </p:scale>
        <p:origin x="188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D455D4-C2A9-4B34-8E09-18C86AC9E364}" type="doc">
      <dgm:prSet loTypeId="urn:microsoft.com/office/officeart/2005/8/layout/radial5" loCatId="relationship" qsTypeId="urn:microsoft.com/office/officeart/2005/8/quickstyle/simple3" qsCatId="simple" csTypeId="urn:microsoft.com/office/officeart/2005/8/colors/accent1_2" csCatId="accent1" phldr="1"/>
      <dgm:spPr/>
      <dgm:t>
        <a:bodyPr/>
        <a:lstStyle/>
        <a:p>
          <a:endParaRPr lang="en-US"/>
        </a:p>
      </dgm:t>
    </dgm:pt>
    <dgm:pt modelId="{4BEEDC31-E4BB-4576-A517-6F45E7E47C7D}">
      <dgm:prSet phldrT="[Text]" custT="1"/>
      <dgm:spPr>
        <a:solidFill>
          <a:schemeClr val="accent2"/>
        </a:solidFill>
      </dgm:spPr>
      <dgm:t>
        <a:bodyPr/>
        <a:lstStyle/>
        <a:p>
          <a:r>
            <a:rPr lang="tr-TR" sz="4000" dirty="0" smtClean="0"/>
            <a:t>SU</a:t>
          </a:r>
          <a:endParaRPr lang="en-US" sz="1200" b="1" dirty="0">
            <a:latin typeface="Arial"/>
            <a:cs typeface="Arial"/>
          </a:endParaRPr>
        </a:p>
      </dgm:t>
    </dgm:pt>
    <dgm:pt modelId="{6A3A40C9-84B4-4F87-AEC0-1C813EB7F5A6}" type="parTrans" cxnId="{A4171120-AFE9-4230-9C50-4EDCFE845B07}">
      <dgm:prSet/>
      <dgm:spPr/>
      <dgm:t>
        <a:bodyPr/>
        <a:lstStyle/>
        <a:p>
          <a:endParaRPr lang="en-US"/>
        </a:p>
      </dgm:t>
    </dgm:pt>
    <dgm:pt modelId="{7BA83FFE-F09F-4996-9F19-222BB6610319}" type="sibTrans" cxnId="{A4171120-AFE9-4230-9C50-4EDCFE845B07}">
      <dgm:prSet/>
      <dgm:spPr/>
      <dgm:t>
        <a:bodyPr/>
        <a:lstStyle/>
        <a:p>
          <a:endParaRPr lang="en-US"/>
        </a:p>
      </dgm:t>
    </dgm:pt>
    <dgm:pt modelId="{DFE7BE40-163F-47BB-AF2B-9216BEB719EB}">
      <dgm:prSet phldrT="[Text]" custT="1"/>
      <dgm:spPr>
        <a:solidFill>
          <a:srgbClr val="92D050"/>
        </a:solidFill>
      </dgm:spPr>
      <dgm:t>
        <a:bodyPr/>
        <a:lstStyle/>
        <a:p>
          <a:r>
            <a:rPr lang="tr-TR" sz="1200" b="1" dirty="0">
              <a:latin typeface="Arial"/>
              <a:cs typeface="Arial"/>
            </a:rPr>
            <a:t>Metformin</a:t>
          </a:r>
          <a:endParaRPr lang="en-US" sz="1200" b="1" dirty="0">
            <a:latin typeface="Arial"/>
            <a:cs typeface="Arial"/>
          </a:endParaRPr>
        </a:p>
      </dgm:t>
    </dgm:pt>
    <dgm:pt modelId="{50CA5ADF-11B3-4483-8651-23087E478255}" type="parTrans" cxnId="{BF39719D-79DA-4D8C-8BCC-E3044DA457EC}">
      <dgm:prSet/>
      <dgm:spPr/>
      <dgm:t>
        <a:bodyPr/>
        <a:lstStyle/>
        <a:p>
          <a:endParaRPr lang="en-US"/>
        </a:p>
      </dgm:t>
    </dgm:pt>
    <dgm:pt modelId="{1D34B1EC-57DD-47F5-816A-EBDBA5ECB91F}" type="sibTrans" cxnId="{BF39719D-79DA-4D8C-8BCC-E3044DA457EC}">
      <dgm:prSet/>
      <dgm:spPr/>
      <dgm:t>
        <a:bodyPr/>
        <a:lstStyle/>
        <a:p>
          <a:endParaRPr lang="en-US"/>
        </a:p>
      </dgm:t>
    </dgm:pt>
    <dgm:pt modelId="{5F349A1A-C14D-42AD-8F6B-74D91DD16978}">
      <dgm:prSet phldrT="[Text]" custT="1"/>
      <dgm:spPr>
        <a:solidFill>
          <a:srgbClr val="FF0000"/>
        </a:solidFill>
      </dgm:spPr>
      <dgm:t>
        <a:bodyPr/>
        <a:lstStyle/>
        <a:p>
          <a:r>
            <a:rPr lang="tr-TR" sz="1200" b="1" dirty="0">
              <a:latin typeface="Arial"/>
              <a:cs typeface="Arial"/>
            </a:rPr>
            <a:t>SGLT-2i</a:t>
          </a:r>
          <a:endParaRPr lang="en-US" sz="1200" b="1" dirty="0">
            <a:latin typeface="Arial"/>
            <a:cs typeface="Arial"/>
          </a:endParaRPr>
        </a:p>
      </dgm:t>
    </dgm:pt>
    <dgm:pt modelId="{6307C1ED-E22D-4046-8C11-4552129506F5}" type="parTrans" cxnId="{0BB59815-170E-482D-B203-DC3B0D291B65}">
      <dgm:prSet/>
      <dgm:spPr/>
      <dgm:t>
        <a:bodyPr/>
        <a:lstStyle/>
        <a:p>
          <a:endParaRPr lang="en-US"/>
        </a:p>
      </dgm:t>
    </dgm:pt>
    <dgm:pt modelId="{0633ADD2-3422-4CC9-955E-1E4377B42EE2}" type="sibTrans" cxnId="{0BB59815-170E-482D-B203-DC3B0D291B65}">
      <dgm:prSet/>
      <dgm:spPr/>
      <dgm:t>
        <a:bodyPr/>
        <a:lstStyle/>
        <a:p>
          <a:endParaRPr lang="en-US"/>
        </a:p>
      </dgm:t>
    </dgm:pt>
    <dgm:pt modelId="{CB35218E-12C4-43E7-9D8D-046211A851A6}">
      <dgm:prSet phldrT="[Text]" custT="1"/>
      <dgm:spPr>
        <a:solidFill>
          <a:schemeClr val="bg1">
            <a:lumMod val="75000"/>
          </a:schemeClr>
        </a:solidFill>
      </dgm:spPr>
      <dgm:t>
        <a:bodyPr/>
        <a:lstStyle/>
        <a:p>
          <a:r>
            <a:rPr lang="tr-TR" sz="1200" b="1" dirty="0">
              <a:latin typeface="Arial"/>
              <a:cs typeface="Arial"/>
            </a:rPr>
            <a:t>Pioglitazon</a:t>
          </a:r>
          <a:endParaRPr lang="en-US" sz="1200" b="1" dirty="0">
            <a:latin typeface="Arial"/>
            <a:cs typeface="Arial"/>
          </a:endParaRPr>
        </a:p>
      </dgm:t>
    </dgm:pt>
    <dgm:pt modelId="{6D42E150-1FE2-4754-AF45-33EE3FC94492}" type="parTrans" cxnId="{6E500FA0-E27C-4C76-840D-7CAC919934CC}">
      <dgm:prSet/>
      <dgm:spPr/>
      <dgm:t>
        <a:bodyPr/>
        <a:lstStyle/>
        <a:p>
          <a:endParaRPr lang="en-US"/>
        </a:p>
      </dgm:t>
    </dgm:pt>
    <dgm:pt modelId="{297C415A-F7E2-4E09-9272-BE2BDD59A707}" type="sibTrans" cxnId="{6E500FA0-E27C-4C76-840D-7CAC919934CC}">
      <dgm:prSet/>
      <dgm:spPr/>
      <dgm:t>
        <a:bodyPr/>
        <a:lstStyle/>
        <a:p>
          <a:endParaRPr lang="en-US"/>
        </a:p>
      </dgm:t>
    </dgm:pt>
    <dgm:pt modelId="{36A9779B-62C0-4A3F-B23F-20AF5E37C5A7}">
      <dgm:prSet phldrT="[Text]" custT="1"/>
      <dgm:spPr>
        <a:solidFill>
          <a:schemeClr val="accent3">
            <a:lumMod val="20000"/>
            <a:lumOff val="80000"/>
          </a:schemeClr>
        </a:solidFill>
      </dgm:spPr>
      <dgm:t>
        <a:bodyPr/>
        <a:lstStyle/>
        <a:p>
          <a:r>
            <a:rPr lang="tr-TR" sz="1200" b="1" dirty="0">
              <a:latin typeface="Arial"/>
              <a:cs typeface="Arial"/>
            </a:rPr>
            <a:t>DPP4i</a:t>
          </a:r>
          <a:endParaRPr lang="en-US" sz="1200" b="1" dirty="0">
            <a:latin typeface="Arial"/>
            <a:cs typeface="Arial"/>
          </a:endParaRPr>
        </a:p>
      </dgm:t>
    </dgm:pt>
    <dgm:pt modelId="{532EAA74-F954-4DBC-B1C6-5AFDD18405EB}" type="parTrans" cxnId="{CC98295B-57CB-47B8-B310-2E92919B53D1}">
      <dgm:prSet/>
      <dgm:spPr/>
      <dgm:t>
        <a:bodyPr/>
        <a:lstStyle/>
        <a:p>
          <a:endParaRPr lang="en-US"/>
        </a:p>
      </dgm:t>
    </dgm:pt>
    <dgm:pt modelId="{640D3504-AB86-4F40-8710-1CF5F7472970}" type="sibTrans" cxnId="{CC98295B-57CB-47B8-B310-2E92919B53D1}">
      <dgm:prSet/>
      <dgm:spPr/>
      <dgm:t>
        <a:bodyPr/>
        <a:lstStyle/>
        <a:p>
          <a:endParaRPr lang="en-US"/>
        </a:p>
      </dgm:t>
    </dgm:pt>
    <dgm:pt modelId="{C904EDC9-4638-47B2-9F07-69BE0F01B456}">
      <dgm:prSet phldrT="[Text]"/>
      <dgm:spPr/>
      <dgm:t>
        <a:bodyPr/>
        <a:lstStyle/>
        <a:p>
          <a:endParaRPr lang="en-US" dirty="0"/>
        </a:p>
      </dgm:t>
    </dgm:pt>
    <dgm:pt modelId="{5B2B03C1-5CD3-4E0C-B25F-640FA5F3B40D}" type="parTrans" cxnId="{32A32993-7E5A-4559-9F2F-34A7DA55EDA0}">
      <dgm:prSet/>
      <dgm:spPr/>
      <dgm:t>
        <a:bodyPr/>
        <a:lstStyle/>
        <a:p>
          <a:endParaRPr lang="en-US"/>
        </a:p>
      </dgm:t>
    </dgm:pt>
    <dgm:pt modelId="{2A5F26D9-7E8C-448C-9FCA-A53E32E6EEDC}" type="sibTrans" cxnId="{32A32993-7E5A-4559-9F2F-34A7DA55EDA0}">
      <dgm:prSet/>
      <dgm:spPr/>
      <dgm:t>
        <a:bodyPr/>
        <a:lstStyle/>
        <a:p>
          <a:endParaRPr lang="en-US"/>
        </a:p>
      </dgm:t>
    </dgm:pt>
    <dgm:pt modelId="{0F7AA24F-5C7C-4FB7-B827-CAF341528B13}">
      <dgm:prSet phldrT="[Text]"/>
      <dgm:spPr/>
      <dgm:t>
        <a:bodyPr/>
        <a:lstStyle/>
        <a:p>
          <a:endParaRPr lang="en-US" dirty="0"/>
        </a:p>
      </dgm:t>
    </dgm:pt>
    <dgm:pt modelId="{7C5B085A-DC16-43A2-8740-4577D2C34A00}" type="parTrans" cxnId="{4FA7AF26-39F8-4972-914B-B0DBF9137643}">
      <dgm:prSet/>
      <dgm:spPr/>
      <dgm:t>
        <a:bodyPr/>
        <a:lstStyle/>
        <a:p>
          <a:endParaRPr lang="en-US"/>
        </a:p>
      </dgm:t>
    </dgm:pt>
    <dgm:pt modelId="{709AF9AF-5D08-423B-9695-569BE140B73D}" type="sibTrans" cxnId="{4FA7AF26-39F8-4972-914B-B0DBF9137643}">
      <dgm:prSet/>
      <dgm:spPr/>
      <dgm:t>
        <a:bodyPr/>
        <a:lstStyle/>
        <a:p>
          <a:endParaRPr lang="en-US"/>
        </a:p>
      </dgm:t>
    </dgm:pt>
    <dgm:pt modelId="{A3B7ABF6-D831-4C7B-BA11-570DD0FB671D}">
      <dgm:prSet custT="1"/>
      <dgm:spPr>
        <a:solidFill>
          <a:srgbClr val="FFFF00"/>
        </a:solidFill>
      </dgm:spPr>
      <dgm:t>
        <a:bodyPr/>
        <a:lstStyle/>
        <a:p>
          <a:r>
            <a:rPr lang="tr-TR" sz="1200" b="1" dirty="0">
              <a:latin typeface="Arial"/>
              <a:cs typeface="Arial"/>
            </a:rPr>
            <a:t>GLP-1RA</a:t>
          </a:r>
          <a:endParaRPr lang="en-US" sz="1200" b="1" dirty="0">
            <a:latin typeface="Arial"/>
            <a:cs typeface="Arial"/>
          </a:endParaRPr>
        </a:p>
      </dgm:t>
    </dgm:pt>
    <dgm:pt modelId="{93354F3F-6DD1-4890-B49B-E9878F525D74}" type="parTrans" cxnId="{21184769-4851-4751-8825-D9C4E220BFD2}">
      <dgm:prSet/>
      <dgm:spPr/>
      <dgm:t>
        <a:bodyPr/>
        <a:lstStyle/>
        <a:p>
          <a:endParaRPr lang="en-US"/>
        </a:p>
      </dgm:t>
    </dgm:pt>
    <dgm:pt modelId="{471B2873-B120-46FF-A140-25F3FDD37C01}" type="sibTrans" cxnId="{21184769-4851-4751-8825-D9C4E220BFD2}">
      <dgm:prSet/>
      <dgm:spPr/>
      <dgm:t>
        <a:bodyPr/>
        <a:lstStyle/>
        <a:p>
          <a:endParaRPr lang="en-US"/>
        </a:p>
      </dgm:t>
    </dgm:pt>
    <dgm:pt modelId="{64654EDC-DB17-47BB-B962-1BD7E8650212}">
      <dgm:prSet custT="1"/>
      <dgm:spPr>
        <a:solidFill>
          <a:srgbClr val="924BFF"/>
        </a:solidFill>
      </dgm:spPr>
      <dgm:t>
        <a:bodyPr/>
        <a:lstStyle/>
        <a:p>
          <a:r>
            <a:rPr lang="tr-TR" sz="1200" b="1" dirty="0">
              <a:latin typeface="Arial"/>
              <a:cs typeface="Arial"/>
            </a:rPr>
            <a:t>Bazal İnsülin</a:t>
          </a:r>
          <a:endParaRPr lang="en-US" sz="1200" b="1" dirty="0">
            <a:latin typeface="Arial"/>
            <a:cs typeface="Arial"/>
          </a:endParaRPr>
        </a:p>
      </dgm:t>
    </dgm:pt>
    <dgm:pt modelId="{7C11D198-198E-4208-93F8-E9BD16828C60}" type="parTrans" cxnId="{52158212-2728-418E-81E0-3CA18BC38946}">
      <dgm:prSet/>
      <dgm:spPr/>
      <dgm:t>
        <a:bodyPr/>
        <a:lstStyle/>
        <a:p>
          <a:endParaRPr lang="en-US"/>
        </a:p>
      </dgm:t>
    </dgm:pt>
    <dgm:pt modelId="{DB355A0A-CDE2-45CE-9DC5-F5BFDDFD97EA}" type="sibTrans" cxnId="{52158212-2728-418E-81E0-3CA18BC38946}">
      <dgm:prSet/>
      <dgm:spPr/>
      <dgm:t>
        <a:bodyPr/>
        <a:lstStyle/>
        <a:p>
          <a:endParaRPr lang="en-US"/>
        </a:p>
      </dgm:t>
    </dgm:pt>
    <dgm:pt modelId="{F75BFDCF-E237-4AB6-8CBA-20457AE98F8D}">
      <dgm:prSet custT="1"/>
      <dgm:spPr>
        <a:solidFill>
          <a:srgbClr val="00B0F0"/>
        </a:solidFill>
      </dgm:spPr>
      <dgm:t>
        <a:bodyPr/>
        <a:lstStyle/>
        <a:p>
          <a:r>
            <a:rPr lang="tr-TR" sz="1200" b="1" dirty="0">
              <a:latin typeface="Arial"/>
              <a:cs typeface="Arial"/>
            </a:rPr>
            <a:t>Akarboz </a:t>
          </a:r>
          <a:endParaRPr lang="en-US" sz="1200" b="1" dirty="0">
            <a:latin typeface="Arial"/>
            <a:cs typeface="Arial"/>
          </a:endParaRPr>
        </a:p>
      </dgm:t>
    </dgm:pt>
    <dgm:pt modelId="{3F0223E2-1142-4F29-BBEC-4BFAECBBFA53}" type="parTrans" cxnId="{6158925A-5EE9-4FBA-A07D-4376BBC26F9E}">
      <dgm:prSet/>
      <dgm:spPr/>
      <dgm:t>
        <a:bodyPr/>
        <a:lstStyle/>
        <a:p>
          <a:endParaRPr lang="en-US"/>
        </a:p>
      </dgm:t>
    </dgm:pt>
    <dgm:pt modelId="{667EB9E0-79D8-4536-A60B-6C8E6A8DB0DC}" type="sibTrans" cxnId="{6158925A-5EE9-4FBA-A07D-4376BBC26F9E}">
      <dgm:prSet/>
      <dgm:spPr/>
      <dgm:t>
        <a:bodyPr/>
        <a:lstStyle/>
        <a:p>
          <a:endParaRPr lang="en-US"/>
        </a:p>
      </dgm:t>
    </dgm:pt>
    <dgm:pt modelId="{989B82B5-4DF4-4EF7-BEEE-414892DBF813}" type="pres">
      <dgm:prSet presAssocID="{B1D455D4-C2A9-4B34-8E09-18C86AC9E364}" presName="Name0" presStyleCnt="0">
        <dgm:presLayoutVars>
          <dgm:chMax val="1"/>
          <dgm:dir/>
          <dgm:animLvl val="ctr"/>
          <dgm:resizeHandles val="exact"/>
        </dgm:presLayoutVars>
      </dgm:prSet>
      <dgm:spPr/>
      <dgm:t>
        <a:bodyPr/>
        <a:lstStyle/>
        <a:p>
          <a:endParaRPr lang="tr-TR"/>
        </a:p>
      </dgm:t>
    </dgm:pt>
    <dgm:pt modelId="{402D1DFD-E1A7-4183-9B0A-C04B705CBE9A}" type="pres">
      <dgm:prSet presAssocID="{4BEEDC31-E4BB-4576-A517-6F45E7E47C7D}" presName="centerShape" presStyleLbl="node0" presStyleIdx="0" presStyleCnt="1" custScaleX="172901" custScaleY="132313"/>
      <dgm:spPr/>
      <dgm:t>
        <a:bodyPr/>
        <a:lstStyle/>
        <a:p>
          <a:endParaRPr lang="tr-TR"/>
        </a:p>
      </dgm:t>
    </dgm:pt>
    <dgm:pt modelId="{49327B75-EB94-4FC3-935B-804491CF5AA1}" type="pres">
      <dgm:prSet presAssocID="{50CA5ADF-11B3-4483-8651-23087E478255}" presName="parTrans" presStyleLbl="sibTrans2D1" presStyleIdx="0" presStyleCnt="7"/>
      <dgm:spPr/>
      <dgm:t>
        <a:bodyPr/>
        <a:lstStyle/>
        <a:p>
          <a:endParaRPr lang="tr-TR"/>
        </a:p>
      </dgm:t>
    </dgm:pt>
    <dgm:pt modelId="{040E19CB-4147-4862-B71A-0E8E3B09FDDF}" type="pres">
      <dgm:prSet presAssocID="{50CA5ADF-11B3-4483-8651-23087E478255}" presName="connectorText" presStyleLbl="sibTrans2D1" presStyleIdx="0" presStyleCnt="7"/>
      <dgm:spPr/>
      <dgm:t>
        <a:bodyPr/>
        <a:lstStyle/>
        <a:p>
          <a:endParaRPr lang="tr-TR"/>
        </a:p>
      </dgm:t>
    </dgm:pt>
    <dgm:pt modelId="{27DD006C-192F-416C-9BB2-584B8E40B349}" type="pres">
      <dgm:prSet presAssocID="{DFE7BE40-163F-47BB-AF2B-9216BEB719EB}" presName="node" presStyleLbl="node1" presStyleIdx="0" presStyleCnt="7" custScaleX="149929" custScaleY="98010" custRadScaleRad="99554" custRadScaleInc="-3215">
        <dgm:presLayoutVars>
          <dgm:bulletEnabled val="1"/>
        </dgm:presLayoutVars>
      </dgm:prSet>
      <dgm:spPr/>
      <dgm:t>
        <a:bodyPr/>
        <a:lstStyle/>
        <a:p>
          <a:endParaRPr lang="tr-TR"/>
        </a:p>
      </dgm:t>
    </dgm:pt>
    <dgm:pt modelId="{7A3242A0-7B06-4EB9-B17C-6C1D7D7818F8}" type="pres">
      <dgm:prSet presAssocID="{6307C1ED-E22D-4046-8C11-4552129506F5}" presName="parTrans" presStyleLbl="sibTrans2D1" presStyleIdx="1" presStyleCnt="7"/>
      <dgm:spPr/>
      <dgm:t>
        <a:bodyPr/>
        <a:lstStyle/>
        <a:p>
          <a:endParaRPr lang="tr-TR"/>
        </a:p>
      </dgm:t>
    </dgm:pt>
    <dgm:pt modelId="{E28852CF-1A1E-453A-8E9B-170A8414459E}" type="pres">
      <dgm:prSet presAssocID="{6307C1ED-E22D-4046-8C11-4552129506F5}" presName="connectorText" presStyleLbl="sibTrans2D1" presStyleIdx="1" presStyleCnt="7"/>
      <dgm:spPr/>
      <dgm:t>
        <a:bodyPr/>
        <a:lstStyle/>
        <a:p>
          <a:endParaRPr lang="tr-TR"/>
        </a:p>
      </dgm:t>
    </dgm:pt>
    <dgm:pt modelId="{729C260E-48C9-4F25-BD5C-2A6C8A2A4B30}" type="pres">
      <dgm:prSet presAssocID="{5F349A1A-C14D-42AD-8F6B-74D91DD16978}" presName="node" presStyleLbl="node1" presStyleIdx="1" presStyleCnt="7" custRadScaleRad="142112" custRadScaleInc="2251">
        <dgm:presLayoutVars>
          <dgm:bulletEnabled val="1"/>
        </dgm:presLayoutVars>
      </dgm:prSet>
      <dgm:spPr/>
      <dgm:t>
        <a:bodyPr/>
        <a:lstStyle/>
        <a:p>
          <a:endParaRPr lang="tr-TR"/>
        </a:p>
      </dgm:t>
    </dgm:pt>
    <dgm:pt modelId="{5E12A390-92E3-4F58-8B36-39A7D5BF7114}" type="pres">
      <dgm:prSet presAssocID="{3F0223E2-1142-4F29-BBEC-4BFAECBBFA53}" presName="parTrans" presStyleLbl="sibTrans2D1" presStyleIdx="2" presStyleCnt="7"/>
      <dgm:spPr/>
      <dgm:t>
        <a:bodyPr/>
        <a:lstStyle/>
        <a:p>
          <a:endParaRPr lang="tr-TR"/>
        </a:p>
      </dgm:t>
    </dgm:pt>
    <dgm:pt modelId="{9D8E1F3E-7935-4057-B7C9-57ABD5EC3607}" type="pres">
      <dgm:prSet presAssocID="{3F0223E2-1142-4F29-BBEC-4BFAECBBFA53}" presName="connectorText" presStyleLbl="sibTrans2D1" presStyleIdx="2" presStyleCnt="7"/>
      <dgm:spPr/>
      <dgm:t>
        <a:bodyPr/>
        <a:lstStyle/>
        <a:p>
          <a:endParaRPr lang="tr-TR"/>
        </a:p>
      </dgm:t>
    </dgm:pt>
    <dgm:pt modelId="{B1D99079-BE62-4BB9-B3DB-DC12C3F61D9E}" type="pres">
      <dgm:prSet presAssocID="{F75BFDCF-E237-4AB6-8CBA-20457AE98F8D}" presName="node" presStyleLbl="node1" presStyleIdx="2" presStyleCnt="7" custRadScaleRad="121322" custRadScaleInc="-5648">
        <dgm:presLayoutVars>
          <dgm:bulletEnabled val="1"/>
        </dgm:presLayoutVars>
      </dgm:prSet>
      <dgm:spPr/>
      <dgm:t>
        <a:bodyPr/>
        <a:lstStyle/>
        <a:p>
          <a:endParaRPr lang="tr-TR"/>
        </a:p>
      </dgm:t>
    </dgm:pt>
    <dgm:pt modelId="{D8C34F4A-47B3-4BD6-AADA-FF74D84945B5}" type="pres">
      <dgm:prSet presAssocID="{93354F3F-6DD1-4890-B49B-E9878F525D74}" presName="parTrans" presStyleLbl="sibTrans2D1" presStyleIdx="3" presStyleCnt="7"/>
      <dgm:spPr/>
      <dgm:t>
        <a:bodyPr/>
        <a:lstStyle/>
        <a:p>
          <a:endParaRPr lang="tr-TR"/>
        </a:p>
      </dgm:t>
    </dgm:pt>
    <dgm:pt modelId="{A311C3C8-B092-48F0-BBE3-1A1D22E60B15}" type="pres">
      <dgm:prSet presAssocID="{93354F3F-6DD1-4890-B49B-E9878F525D74}" presName="connectorText" presStyleLbl="sibTrans2D1" presStyleIdx="3" presStyleCnt="7"/>
      <dgm:spPr/>
      <dgm:t>
        <a:bodyPr/>
        <a:lstStyle/>
        <a:p>
          <a:endParaRPr lang="tr-TR"/>
        </a:p>
      </dgm:t>
    </dgm:pt>
    <dgm:pt modelId="{8AAEF0B3-FA5C-4542-80E8-3101DD39E4BB}" type="pres">
      <dgm:prSet presAssocID="{A3B7ABF6-D831-4C7B-BA11-570DD0FB671D}" presName="node" presStyleLbl="node1" presStyleIdx="3" presStyleCnt="7" custRadScaleRad="106401" custRadScaleInc="-13067">
        <dgm:presLayoutVars>
          <dgm:bulletEnabled val="1"/>
        </dgm:presLayoutVars>
      </dgm:prSet>
      <dgm:spPr/>
      <dgm:t>
        <a:bodyPr/>
        <a:lstStyle/>
        <a:p>
          <a:endParaRPr lang="tr-TR"/>
        </a:p>
      </dgm:t>
    </dgm:pt>
    <dgm:pt modelId="{680FB711-1A71-428D-BE10-1E1FF1455D08}" type="pres">
      <dgm:prSet presAssocID="{7C11D198-198E-4208-93F8-E9BD16828C60}" presName="parTrans" presStyleLbl="sibTrans2D1" presStyleIdx="4" presStyleCnt="7"/>
      <dgm:spPr/>
      <dgm:t>
        <a:bodyPr/>
        <a:lstStyle/>
        <a:p>
          <a:endParaRPr lang="tr-TR"/>
        </a:p>
      </dgm:t>
    </dgm:pt>
    <dgm:pt modelId="{72A76172-5060-4EC3-9958-7EEF94295612}" type="pres">
      <dgm:prSet presAssocID="{7C11D198-198E-4208-93F8-E9BD16828C60}" presName="connectorText" presStyleLbl="sibTrans2D1" presStyleIdx="4" presStyleCnt="7"/>
      <dgm:spPr/>
      <dgm:t>
        <a:bodyPr/>
        <a:lstStyle/>
        <a:p>
          <a:endParaRPr lang="tr-TR"/>
        </a:p>
      </dgm:t>
    </dgm:pt>
    <dgm:pt modelId="{F6230412-C0EB-4B86-BFDF-8DE48E55A3E0}" type="pres">
      <dgm:prSet presAssocID="{64654EDC-DB17-47BB-B962-1BD7E8650212}" presName="node" presStyleLbl="node1" presStyleIdx="4" presStyleCnt="7" custRadScaleRad="115074" custRadScaleInc="21327">
        <dgm:presLayoutVars>
          <dgm:bulletEnabled val="1"/>
        </dgm:presLayoutVars>
      </dgm:prSet>
      <dgm:spPr/>
      <dgm:t>
        <a:bodyPr/>
        <a:lstStyle/>
        <a:p>
          <a:endParaRPr lang="tr-TR"/>
        </a:p>
      </dgm:t>
    </dgm:pt>
    <dgm:pt modelId="{6E03F7B3-8160-40C4-BD88-266258FB5343}" type="pres">
      <dgm:prSet presAssocID="{6D42E150-1FE2-4754-AF45-33EE3FC94492}" presName="parTrans" presStyleLbl="sibTrans2D1" presStyleIdx="5" presStyleCnt="7"/>
      <dgm:spPr/>
      <dgm:t>
        <a:bodyPr/>
        <a:lstStyle/>
        <a:p>
          <a:endParaRPr lang="tr-TR"/>
        </a:p>
      </dgm:t>
    </dgm:pt>
    <dgm:pt modelId="{3E566973-2709-4515-ABDC-56619027316F}" type="pres">
      <dgm:prSet presAssocID="{6D42E150-1FE2-4754-AF45-33EE3FC94492}" presName="connectorText" presStyleLbl="sibTrans2D1" presStyleIdx="5" presStyleCnt="7"/>
      <dgm:spPr/>
      <dgm:t>
        <a:bodyPr/>
        <a:lstStyle/>
        <a:p>
          <a:endParaRPr lang="tr-TR"/>
        </a:p>
      </dgm:t>
    </dgm:pt>
    <dgm:pt modelId="{17F2630D-F56D-4963-80E1-7BEDC5217625}" type="pres">
      <dgm:prSet presAssocID="{CB35218E-12C4-43E7-9D8D-046211A851A6}" presName="node" presStyleLbl="node1" presStyleIdx="5" presStyleCnt="7" custRadScaleRad="139735" custRadScaleInc="15301">
        <dgm:presLayoutVars>
          <dgm:bulletEnabled val="1"/>
        </dgm:presLayoutVars>
      </dgm:prSet>
      <dgm:spPr/>
      <dgm:t>
        <a:bodyPr/>
        <a:lstStyle/>
        <a:p>
          <a:endParaRPr lang="tr-TR"/>
        </a:p>
      </dgm:t>
    </dgm:pt>
    <dgm:pt modelId="{1F8C3A55-4B8E-4E6E-BE7F-864AC9044C86}" type="pres">
      <dgm:prSet presAssocID="{532EAA74-F954-4DBC-B1C6-5AFDD18405EB}" presName="parTrans" presStyleLbl="sibTrans2D1" presStyleIdx="6" presStyleCnt="7"/>
      <dgm:spPr/>
      <dgm:t>
        <a:bodyPr/>
        <a:lstStyle/>
        <a:p>
          <a:endParaRPr lang="tr-TR"/>
        </a:p>
      </dgm:t>
    </dgm:pt>
    <dgm:pt modelId="{F23451AB-D8E4-4129-817B-A49D8FD4E8EE}" type="pres">
      <dgm:prSet presAssocID="{532EAA74-F954-4DBC-B1C6-5AFDD18405EB}" presName="connectorText" presStyleLbl="sibTrans2D1" presStyleIdx="6" presStyleCnt="7"/>
      <dgm:spPr/>
      <dgm:t>
        <a:bodyPr/>
        <a:lstStyle/>
        <a:p>
          <a:endParaRPr lang="tr-TR"/>
        </a:p>
      </dgm:t>
    </dgm:pt>
    <dgm:pt modelId="{F5CBF8DD-9B95-4B39-B921-DA5884ABB131}" type="pres">
      <dgm:prSet presAssocID="{36A9779B-62C0-4A3F-B23F-20AF5E37C5A7}" presName="node" presStyleLbl="node1" presStyleIdx="6" presStyleCnt="7" custScaleX="113884" custScaleY="77422" custRadScaleRad="138962" custRadScaleInc="1727">
        <dgm:presLayoutVars>
          <dgm:bulletEnabled val="1"/>
        </dgm:presLayoutVars>
      </dgm:prSet>
      <dgm:spPr/>
      <dgm:t>
        <a:bodyPr/>
        <a:lstStyle/>
        <a:p>
          <a:endParaRPr lang="tr-TR"/>
        </a:p>
      </dgm:t>
    </dgm:pt>
  </dgm:ptLst>
  <dgm:cxnLst>
    <dgm:cxn modelId="{12B3CE47-28B2-5B49-94C0-AFA1CDAAEFAE}" type="presOf" srcId="{3F0223E2-1142-4F29-BBEC-4BFAECBBFA53}" destId="{9D8E1F3E-7935-4057-B7C9-57ABD5EC3607}" srcOrd="1" destOrd="0" presId="urn:microsoft.com/office/officeart/2005/8/layout/radial5"/>
    <dgm:cxn modelId="{0409230D-A1BC-D844-9C67-067825097A34}" type="presOf" srcId="{F75BFDCF-E237-4AB6-8CBA-20457AE98F8D}" destId="{B1D99079-BE62-4BB9-B3DB-DC12C3F61D9E}" srcOrd="0" destOrd="0" presId="urn:microsoft.com/office/officeart/2005/8/layout/radial5"/>
    <dgm:cxn modelId="{623F3701-0A40-1E4C-8829-04A2C33C6FF0}" type="presOf" srcId="{CB35218E-12C4-43E7-9D8D-046211A851A6}" destId="{17F2630D-F56D-4963-80E1-7BEDC5217625}" srcOrd="0" destOrd="0" presId="urn:microsoft.com/office/officeart/2005/8/layout/radial5"/>
    <dgm:cxn modelId="{8133CA53-029E-7D4E-8AEC-7E26E2B60381}" type="presOf" srcId="{6307C1ED-E22D-4046-8C11-4552129506F5}" destId="{7A3242A0-7B06-4EB9-B17C-6C1D7D7818F8}" srcOrd="0" destOrd="0" presId="urn:microsoft.com/office/officeart/2005/8/layout/radial5"/>
    <dgm:cxn modelId="{A84C7419-DAF6-0F43-BA5C-2F4434C01CB6}" type="presOf" srcId="{7C11D198-198E-4208-93F8-E9BD16828C60}" destId="{72A76172-5060-4EC3-9958-7EEF94295612}" srcOrd="1" destOrd="0" presId="urn:microsoft.com/office/officeart/2005/8/layout/radial5"/>
    <dgm:cxn modelId="{26207301-5A08-B54C-9B34-2BB329366DDF}" type="presOf" srcId="{DFE7BE40-163F-47BB-AF2B-9216BEB719EB}" destId="{27DD006C-192F-416C-9BB2-584B8E40B349}" srcOrd="0" destOrd="0" presId="urn:microsoft.com/office/officeart/2005/8/layout/radial5"/>
    <dgm:cxn modelId="{BF39719D-79DA-4D8C-8BCC-E3044DA457EC}" srcId="{4BEEDC31-E4BB-4576-A517-6F45E7E47C7D}" destId="{DFE7BE40-163F-47BB-AF2B-9216BEB719EB}" srcOrd="0" destOrd="0" parTransId="{50CA5ADF-11B3-4483-8651-23087E478255}" sibTransId="{1D34B1EC-57DD-47F5-816A-EBDBA5ECB91F}"/>
    <dgm:cxn modelId="{4FA7AF26-39F8-4972-914B-B0DBF9137643}" srcId="{B1D455D4-C2A9-4B34-8E09-18C86AC9E364}" destId="{0F7AA24F-5C7C-4FB7-B827-CAF341528B13}" srcOrd="2" destOrd="0" parTransId="{7C5B085A-DC16-43A2-8740-4577D2C34A00}" sibTransId="{709AF9AF-5D08-423B-9695-569BE140B73D}"/>
    <dgm:cxn modelId="{FB8E2EA1-C785-B749-AD99-B53D050E41E9}" type="presOf" srcId="{36A9779B-62C0-4A3F-B23F-20AF5E37C5A7}" destId="{F5CBF8DD-9B95-4B39-B921-DA5884ABB131}" srcOrd="0" destOrd="0" presId="urn:microsoft.com/office/officeart/2005/8/layout/radial5"/>
    <dgm:cxn modelId="{C6D919DD-4499-6541-A565-571E6D4E4724}" type="presOf" srcId="{4BEEDC31-E4BB-4576-A517-6F45E7E47C7D}" destId="{402D1DFD-E1A7-4183-9B0A-C04B705CBE9A}" srcOrd="0" destOrd="0" presId="urn:microsoft.com/office/officeart/2005/8/layout/radial5"/>
    <dgm:cxn modelId="{CC98295B-57CB-47B8-B310-2E92919B53D1}" srcId="{4BEEDC31-E4BB-4576-A517-6F45E7E47C7D}" destId="{36A9779B-62C0-4A3F-B23F-20AF5E37C5A7}" srcOrd="6" destOrd="0" parTransId="{532EAA74-F954-4DBC-B1C6-5AFDD18405EB}" sibTransId="{640D3504-AB86-4F40-8710-1CF5F7472970}"/>
    <dgm:cxn modelId="{48391ECB-B93A-8C47-9D9C-5757569B1BD6}" type="presOf" srcId="{50CA5ADF-11B3-4483-8651-23087E478255}" destId="{49327B75-EB94-4FC3-935B-804491CF5AA1}" srcOrd="0" destOrd="0" presId="urn:microsoft.com/office/officeart/2005/8/layout/radial5"/>
    <dgm:cxn modelId="{21184769-4851-4751-8825-D9C4E220BFD2}" srcId="{4BEEDC31-E4BB-4576-A517-6F45E7E47C7D}" destId="{A3B7ABF6-D831-4C7B-BA11-570DD0FB671D}" srcOrd="3" destOrd="0" parTransId="{93354F3F-6DD1-4890-B49B-E9878F525D74}" sibTransId="{471B2873-B120-46FF-A140-25F3FDD37C01}"/>
    <dgm:cxn modelId="{B00A2119-01D5-974F-80AB-F380CF3BF28B}" type="presOf" srcId="{3F0223E2-1142-4F29-BBEC-4BFAECBBFA53}" destId="{5E12A390-92E3-4F58-8B36-39A7D5BF7114}" srcOrd="0" destOrd="0" presId="urn:microsoft.com/office/officeart/2005/8/layout/radial5"/>
    <dgm:cxn modelId="{7AA1E8B6-B385-454C-AB07-7FD62319A56C}" type="presOf" srcId="{93354F3F-6DD1-4890-B49B-E9878F525D74}" destId="{D8C34F4A-47B3-4BD6-AADA-FF74D84945B5}" srcOrd="0" destOrd="0" presId="urn:microsoft.com/office/officeart/2005/8/layout/radial5"/>
    <dgm:cxn modelId="{0E6D799D-2F63-FA44-9F14-D71006B74C25}" type="presOf" srcId="{B1D455D4-C2A9-4B34-8E09-18C86AC9E364}" destId="{989B82B5-4DF4-4EF7-BEEE-414892DBF813}" srcOrd="0" destOrd="0" presId="urn:microsoft.com/office/officeart/2005/8/layout/radial5"/>
    <dgm:cxn modelId="{5B17D93B-D061-6F49-BD39-8DDF545533D6}" type="presOf" srcId="{50CA5ADF-11B3-4483-8651-23087E478255}" destId="{040E19CB-4147-4862-B71A-0E8E3B09FDDF}" srcOrd="1" destOrd="0" presId="urn:microsoft.com/office/officeart/2005/8/layout/radial5"/>
    <dgm:cxn modelId="{6E500FA0-E27C-4C76-840D-7CAC919934CC}" srcId="{4BEEDC31-E4BB-4576-A517-6F45E7E47C7D}" destId="{CB35218E-12C4-43E7-9D8D-046211A851A6}" srcOrd="5" destOrd="0" parTransId="{6D42E150-1FE2-4754-AF45-33EE3FC94492}" sibTransId="{297C415A-F7E2-4E09-9272-BE2BDD59A707}"/>
    <dgm:cxn modelId="{D35E4FAD-A52C-5147-890B-BECD3AEED608}" type="presOf" srcId="{6307C1ED-E22D-4046-8C11-4552129506F5}" destId="{E28852CF-1A1E-453A-8E9B-170A8414459E}" srcOrd="1" destOrd="0" presId="urn:microsoft.com/office/officeart/2005/8/layout/radial5"/>
    <dgm:cxn modelId="{32A32993-7E5A-4559-9F2F-34A7DA55EDA0}" srcId="{B1D455D4-C2A9-4B34-8E09-18C86AC9E364}" destId="{C904EDC9-4638-47B2-9F07-69BE0F01B456}" srcOrd="1" destOrd="0" parTransId="{5B2B03C1-5CD3-4E0C-B25F-640FA5F3B40D}" sibTransId="{2A5F26D9-7E8C-448C-9FCA-A53E32E6EEDC}"/>
    <dgm:cxn modelId="{6158925A-5EE9-4FBA-A07D-4376BBC26F9E}" srcId="{4BEEDC31-E4BB-4576-A517-6F45E7E47C7D}" destId="{F75BFDCF-E237-4AB6-8CBA-20457AE98F8D}" srcOrd="2" destOrd="0" parTransId="{3F0223E2-1142-4F29-BBEC-4BFAECBBFA53}" sibTransId="{667EB9E0-79D8-4536-A60B-6C8E6A8DB0DC}"/>
    <dgm:cxn modelId="{48D5DE1D-AC3F-2B4A-BE18-15275A941570}" type="presOf" srcId="{532EAA74-F954-4DBC-B1C6-5AFDD18405EB}" destId="{F23451AB-D8E4-4129-817B-A49D8FD4E8EE}" srcOrd="1" destOrd="0" presId="urn:microsoft.com/office/officeart/2005/8/layout/radial5"/>
    <dgm:cxn modelId="{A4171120-AFE9-4230-9C50-4EDCFE845B07}" srcId="{B1D455D4-C2A9-4B34-8E09-18C86AC9E364}" destId="{4BEEDC31-E4BB-4576-A517-6F45E7E47C7D}" srcOrd="0" destOrd="0" parTransId="{6A3A40C9-84B4-4F87-AEC0-1C813EB7F5A6}" sibTransId="{7BA83FFE-F09F-4996-9F19-222BB6610319}"/>
    <dgm:cxn modelId="{67B31AE8-2F1E-2841-A791-2D59DA3686D8}" type="presOf" srcId="{93354F3F-6DD1-4890-B49B-E9878F525D74}" destId="{A311C3C8-B092-48F0-BBE3-1A1D22E60B15}" srcOrd="1" destOrd="0" presId="urn:microsoft.com/office/officeart/2005/8/layout/radial5"/>
    <dgm:cxn modelId="{8296A869-445E-444F-B068-9720C0AB1219}" type="presOf" srcId="{532EAA74-F954-4DBC-B1C6-5AFDD18405EB}" destId="{1F8C3A55-4B8E-4E6E-BE7F-864AC9044C86}" srcOrd="0" destOrd="0" presId="urn:microsoft.com/office/officeart/2005/8/layout/radial5"/>
    <dgm:cxn modelId="{03A930E0-821B-3245-9A88-3449818B8ED1}" type="presOf" srcId="{6D42E150-1FE2-4754-AF45-33EE3FC94492}" destId="{6E03F7B3-8160-40C4-BD88-266258FB5343}" srcOrd="0" destOrd="0" presId="urn:microsoft.com/office/officeart/2005/8/layout/radial5"/>
    <dgm:cxn modelId="{52158212-2728-418E-81E0-3CA18BC38946}" srcId="{4BEEDC31-E4BB-4576-A517-6F45E7E47C7D}" destId="{64654EDC-DB17-47BB-B962-1BD7E8650212}" srcOrd="4" destOrd="0" parTransId="{7C11D198-198E-4208-93F8-E9BD16828C60}" sibTransId="{DB355A0A-CDE2-45CE-9DC5-F5BFDDFD97EA}"/>
    <dgm:cxn modelId="{D126460A-81C2-914C-A0EE-5ED201B6BBAB}" type="presOf" srcId="{5F349A1A-C14D-42AD-8F6B-74D91DD16978}" destId="{729C260E-48C9-4F25-BD5C-2A6C8A2A4B30}" srcOrd="0" destOrd="0" presId="urn:microsoft.com/office/officeart/2005/8/layout/radial5"/>
    <dgm:cxn modelId="{90B630B2-F6E2-1D40-BB6E-57B59764B6FE}" type="presOf" srcId="{A3B7ABF6-D831-4C7B-BA11-570DD0FB671D}" destId="{8AAEF0B3-FA5C-4542-80E8-3101DD39E4BB}" srcOrd="0" destOrd="0" presId="urn:microsoft.com/office/officeart/2005/8/layout/radial5"/>
    <dgm:cxn modelId="{D19FD875-299E-C74D-B952-9BAE8325B5C7}" type="presOf" srcId="{6D42E150-1FE2-4754-AF45-33EE3FC94492}" destId="{3E566973-2709-4515-ABDC-56619027316F}" srcOrd="1" destOrd="0" presId="urn:microsoft.com/office/officeart/2005/8/layout/radial5"/>
    <dgm:cxn modelId="{9492EB6D-E170-F547-986D-07EEC1825075}" type="presOf" srcId="{64654EDC-DB17-47BB-B962-1BD7E8650212}" destId="{F6230412-C0EB-4B86-BFDF-8DE48E55A3E0}" srcOrd="0" destOrd="0" presId="urn:microsoft.com/office/officeart/2005/8/layout/radial5"/>
    <dgm:cxn modelId="{CF18DCB8-815B-2E4D-B31A-440AFA2F7786}" type="presOf" srcId="{7C11D198-198E-4208-93F8-E9BD16828C60}" destId="{680FB711-1A71-428D-BE10-1E1FF1455D08}" srcOrd="0" destOrd="0" presId="urn:microsoft.com/office/officeart/2005/8/layout/radial5"/>
    <dgm:cxn modelId="{0BB59815-170E-482D-B203-DC3B0D291B65}" srcId="{4BEEDC31-E4BB-4576-A517-6F45E7E47C7D}" destId="{5F349A1A-C14D-42AD-8F6B-74D91DD16978}" srcOrd="1" destOrd="0" parTransId="{6307C1ED-E22D-4046-8C11-4552129506F5}" sibTransId="{0633ADD2-3422-4CC9-955E-1E4377B42EE2}"/>
    <dgm:cxn modelId="{9662CAE2-4650-5546-98FB-3C5D7BBA8198}" type="presParOf" srcId="{989B82B5-4DF4-4EF7-BEEE-414892DBF813}" destId="{402D1DFD-E1A7-4183-9B0A-C04B705CBE9A}" srcOrd="0" destOrd="0" presId="urn:microsoft.com/office/officeart/2005/8/layout/radial5"/>
    <dgm:cxn modelId="{090884A4-F300-0A4F-B0F8-FBF0ECA63024}" type="presParOf" srcId="{989B82B5-4DF4-4EF7-BEEE-414892DBF813}" destId="{49327B75-EB94-4FC3-935B-804491CF5AA1}" srcOrd="1" destOrd="0" presId="urn:microsoft.com/office/officeart/2005/8/layout/radial5"/>
    <dgm:cxn modelId="{3AF0BEE1-D7D9-5E4A-8CC3-0AE795460E2A}" type="presParOf" srcId="{49327B75-EB94-4FC3-935B-804491CF5AA1}" destId="{040E19CB-4147-4862-B71A-0E8E3B09FDDF}" srcOrd="0" destOrd="0" presId="urn:microsoft.com/office/officeart/2005/8/layout/radial5"/>
    <dgm:cxn modelId="{783760D1-0D4F-0443-9A8D-7D13BC229F55}" type="presParOf" srcId="{989B82B5-4DF4-4EF7-BEEE-414892DBF813}" destId="{27DD006C-192F-416C-9BB2-584B8E40B349}" srcOrd="2" destOrd="0" presId="urn:microsoft.com/office/officeart/2005/8/layout/radial5"/>
    <dgm:cxn modelId="{6F900BC0-3DAC-5349-A0B7-ACEC55CDE878}" type="presParOf" srcId="{989B82B5-4DF4-4EF7-BEEE-414892DBF813}" destId="{7A3242A0-7B06-4EB9-B17C-6C1D7D7818F8}" srcOrd="3" destOrd="0" presId="urn:microsoft.com/office/officeart/2005/8/layout/radial5"/>
    <dgm:cxn modelId="{D2D5DEED-F14F-C841-B6BE-474DCA00E35C}" type="presParOf" srcId="{7A3242A0-7B06-4EB9-B17C-6C1D7D7818F8}" destId="{E28852CF-1A1E-453A-8E9B-170A8414459E}" srcOrd="0" destOrd="0" presId="urn:microsoft.com/office/officeart/2005/8/layout/radial5"/>
    <dgm:cxn modelId="{45D2DDAB-8FE3-8C48-A140-56A37A8E80E3}" type="presParOf" srcId="{989B82B5-4DF4-4EF7-BEEE-414892DBF813}" destId="{729C260E-48C9-4F25-BD5C-2A6C8A2A4B30}" srcOrd="4" destOrd="0" presId="urn:microsoft.com/office/officeart/2005/8/layout/radial5"/>
    <dgm:cxn modelId="{18CD0724-F6E3-8546-B110-D1DCCA4543AC}" type="presParOf" srcId="{989B82B5-4DF4-4EF7-BEEE-414892DBF813}" destId="{5E12A390-92E3-4F58-8B36-39A7D5BF7114}" srcOrd="5" destOrd="0" presId="urn:microsoft.com/office/officeart/2005/8/layout/radial5"/>
    <dgm:cxn modelId="{E1C4A26F-AB73-E843-A6E8-2C5FFE1116CA}" type="presParOf" srcId="{5E12A390-92E3-4F58-8B36-39A7D5BF7114}" destId="{9D8E1F3E-7935-4057-B7C9-57ABD5EC3607}" srcOrd="0" destOrd="0" presId="urn:microsoft.com/office/officeart/2005/8/layout/radial5"/>
    <dgm:cxn modelId="{C6DF7917-4F95-FC49-9D18-CCEB67F13558}" type="presParOf" srcId="{989B82B5-4DF4-4EF7-BEEE-414892DBF813}" destId="{B1D99079-BE62-4BB9-B3DB-DC12C3F61D9E}" srcOrd="6" destOrd="0" presId="urn:microsoft.com/office/officeart/2005/8/layout/radial5"/>
    <dgm:cxn modelId="{492B4080-8724-284C-9A9C-F83FA70A7A17}" type="presParOf" srcId="{989B82B5-4DF4-4EF7-BEEE-414892DBF813}" destId="{D8C34F4A-47B3-4BD6-AADA-FF74D84945B5}" srcOrd="7" destOrd="0" presId="urn:microsoft.com/office/officeart/2005/8/layout/radial5"/>
    <dgm:cxn modelId="{6DDEFD11-265B-6646-8600-DCBD01DB043E}" type="presParOf" srcId="{D8C34F4A-47B3-4BD6-AADA-FF74D84945B5}" destId="{A311C3C8-B092-48F0-BBE3-1A1D22E60B15}" srcOrd="0" destOrd="0" presId="urn:microsoft.com/office/officeart/2005/8/layout/radial5"/>
    <dgm:cxn modelId="{D1B4B555-3963-1143-93F2-953CA21A3737}" type="presParOf" srcId="{989B82B5-4DF4-4EF7-BEEE-414892DBF813}" destId="{8AAEF0B3-FA5C-4542-80E8-3101DD39E4BB}" srcOrd="8" destOrd="0" presId="urn:microsoft.com/office/officeart/2005/8/layout/radial5"/>
    <dgm:cxn modelId="{611CFAC2-803A-E14E-9FED-423F9C8EF971}" type="presParOf" srcId="{989B82B5-4DF4-4EF7-BEEE-414892DBF813}" destId="{680FB711-1A71-428D-BE10-1E1FF1455D08}" srcOrd="9" destOrd="0" presId="urn:microsoft.com/office/officeart/2005/8/layout/radial5"/>
    <dgm:cxn modelId="{AC1B95C9-3BBC-AD4E-9163-547B8A5C0DC1}" type="presParOf" srcId="{680FB711-1A71-428D-BE10-1E1FF1455D08}" destId="{72A76172-5060-4EC3-9958-7EEF94295612}" srcOrd="0" destOrd="0" presId="urn:microsoft.com/office/officeart/2005/8/layout/radial5"/>
    <dgm:cxn modelId="{44A979A5-E8D5-C648-A4E9-1C8075D4D072}" type="presParOf" srcId="{989B82B5-4DF4-4EF7-BEEE-414892DBF813}" destId="{F6230412-C0EB-4B86-BFDF-8DE48E55A3E0}" srcOrd="10" destOrd="0" presId="urn:microsoft.com/office/officeart/2005/8/layout/radial5"/>
    <dgm:cxn modelId="{A2727087-D6D9-8A49-83BD-0B3833E823CA}" type="presParOf" srcId="{989B82B5-4DF4-4EF7-BEEE-414892DBF813}" destId="{6E03F7B3-8160-40C4-BD88-266258FB5343}" srcOrd="11" destOrd="0" presId="urn:microsoft.com/office/officeart/2005/8/layout/radial5"/>
    <dgm:cxn modelId="{E26A9F0D-19C2-5A42-93A7-721E2381C3A0}" type="presParOf" srcId="{6E03F7B3-8160-40C4-BD88-266258FB5343}" destId="{3E566973-2709-4515-ABDC-56619027316F}" srcOrd="0" destOrd="0" presId="urn:microsoft.com/office/officeart/2005/8/layout/radial5"/>
    <dgm:cxn modelId="{12CEC699-7C4E-094F-96EB-CB8877AE4140}" type="presParOf" srcId="{989B82B5-4DF4-4EF7-BEEE-414892DBF813}" destId="{17F2630D-F56D-4963-80E1-7BEDC5217625}" srcOrd="12" destOrd="0" presId="urn:microsoft.com/office/officeart/2005/8/layout/radial5"/>
    <dgm:cxn modelId="{F68824C1-B6D8-5148-A07B-5475989631F2}" type="presParOf" srcId="{989B82B5-4DF4-4EF7-BEEE-414892DBF813}" destId="{1F8C3A55-4B8E-4E6E-BE7F-864AC9044C86}" srcOrd="13" destOrd="0" presId="urn:microsoft.com/office/officeart/2005/8/layout/radial5"/>
    <dgm:cxn modelId="{07E5246A-1E22-2640-9511-93E42084DF79}" type="presParOf" srcId="{1F8C3A55-4B8E-4E6E-BE7F-864AC9044C86}" destId="{F23451AB-D8E4-4129-817B-A49D8FD4E8EE}" srcOrd="0" destOrd="0" presId="urn:microsoft.com/office/officeart/2005/8/layout/radial5"/>
    <dgm:cxn modelId="{F3C43C1B-DFAB-BC4C-890D-A306F9AAAF68}" type="presParOf" srcId="{989B82B5-4DF4-4EF7-BEEE-414892DBF813}" destId="{F5CBF8DD-9B95-4B39-B921-DA5884ABB131}"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D1DFD-E1A7-4183-9B0A-C04B705CBE9A}">
      <dsp:nvSpPr>
        <dsp:cNvPr id="0" name=""/>
        <dsp:cNvSpPr/>
      </dsp:nvSpPr>
      <dsp:spPr>
        <a:xfrm>
          <a:off x="1737319" y="1453752"/>
          <a:ext cx="2213993" cy="1694264"/>
        </a:xfrm>
        <a:prstGeom prst="ellipse">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tr-TR" sz="4000" kern="1200" dirty="0" smtClean="0"/>
            <a:t>SU</a:t>
          </a:r>
          <a:endParaRPr lang="en-US" sz="1200" b="1" kern="1200" dirty="0">
            <a:latin typeface="Arial"/>
            <a:cs typeface="Arial"/>
          </a:endParaRPr>
        </a:p>
      </dsp:txBody>
      <dsp:txXfrm>
        <a:off x="2061551" y="1701871"/>
        <a:ext cx="1565529" cy="1198026"/>
      </dsp:txXfrm>
    </dsp:sp>
    <dsp:sp modelId="{49327B75-EB94-4FC3-935B-804491CF5AA1}">
      <dsp:nvSpPr>
        <dsp:cNvPr id="0" name=""/>
        <dsp:cNvSpPr/>
      </dsp:nvSpPr>
      <dsp:spPr>
        <a:xfrm rot="16150397">
          <a:off x="2748428" y="1086952"/>
          <a:ext cx="163024"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2773234" y="1198477"/>
        <a:ext cx="114117" cy="261221"/>
      </dsp:txXfrm>
    </dsp:sp>
    <dsp:sp modelId="{27DD006C-192F-416C-9BB2-584B8E40B349}">
      <dsp:nvSpPr>
        <dsp:cNvPr id="0" name=""/>
        <dsp:cNvSpPr/>
      </dsp:nvSpPr>
      <dsp:spPr>
        <a:xfrm>
          <a:off x="1955578" y="16754"/>
          <a:ext cx="1727853" cy="1129514"/>
        </a:xfrm>
        <a:prstGeom prst="ellipse">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Metformin</a:t>
          </a:r>
          <a:endParaRPr lang="en-US" sz="1200" b="1" kern="1200" dirty="0">
            <a:latin typeface="Arial"/>
            <a:cs typeface="Arial"/>
          </a:endParaRPr>
        </a:p>
      </dsp:txBody>
      <dsp:txXfrm>
        <a:off x="2208616" y="182167"/>
        <a:ext cx="1221777" cy="798688"/>
      </dsp:txXfrm>
    </dsp:sp>
    <dsp:sp modelId="{7A3242A0-7B06-4EB9-B17C-6C1D7D7818F8}">
      <dsp:nvSpPr>
        <dsp:cNvPr id="0" name=""/>
        <dsp:cNvSpPr/>
      </dsp:nvSpPr>
      <dsp:spPr>
        <a:xfrm rot="19320444">
          <a:off x="3723990" y="1210773"/>
          <a:ext cx="474555"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3737829" y="1338046"/>
        <a:ext cx="343944" cy="261221"/>
      </dsp:txXfrm>
    </dsp:sp>
    <dsp:sp modelId="{729C260E-48C9-4F25-BD5C-2A6C8A2A4B30}">
      <dsp:nvSpPr>
        <dsp:cNvPr id="0" name=""/>
        <dsp:cNvSpPr/>
      </dsp:nvSpPr>
      <dsp:spPr>
        <a:xfrm>
          <a:off x="4202568" y="213684"/>
          <a:ext cx="1152447" cy="1152447"/>
        </a:xfrm>
        <a:prstGeom prst="ellipse">
          <a:avLst/>
        </a:prstGeom>
        <a:solidFill>
          <a:srgbClr val="FF00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SGLT-2i</a:t>
          </a:r>
          <a:endParaRPr lang="en-US" sz="1200" b="1" kern="1200" dirty="0">
            <a:latin typeface="Arial"/>
            <a:cs typeface="Arial"/>
          </a:endParaRPr>
        </a:p>
      </dsp:txBody>
      <dsp:txXfrm>
        <a:off x="4371340" y="382456"/>
        <a:ext cx="814903" cy="814903"/>
      </dsp:txXfrm>
    </dsp:sp>
    <dsp:sp modelId="{5E12A390-92E3-4F58-8B36-39A7D5BF7114}">
      <dsp:nvSpPr>
        <dsp:cNvPr id="0" name=""/>
        <dsp:cNvSpPr/>
      </dsp:nvSpPr>
      <dsp:spPr>
        <a:xfrm rot="684288">
          <a:off x="4004666" y="2340112"/>
          <a:ext cx="226482"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4005337" y="2420468"/>
        <a:ext cx="158537" cy="261221"/>
      </dsp:txXfrm>
    </dsp:sp>
    <dsp:sp modelId="{B1D99079-BE62-4BB9-B3DB-DC12C3F61D9E}">
      <dsp:nvSpPr>
        <dsp:cNvPr id="0" name=""/>
        <dsp:cNvSpPr/>
      </dsp:nvSpPr>
      <dsp:spPr>
        <a:xfrm>
          <a:off x="4322256" y="2139031"/>
          <a:ext cx="1152447" cy="1152447"/>
        </a:xfrm>
        <a:prstGeom prst="ellipse">
          <a:avLst/>
        </a:prstGeom>
        <a:solidFill>
          <a:srgbClr val="00B0F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Akarboz </a:t>
          </a:r>
          <a:endParaRPr lang="en-US" sz="1200" b="1" kern="1200" dirty="0">
            <a:latin typeface="Arial"/>
            <a:cs typeface="Arial"/>
          </a:endParaRPr>
        </a:p>
      </dsp:txBody>
      <dsp:txXfrm>
        <a:off x="4491028" y="2307803"/>
        <a:ext cx="814903" cy="814903"/>
      </dsp:txXfrm>
    </dsp:sp>
    <dsp:sp modelId="{D8C34F4A-47B3-4BD6-AADA-FF74D84945B5}">
      <dsp:nvSpPr>
        <dsp:cNvPr id="0" name=""/>
        <dsp:cNvSpPr/>
      </dsp:nvSpPr>
      <dsp:spPr>
        <a:xfrm rot="3617380">
          <a:off x="3279145" y="2999347"/>
          <a:ext cx="175900"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3292453" y="3063505"/>
        <a:ext cx="123130" cy="261221"/>
      </dsp:txXfrm>
    </dsp:sp>
    <dsp:sp modelId="{8AAEF0B3-FA5C-4542-80E8-3101DD39E4BB}">
      <dsp:nvSpPr>
        <dsp:cNvPr id="0" name=""/>
        <dsp:cNvSpPr/>
      </dsp:nvSpPr>
      <dsp:spPr>
        <a:xfrm>
          <a:off x="3161169" y="3289736"/>
          <a:ext cx="1152447" cy="1152447"/>
        </a:xfrm>
        <a:prstGeom prst="ellipse">
          <a:avLst/>
        </a:prstGeom>
        <a:solidFill>
          <a:srgbClr val="FFFF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GLP-1RA</a:t>
          </a:r>
          <a:endParaRPr lang="en-US" sz="1200" b="1" kern="1200" dirty="0">
            <a:latin typeface="Arial"/>
            <a:cs typeface="Arial"/>
          </a:endParaRPr>
        </a:p>
      </dsp:txBody>
      <dsp:txXfrm>
        <a:off x="3329941" y="3458508"/>
        <a:ext cx="814903" cy="814903"/>
      </dsp:txXfrm>
    </dsp:sp>
    <dsp:sp modelId="{680FB711-1A71-428D-BE10-1E1FF1455D08}">
      <dsp:nvSpPr>
        <dsp:cNvPr id="0" name=""/>
        <dsp:cNvSpPr/>
      </dsp:nvSpPr>
      <dsp:spPr>
        <a:xfrm rot="7400349">
          <a:off x="2138473" y="2998463"/>
          <a:ext cx="207462"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2186696" y="3059539"/>
        <a:ext cx="145223" cy="261221"/>
      </dsp:txXfrm>
    </dsp:sp>
    <dsp:sp modelId="{F6230412-C0EB-4B86-BFDF-8DE48E55A3E0}">
      <dsp:nvSpPr>
        <dsp:cNvPr id="0" name=""/>
        <dsp:cNvSpPr/>
      </dsp:nvSpPr>
      <dsp:spPr>
        <a:xfrm>
          <a:off x="1238498" y="3289736"/>
          <a:ext cx="1152447" cy="1152447"/>
        </a:xfrm>
        <a:prstGeom prst="ellipse">
          <a:avLst/>
        </a:prstGeom>
        <a:solidFill>
          <a:srgbClr val="924BFF"/>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Bazal İnsülin</a:t>
          </a:r>
          <a:endParaRPr lang="en-US" sz="1200" b="1" kern="1200" dirty="0">
            <a:latin typeface="Arial"/>
            <a:cs typeface="Arial"/>
          </a:endParaRPr>
        </a:p>
      </dsp:txBody>
      <dsp:txXfrm>
        <a:off x="1407270" y="3458508"/>
        <a:ext cx="814903" cy="814903"/>
      </dsp:txXfrm>
    </dsp:sp>
    <dsp:sp modelId="{6E03F7B3-8160-40C4-BD88-266258FB5343}">
      <dsp:nvSpPr>
        <dsp:cNvPr id="0" name=""/>
        <dsp:cNvSpPr/>
      </dsp:nvSpPr>
      <dsp:spPr>
        <a:xfrm rot="10237672">
          <a:off x="1296903" y="2311227"/>
          <a:ext cx="331673"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1395741" y="2390199"/>
        <a:ext cx="232171" cy="261221"/>
      </dsp:txXfrm>
    </dsp:sp>
    <dsp:sp modelId="{17F2630D-F56D-4963-80E1-7BEDC5217625}">
      <dsp:nvSpPr>
        <dsp:cNvPr id="0" name=""/>
        <dsp:cNvSpPr/>
      </dsp:nvSpPr>
      <dsp:spPr>
        <a:xfrm>
          <a:off x="0" y="2099007"/>
          <a:ext cx="1152447" cy="1152447"/>
        </a:xfrm>
        <a:prstGeom prst="ellipse">
          <a:avLst/>
        </a:prstGeom>
        <a:solidFill>
          <a:schemeClr val="bg1">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Pioglitazon</a:t>
          </a:r>
          <a:endParaRPr lang="en-US" sz="1200" b="1" kern="1200" dirty="0">
            <a:latin typeface="Arial"/>
            <a:cs typeface="Arial"/>
          </a:endParaRPr>
        </a:p>
      </dsp:txBody>
      <dsp:txXfrm>
        <a:off x="168772" y="2267779"/>
        <a:ext cx="814903" cy="814903"/>
      </dsp:txXfrm>
    </dsp:sp>
    <dsp:sp modelId="{1F8C3A55-4B8E-4E6E-BE7F-864AC9044C86}">
      <dsp:nvSpPr>
        <dsp:cNvPr id="0" name=""/>
        <dsp:cNvSpPr/>
      </dsp:nvSpPr>
      <dsp:spPr>
        <a:xfrm rot="13140931">
          <a:off x="1519997" y="1198938"/>
          <a:ext cx="465902" cy="435369"/>
        </a:xfrm>
        <a:prstGeom prst="rightArrow">
          <a:avLst>
            <a:gd name="adj1" fmla="val 60000"/>
            <a:gd name="adj2" fmla="val 50000"/>
          </a:avLst>
        </a:prstGeom>
        <a:gradFill rotWithShape="0">
          <a:gsLst>
            <a:gs pos="31000">
              <a:schemeClr val="accent1">
                <a:tint val="60000"/>
                <a:hueOff val="0"/>
                <a:satOff val="0"/>
                <a:lumOff val="0"/>
                <a:alphaOff val="0"/>
                <a:tint val="100000"/>
                <a:shade val="100000"/>
                <a:satMod val="120000"/>
              </a:schemeClr>
            </a:gs>
            <a:gs pos="100000">
              <a:schemeClr val="accent1">
                <a:tint val="60000"/>
                <a:hueOff val="0"/>
                <a:satOff val="0"/>
                <a:lumOff val="0"/>
                <a:alphaOff val="0"/>
                <a:tint val="50000"/>
                <a:satMod val="150000"/>
              </a:schemeClr>
            </a:gs>
          </a:gsLst>
          <a:lin ang="5400000" scaled="1"/>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1636043" y="1327124"/>
        <a:ext cx="335291" cy="261221"/>
      </dsp:txXfrm>
    </dsp:sp>
    <dsp:sp modelId="{F5CBF8DD-9B95-4B39-B921-DA5884ABB131}">
      <dsp:nvSpPr>
        <dsp:cNvPr id="0" name=""/>
        <dsp:cNvSpPr/>
      </dsp:nvSpPr>
      <dsp:spPr>
        <a:xfrm>
          <a:off x="323169" y="343742"/>
          <a:ext cx="1312453" cy="892248"/>
        </a:xfrm>
        <a:prstGeom prst="ellipse">
          <a:avLst/>
        </a:prstGeom>
        <a:solidFill>
          <a:schemeClr val="accent3">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a:latin typeface="Arial"/>
              <a:cs typeface="Arial"/>
            </a:rPr>
            <a:t>DPP4i</a:t>
          </a:r>
          <a:endParaRPr lang="en-US" sz="1200" b="1" kern="1200" dirty="0">
            <a:latin typeface="Arial"/>
            <a:cs typeface="Arial"/>
          </a:endParaRPr>
        </a:p>
      </dsp:txBody>
      <dsp:txXfrm>
        <a:off x="515373" y="474409"/>
        <a:ext cx="928045" cy="63091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Arial" charset="0"/>
              </a:defRPr>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Arial" charset="0"/>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fld id="{7A8C54BB-12B0-4599-8A8F-541E93521907}" type="slidenum">
              <a:rPr lang="en-US"/>
              <a:pPr/>
              <a:t>‹#›</a:t>
            </a:fld>
            <a:endParaRPr lang="en-US"/>
          </a:p>
        </p:txBody>
      </p:sp>
    </p:spTree>
    <p:extLst>
      <p:ext uri="{BB962C8B-B14F-4D97-AF65-F5344CB8AC3E}">
        <p14:creationId xmlns:p14="http://schemas.microsoft.com/office/powerpoint/2010/main" val="18142182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p:spPr>
        <p:txBody>
          <a:bodyPr/>
          <a:lstStyle/>
          <a:p>
            <a:endParaRPr lang="tr-TR" smtClean="0">
              <a:latin typeface="Arial" pitchFamily="34" charset="0"/>
            </a:endParaRPr>
          </a:p>
        </p:txBody>
      </p:sp>
      <p:sp>
        <p:nvSpPr>
          <p:cNvPr id="35843" name="Slide Number Placeholder 3"/>
          <p:cNvSpPr>
            <a:spLocks noGrp="1"/>
          </p:cNvSpPr>
          <p:nvPr>
            <p:ph type="sldNum" sz="quarter" idx="5"/>
          </p:nvPr>
        </p:nvSpPr>
        <p:spPr>
          <a:noFill/>
          <a:ln>
            <a:miter lim="800000"/>
            <a:headEnd/>
            <a:tailEnd/>
          </a:ln>
        </p:spPr>
        <p:txBody>
          <a:bodyPr/>
          <a:lstStyle/>
          <a:p>
            <a:fld id="{A488DBAF-1C95-4103-A653-2B3013C3CCD9}" type="slidenum">
              <a:rPr lang="en-US"/>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miter lim="800000"/>
            <a:headEnd/>
            <a:tailEnd/>
          </a:ln>
        </p:spPr>
        <p:txBody>
          <a:bodyPr/>
          <a:lstStyle/>
          <a:p>
            <a:fld id="{56B6B1CA-28FC-4FB6-B3EE-C4D92FFC627B}" type="slidenum">
              <a:rPr lang="en-US">
                <a:solidFill>
                  <a:srgbClr val="000000"/>
                </a:solidFill>
                <a:latin typeface="Calibri" pitchFamily="34" charset="0"/>
              </a:rPr>
              <a:pPr/>
              <a:t>9</a:t>
            </a:fld>
            <a:endParaRPr lang="en-US">
              <a:solidFill>
                <a:srgbClr val="000000"/>
              </a:solidFill>
              <a:latin typeface="Calibri" pitchFamily="34" charset="0"/>
            </a:endParaRPr>
          </a:p>
        </p:txBody>
      </p:sp>
      <p:sp>
        <p:nvSpPr>
          <p:cNvPr id="39938" name="Rectangle 2"/>
          <p:cNvSpPr>
            <a:spLocks noGrp="1" noRot="1" noChangeAspect="1" noChangeArrowheads="1" noTextEdit="1"/>
          </p:cNvSpPr>
          <p:nvPr>
            <p:ph type="sldImg"/>
          </p:nvPr>
        </p:nvSpPr>
        <p:spPr>
          <a:xfrm>
            <a:off x="1165225" y="701675"/>
            <a:ext cx="4529138" cy="3397250"/>
          </a:xfrm>
          <a:ln cap="flat">
            <a:solidFill>
              <a:schemeClr val="tx1"/>
            </a:solidFill>
          </a:ln>
        </p:spPr>
      </p:sp>
      <p:sp>
        <p:nvSpPr>
          <p:cNvPr id="39939" name="Rectangle 3"/>
          <p:cNvSpPr>
            <a:spLocks noGrp="1" noChangeArrowheads="1"/>
          </p:cNvSpPr>
          <p:nvPr>
            <p:ph type="body" idx="1"/>
          </p:nvPr>
        </p:nvSpPr>
        <p:spPr>
          <a:xfrm>
            <a:off x="923925" y="4351338"/>
            <a:ext cx="5000625" cy="4076700"/>
          </a:xfrm>
          <a:noFill/>
        </p:spPr>
        <p:txBody>
          <a:bodyPr lIns="89605" tIns="44804" rIns="89605" bIns="44804"/>
          <a:lstStyle/>
          <a:p>
            <a:pPr marL="190500" indent="-190500">
              <a:spcBef>
                <a:spcPct val="0"/>
              </a:spcBef>
            </a:pPr>
            <a:r>
              <a:rPr lang="en-US" sz="1100" b="1" smtClean="0">
                <a:latin typeface="Calibri" pitchFamily="34" charset="0"/>
              </a:rPr>
              <a:t>Slide 7. Relative risk for all-cause mortality in subjects not known</a:t>
            </a:r>
          </a:p>
          <a:p>
            <a:pPr marL="190500" indent="-190500">
              <a:spcBef>
                <a:spcPct val="0"/>
              </a:spcBef>
            </a:pPr>
            <a:r>
              <a:rPr lang="en-US" sz="1100" b="1" smtClean="0">
                <a:latin typeface="Calibri" pitchFamily="34" charset="0"/>
              </a:rPr>
              <a:t>as diabetic (DECODE)</a:t>
            </a:r>
          </a:p>
          <a:p>
            <a:pPr marL="190500" indent="-190500">
              <a:spcBef>
                <a:spcPct val="0"/>
              </a:spcBef>
            </a:pPr>
            <a:endParaRPr lang="en-US" sz="1100" b="1" smtClean="0">
              <a:latin typeface="Calibri" pitchFamily="34" charset="0"/>
            </a:endParaRPr>
          </a:p>
          <a:p>
            <a:pPr marL="190500" indent="-190500">
              <a:spcBef>
                <a:spcPct val="0"/>
              </a:spcBef>
              <a:buFontTx/>
              <a:buChar char="•"/>
            </a:pPr>
            <a:r>
              <a:rPr lang="en-US" sz="1100" smtClean="0">
                <a:latin typeface="Calibri" pitchFamily="34" charset="0"/>
              </a:rPr>
              <a:t>In the DECODE study, baseline data from 13 prospective European cohort studies on glucose concentrations at fasting and 2 hours after a </a:t>
            </a:r>
            <a:br>
              <a:rPr lang="en-US" sz="1100" smtClean="0">
                <a:latin typeface="Calibri" pitchFamily="34" charset="0"/>
              </a:rPr>
            </a:br>
            <a:r>
              <a:rPr lang="en-US" sz="1100" smtClean="0">
                <a:latin typeface="Calibri" pitchFamily="34" charset="0"/>
              </a:rPr>
              <a:t>75 g oral glucose tolerance test were used to determine the risk of death according to different diagnostic glucose categories. Mortality was calculated using Cox</a:t>
            </a:r>
            <a:r>
              <a:rPr lang="en-US" altLang="en-US" sz="1100" smtClean="0">
                <a:latin typeface="Calibri" pitchFamily="34" charset="0"/>
              </a:rPr>
              <a:t>’</a:t>
            </a:r>
            <a:r>
              <a:rPr lang="en-US" sz="1100" smtClean="0">
                <a:latin typeface="Calibri" pitchFamily="34" charset="0"/>
              </a:rPr>
              <a:t>s proportional hazards model.</a:t>
            </a:r>
          </a:p>
          <a:p>
            <a:pPr marL="190500" indent="-190500">
              <a:spcBef>
                <a:spcPct val="0"/>
              </a:spcBef>
            </a:pPr>
            <a:endParaRPr lang="en-US" sz="1100" smtClean="0">
              <a:latin typeface="Calibri" pitchFamily="34" charset="0"/>
            </a:endParaRPr>
          </a:p>
          <a:p>
            <a:pPr marL="190500" indent="-190500">
              <a:spcBef>
                <a:spcPct val="0"/>
              </a:spcBef>
              <a:buFontTx/>
              <a:buChar char="•"/>
            </a:pPr>
            <a:r>
              <a:rPr lang="en-US" sz="1100" smtClean="0">
                <a:latin typeface="Calibri" pitchFamily="34" charset="0"/>
              </a:rPr>
              <a:t>Increased 2-hour plasma glucose levels are closely associated with the relative risk of mortality, irrespective of the FPG level.</a:t>
            </a:r>
          </a:p>
          <a:p>
            <a:pPr marL="190500" indent="-190500">
              <a:spcBef>
                <a:spcPct val="0"/>
              </a:spcBef>
            </a:pPr>
            <a:endParaRPr lang="en-US" sz="1100" smtClean="0">
              <a:latin typeface="Calibri" pitchFamily="34" charset="0"/>
            </a:endParaRPr>
          </a:p>
          <a:p>
            <a:pPr marL="190500" indent="-190500">
              <a:spcBef>
                <a:spcPct val="0"/>
              </a:spcBef>
              <a:buFontTx/>
              <a:buChar char="•"/>
            </a:pPr>
            <a:r>
              <a:rPr lang="en-US" sz="1100" smtClean="0">
                <a:latin typeface="Calibri" pitchFamily="34" charset="0"/>
              </a:rPr>
              <a:t>FPG categories were defined as: normal &lt;110 mg/dl (&lt;6.1 mmol/l), impaired fasting glucose (IFG) 110–124 mg/dl (6.1–6.9 mmol/l) and fasting diabetes </a:t>
            </a:r>
            <a:r>
              <a:rPr lang="en-US" sz="1100" smtClean="0">
                <a:latin typeface="Symbol" pitchFamily="18" charset="2"/>
              </a:rPr>
              <a:t>³</a:t>
            </a:r>
            <a:r>
              <a:rPr lang="en-US" sz="1100" smtClean="0">
                <a:latin typeface="Calibri" pitchFamily="34" charset="0"/>
              </a:rPr>
              <a:t>126 mg/dl (</a:t>
            </a:r>
            <a:r>
              <a:rPr lang="en-US" sz="1100" smtClean="0">
                <a:latin typeface="Symbol" pitchFamily="18" charset="2"/>
              </a:rPr>
              <a:t>³</a:t>
            </a:r>
            <a:r>
              <a:rPr lang="en-US" sz="1100" smtClean="0">
                <a:latin typeface="Calibri" pitchFamily="34" charset="0"/>
              </a:rPr>
              <a:t>7.0 mmol/l). </a:t>
            </a:r>
          </a:p>
          <a:p>
            <a:pPr marL="190500" indent="-190500">
              <a:spcBef>
                <a:spcPct val="0"/>
              </a:spcBef>
            </a:pPr>
            <a:endParaRPr lang="en-US" sz="1100" smtClean="0">
              <a:latin typeface="Calibri" pitchFamily="34" charset="0"/>
            </a:endParaRPr>
          </a:p>
          <a:p>
            <a:pPr marL="190500" indent="-190500">
              <a:spcBef>
                <a:spcPct val="0"/>
              </a:spcBef>
              <a:buFontTx/>
              <a:buChar char="•"/>
            </a:pPr>
            <a:r>
              <a:rPr lang="en-US" sz="1100" smtClean="0">
                <a:latin typeface="Calibri" pitchFamily="34" charset="0"/>
              </a:rPr>
              <a:t>Two-hour plasma glucose categories were defined as: normal &lt;140 mg/dl (&lt;7.8 mmol/l), impaired glucose tolerance (IGT) 140–198 mg/dl (7.8–11.0 mmol/l) and diabetes </a:t>
            </a:r>
            <a:r>
              <a:rPr lang="en-US" sz="1100" smtClean="0">
                <a:latin typeface="Symbol" pitchFamily="18" charset="2"/>
              </a:rPr>
              <a:t>³</a:t>
            </a:r>
            <a:r>
              <a:rPr lang="en-US" sz="1100" smtClean="0">
                <a:latin typeface="Calibri" pitchFamily="34" charset="0"/>
              </a:rPr>
              <a:t>200 mg/dl (</a:t>
            </a:r>
            <a:r>
              <a:rPr lang="en-US" sz="1100" smtClean="0">
                <a:latin typeface="Symbol" pitchFamily="18" charset="2"/>
              </a:rPr>
              <a:t>³</a:t>
            </a:r>
            <a:r>
              <a:rPr lang="en-US" sz="1100" smtClean="0">
                <a:latin typeface="Calibri" pitchFamily="34" charset="0"/>
              </a:rPr>
              <a:t>11.1 mmol/l).</a:t>
            </a:r>
          </a:p>
          <a:p>
            <a:pPr marL="190500" indent="-190500">
              <a:spcBef>
                <a:spcPct val="0"/>
              </a:spcBef>
            </a:pPr>
            <a:endParaRPr lang="en-US" sz="1100" smtClean="0">
              <a:latin typeface="Calibri" pitchFamily="34" charset="0"/>
            </a:endParaRPr>
          </a:p>
          <a:p>
            <a:pPr marL="190500" indent="-190500">
              <a:spcBef>
                <a:spcPct val="0"/>
              </a:spcBef>
              <a:buFontTx/>
              <a:buChar char="•"/>
            </a:pPr>
            <a:r>
              <a:rPr lang="en-US" sz="1100" smtClean="0">
                <a:latin typeface="Calibri" pitchFamily="34" charset="0"/>
              </a:rPr>
              <a:t>See attached Microsoft </a:t>
            </a:r>
            <a:r>
              <a:rPr lang="en-US" sz="1100" i="1" smtClean="0">
                <a:latin typeface="Calibri" pitchFamily="34" charset="0"/>
              </a:rPr>
              <a:t>Word </a:t>
            </a:r>
            <a:r>
              <a:rPr lang="en-US" sz="1100" baseline="30000" smtClean="0">
                <a:latin typeface="Calibri" pitchFamily="34" charset="0"/>
              </a:rPr>
              <a:t>®</a:t>
            </a:r>
            <a:r>
              <a:rPr lang="en-US" sz="1100" smtClean="0">
                <a:latin typeface="Calibri" pitchFamily="34" charset="0"/>
              </a:rPr>
              <a:t> file for complete study abstract.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270 bin hasta ,1.350.000 non </a:t>
            </a:r>
            <a:r>
              <a:rPr lang="en-US" dirty="0" err="1" smtClean="0"/>
              <a:t>diyabetik</a:t>
            </a:r>
            <a:r>
              <a:rPr lang="en-US" dirty="0" smtClean="0"/>
              <a:t> </a:t>
            </a:r>
            <a:r>
              <a:rPr lang="en-US" dirty="0" err="1" smtClean="0"/>
              <a:t>kontrol</a:t>
            </a:r>
            <a:r>
              <a:rPr lang="en-US" dirty="0" smtClean="0"/>
              <a:t> 6 </a:t>
            </a:r>
            <a:r>
              <a:rPr lang="en-US" dirty="0" err="1" smtClean="0"/>
              <a:t>yıl</a:t>
            </a:r>
            <a:r>
              <a:rPr lang="en-US" dirty="0" smtClean="0"/>
              <a:t> </a:t>
            </a:r>
            <a:r>
              <a:rPr lang="en-US" dirty="0" err="1" smtClean="0"/>
              <a:t>takip</a:t>
            </a:r>
            <a:endParaRPr lang="en-US" dirty="0" smtClean="0"/>
          </a:p>
          <a:p>
            <a:r>
              <a:rPr lang="en-US" dirty="0" err="1" smtClean="0"/>
              <a:t>Hedf</a:t>
            </a:r>
            <a:r>
              <a:rPr lang="en-US" dirty="0" smtClean="0"/>
              <a:t> </a:t>
            </a:r>
            <a:r>
              <a:rPr lang="en-US" dirty="0" err="1" smtClean="0"/>
              <a:t>tek</a:t>
            </a:r>
            <a:r>
              <a:rPr lang="en-US" dirty="0" smtClean="0"/>
              <a:t> </a:t>
            </a:r>
            <a:r>
              <a:rPr lang="en-US" dirty="0" err="1" smtClean="0"/>
              <a:t>başına</a:t>
            </a:r>
            <a:r>
              <a:rPr lang="en-US" dirty="0" smtClean="0"/>
              <a:t> a1c</a:t>
            </a:r>
            <a:r>
              <a:rPr lang="en-US" baseline="0" dirty="0" smtClean="0"/>
              <a:t> </a:t>
            </a:r>
            <a:r>
              <a:rPr lang="en-US" baseline="0" dirty="0" err="1" smtClean="0"/>
              <a:t>yi</a:t>
            </a:r>
            <a:r>
              <a:rPr lang="en-US" baseline="0" dirty="0" smtClean="0"/>
              <a:t> </a:t>
            </a:r>
            <a:r>
              <a:rPr lang="en-US" baseline="0" dirty="0" err="1" smtClean="0"/>
              <a:t>düşürmek</a:t>
            </a:r>
            <a:r>
              <a:rPr lang="en-US" baseline="0" dirty="0" smtClean="0"/>
              <a:t> </a:t>
            </a:r>
            <a:r>
              <a:rPr lang="en-US" baseline="0" dirty="0" err="1" smtClean="0"/>
              <a:t>değil</a:t>
            </a:r>
            <a:r>
              <a:rPr lang="en-US" baseline="0" dirty="0" smtClean="0"/>
              <a:t> </a:t>
            </a:r>
            <a:r>
              <a:rPr lang="en-US" baseline="0" dirty="0" err="1" smtClean="0"/>
              <a:t>mortalite</a:t>
            </a:r>
            <a:r>
              <a:rPr lang="en-US" baseline="0" dirty="0" smtClean="0"/>
              <a:t> </a:t>
            </a:r>
            <a:r>
              <a:rPr lang="en-US" baseline="0" dirty="0" err="1" smtClean="0"/>
              <a:t>ve</a:t>
            </a:r>
            <a:r>
              <a:rPr lang="en-US" baseline="0" dirty="0" smtClean="0"/>
              <a:t> </a:t>
            </a:r>
            <a:r>
              <a:rPr lang="en-US" baseline="0" dirty="0" err="1" smtClean="0"/>
              <a:t>morbiditesini</a:t>
            </a:r>
            <a:r>
              <a:rPr lang="en-US" baseline="0" dirty="0" smtClean="0"/>
              <a:t> </a:t>
            </a:r>
            <a:r>
              <a:rPr lang="en-US" baseline="0" dirty="0" err="1" smtClean="0"/>
              <a:t>düşürmektşr</a:t>
            </a:r>
            <a:r>
              <a:rPr lang="en-US" baseline="0" dirty="0" smtClean="0"/>
              <a:t> </a:t>
            </a:r>
            <a:r>
              <a:rPr lang="en-US" dirty="0" smtClean="0"/>
              <a:t> </a:t>
            </a:r>
            <a:r>
              <a:rPr lang="en-US" dirty="0" err="1" smtClean="0"/>
              <a:t>mortalite</a:t>
            </a:r>
            <a:r>
              <a:rPr lang="en-US" dirty="0" smtClean="0"/>
              <a:t> </a:t>
            </a:r>
            <a:r>
              <a:rPr lang="en-US" dirty="0" err="1" smtClean="0"/>
              <a:t>açıdınan</a:t>
            </a:r>
            <a:r>
              <a:rPr lang="en-US" dirty="0" smtClean="0"/>
              <a:t> hab1c ilk </a:t>
            </a:r>
            <a:r>
              <a:rPr lang="en-US" dirty="0" err="1" smtClean="0"/>
              <a:t>faktör</a:t>
            </a:r>
            <a:r>
              <a:rPr lang="en-US" dirty="0" smtClean="0"/>
              <a:t> </a:t>
            </a:r>
            <a:r>
              <a:rPr lang="en-US" dirty="0" err="1" smtClean="0"/>
              <a:t>değil</a:t>
            </a:r>
            <a:r>
              <a:rPr lang="en-US" dirty="0" smtClean="0"/>
              <a:t> </a:t>
            </a:r>
          </a:p>
        </p:txBody>
      </p:sp>
      <p:sp>
        <p:nvSpPr>
          <p:cNvPr id="4" name="Slide Number Placeholder 3"/>
          <p:cNvSpPr>
            <a:spLocks noGrp="1"/>
          </p:cNvSpPr>
          <p:nvPr>
            <p:ph type="sldNum" sz="quarter" idx="10"/>
          </p:nvPr>
        </p:nvSpPr>
        <p:spPr/>
        <p:txBody>
          <a:bodyPr/>
          <a:lstStyle/>
          <a:p>
            <a:fld id="{7A8C54BB-12B0-4599-8A8F-541E93521907}" type="slidenum">
              <a:rPr lang="en-US" smtClean="0"/>
              <a:pPr/>
              <a:t>10</a:t>
            </a:fld>
            <a:endParaRPr lang="en-US"/>
          </a:p>
        </p:txBody>
      </p:sp>
    </p:spTree>
    <p:extLst>
      <p:ext uri="{BB962C8B-B14F-4D97-AF65-F5344CB8AC3E}">
        <p14:creationId xmlns:p14="http://schemas.microsoft.com/office/powerpoint/2010/main" val="163037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miter lim="800000"/>
            <a:headEnd/>
            <a:tailEnd/>
          </a:ln>
        </p:spPr>
        <p:txBody>
          <a:bodyPr/>
          <a:lstStyle/>
          <a:p>
            <a:fld id="{0C712839-C963-4A1E-99A1-2B0C7286DAAE}" type="slidenum">
              <a:rPr lang="en-US"/>
              <a:pPr/>
              <a:t>12</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xfrm>
            <a:off x="914400" y="4343400"/>
            <a:ext cx="5029200" cy="4114800"/>
          </a:xfrm>
          <a:noFill/>
        </p:spPr>
        <p:txBody>
          <a:bodyPr/>
          <a:lstStyle/>
          <a:p>
            <a:pPr eaLnBrk="1" hangingPunct="1"/>
            <a:r>
              <a:rPr lang="tr-TR" dirty="0" smtClean="0">
                <a:latin typeface="Arial" pitchFamily="34" charset="0"/>
              </a:rPr>
              <a:t>Hedef: Tüm faktörleri </a:t>
            </a:r>
            <a:r>
              <a:rPr lang="tr-TR" dirty="0" err="1" smtClean="0">
                <a:latin typeface="Arial" pitchFamily="34" charset="0"/>
              </a:rPr>
              <a:t>değerlendirlp</a:t>
            </a:r>
            <a:r>
              <a:rPr lang="tr-TR" dirty="0" smtClean="0">
                <a:latin typeface="Arial" pitchFamily="34" charset="0"/>
              </a:rPr>
              <a:t> hastaya uygun tedaviyi başlatmaktır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ADA/EASD KONSENSUS BİLDİRGESİ</a:t>
            </a:r>
          </a:p>
          <a:p>
            <a:r>
              <a:rPr lang="en-US" dirty="0" err="1" smtClean="0"/>
              <a:t>Başlangıçya</a:t>
            </a:r>
            <a:r>
              <a:rPr lang="en-US" dirty="0" smtClean="0"/>
              <a:t> metformin </a:t>
            </a:r>
            <a:r>
              <a:rPr lang="en-US" dirty="0" err="1" smtClean="0"/>
              <a:t>sonrasında</a:t>
            </a:r>
            <a:r>
              <a:rPr lang="en-US" dirty="0" smtClean="0"/>
              <a:t> </a:t>
            </a:r>
            <a:r>
              <a:rPr lang="en-US" dirty="0" err="1" smtClean="0"/>
              <a:t>kardiyovaskuler</a:t>
            </a:r>
            <a:r>
              <a:rPr lang="en-US" dirty="0" smtClean="0"/>
              <a:t> </a:t>
            </a:r>
            <a:r>
              <a:rPr lang="en-US" dirty="0" err="1" smtClean="0"/>
              <a:t>hastalık</a:t>
            </a:r>
            <a:r>
              <a:rPr lang="en-US" dirty="0" smtClean="0"/>
              <a:t> </a:t>
            </a:r>
            <a:r>
              <a:rPr lang="en-US" dirty="0" err="1" smtClean="0"/>
              <a:t>olup</a:t>
            </a:r>
            <a:r>
              <a:rPr lang="en-US" dirty="0" smtClean="0"/>
              <a:t> </a:t>
            </a:r>
            <a:r>
              <a:rPr lang="en-US" dirty="0" err="1" smtClean="0"/>
              <a:t>olamdığıdır</a:t>
            </a:r>
            <a:endParaRPr lang="en-US" dirty="0" smtClean="0"/>
          </a:p>
          <a:p>
            <a:r>
              <a:rPr lang="en-US" dirty="0" err="1" smtClean="0"/>
              <a:t>Kvh</a:t>
            </a:r>
            <a:r>
              <a:rPr lang="en-US" dirty="0" smtClean="0"/>
              <a:t> </a:t>
            </a:r>
            <a:r>
              <a:rPr lang="en-US" dirty="0" err="1" smtClean="0"/>
              <a:t>varsa</a:t>
            </a:r>
            <a:r>
              <a:rPr lang="en-US" dirty="0" smtClean="0"/>
              <a:t> </a:t>
            </a:r>
            <a:r>
              <a:rPr lang="en-US" dirty="0" err="1" smtClean="0"/>
              <a:t>sglt</a:t>
            </a:r>
            <a:r>
              <a:rPr lang="en-US" dirty="0" smtClean="0"/>
              <a:t> </a:t>
            </a:r>
            <a:r>
              <a:rPr lang="en-US" dirty="0" err="1" smtClean="0"/>
              <a:t>ve</a:t>
            </a:r>
            <a:r>
              <a:rPr lang="en-US" dirty="0" smtClean="0"/>
              <a:t> </a:t>
            </a:r>
            <a:r>
              <a:rPr lang="en-US" dirty="0" err="1" smtClean="0"/>
              <a:t>glp</a:t>
            </a:r>
            <a:r>
              <a:rPr lang="en-US" dirty="0" smtClean="0"/>
              <a:t> </a:t>
            </a:r>
            <a:r>
              <a:rPr lang="en-US" dirty="0" err="1" smtClean="0"/>
              <a:t>verilir</a:t>
            </a:r>
            <a:endParaRPr lang="en-US" dirty="0" smtClean="0"/>
          </a:p>
          <a:p>
            <a:r>
              <a:rPr lang="en-US" dirty="0" err="1" smtClean="0"/>
              <a:t>Kvh</a:t>
            </a:r>
            <a:r>
              <a:rPr lang="en-US" dirty="0" smtClean="0"/>
              <a:t> </a:t>
            </a:r>
            <a:r>
              <a:rPr lang="en-US" dirty="0" err="1" smtClean="0"/>
              <a:t>yoksa</a:t>
            </a:r>
            <a:r>
              <a:rPr lang="en-US" dirty="0" smtClean="0"/>
              <a:t> </a:t>
            </a:r>
            <a:r>
              <a:rPr lang="en-US" dirty="0" err="1" smtClean="0"/>
              <a:t>diğer</a:t>
            </a:r>
            <a:r>
              <a:rPr lang="en-US" dirty="0" smtClean="0"/>
              <a:t> risk </a:t>
            </a:r>
            <a:r>
              <a:rPr lang="en-US" dirty="0" err="1" smtClean="0"/>
              <a:t>faktörlerine</a:t>
            </a:r>
            <a:r>
              <a:rPr lang="en-US" dirty="0" smtClean="0"/>
              <a:t> </a:t>
            </a:r>
            <a:r>
              <a:rPr lang="en-US" dirty="0" err="1" smtClean="0"/>
              <a:t>bakılır</a:t>
            </a:r>
            <a:endParaRPr lang="en-US" dirty="0" smtClean="0"/>
          </a:p>
          <a:p>
            <a:r>
              <a:rPr lang="en-US" dirty="0" err="1" smtClean="0"/>
              <a:t>Örn</a:t>
            </a:r>
            <a:r>
              <a:rPr lang="en-US" dirty="0" smtClean="0"/>
              <a:t> </a:t>
            </a:r>
            <a:r>
              <a:rPr lang="en-US" dirty="0" err="1" smtClean="0"/>
              <a:t>hipoglisemi</a:t>
            </a:r>
            <a:r>
              <a:rPr lang="en-US" dirty="0" smtClean="0"/>
              <a:t> </a:t>
            </a:r>
            <a:r>
              <a:rPr lang="en-US" dirty="0" err="1" smtClean="0"/>
              <a:t>riski</a:t>
            </a:r>
            <a:r>
              <a:rPr lang="en-US" dirty="0" smtClean="0"/>
              <a:t> </a:t>
            </a:r>
            <a:r>
              <a:rPr lang="en-US" dirty="0" err="1" smtClean="0"/>
              <a:t>varsa</a:t>
            </a:r>
            <a:r>
              <a:rPr lang="en-US" dirty="0" smtClean="0"/>
              <a:t> dpp4 sgl4 </a:t>
            </a:r>
          </a:p>
          <a:p>
            <a:r>
              <a:rPr lang="en-US" dirty="0" err="1" smtClean="0"/>
              <a:t>Basamaklı</a:t>
            </a:r>
            <a:r>
              <a:rPr lang="en-US" dirty="0" smtClean="0"/>
              <a:t> </a:t>
            </a:r>
            <a:r>
              <a:rPr lang="en-US" dirty="0" err="1" smtClean="0"/>
              <a:t>etdavide</a:t>
            </a:r>
            <a:r>
              <a:rPr lang="en-US" dirty="0" smtClean="0"/>
              <a:t> </a:t>
            </a:r>
            <a:r>
              <a:rPr lang="en-US" dirty="0" err="1" smtClean="0"/>
              <a:t>tedavi</a:t>
            </a:r>
            <a:r>
              <a:rPr lang="en-US" dirty="0" smtClean="0"/>
              <a:t> </a:t>
            </a:r>
            <a:r>
              <a:rPr lang="en-US" dirty="0" err="1" smtClean="0"/>
              <a:t>başarısızlığı</a:t>
            </a:r>
            <a:r>
              <a:rPr lang="en-US" dirty="0" smtClean="0"/>
              <a:t> </a:t>
            </a:r>
            <a:r>
              <a:rPr lang="en-US" dirty="0" err="1" smtClean="0"/>
              <a:t>var</a:t>
            </a:r>
            <a:r>
              <a:rPr lang="en-US" dirty="0" smtClean="0"/>
              <a:t> </a:t>
            </a:r>
            <a:r>
              <a:rPr lang="en-US" dirty="0" err="1" smtClean="0"/>
              <a:t>bu</a:t>
            </a:r>
            <a:r>
              <a:rPr lang="en-US" dirty="0" smtClean="0"/>
              <a:t> </a:t>
            </a:r>
            <a:r>
              <a:rPr lang="en-US" dirty="0" err="1" smtClean="0"/>
              <a:t>nednele</a:t>
            </a:r>
            <a:r>
              <a:rPr lang="en-US" dirty="0" smtClean="0"/>
              <a:t> </a:t>
            </a:r>
            <a:r>
              <a:rPr lang="en-US" dirty="0" err="1" smtClean="0"/>
              <a:t>erken</a:t>
            </a:r>
            <a:r>
              <a:rPr lang="en-US" dirty="0" smtClean="0"/>
              <a:t> </a:t>
            </a:r>
            <a:r>
              <a:rPr lang="en-US" dirty="0" err="1" smtClean="0"/>
              <a:t>dönemde</a:t>
            </a:r>
            <a:r>
              <a:rPr lang="en-US" dirty="0" smtClean="0"/>
              <a:t> </a:t>
            </a:r>
            <a:r>
              <a:rPr lang="en-US" dirty="0" err="1" smtClean="0"/>
              <a:t>kombinasyon</a:t>
            </a:r>
            <a:r>
              <a:rPr lang="en-US" dirty="0" smtClean="0"/>
              <a:t> </a:t>
            </a:r>
            <a:r>
              <a:rPr lang="en-US" dirty="0" err="1" smtClean="0"/>
              <a:t>tedavisi</a:t>
            </a:r>
            <a:r>
              <a:rPr lang="en-US" dirty="0" smtClean="0"/>
              <a:t> </a:t>
            </a:r>
            <a:r>
              <a:rPr lang="en-US" dirty="0" err="1" smtClean="0"/>
              <a:t>öneriliyor</a:t>
            </a:r>
            <a:endParaRPr lang="en-US" dirty="0" smtClean="0"/>
          </a:p>
          <a:p>
            <a:r>
              <a:rPr lang="en-US" dirty="0" smtClean="0"/>
              <a:t>Kilo </a:t>
            </a:r>
            <a:r>
              <a:rPr lang="en-US" dirty="0" err="1" smtClean="0"/>
              <a:t>verme</a:t>
            </a:r>
            <a:r>
              <a:rPr lang="en-US" dirty="0" smtClean="0"/>
              <a:t> </a:t>
            </a:r>
            <a:r>
              <a:rPr lang="en-US" dirty="0" err="1" smtClean="0"/>
              <a:t>problemi</a:t>
            </a:r>
            <a:r>
              <a:rPr lang="en-US" dirty="0" smtClean="0"/>
              <a:t> </a:t>
            </a:r>
            <a:r>
              <a:rPr lang="en-US" dirty="0" err="1" smtClean="0"/>
              <a:t>sglt</a:t>
            </a:r>
            <a:r>
              <a:rPr lang="en-US" dirty="0" smtClean="0"/>
              <a:t> </a:t>
            </a:r>
            <a:r>
              <a:rPr lang="en-US" dirty="0" err="1" smtClean="0"/>
              <a:t>ve</a:t>
            </a:r>
            <a:r>
              <a:rPr lang="en-US" dirty="0" smtClean="0"/>
              <a:t> </a:t>
            </a:r>
          </a:p>
          <a:p>
            <a:r>
              <a:rPr lang="en-US" dirty="0" err="1" smtClean="0"/>
              <a:t>Önceliğimiz</a:t>
            </a:r>
            <a:r>
              <a:rPr lang="en-US" dirty="0" smtClean="0"/>
              <a:t> </a:t>
            </a:r>
            <a:r>
              <a:rPr lang="en-US" dirty="0" err="1" smtClean="0"/>
              <a:t>maliyetse</a:t>
            </a:r>
            <a:r>
              <a:rPr lang="en-US" dirty="0" smtClean="0"/>
              <a:t> </a:t>
            </a:r>
            <a:r>
              <a:rPr lang="en-US" dirty="0" err="1" smtClean="0"/>
              <a:t>sü</a:t>
            </a:r>
            <a:r>
              <a:rPr lang="en-US" baseline="0" dirty="0" smtClean="0"/>
              <a:t> </a:t>
            </a:r>
            <a:r>
              <a:rPr lang="en-US" baseline="0" dirty="0" err="1" smtClean="0"/>
              <a:t>ve</a:t>
            </a:r>
            <a:r>
              <a:rPr lang="en-US" baseline="0" dirty="0" smtClean="0"/>
              <a:t> </a:t>
            </a:r>
            <a:r>
              <a:rPr lang="en-US" baseline="0" dirty="0" err="1" smtClean="0"/>
              <a:t>tzd</a:t>
            </a:r>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13</a:t>
            </a:fld>
            <a:endParaRPr lang="en-US"/>
          </a:p>
        </p:txBody>
      </p:sp>
    </p:spTree>
    <p:extLst>
      <p:ext uri="{BB962C8B-B14F-4D97-AF65-F5344CB8AC3E}">
        <p14:creationId xmlns:p14="http://schemas.microsoft.com/office/powerpoint/2010/main" val="4060949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a:ln/>
        </p:spPr>
      </p:sp>
      <p:sp>
        <p:nvSpPr>
          <p:cNvPr id="44034" name="Rectangle 3"/>
          <p:cNvSpPr>
            <a:spLocks noGrp="1"/>
          </p:cNvSpPr>
          <p:nvPr>
            <p:ph type="body" idx="1"/>
          </p:nvPr>
        </p:nvSpPr>
        <p:spPr>
          <a:xfrm>
            <a:off x="914400" y="4343400"/>
            <a:ext cx="5029200" cy="4114800"/>
          </a:xfrm>
          <a:noFill/>
        </p:spPr>
        <p:txBody>
          <a:bodyPr/>
          <a:lstStyle/>
          <a:p>
            <a:r>
              <a:rPr lang="tr-TR" dirty="0" smtClean="0">
                <a:latin typeface="Calibri" pitchFamily="34" charset="0"/>
              </a:rPr>
              <a:t>Geçen 15 yıl </a:t>
            </a:r>
            <a:r>
              <a:rPr lang="tr-TR" dirty="0" err="1" smtClean="0">
                <a:latin typeface="Calibri" pitchFamily="34" charset="0"/>
              </a:rPr>
              <a:t>diyaet</a:t>
            </a:r>
            <a:r>
              <a:rPr lang="tr-TR" dirty="0" smtClean="0">
                <a:latin typeface="Calibri" pitchFamily="34" charset="0"/>
              </a:rPr>
              <a:t> </a:t>
            </a:r>
            <a:r>
              <a:rPr lang="tr-TR" dirty="0" err="1" smtClean="0">
                <a:latin typeface="Calibri" pitchFamily="34" charset="0"/>
              </a:rPr>
              <a:t>tedviisnde</a:t>
            </a:r>
            <a:r>
              <a:rPr lang="tr-TR" dirty="0" smtClean="0">
                <a:latin typeface="Calibri" pitchFamily="34" charset="0"/>
              </a:rPr>
              <a:t> önemli </a:t>
            </a:r>
            <a:r>
              <a:rPr lang="tr-TR" dirty="0" err="1" smtClean="0">
                <a:latin typeface="Calibri" pitchFamily="34" charset="0"/>
              </a:rPr>
              <a:t>heni</a:t>
            </a:r>
            <a:r>
              <a:rPr lang="tr-TR" dirty="0" smtClean="0">
                <a:latin typeface="Calibri" pitchFamily="34" charset="0"/>
              </a:rPr>
              <a:t> </a:t>
            </a:r>
            <a:r>
              <a:rPr lang="tr-TR" dirty="0" err="1" smtClean="0">
                <a:latin typeface="Calibri" pitchFamily="34" charset="0"/>
              </a:rPr>
              <a:t>ilaçalr</a:t>
            </a:r>
            <a:r>
              <a:rPr lang="tr-TR" dirty="0" smtClean="0">
                <a:latin typeface="Calibri" pitchFamily="34" charset="0"/>
              </a:rPr>
              <a:t> </a:t>
            </a:r>
            <a:r>
              <a:rPr lang="tr-TR" dirty="0" err="1" smtClean="0">
                <a:latin typeface="Calibri" pitchFamily="34" charset="0"/>
              </a:rPr>
              <a:t>geliştirilmişitr</a:t>
            </a:r>
            <a:r>
              <a:rPr lang="tr-TR" dirty="0" smtClean="0">
                <a:latin typeface="Calibri" pitchFamily="34"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17</a:t>
            </a:fld>
            <a:endParaRPr lang="en-US"/>
          </a:p>
        </p:txBody>
      </p:sp>
    </p:spTree>
    <p:extLst>
      <p:ext uri="{BB962C8B-B14F-4D97-AF65-F5344CB8AC3E}">
        <p14:creationId xmlns:p14="http://schemas.microsoft.com/office/powerpoint/2010/main" val="1213138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Slayt Görüntüsü Yer Tutucusu"/>
          <p:cNvSpPr>
            <a:spLocks noGrp="1" noRot="1" noChangeAspect="1" noTextEdit="1"/>
          </p:cNvSpPr>
          <p:nvPr>
            <p:ph type="sldImg"/>
          </p:nvPr>
        </p:nvSpPr>
        <p:spPr>
          <a:ln/>
        </p:spPr>
      </p:sp>
      <p:sp>
        <p:nvSpPr>
          <p:cNvPr id="52226" name="2 Not Yer Tutucusu"/>
          <p:cNvSpPr>
            <a:spLocks noGrp="1"/>
          </p:cNvSpPr>
          <p:nvPr>
            <p:ph type="body" idx="1"/>
          </p:nvPr>
        </p:nvSpPr>
        <p:spPr>
          <a:noFill/>
        </p:spPr>
        <p:txBody>
          <a:bodyPr/>
          <a:lstStyle/>
          <a:p>
            <a:pPr algn="l"/>
            <a:r>
              <a:rPr lang="tr-TR" sz="1200" dirty="0" smtClean="0"/>
              <a:t>ATP bağımlı K kanalları; SUR1 ve Kir 6.2</a:t>
            </a:r>
          </a:p>
          <a:p>
            <a:pPr algn="l"/>
            <a:r>
              <a:rPr lang="tr-TR" sz="1200" dirty="0" smtClean="0"/>
              <a:t>SUR 1/Kir 6.2: Beta hücresi ve </a:t>
            </a:r>
            <a:r>
              <a:rPr lang="tr-TR" sz="1200" dirty="0" err="1" smtClean="0"/>
              <a:t>Beyiin</a:t>
            </a:r>
            <a:r>
              <a:rPr lang="tr-TR" sz="1200" dirty="0" smtClean="0"/>
              <a:t>---------SUR 2A/Kir 6.2: kalp ve iskelet sistemi----------SUR 2B/Kir 6.2: damar düz kası</a:t>
            </a:r>
          </a:p>
          <a:p>
            <a:pPr algn="l"/>
            <a:endParaRPr lang="tr-TR" sz="1200" dirty="0" smtClean="0"/>
          </a:p>
          <a:p>
            <a:pPr algn="l"/>
            <a:r>
              <a:rPr lang="tr-TR" sz="1200" dirty="0" smtClean="0"/>
              <a:t>Bütün </a:t>
            </a:r>
            <a:r>
              <a:rPr lang="tr-TR" sz="1200" dirty="0" err="1" smtClean="0"/>
              <a:t>klavuzlar</a:t>
            </a:r>
            <a:r>
              <a:rPr lang="tr-TR" sz="1200" dirty="0" smtClean="0"/>
              <a:t> </a:t>
            </a:r>
            <a:r>
              <a:rPr lang="tr-TR" sz="1200" dirty="0" err="1" smtClean="0"/>
              <a:t>SU’lerin</a:t>
            </a:r>
            <a:r>
              <a:rPr lang="tr-TR" sz="1200" dirty="0" smtClean="0"/>
              <a:t> Kan şekerinde 40-80 mg/dl azalma,  </a:t>
            </a:r>
          </a:p>
          <a:p>
            <a:pPr algn="l"/>
            <a:r>
              <a:rPr lang="tr-TR" sz="1200" dirty="0" smtClean="0"/>
              <a:t>HbA1c düzeylerinde ise %1.5-2 oranında azalma meydana getirdiği ifade edilir. </a:t>
            </a:r>
          </a:p>
          <a:p>
            <a:pPr algn="l"/>
            <a:r>
              <a:rPr lang="tr-TR" sz="1200" dirty="0" err="1" smtClean="0"/>
              <a:t>OAD’ler</a:t>
            </a:r>
            <a:r>
              <a:rPr lang="tr-TR" sz="1200" dirty="0" smtClean="0"/>
              <a:t> içinde en </a:t>
            </a:r>
            <a:r>
              <a:rPr lang="tr-TR" sz="1200" dirty="0" err="1" smtClean="0"/>
              <a:t>potent</a:t>
            </a:r>
            <a:r>
              <a:rPr lang="tr-TR" sz="1200" dirty="0" smtClean="0"/>
              <a:t> olduğunu söyleyebiliriz.</a:t>
            </a:r>
            <a:endParaRPr lang="tr-TR" dirty="0" smtClean="0"/>
          </a:p>
          <a:p>
            <a:pPr algn="l"/>
            <a:r>
              <a:rPr lang="tr-TR" dirty="0" smtClean="0">
                <a:latin typeface="Arial" pitchFamily="34" charset="0"/>
              </a:rPr>
              <a:t>FARELERDE YAPILAN ÇALILŞMALRADASU EXTRA PANKREATİK ETKİLERİ OLDUĞU  KC DE İN RSP SAYISINI ARTIRDIĞIN GÖSTEREN HAYVAN ÇALIŞMALARI VAR.</a:t>
            </a:r>
          </a:p>
          <a:p>
            <a:pPr algn="l"/>
            <a:r>
              <a:rPr lang="tr-TR" dirty="0" smtClean="0">
                <a:latin typeface="Arial" pitchFamily="34" charset="0"/>
              </a:rPr>
              <a:t>GLİBENKLAMDİ, GLİMEPRİD VE GLİGUİDON UN PPRAGAMA AGONİST ETKİLEİ OLDUGU BELİRTİLMİŞ.</a:t>
            </a:r>
          </a:p>
          <a:p>
            <a:pPr algn="l"/>
            <a:endParaRPr lang="tr-TR" dirty="0" smtClean="0">
              <a:latin typeface="Arial" pitchFamily="34" charset="0"/>
            </a:endParaRPr>
          </a:p>
        </p:txBody>
      </p:sp>
      <p:sp>
        <p:nvSpPr>
          <p:cNvPr id="52227" name="3 Slayt Numarası Yer Tutucusu"/>
          <p:cNvSpPr>
            <a:spLocks noGrp="1"/>
          </p:cNvSpPr>
          <p:nvPr>
            <p:ph type="sldNum" sz="quarter" idx="5"/>
          </p:nvPr>
        </p:nvSpPr>
        <p:spPr>
          <a:noFill/>
          <a:ln>
            <a:miter lim="800000"/>
            <a:headEnd/>
            <a:tailEnd/>
          </a:ln>
        </p:spPr>
        <p:txBody>
          <a:bodyPr/>
          <a:lstStyle/>
          <a:p>
            <a:fld id="{8BEABEEB-A318-43D9-AC53-6E6BBFBD951F}" type="slidenum">
              <a:rPr lang="tr-TR"/>
              <a:pPr/>
              <a:t>19</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1 Slayt Görüntüsü Yer Tutucusu"/>
          <p:cNvSpPr>
            <a:spLocks noGrp="1" noRot="1" noChangeAspect="1" noTextEdit="1"/>
          </p:cNvSpPr>
          <p:nvPr>
            <p:ph type="sldImg"/>
          </p:nvPr>
        </p:nvSpPr>
        <p:spPr>
          <a:ln/>
        </p:spPr>
      </p:sp>
      <p:sp>
        <p:nvSpPr>
          <p:cNvPr id="54274" name="2 Not Yer Tutucusu"/>
          <p:cNvSpPr>
            <a:spLocks noGrp="1"/>
          </p:cNvSpPr>
          <p:nvPr>
            <p:ph type="body" idx="1"/>
          </p:nvPr>
        </p:nvSpPr>
        <p:spPr>
          <a:noFill/>
        </p:spPr>
        <p:txBody>
          <a:bodyPr/>
          <a:lstStyle/>
          <a:p>
            <a:pPr eaLnBrk="1" hangingPunct="1">
              <a:spcBef>
                <a:spcPct val="0"/>
              </a:spcBef>
            </a:pPr>
            <a:r>
              <a:rPr lang="en-US" smtClean="0">
                <a:latin typeface="Arial" pitchFamily="34" charset="0"/>
              </a:rPr>
              <a:t>S</a:t>
            </a:r>
            <a:r>
              <a:rPr lang="tr-TR" smtClean="0">
                <a:latin typeface="Arial" pitchFamily="34" charset="0"/>
              </a:rPr>
              <a:t>U –</a:t>
            </a:r>
            <a:r>
              <a:rPr lang="en-US" smtClean="0">
                <a:latin typeface="Arial" pitchFamily="34" charset="0"/>
              </a:rPr>
              <a:t>hidrofobik </a:t>
            </a:r>
            <a:r>
              <a:rPr lang="tr-TR" b="1" smtClean="0">
                <a:solidFill>
                  <a:srgbClr val="7F7F7F"/>
                </a:solidFill>
                <a:latin typeface="Arial" pitchFamily="34" charset="0"/>
              </a:rPr>
              <a:t>K</a:t>
            </a:r>
            <a:r>
              <a:rPr lang="en-US" b="1" smtClean="0">
                <a:solidFill>
                  <a:srgbClr val="7F7F7F"/>
                </a:solidFill>
                <a:latin typeface="Arial" pitchFamily="34" charset="0"/>
              </a:rPr>
              <a:t>lorpropamid</a:t>
            </a:r>
            <a:r>
              <a:rPr lang="tr-TR" b="1" smtClean="0">
                <a:solidFill>
                  <a:srgbClr val="7F7F7F"/>
                </a:solidFill>
                <a:latin typeface="Arial" pitchFamily="34" charset="0"/>
              </a:rPr>
              <a:t>-</a:t>
            </a:r>
            <a:r>
              <a:rPr lang="en-US" b="1" smtClean="0">
                <a:solidFill>
                  <a:srgbClr val="7F7F7F"/>
                </a:solidFill>
                <a:latin typeface="Arial" pitchFamily="34" charset="0"/>
              </a:rPr>
              <a:t> </a:t>
            </a:r>
            <a:r>
              <a:rPr lang="en-US" smtClean="0">
                <a:latin typeface="Arial" pitchFamily="34" charset="0"/>
              </a:rPr>
              <a:t>hidrofilik</a:t>
            </a:r>
          </a:p>
          <a:p>
            <a:endParaRPr lang="tr-TR" smtClean="0">
              <a:latin typeface="Arial" pitchFamily="34" charset="0"/>
            </a:endParaRPr>
          </a:p>
        </p:txBody>
      </p:sp>
      <p:sp>
        <p:nvSpPr>
          <p:cNvPr id="54275" name="3 Slayt Numarası Yer Tutucusu"/>
          <p:cNvSpPr>
            <a:spLocks noGrp="1"/>
          </p:cNvSpPr>
          <p:nvPr>
            <p:ph type="sldNum" sz="quarter" idx="5"/>
          </p:nvPr>
        </p:nvSpPr>
        <p:spPr>
          <a:noFill/>
          <a:ln>
            <a:miter lim="800000"/>
            <a:headEnd/>
            <a:tailEnd/>
          </a:ln>
        </p:spPr>
        <p:txBody>
          <a:bodyPr/>
          <a:lstStyle/>
          <a:p>
            <a:fld id="{4DB8F3BE-5944-444B-9B13-0808031B4E0F}" type="slidenum">
              <a:rPr lang="tr-TR"/>
              <a:pPr/>
              <a:t>20</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Slayt Görüntüsü Yer Tutucusu"/>
          <p:cNvSpPr>
            <a:spLocks noGrp="1" noRot="1" noChangeAspect="1" noTextEdit="1"/>
          </p:cNvSpPr>
          <p:nvPr>
            <p:ph type="sldImg"/>
          </p:nvPr>
        </p:nvSpPr>
        <p:spPr>
          <a:ln/>
        </p:spPr>
      </p:sp>
      <p:sp>
        <p:nvSpPr>
          <p:cNvPr id="56322" name="2 Not Yer Tutucusu"/>
          <p:cNvSpPr>
            <a:spLocks noGrp="1"/>
          </p:cNvSpPr>
          <p:nvPr>
            <p:ph type="body" idx="1"/>
          </p:nvPr>
        </p:nvSpPr>
        <p:spPr>
          <a:noFill/>
        </p:spPr>
        <p:txBody>
          <a:bodyPr/>
          <a:lstStyle/>
          <a:p>
            <a:r>
              <a:rPr lang="en-US" dirty="0" err="1" smtClean="0">
                <a:latin typeface="Arial" pitchFamily="34" charset="0"/>
              </a:rPr>
              <a:t>Glibenklamide</a:t>
            </a:r>
            <a:r>
              <a:rPr lang="en-US" dirty="0" smtClean="0">
                <a:latin typeface="Arial" pitchFamily="34" charset="0"/>
              </a:rPr>
              <a:t> </a:t>
            </a:r>
            <a:r>
              <a:rPr lang="en-US" dirty="0" err="1" smtClean="0">
                <a:latin typeface="Arial" pitchFamily="34" charset="0"/>
              </a:rPr>
              <a:t>ve</a:t>
            </a:r>
            <a:r>
              <a:rPr lang="en-US" dirty="0" smtClean="0">
                <a:latin typeface="Arial" pitchFamily="34" charset="0"/>
              </a:rPr>
              <a:t> </a:t>
            </a:r>
            <a:r>
              <a:rPr lang="tr-TR" dirty="0" smtClean="0">
                <a:latin typeface="Arial" pitchFamily="34" charset="0"/>
              </a:rPr>
              <a:t>K</a:t>
            </a:r>
            <a:r>
              <a:rPr lang="en-US" dirty="0" err="1" smtClean="0">
                <a:latin typeface="Arial" pitchFamily="34" charset="0"/>
              </a:rPr>
              <a:t>lorpropamidin</a:t>
            </a:r>
            <a:r>
              <a:rPr lang="en-US" dirty="0" smtClean="0">
                <a:latin typeface="Arial" pitchFamily="34" charset="0"/>
              </a:rPr>
              <a:t> </a:t>
            </a:r>
            <a:r>
              <a:rPr lang="en-US" dirty="0" err="1" smtClean="0">
                <a:latin typeface="Arial" pitchFamily="34" charset="0"/>
              </a:rPr>
              <a:t>aktif</a:t>
            </a:r>
            <a:r>
              <a:rPr lang="en-US" dirty="0" smtClean="0">
                <a:latin typeface="Arial" pitchFamily="34" charset="0"/>
              </a:rPr>
              <a:t> </a:t>
            </a:r>
            <a:r>
              <a:rPr lang="en-US" dirty="0" err="1" smtClean="0">
                <a:latin typeface="Arial" pitchFamily="34" charset="0"/>
              </a:rPr>
              <a:t>metabolitleri</a:t>
            </a:r>
            <a:r>
              <a:rPr lang="en-US" dirty="0" smtClean="0">
                <a:latin typeface="Arial" pitchFamily="34" charset="0"/>
              </a:rPr>
              <a:t> </a:t>
            </a:r>
            <a:r>
              <a:rPr lang="en-US" dirty="0" err="1" smtClean="0">
                <a:latin typeface="Arial" pitchFamily="34" charset="0"/>
              </a:rPr>
              <a:t>var</a:t>
            </a:r>
            <a:r>
              <a:rPr lang="en-US" dirty="0" smtClean="0">
                <a:latin typeface="Arial" pitchFamily="34" charset="0"/>
              </a:rPr>
              <a:t>  </a:t>
            </a:r>
            <a:r>
              <a:rPr lang="en-US" dirty="0" err="1" smtClean="0">
                <a:latin typeface="Arial" pitchFamily="34" charset="0"/>
              </a:rPr>
              <a:t>böbrek</a:t>
            </a:r>
            <a:r>
              <a:rPr lang="en-US" dirty="0" smtClean="0">
                <a:latin typeface="Arial" pitchFamily="34" charset="0"/>
              </a:rPr>
              <a:t> </a:t>
            </a:r>
            <a:r>
              <a:rPr lang="en-US" dirty="0" err="1" smtClean="0">
                <a:latin typeface="Arial" pitchFamily="34" charset="0"/>
              </a:rPr>
              <a:t>yetmezliğinde</a:t>
            </a:r>
            <a:r>
              <a:rPr lang="en-US" dirty="0" smtClean="0">
                <a:latin typeface="Arial" pitchFamily="34" charset="0"/>
              </a:rPr>
              <a:t> </a:t>
            </a:r>
            <a:r>
              <a:rPr lang="en-US" dirty="0" err="1" smtClean="0">
                <a:latin typeface="Arial" pitchFamily="34" charset="0"/>
              </a:rPr>
              <a:t>hipogisemi</a:t>
            </a:r>
            <a:r>
              <a:rPr lang="en-US" dirty="0" smtClean="0">
                <a:latin typeface="Arial" pitchFamily="34" charset="0"/>
              </a:rPr>
              <a:t> </a:t>
            </a:r>
            <a:r>
              <a:rPr lang="en-US" dirty="0" err="1" smtClean="0">
                <a:latin typeface="Arial" pitchFamily="34" charset="0"/>
              </a:rPr>
              <a:t>riski</a:t>
            </a:r>
            <a:r>
              <a:rPr lang="en-US" dirty="0" smtClean="0">
                <a:latin typeface="Arial" pitchFamily="34" charset="0"/>
              </a:rPr>
              <a:t> </a:t>
            </a:r>
            <a:r>
              <a:rPr lang="en-US" dirty="0" err="1" smtClean="0">
                <a:latin typeface="Arial" pitchFamily="34" charset="0"/>
              </a:rPr>
              <a:t>artar</a:t>
            </a:r>
            <a:endParaRPr lang="en-US" dirty="0" smtClean="0">
              <a:latin typeface="Arial" pitchFamily="34" charset="0"/>
            </a:endParaRPr>
          </a:p>
          <a:p>
            <a:r>
              <a:rPr lang="en-US" dirty="0" err="1" smtClean="0">
                <a:latin typeface="Arial" pitchFamily="34" charset="0"/>
              </a:rPr>
              <a:t>Glipizid</a:t>
            </a:r>
            <a:r>
              <a:rPr lang="en-US" dirty="0" smtClean="0">
                <a:latin typeface="Arial" pitchFamily="34" charset="0"/>
              </a:rPr>
              <a:t> en </a:t>
            </a:r>
            <a:r>
              <a:rPr lang="en-US" dirty="0" err="1" smtClean="0">
                <a:latin typeface="Arial" pitchFamily="34" charset="0"/>
              </a:rPr>
              <a:t>kısa</a:t>
            </a:r>
            <a:r>
              <a:rPr lang="en-US" dirty="0" smtClean="0">
                <a:latin typeface="Arial" pitchFamily="34" charset="0"/>
              </a:rPr>
              <a:t> </a:t>
            </a:r>
            <a:r>
              <a:rPr lang="en-US" dirty="0" err="1" smtClean="0">
                <a:latin typeface="Arial" pitchFamily="34" charset="0"/>
              </a:rPr>
              <a:t>yarılanma</a:t>
            </a:r>
            <a:r>
              <a:rPr lang="en-US" dirty="0" smtClean="0">
                <a:latin typeface="Arial" pitchFamily="34" charset="0"/>
              </a:rPr>
              <a:t> </a:t>
            </a:r>
            <a:r>
              <a:rPr lang="en-US" dirty="0" err="1" smtClean="0">
                <a:latin typeface="Arial" pitchFamily="34" charset="0"/>
              </a:rPr>
              <a:t>ömrüne</a:t>
            </a:r>
            <a:endParaRPr lang="en-US" dirty="0" smtClean="0">
              <a:latin typeface="Arial" pitchFamily="34" charset="0"/>
            </a:endParaRPr>
          </a:p>
          <a:p>
            <a:r>
              <a:rPr lang="en-US" dirty="0" err="1" smtClean="0">
                <a:latin typeface="Arial" pitchFamily="34" charset="0"/>
              </a:rPr>
              <a:t>Glibenklamide</a:t>
            </a:r>
            <a:r>
              <a:rPr lang="en-US" dirty="0" smtClean="0">
                <a:latin typeface="Arial" pitchFamily="34" charset="0"/>
              </a:rPr>
              <a:t> </a:t>
            </a:r>
            <a:r>
              <a:rPr lang="en-US" dirty="0" err="1" smtClean="0">
                <a:latin typeface="Arial" pitchFamily="34" charset="0"/>
              </a:rPr>
              <a:t>yarlanma</a:t>
            </a:r>
            <a:r>
              <a:rPr lang="en-US" dirty="0" smtClean="0">
                <a:latin typeface="Arial" pitchFamily="34" charset="0"/>
              </a:rPr>
              <a:t> </a:t>
            </a:r>
            <a:r>
              <a:rPr lang="en-US" dirty="0" err="1" smtClean="0">
                <a:latin typeface="Arial" pitchFamily="34" charset="0"/>
              </a:rPr>
              <a:t>ömrü</a:t>
            </a:r>
            <a:r>
              <a:rPr lang="en-US" dirty="0" smtClean="0">
                <a:latin typeface="Arial" pitchFamily="34" charset="0"/>
              </a:rPr>
              <a:t> </a:t>
            </a:r>
            <a:r>
              <a:rPr lang="en-US" dirty="0" err="1" smtClean="0">
                <a:latin typeface="Arial" pitchFamily="34" charset="0"/>
              </a:rPr>
              <a:t>kısa</a:t>
            </a:r>
            <a:r>
              <a:rPr lang="en-US" dirty="0" smtClean="0">
                <a:latin typeface="Arial" pitchFamily="34" charset="0"/>
              </a:rPr>
              <a:t> </a:t>
            </a:r>
            <a:r>
              <a:rPr lang="en-US" dirty="0" err="1" smtClean="0">
                <a:latin typeface="Arial" pitchFamily="34" charset="0"/>
              </a:rPr>
              <a:t>ama</a:t>
            </a:r>
            <a:r>
              <a:rPr lang="en-US" dirty="0" smtClean="0">
                <a:latin typeface="Arial" pitchFamily="34" charset="0"/>
              </a:rPr>
              <a:t> </a:t>
            </a:r>
            <a:r>
              <a:rPr lang="en-US" dirty="0" err="1" smtClean="0">
                <a:latin typeface="Arial" pitchFamily="34" charset="0"/>
              </a:rPr>
              <a:t>etki</a:t>
            </a:r>
            <a:r>
              <a:rPr lang="en-US" dirty="0" smtClean="0">
                <a:latin typeface="Arial" pitchFamily="34" charset="0"/>
              </a:rPr>
              <a:t> </a:t>
            </a:r>
            <a:r>
              <a:rPr lang="en-US" dirty="0" err="1" smtClean="0">
                <a:latin typeface="Arial" pitchFamily="34" charset="0"/>
              </a:rPr>
              <a:t>süresi</a:t>
            </a:r>
            <a:r>
              <a:rPr lang="en-US" dirty="0" smtClean="0">
                <a:latin typeface="Arial" pitchFamily="34" charset="0"/>
              </a:rPr>
              <a:t> </a:t>
            </a:r>
            <a:r>
              <a:rPr lang="en-US" dirty="0" err="1" smtClean="0">
                <a:latin typeface="Arial" pitchFamily="34" charset="0"/>
              </a:rPr>
              <a:t>uun</a:t>
            </a:r>
            <a:r>
              <a:rPr lang="en-US" dirty="0" smtClean="0">
                <a:latin typeface="Arial" pitchFamily="34" charset="0"/>
              </a:rPr>
              <a:t> </a:t>
            </a:r>
            <a:r>
              <a:rPr lang="en-US" dirty="0" err="1" smtClean="0">
                <a:latin typeface="Arial" pitchFamily="34" charset="0"/>
              </a:rPr>
              <a:t>aktif</a:t>
            </a:r>
            <a:r>
              <a:rPr lang="en-US" dirty="0" smtClean="0">
                <a:latin typeface="Arial" pitchFamily="34" charset="0"/>
              </a:rPr>
              <a:t> </a:t>
            </a:r>
            <a:r>
              <a:rPr lang="en-US" dirty="0" err="1" smtClean="0">
                <a:latin typeface="Arial" pitchFamily="34" charset="0"/>
              </a:rPr>
              <a:t>metaboliti</a:t>
            </a:r>
            <a:r>
              <a:rPr lang="en-US" dirty="0" smtClean="0">
                <a:latin typeface="Arial" pitchFamily="34" charset="0"/>
              </a:rPr>
              <a:t> </a:t>
            </a:r>
            <a:r>
              <a:rPr lang="en-US" dirty="0" err="1" smtClean="0">
                <a:latin typeface="Arial" pitchFamily="34" charset="0"/>
              </a:rPr>
              <a:t>nedeni</a:t>
            </a:r>
            <a:r>
              <a:rPr lang="en-US" dirty="0" smtClean="0">
                <a:latin typeface="Arial" pitchFamily="34" charset="0"/>
              </a:rPr>
              <a:t> </a:t>
            </a:r>
            <a:r>
              <a:rPr lang="en-US" dirty="0" err="1" smtClean="0">
                <a:latin typeface="Arial" pitchFamily="34" charset="0"/>
              </a:rPr>
              <a:t>ile</a:t>
            </a:r>
            <a:endParaRPr lang="en-US" dirty="0" smtClean="0">
              <a:latin typeface="Arial" pitchFamily="34" charset="0"/>
            </a:endParaRPr>
          </a:p>
          <a:p>
            <a:r>
              <a:rPr lang="en-US" dirty="0" err="1" smtClean="0">
                <a:latin typeface="Arial" pitchFamily="34" charset="0"/>
              </a:rPr>
              <a:t>Klorpropamide</a:t>
            </a:r>
            <a:r>
              <a:rPr lang="en-US" dirty="0" smtClean="0">
                <a:latin typeface="Arial" pitchFamily="34" charset="0"/>
              </a:rPr>
              <a:t> </a:t>
            </a:r>
            <a:r>
              <a:rPr lang="en-US" dirty="0" err="1" smtClean="0">
                <a:latin typeface="Arial" pitchFamily="34" charset="0"/>
              </a:rPr>
              <a:t>ve</a:t>
            </a:r>
            <a:r>
              <a:rPr lang="en-US" dirty="0" smtClean="0">
                <a:latin typeface="Arial" pitchFamily="34" charset="0"/>
              </a:rPr>
              <a:t> </a:t>
            </a:r>
            <a:r>
              <a:rPr lang="en-US" dirty="0" err="1" smtClean="0">
                <a:latin typeface="Arial" pitchFamily="34" charset="0"/>
              </a:rPr>
              <a:t>glibenklamide</a:t>
            </a:r>
            <a:r>
              <a:rPr lang="en-US" dirty="0" smtClean="0">
                <a:latin typeface="Arial" pitchFamily="34" charset="0"/>
              </a:rPr>
              <a:t> </a:t>
            </a:r>
            <a:r>
              <a:rPr lang="en-US" dirty="0" err="1" smtClean="0">
                <a:latin typeface="Arial" pitchFamily="34" charset="0"/>
              </a:rPr>
              <a:t>aktif</a:t>
            </a:r>
            <a:r>
              <a:rPr lang="en-US" dirty="0" smtClean="0">
                <a:latin typeface="Arial" pitchFamily="34" charset="0"/>
              </a:rPr>
              <a:t> </a:t>
            </a:r>
            <a:r>
              <a:rPr lang="en-US" dirty="0" err="1" smtClean="0">
                <a:latin typeface="Arial" pitchFamily="34" charset="0"/>
              </a:rPr>
              <a:t>metabolitleri</a:t>
            </a:r>
            <a:r>
              <a:rPr lang="en-US" dirty="0" smtClean="0">
                <a:latin typeface="Arial" pitchFamily="34" charset="0"/>
              </a:rPr>
              <a:t> </a:t>
            </a:r>
            <a:r>
              <a:rPr lang="en-US" dirty="0" err="1" smtClean="0">
                <a:latin typeface="Arial" pitchFamily="34" charset="0"/>
              </a:rPr>
              <a:t>nedenile</a:t>
            </a:r>
            <a:r>
              <a:rPr lang="en-US" dirty="0" smtClean="0">
                <a:latin typeface="Arial" pitchFamily="34" charset="0"/>
              </a:rPr>
              <a:t> fatal </a:t>
            </a:r>
            <a:r>
              <a:rPr lang="en-US" dirty="0" err="1" smtClean="0">
                <a:latin typeface="Arial" pitchFamily="34" charset="0"/>
              </a:rPr>
              <a:t>uzun</a:t>
            </a:r>
            <a:r>
              <a:rPr lang="en-US" dirty="0" smtClean="0">
                <a:latin typeface="Arial" pitchFamily="34" charset="0"/>
              </a:rPr>
              <a:t> </a:t>
            </a:r>
            <a:r>
              <a:rPr lang="en-US" dirty="0" err="1" smtClean="0">
                <a:latin typeface="Arial" pitchFamily="34" charset="0"/>
              </a:rPr>
              <a:t>süreli</a:t>
            </a:r>
            <a:r>
              <a:rPr lang="en-US" dirty="0" smtClean="0">
                <a:latin typeface="Arial" pitchFamily="34" charset="0"/>
              </a:rPr>
              <a:t> </a:t>
            </a:r>
            <a:r>
              <a:rPr lang="en-US" dirty="0" err="1" smtClean="0">
                <a:latin typeface="Arial" pitchFamily="34" charset="0"/>
              </a:rPr>
              <a:t>hipoglisemilere</a:t>
            </a:r>
            <a:r>
              <a:rPr lang="en-US" dirty="0" smtClean="0">
                <a:latin typeface="Arial" pitchFamily="34" charset="0"/>
              </a:rPr>
              <a:t> </a:t>
            </a:r>
            <a:r>
              <a:rPr lang="en-US" dirty="0" err="1" smtClean="0">
                <a:latin typeface="Arial" pitchFamily="34" charset="0"/>
              </a:rPr>
              <a:t>neden</a:t>
            </a:r>
            <a:r>
              <a:rPr lang="en-US" dirty="0" smtClean="0">
                <a:latin typeface="Arial" pitchFamily="34" charset="0"/>
              </a:rPr>
              <a:t> </a:t>
            </a:r>
            <a:r>
              <a:rPr lang="en-US" dirty="0" err="1" smtClean="0">
                <a:latin typeface="Arial" pitchFamily="34" charset="0"/>
              </a:rPr>
              <a:t>olurlar</a:t>
            </a:r>
            <a:endParaRPr lang="en-US" dirty="0" smtClean="0">
              <a:latin typeface="Arial" pitchFamily="34" charset="0"/>
            </a:endParaRPr>
          </a:p>
          <a:p>
            <a:r>
              <a:rPr lang="en-US" dirty="0" err="1" smtClean="0">
                <a:latin typeface="Arial" pitchFamily="34" charset="0"/>
              </a:rPr>
              <a:t>Genelde</a:t>
            </a:r>
            <a:r>
              <a:rPr lang="en-US" dirty="0" smtClean="0">
                <a:latin typeface="Arial" pitchFamily="34" charset="0"/>
              </a:rPr>
              <a:t> </a:t>
            </a:r>
            <a:r>
              <a:rPr lang="en-US" dirty="0" err="1" smtClean="0">
                <a:latin typeface="Arial" pitchFamily="34" charset="0"/>
              </a:rPr>
              <a:t>gfr</a:t>
            </a:r>
            <a:r>
              <a:rPr lang="en-US" baseline="0" dirty="0" smtClean="0">
                <a:latin typeface="Arial" pitchFamily="34" charset="0"/>
              </a:rPr>
              <a:t> 30 </a:t>
            </a:r>
            <a:r>
              <a:rPr lang="en-US" baseline="0" dirty="0" err="1" smtClean="0">
                <a:latin typeface="Arial" pitchFamily="34" charset="0"/>
              </a:rPr>
              <a:t>altında</a:t>
            </a:r>
            <a:r>
              <a:rPr lang="en-US" baseline="0" dirty="0" smtClean="0">
                <a:latin typeface="Arial" pitchFamily="34" charset="0"/>
              </a:rPr>
              <a:t> </a:t>
            </a:r>
            <a:r>
              <a:rPr lang="en-US" baseline="0" dirty="0" err="1" smtClean="0">
                <a:latin typeface="Arial" pitchFamily="34" charset="0"/>
              </a:rPr>
              <a:t>kullanılmaz</a:t>
            </a:r>
            <a:endParaRPr lang="en-US" dirty="0" smtClean="0">
              <a:latin typeface="Arial" pitchFamily="34" charset="0"/>
            </a:endParaRPr>
          </a:p>
          <a:p>
            <a:endParaRPr lang="tr-TR" dirty="0" smtClean="0">
              <a:latin typeface="Arial" pitchFamily="34" charset="0"/>
            </a:endParaRPr>
          </a:p>
        </p:txBody>
      </p:sp>
      <p:sp>
        <p:nvSpPr>
          <p:cNvPr id="56323" name="3 Slayt Numarası Yer Tutucusu"/>
          <p:cNvSpPr>
            <a:spLocks noGrp="1"/>
          </p:cNvSpPr>
          <p:nvPr>
            <p:ph type="sldNum" sz="quarter" idx="5"/>
          </p:nvPr>
        </p:nvSpPr>
        <p:spPr>
          <a:noFill/>
          <a:ln>
            <a:miter lim="800000"/>
            <a:headEnd/>
            <a:tailEnd/>
          </a:ln>
        </p:spPr>
        <p:txBody>
          <a:bodyPr/>
          <a:lstStyle/>
          <a:p>
            <a:fld id="{173F1F10-0AD8-4951-974A-7F522A9BE02E}" type="slidenum">
              <a:rPr lang="tr-TR"/>
              <a:pPr/>
              <a:t>21</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3"/>
          <p:cNvSpPr txBox="1">
            <a:spLocks noGrp="1" noChangeArrowheads="1"/>
          </p:cNvSpPr>
          <p:nvPr/>
        </p:nvSpPr>
        <p:spPr bwMode="auto">
          <a:xfrm>
            <a:off x="5367338" y="0"/>
            <a:ext cx="1490662" cy="457200"/>
          </a:xfrm>
          <a:prstGeom prst="rect">
            <a:avLst/>
          </a:prstGeom>
          <a:noFill/>
          <a:ln w="9525">
            <a:noFill/>
            <a:miter lim="800000"/>
            <a:headEnd/>
            <a:tailEnd/>
          </a:ln>
        </p:spPr>
        <p:txBody>
          <a:bodyPr lIns="91700" tIns="45851" rIns="91700" bIns="45851"/>
          <a:lstStyle/>
          <a:p>
            <a:pPr algn="r" defTabSz="917575" eaLnBrk="0" hangingPunct="0"/>
            <a:fld id="{A552C45E-6712-4463-B7CB-770FB061C30D}" type="datetime8">
              <a:rPr lang="en-US" sz="900" b="1">
                <a:latin typeface="Arial" pitchFamily="34" charset="0"/>
              </a:rPr>
              <a:pPr algn="r" defTabSz="917575" eaLnBrk="0" hangingPunct="0"/>
              <a:t>1/27/2024 9:03 AM</a:t>
            </a:fld>
            <a:endParaRPr lang="en-US" sz="900" b="1">
              <a:latin typeface="Arial" pitchFamily="34" charset="0"/>
            </a:endParaRPr>
          </a:p>
        </p:txBody>
      </p:sp>
      <p:sp>
        <p:nvSpPr>
          <p:cNvPr id="58370" name="Rectangle 7"/>
          <p:cNvSpPr txBox="1">
            <a:spLocks noGrp="1" noChangeArrowheads="1"/>
          </p:cNvSpPr>
          <p:nvPr/>
        </p:nvSpPr>
        <p:spPr bwMode="auto">
          <a:xfrm>
            <a:off x="5530850" y="8686800"/>
            <a:ext cx="1327150" cy="457200"/>
          </a:xfrm>
          <a:prstGeom prst="rect">
            <a:avLst/>
          </a:prstGeom>
          <a:noFill/>
          <a:ln w="9525">
            <a:noFill/>
            <a:miter lim="800000"/>
            <a:headEnd/>
            <a:tailEnd/>
          </a:ln>
        </p:spPr>
        <p:txBody>
          <a:bodyPr lIns="91700" tIns="45851" rIns="91700" bIns="45851" anchor="b"/>
          <a:lstStyle/>
          <a:p>
            <a:pPr algn="r" defTabSz="917575" eaLnBrk="0" hangingPunct="0"/>
            <a:fld id="{858A4B82-39F2-4B15-A0A9-ECE1592873D7}" type="slidenum">
              <a:rPr lang="en-US" sz="900" b="1">
                <a:latin typeface="Arial" pitchFamily="34" charset="0"/>
              </a:rPr>
              <a:pPr algn="r" defTabSz="917575" eaLnBrk="0" hangingPunct="0"/>
              <a:t>22</a:t>
            </a:fld>
            <a:endParaRPr lang="en-US" sz="900" b="1">
              <a:latin typeface="Arial" pitchFamily="34" charset="0"/>
            </a:endParaRPr>
          </a:p>
        </p:txBody>
      </p:sp>
      <p:sp>
        <p:nvSpPr>
          <p:cNvPr id="58371" name="Rectangle 2"/>
          <p:cNvSpPr>
            <a:spLocks noGrp="1" noRot="1" noChangeAspect="1" noChangeArrowheads="1" noTextEdit="1"/>
          </p:cNvSpPr>
          <p:nvPr>
            <p:ph type="sldImg"/>
          </p:nvPr>
        </p:nvSpPr>
        <p:spPr>
          <a:xfrm>
            <a:off x="1330325" y="300038"/>
            <a:ext cx="4198938" cy="3148012"/>
          </a:xfrm>
          <a:ln/>
        </p:spPr>
      </p:sp>
      <p:sp>
        <p:nvSpPr>
          <p:cNvPr id="58372" name="Rectangle 3"/>
          <p:cNvSpPr>
            <a:spLocks noGrp="1" noChangeArrowheads="1"/>
          </p:cNvSpPr>
          <p:nvPr>
            <p:ph type="body" idx="1"/>
          </p:nvPr>
        </p:nvSpPr>
        <p:spPr>
          <a:xfrm>
            <a:off x="811213" y="3597275"/>
            <a:ext cx="5213350" cy="5095875"/>
          </a:xfrm>
          <a:noFill/>
        </p:spPr>
        <p:txBody>
          <a:bodyPr lIns="91700" tIns="45851" rIns="91700" bIns="45851"/>
          <a:lstStyle/>
          <a:p>
            <a:endParaRPr lang="tr-TR"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ln/>
        </p:spPr>
      </p:sp>
      <p:sp>
        <p:nvSpPr>
          <p:cNvPr id="60418" name="Notes Placeholder 2"/>
          <p:cNvSpPr>
            <a:spLocks noGrp="1"/>
          </p:cNvSpPr>
          <p:nvPr>
            <p:ph type="body" idx="1"/>
          </p:nvPr>
        </p:nvSpPr>
        <p:spPr>
          <a:noFill/>
        </p:spPr>
        <p:txBody>
          <a:bodyPr/>
          <a:lstStyle/>
          <a:p>
            <a:r>
              <a:rPr lang="en-US" smtClean="0">
                <a:latin typeface="Arial" pitchFamily="34" charset="0"/>
              </a:rPr>
              <a:t>METFORMİNE SU EKLEDİĞİMİZ ZAMAN HBA1 DE DAHA FAZLA DÜŞME</a:t>
            </a:r>
          </a:p>
        </p:txBody>
      </p:sp>
      <p:sp>
        <p:nvSpPr>
          <p:cNvPr id="60419" name="Slide Number Placeholder 3"/>
          <p:cNvSpPr>
            <a:spLocks noGrp="1"/>
          </p:cNvSpPr>
          <p:nvPr>
            <p:ph type="sldNum" sz="quarter" idx="5"/>
          </p:nvPr>
        </p:nvSpPr>
        <p:spPr>
          <a:noFill/>
          <a:ln>
            <a:miter lim="800000"/>
            <a:headEnd/>
            <a:tailEnd/>
          </a:ln>
        </p:spPr>
        <p:txBody>
          <a:bodyPr/>
          <a:lstStyle/>
          <a:p>
            <a:fld id="{3806393B-E2C1-4A9E-9B58-8BCAE32DF843}" type="slidenum">
              <a:rPr lang="en-US"/>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Ortalama HbA1c’de azalmaya göre etkinlik kategorisi </a:t>
            </a:r>
          </a:p>
          <a:p>
            <a:endParaRPr lang="tr-TR" dirty="0" smtClean="0"/>
          </a:p>
          <a:p>
            <a:pPr>
              <a:buFont typeface="Wingdings" pitchFamily="2" charset="2"/>
              <a:buChar char="Ø"/>
            </a:pPr>
            <a:r>
              <a:rPr lang="tr-TR" dirty="0" smtClean="0"/>
              <a:t>%2  çok yüksek </a:t>
            </a:r>
          </a:p>
          <a:p>
            <a:pPr>
              <a:buFont typeface="Wingdings" pitchFamily="2" charset="2"/>
              <a:buChar char="Ø"/>
            </a:pPr>
            <a:r>
              <a:rPr lang="tr-TR" dirty="0" smtClean="0"/>
              <a:t>% 1- %2 yüksek </a:t>
            </a:r>
          </a:p>
          <a:p>
            <a:pPr>
              <a:buFont typeface="Wingdings" pitchFamily="2" charset="2"/>
              <a:buChar char="Ø"/>
            </a:pPr>
            <a:r>
              <a:rPr lang="tr-TR" dirty="0" smtClean="0"/>
              <a:t>%0.5-%1 orta </a:t>
            </a:r>
          </a:p>
          <a:p>
            <a:pPr>
              <a:buFont typeface="Wingdings" pitchFamily="2" charset="2"/>
              <a:buChar char="Ø"/>
            </a:pPr>
            <a:r>
              <a:rPr lang="tr-TR" dirty="0" smtClean="0"/>
              <a:t>&lt;% 0.5 düşük </a:t>
            </a:r>
          </a:p>
          <a:p>
            <a:pPr marL="0" marR="0" lvl="8" indent="0" algn="l" defTabSz="914400" rtl="0" eaLnBrk="1" fontAlgn="auto" latinLnBrk="0" hangingPunct="1">
              <a:lnSpc>
                <a:spcPct val="100000"/>
              </a:lnSpc>
              <a:spcBef>
                <a:spcPts val="0"/>
              </a:spcBef>
              <a:spcAft>
                <a:spcPts val="0"/>
              </a:spcAft>
              <a:buClrTx/>
              <a:buSzTx/>
              <a:buFontTx/>
              <a:buNone/>
              <a:tabLst/>
              <a:defRPr/>
            </a:pPr>
            <a:r>
              <a:rPr lang="tr-TR" dirty="0" err="1" smtClean="0"/>
              <a:t>Diabetologia</a:t>
            </a:r>
            <a:r>
              <a:rPr lang="tr-TR" dirty="0" smtClean="0"/>
              <a:t> (2015) 58:429–442</a:t>
            </a:r>
          </a:p>
          <a:p>
            <a:endParaRPr lang="tr-TR" dirty="0" smtClean="0"/>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24</a:t>
            </a:fld>
            <a:endParaRPr lang="en-US"/>
          </a:p>
        </p:txBody>
      </p:sp>
    </p:spTree>
    <p:extLst>
      <p:ext uri="{BB962C8B-B14F-4D97-AF65-F5344CB8AC3E}">
        <p14:creationId xmlns:p14="http://schemas.microsoft.com/office/powerpoint/2010/main" val="2901125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1 Slayt Görüntüsü Yer Tutucusu"/>
          <p:cNvSpPr>
            <a:spLocks noGrp="1" noRot="1" noChangeAspect="1" noTextEdit="1"/>
          </p:cNvSpPr>
          <p:nvPr>
            <p:ph type="sldImg"/>
          </p:nvPr>
        </p:nvSpPr>
        <p:spPr>
          <a:ln/>
        </p:spPr>
      </p:sp>
      <p:sp>
        <p:nvSpPr>
          <p:cNvPr id="68610" name="2 Not Yer Tutucusu"/>
          <p:cNvSpPr>
            <a:spLocks noGrp="1"/>
          </p:cNvSpPr>
          <p:nvPr>
            <p:ph type="body" idx="1"/>
          </p:nvPr>
        </p:nvSpPr>
        <p:spPr>
          <a:noFill/>
        </p:spPr>
        <p:txBody>
          <a:bodyPr/>
          <a:lstStyle/>
          <a:p>
            <a:r>
              <a:rPr lang="tr-TR" smtClean="0">
                <a:latin typeface="Arial" pitchFamily="34" charset="0"/>
              </a:rPr>
              <a:t>Erken faz ve sekonder faz insulinin erken dönem insuin salgısınıarttırı  repaglinid insulin salgısını 3 sat salglar nateglinidin etkisi erken başlar biraz daha kısa sürer</a:t>
            </a:r>
          </a:p>
        </p:txBody>
      </p:sp>
      <p:sp>
        <p:nvSpPr>
          <p:cNvPr id="68611" name="3 Slayt Numarası Yer Tutucusu"/>
          <p:cNvSpPr>
            <a:spLocks noGrp="1"/>
          </p:cNvSpPr>
          <p:nvPr>
            <p:ph type="sldNum" sz="quarter" idx="5"/>
          </p:nvPr>
        </p:nvSpPr>
        <p:spPr>
          <a:noFill/>
          <a:ln>
            <a:miter lim="800000"/>
            <a:headEnd/>
            <a:tailEnd/>
          </a:ln>
        </p:spPr>
        <p:txBody>
          <a:bodyPr/>
          <a:lstStyle/>
          <a:p>
            <a:fld id="{88339523-47DF-4D19-909C-4693C4B88EB1}" type="slidenum">
              <a:rPr lang="en-US"/>
              <a:pPr/>
              <a:t>32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ln/>
        </p:spPr>
      </p:sp>
      <p:sp>
        <p:nvSpPr>
          <p:cNvPr id="71682" name="Notes Placeholder 2"/>
          <p:cNvSpPr>
            <a:spLocks noGrp="1"/>
          </p:cNvSpPr>
          <p:nvPr>
            <p:ph type="body" idx="1"/>
          </p:nvPr>
        </p:nvSpPr>
        <p:spPr>
          <a:noFill/>
        </p:spPr>
        <p:txBody>
          <a:bodyPr/>
          <a:lstStyle/>
          <a:p>
            <a:r>
              <a:rPr lang="tr-TR" sz="1200" kern="1200" dirty="0" err="1" smtClean="0">
                <a:solidFill>
                  <a:schemeClr val="tx1"/>
                </a:solidFill>
                <a:effectLst/>
                <a:latin typeface="Arial" charset="0"/>
                <a:ea typeface="ＭＳ Ｐゴシック" charset="-128"/>
                <a:cs typeface="Arial" charset="0"/>
              </a:rPr>
              <a:t>Fenformin</a:t>
            </a:r>
            <a:r>
              <a:rPr lang="tr-TR" sz="1200" kern="1200" baseline="0" dirty="0" smtClean="0">
                <a:solidFill>
                  <a:schemeClr val="tx1"/>
                </a:solidFill>
                <a:effectLst/>
                <a:latin typeface="Arial" charset="0"/>
                <a:ea typeface="ＭＳ Ｐゴシック" charset="-128"/>
                <a:cs typeface="Arial" charset="0"/>
              </a:rPr>
              <a:t> </a:t>
            </a:r>
            <a:r>
              <a:rPr lang="tr-TR" sz="1200" kern="1200" dirty="0" smtClean="0">
                <a:solidFill>
                  <a:schemeClr val="tx1"/>
                </a:solidFill>
                <a:effectLst/>
                <a:latin typeface="Arial" charset="0"/>
                <a:ea typeface="ＭＳ Ｐゴシック" charset="-128"/>
                <a:cs typeface="Arial" charset="0"/>
              </a:rPr>
              <a:t>laktik </a:t>
            </a:r>
            <a:r>
              <a:rPr lang="tr-TR" sz="1200" kern="1200" dirty="0" err="1" smtClean="0">
                <a:solidFill>
                  <a:schemeClr val="tx1"/>
                </a:solidFill>
                <a:effectLst/>
                <a:latin typeface="Arial" charset="0"/>
                <a:ea typeface="ＭＳ Ｐゴシック" charset="-128"/>
                <a:cs typeface="Arial" charset="0"/>
              </a:rPr>
              <a:t>asidoza</a:t>
            </a:r>
            <a:r>
              <a:rPr lang="tr-TR" sz="1200" kern="1200" dirty="0" smtClean="0">
                <a:solidFill>
                  <a:schemeClr val="tx1"/>
                </a:solidFill>
                <a:effectLst/>
                <a:latin typeface="Arial" charset="0"/>
                <a:ea typeface="ＭＳ Ｐゴシック" charset="-128"/>
                <a:cs typeface="Arial" charset="0"/>
              </a:rPr>
              <a:t> yol açması nedeniyle 1970’lerde kullanımdan kaldırılmıştır. </a:t>
            </a:r>
            <a:r>
              <a:rPr lang="tr-TR" sz="1200" kern="1200" dirty="0" err="1" smtClean="0">
                <a:solidFill>
                  <a:schemeClr val="tx1"/>
                </a:solidFill>
                <a:effectLst/>
                <a:latin typeface="Arial" charset="0"/>
                <a:ea typeface="ＭＳ Ｐゴシック" charset="-128"/>
                <a:cs typeface="Arial" charset="0"/>
              </a:rPr>
              <a:t>Biguanid</a:t>
            </a:r>
            <a:r>
              <a:rPr lang="tr-TR" sz="1200" kern="1200" baseline="0" dirty="0" smtClean="0">
                <a:solidFill>
                  <a:schemeClr val="tx1"/>
                </a:solidFill>
                <a:effectLst/>
                <a:latin typeface="Arial" charset="0"/>
                <a:ea typeface="ＭＳ Ｐゴシック" charset="-128"/>
                <a:cs typeface="Arial" charset="0"/>
              </a:rPr>
              <a:t> </a:t>
            </a:r>
            <a:r>
              <a:rPr lang="tr-TR" sz="1200" kern="1200" dirty="0" smtClean="0">
                <a:solidFill>
                  <a:schemeClr val="tx1"/>
                </a:solidFill>
                <a:effectLst/>
                <a:latin typeface="Arial" charset="0"/>
                <a:ea typeface="ＭＳ Ｐゴシック" charset="-128"/>
                <a:cs typeface="Arial" charset="0"/>
              </a:rPr>
              <a:t>grubundaki tek ilaç olan </a:t>
            </a:r>
            <a:r>
              <a:rPr lang="tr-TR" sz="1200" kern="1200" dirty="0" err="1" smtClean="0">
                <a:solidFill>
                  <a:schemeClr val="tx1"/>
                </a:solidFill>
                <a:effectLst/>
                <a:latin typeface="Arial" charset="0"/>
                <a:ea typeface="ＭＳ Ｐゴシック" charset="-128"/>
                <a:cs typeface="Arial" charset="0"/>
              </a:rPr>
              <a:t>metformin</a:t>
            </a:r>
            <a:r>
              <a:rPr lang="tr-TR" sz="1200" kern="1200" dirty="0" smtClean="0">
                <a:solidFill>
                  <a:schemeClr val="tx1"/>
                </a:solidFill>
                <a:effectLst/>
                <a:latin typeface="Arial" charset="0"/>
                <a:ea typeface="ＭＳ Ｐゴシック" charset="-128"/>
                <a:cs typeface="Arial" charset="0"/>
              </a:rPr>
              <a:t>, 60 yılı aşkın bir süredir tip 2 diyabetin tedavisinde</a:t>
            </a:r>
            <a:r>
              <a:rPr lang="tr-TR" sz="1200" kern="1200" baseline="0" dirty="0" smtClean="0">
                <a:solidFill>
                  <a:schemeClr val="tx1"/>
                </a:solidFill>
                <a:effectLst/>
                <a:latin typeface="Arial" charset="0"/>
                <a:ea typeface="ＭＳ Ｐゴシック" charset="-128"/>
                <a:cs typeface="Arial" charset="0"/>
              </a:rPr>
              <a:t> </a:t>
            </a:r>
          </a:p>
          <a:p>
            <a:r>
              <a:rPr lang="tr-TR" sz="1200" kern="1200" dirty="0" smtClean="0">
                <a:solidFill>
                  <a:schemeClr val="tx1"/>
                </a:solidFill>
                <a:effectLst/>
                <a:latin typeface="Arial" charset="0"/>
                <a:ea typeface="ＭＳ Ｐゴシック" charset="-128"/>
                <a:cs typeface="Arial" charset="0"/>
              </a:rPr>
              <a:t>kullanılmasına rağmen, etki mekanizması halen tam olarak bilinmemektedir. </a:t>
            </a:r>
            <a:r>
              <a:rPr lang="tr-TR" sz="1200" kern="1200" dirty="0" err="1" smtClean="0">
                <a:solidFill>
                  <a:schemeClr val="tx1"/>
                </a:solidFill>
                <a:effectLst/>
                <a:latin typeface="Arial" charset="0"/>
                <a:ea typeface="ＭＳ Ｐゴシック" charset="-128"/>
                <a:cs typeface="Arial" charset="0"/>
              </a:rPr>
              <a:t>Metformin</a:t>
            </a:r>
            <a:r>
              <a:rPr lang="tr-TR" sz="1200" kern="1200" dirty="0" smtClean="0">
                <a:solidFill>
                  <a:schemeClr val="tx1"/>
                </a:solidFill>
                <a:effectLst/>
                <a:latin typeface="Arial" charset="0"/>
                <a:ea typeface="ＭＳ Ｐゴシック" charset="-128"/>
                <a:cs typeface="Arial" charset="0"/>
              </a:rPr>
              <a:t>,</a:t>
            </a:r>
            <a:r>
              <a:rPr lang="tr-TR" sz="1200" kern="1200" baseline="0" dirty="0" smtClean="0">
                <a:solidFill>
                  <a:schemeClr val="tx1"/>
                </a:solidFill>
                <a:effectLst/>
                <a:latin typeface="Arial" charset="0"/>
                <a:ea typeface="ＭＳ Ｐゴシック" charset="-128"/>
                <a:cs typeface="Arial" charset="0"/>
              </a:rPr>
              <a:t> </a:t>
            </a:r>
            <a:r>
              <a:rPr lang="tr-TR" sz="1200" kern="1200" dirty="0" smtClean="0">
                <a:solidFill>
                  <a:schemeClr val="tx1"/>
                </a:solidFill>
                <a:effectLst/>
                <a:latin typeface="Arial" charset="0"/>
                <a:ea typeface="ＭＳ Ｐゴシック" charset="-128"/>
                <a:cs typeface="Arial" charset="0"/>
              </a:rPr>
              <a:t>hücresel düzeyde 5’-adenozin </a:t>
            </a:r>
            <a:r>
              <a:rPr lang="tr-TR" sz="1200" kern="1200" dirty="0" err="1" smtClean="0">
                <a:solidFill>
                  <a:schemeClr val="tx1"/>
                </a:solidFill>
                <a:effectLst/>
                <a:latin typeface="Arial" charset="0"/>
                <a:ea typeface="ＭＳ Ｐゴシック" charset="-128"/>
                <a:cs typeface="Arial" charset="0"/>
              </a:rPr>
              <a:t>monofosfat</a:t>
            </a:r>
            <a:r>
              <a:rPr lang="tr-TR" sz="1200" kern="1200" dirty="0" smtClean="0">
                <a:solidFill>
                  <a:schemeClr val="tx1"/>
                </a:solidFill>
                <a:effectLst/>
                <a:latin typeface="Arial" charset="0"/>
                <a:ea typeface="ＭＳ Ｐゴシック" charset="-128"/>
                <a:cs typeface="Arial" charset="0"/>
              </a:rPr>
              <a:t>-aktive protein </a:t>
            </a:r>
            <a:r>
              <a:rPr lang="tr-TR" sz="1200" kern="1200" dirty="0" err="1" smtClean="0">
                <a:solidFill>
                  <a:schemeClr val="tx1"/>
                </a:solidFill>
                <a:effectLst/>
                <a:latin typeface="Arial" charset="0"/>
                <a:ea typeface="ＭＳ Ｐゴシック" charset="-128"/>
                <a:cs typeface="Arial" charset="0"/>
              </a:rPr>
              <a:t>kinaz</a:t>
            </a:r>
            <a:r>
              <a:rPr lang="tr-TR" sz="1200" kern="1200" dirty="0" smtClean="0">
                <a:solidFill>
                  <a:schemeClr val="tx1"/>
                </a:solidFill>
                <a:effectLst/>
                <a:latin typeface="Arial" charset="0"/>
                <a:ea typeface="ＭＳ Ｐゴシック" charset="-128"/>
                <a:cs typeface="Arial" charset="0"/>
              </a:rPr>
              <a:t> (AMPK) enzimini dolaylı</a:t>
            </a:r>
          </a:p>
          <a:p>
            <a:r>
              <a:rPr lang="tr-TR" sz="1200" kern="1200" dirty="0" smtClean="0">
                <a:solidFill>
                  <a:schemeClr val="tx1"/>
                </a:solidFill>
                <a:effectLst/>
                <a:latin typeface="Arial" charset="0"/>
                <a:ea typeface="ＭＳ Ｐゴシック" charset="-128"/>
                <a:cs typeface="Arial" charset="0"/>
              </a:rPr>
              <a:t>yoldan aktive etmek ve kısmen de </a:t>
            </a:r>
            <a:r>
              <a:rPr lang="tr-TR" sz="1200" kern="1200" dirty="0" err="1" smtClean="0">
                <a:solidFill>
                  <a:schemeClr val="tx1"/>
                </a:solidFill>
                <a:effectLst/>
                <a:latin typeface="Arial" charset="0"/>
                <a:ea typeface="ＭＳ Ｐゴシック" charset="-128"/>
                <a:cs typeface="Arial" charset="0"/>
              </a:rPr>
              <a:t>mitokondriyal</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gliserofosfat</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dehidrogenaz</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mGDP</a:t>
            </a:r>
            <a:r>
              <a:rPr lang="tr-TR" sz="1200" kern="1200" dirty="0" smtClean="0">
                <a:solidFill>
                  <a:schemeClr val="tx1"/>
                </a:solidFill>
                <a:effectLst/>
                <a:latin typeface="Arial" charset="0"/>
                <a:ea typeface="ＭＳ Ｐゴシック" charset="-128"/>
                <a:cs typeface="Arial" charset="0"/>
              </a:rPr>
              <a:t>) enzimini</a:t>
            </a:r>
            <a:r>
              <a:rPr lang="tr-TR" sz="1200" kern="1200" baseline="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inhibe</a:t>
            </a:r>
            <a:r>
              <a:rPr lang="tr-TR" sz="1200" kern="1200" dirty="0" smtClean="0">
                <a:solidFill>
                  <a:schemeClr val="tx1"/>
                </a:solidFill>
                <a:effectLst/>
                <a:latin typeface="Arial" charset="0"/>
                <a:ea typeface="ＭＳ Ｐゴシック" charset="-128"/>
                <a:cs typeface="Arial" charset="0"/>
              </a:rPr>
              <a:t> etmek suretiyle etki gösterir.</a:t>
            </a:r>
            <a:endParaRPr lang="tr-TR" sz="1200" kern="1200" dirty="0">
              <a:solidFill>
                <a:schemeClr val="tx1"/>
              </a:solidFill>
              <a:effectLst/>
              <a:latin typeface="Arial" charset="0"/>
              <a:ea typeface="ＭＳ Ｐゴシック" charset="-128"/>
              <a:cs typeface="Arial" charset="0"/>
            </a:endParaRPr>
          </a:p>
        </p:txBody>
      </p:sp>
      <p:sp>
        <p:nvSpPr>
          <p:cNvPr id="71683" name="Slide Number Placeholder 3"/>
          <p:cNvSpPr>
            <a:spLocks noGrp="1"/>
          </p:cNvSpPr>
          <p:nvPr>
            <p:ph type="sldNum" sz="quarter" idx="5"/>
          </p:nvPr>
        </p:nvSpPr>
        <p:spPr>
          <a:noFill/>
          <a:ln>
            <a:miter lim="800000"/>
            <a:headEnd/>
            <a:tailEnd/>
          </a:ln>
        </p:spPr>
        <p:txBody>
          <a:bodyPr/>
          <a:lstStyle/>
          <a:p>
            <a:fld id="{FC00CBD5-2BAF-4A7B-B94B-F70319F4027B}" type="slidenum">
              <a:rPr lang="en-US"/>
              <a:pPr/>
              <a:t>37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miter lim="800000"/>
            <a:headEnd/>
            <a:tailEnd/>
          </a:ln>
        </p:spPr>
        <p:txBody>
          <a:bodyPr/>
          <a:lstStyle/>
          <a:p>
            <a:fld id="{63946F8F-B072-4763-AA95-CB09F70AC984}" type="slidenum">
              <a:rPr lang="en-US"/>
              <a:pPr/>
              <a:t>38</a:t>
            </a:fld>
            <a:endParaRPr lang="en-US"/>
          </a:p>
        </p:txBody>
      </p:sp>
      <p:sp>
        <p:nvSpPr>
          <p:cNvPr id="75778" name="Rectangle 2"/>
          <p:cNvSpPr>
            <a:spLocks noGrp="1" noRot="1" noChangeAspect="1" noChangeArrowheads="1" noTextEdit="1"/>
          </p:cNvSpPr>
          <p:nvPr>
            <p:ph type="sldImg"/>
          </p:nvPr>
        </p:nvSpPr>
        <p:spPr>
          <a:xfrm>
            <a:off x="1304925" y="774700"/>
            <a:ext cx="4251325" cy="3189288"/>
          </a:xfrm>
          <a:ln w="12700" cap="flat">
            <a:solidFill>
              <a:schemeClr val="tx1"/>
            </a:solidFill>
          </a:ln>
        </p:spPr>
      </p:sp>
      <p:sp>
        <p:nvSpPr>
          <p:cNvPr id="75779" name="Rectangle 3"/>
          <p:cNvSpPr>
            <a:spLocks noGrp="1" noChangeArrowheads="1"/>
          </p:cNvSpPr>
          <p:nvPr>
            <p:ph type="body" idx="1"/>
          </p:nvPr>
        </p:nvSpPr>
        <p:spPr>
          <a:xfrm>
            <a:off x="914400" y="4343400"/>
            <a:ext cx="5029200" cy="4114800"/>
          </a:xfrm>
          <a:noFill/>
        </p:spPr>
        <p:txBody>
          <a:bodyPr lIns="90569" tIns="45285" rIns="90569" bIns="45285"/>
          <a:lstStyle/>
          <a:p>
            <a:pPr eaLnBrk="1" hangingPunct="1"/>
            <a:r>
              <a:rPr lang="tr-TR" smtClean="0">
                <a:latin typeface="Arial" pitchFamily="34" charset="0"/>
              </a:rPr>
              <a:t>MAPK KİNAZI AKTİVE EDEREK GLUKOEOGENEZİ İNHİBE EDER  HBA1C Yİ %1.5 -2 AZALTIR </a:t>
            </a:r>
          </a:p>
          <a:p>
            <a:pPr eaLnBrk="1" hangingPunct="1"/>
            <a:r>
              <a:rPr lang="tr-TR" smtClean="0">
                <a:latin typeface="Arial" pitchFamily="34" charset="0"/>
              </a:rPr>
              <a:t> UKPDS DE SADECE  MI BAĞLI VE DİYABETE BAĞLI ÖLÜMLERİ OBESE HASTAARDA METFORMİN AZALTTI.</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1 Slayt Görüntüsü Yer Tutucusu"/>
          <p:cNvSpPr>
            <a:spLocks noGrp="1" noRot="1" noChangeAspect="1" noTextEdit="1"/>
          </p:cNvSpPr>
          <p:nvPr>
            <p:ph type="sldImg"/>
          </p:nvPr>
        </p:nvSpPr>
        <p:spPr>
          <a:ln/>
        </p:spPr>
      </p:sp>
      <p:sp>
        <p:nvSpPr>
          <p:cNvPr id="77826" name="2 Not Yer Tutucusu"/>
          <p:cNvSpPr>
            <a:spLocks noGrp="1"/>
          </p:cNvSpPr>
          <p:nvPr>
            <p:ph type="body" idx="1"/>
          </p:nvPr>
        </p:nvSpPr>
        <p:spPr>
          <a:noFill/>
        </p:spPr>
        <p:txBody>
          <a:bodyPr/>
          <a:lstStyle/>
          <a:p>
            <a:r>
              <a:rPr lang="tr-TR" smtClean="0">
                <a:latin typeface="Arial" pitchFamily="34" charset="0"/>
              </a:rPr>
              <a:t>MET 2.4KG KADAR KİLO VERDİRİ SU 1.8 KG KİLO ALIMI TZ DE 5 KGKADAR KİLO ALIMI </a:t>
            </a:r>
          </a:p>
          <a:p>
            <a:r>
              <a:rPr lang="tr-TR" smtClean="0">
                <a:latin typeface="Arial" pitchFamily="34" charset="0"/>
              </a:rPr>
              <a:t> ADOPT DADA TZD 4.8 KG KİLO ALIM  METFORMİN 2.9 KG KİLO KAYBI  BUNU PYY HORMONU ARTTIRIR ANOREKTİK HORMON İŞTAHI AZALTIR  BEL ÇEVRESİDE AZALIR</a:t>
            </a:r>
          </a:p>
        </p:txBody>
      </p:sp>
      <p:sp>
        <p:nvSpPr>
          <p:cNvPr id="77827" name="3 Slayt Numarası Yer Tutucusu"/>
          <p:cNvSpPr>
            <a:spLocks noGrp="1"/>
          </p:cNvSpPr>
          <p:nvPr>
            <p:ph type="sldNum" sz="quarter" idx="5"/>
          </p:nvPr>
        </p:nvSpPr>
        <p:spPr>
          <a:noFill/>
          <a:ln>
            <a:miter lim="800000"/>
            <a:headEnd/>
            <a:tailEnd/>
          </a:ln>
        </p:spPr>
        <p:txBody>
          <a:bodyPr/>
          <a:lstStyle/>
          <a:p>
            <a:fld id="{361ECCB2-99C8-4E3C-99ED-D25FA3333A1E}" type="slidenum">
              <a:rPr lang="en-US"/>
              <a:pPr/>
              <a:t>39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tr-TR" sz="1200" dirty="0" err="1" smtClean="0">
                <a:effectLst/>
                <a:latin typeface="Times"/>
                <a:ea typeface="Times New Roman"/>
                <a:cs typeface="Times New Roman"/>
              </a:rPr>
              <a:t>mitokondriyal</a:t>
            </a:r>
            <a:r>
              <a:rPr lang="tr-TR" sz="1200" dirty="0" smtClean="0">
                <a:effectLst/>
                <a:latin typeface="Times"/>
                <a:ea typeface="Times New Roman"/>
                <a:cs typeface="Times New Roman"/>
              </a:rPr>
              <a:t> solunum zinciri kompleksi I (</a:t>
            </a:r>
            <a:r>
              <a:rPr lang="tr-TR" sz="1200" dirty="0" err="1" smtClean="0">
                <a:effectLst/>
                <a:latin typeface="Times"/>
                <a:ea typeface="Times New Roman"/>
                <a:cs typeface="Times New Roman"/>
              </a:rPr>
              <a:t>mitochondrial</a:t>
            </a:r>
            <a:r>
              <a:rPr lang="tr-TR" sz="1200" dirty="0" smtClean="0">
                <a:effectLst/>
                <a:latin typeface="Times"/>
                <a:ea typeface="Times New Roman"/>
                <a:cs typeface="Times New Roman"/>
              </a:rPr>
              <a:t> </a:t>
            </a:r>
            <a:r>
              <a:rPr lang="tr-TR" sz="1200" dirty="0" err="1" smtClean="0">
                <a:effectLst/>
                <a:latin typeface="Times"/>
                <a:ea typeface="Times New Roman"/>
                <a:cs typeface="Times New Roman"/>
              </a:rPr>
              <a:t>respiratory</a:t>
            </a:r>
            <a:r>
              <a:rPr lang="tr-TR" sz="1200" dirty="0" smtClean="0">
                <a:effectLst/>
                <a:latin typeface="Times"/>
                <a:ea typeface="Times New Roman"/>
                <a:cs typeface="Times New Roman"/>
              </a:rPr>
              <a:t> </a:t>
            </a:r>
            <a:r>
              <a:rPr lang="tr-TR" sz="1200" dirty="0" err="1" smtClean="0">
                <a:effectLst/>
                <a:latin typeface="Times"/>
                <a:ea typeface="Times New Roman"/>
                <a:cs typeface="Times New Roman"/>
              </a:rPr>
              <a:t>chain</a:t>
            </a:r>
            <a:r>
              <a:rPr lang="tr-TR" sz="1800" baseline="0" dirty="0" smtClean="0">
                <a:effectLst/>
                <a:latin typeface="Cambria"/>
                <a:ea typeface="ＭＳ 明朝"/>
                <a:cs typeface="Times New Roman"/>
              </a:rPr>
              <a:t> </a:t>
            </a:r>
            <a:r>
              <a:rPr lang="tr-TR" sz="1200" dirty="0" err="1" smtClean="0">
                <a:effectLst/>
                <a:latin typeface="Times"/>
                <a:ea typeface="Times New Roman"/>
                <a:cs typeface="Times New Roman"/>
              </a:rPr>
              <a:t>complex</a:t>
            </a:r>
            <a:r>
              <a:rPr lang="tr-TR" sz="1200" dirty="0" smtClean="0">
                <a:effectLst/>
                <a:latin typeface="Times"/>
                <a:ea typeface="Times New Roman"/>
                <a:cs typeface="Times New Roman"/>
              </a:rPr>
              <a:t> I)’in geçici </a:t>
            </a:r>
            <a:r>
              <a:rPr lang="tr-TR" sz="1200" dirty="0" err="1" smtClean="0">
                <a:effectLst/>
                <a:latin typeface="Times"/>
                <a:ea typeface="Times New Roman"/>
                <a:cs typeface="Times New Roman"/>
              </a:rPr>
              <a:t>inhibisyonu</a:t>
            </a:r>
            <a:r>
              <a:rPr lang="tr-TR" sz="1200" dirty="0" smtClean="0">
                <a:effectLst/>
                <a:latin typeface="Times"/>
                <a:ea typeface="Times New Roman"/>
                <a:cs typeface="Times New Roman"/>
              </a:rPr>
              <a:t> yoluyla </a:t>
            </a:r>
            <a:r>
              <a:rPr lang="tr-TR" sz="1200" dirty="0" err="1" smtClean="0">
                <a:effectLst/>
                <a:latin typeface="Times"/>
                <a:ea typeface="Times New Roman"/>
                <a:cs typeface="Times New Roman"/>
              </a:rPr>
              <a:t>lipid</a:t>
            </a:r>
            <a:r>
              <a:rPr lang="tr-TR" sz="1200" dirty="0" smtClean="0">
                <a:effectLst/>
                <a:latin typeface="Times"/>
                <a:ea typeface="Times New Roman"/>
                <a:cs typeface="Times New Roman"/>
              </a:rPr>
              <a:t> ve kolesterol </a:t>
            </a:r>
            <a:r>
              <a:rPr lang="tr-TR" sz="1200" dirty="0" err="1" smtClean="0">
                <a:effectLst/>
                <a:latin typeface="Times"/>
                <a:ea typeface="Times New Roman"/>
                <a:cs typeface="Times New Roman"/>
              </a:rPr>
              <a:t>biyosentezi</a:t>
            </a:r>
            <a:r>
              <a:rPr lang="tr-TR" sz="1200" dirty="0" smtClean="0">
                <a:effectLst/>
                <a:latin typeface="Times"/>
                <a:ea typeface="Times New Roman"/>
                <a:cs typeface="Times New Roman"/>
              </a:rPr>
              <a:t> üzerine de baskılayıcı</a:t>
            </a:r>
            <a:endParaRPr lang="tr-TR" sz="1800" dirty="0" smtClean="0">
              <a:effectLst/>
              <a:latin typeface="Cambria"/>
              <a:ea typeface="ＭＳ 明朝"/>
              <a:cs typeface="Times New Roman"/>
            </a:endParaRPr>
          </a:p>
          <a:p>
            <a:pPr>
              <a:spcAft>
                <a:spcPts val="0"/>
              </a:spcAft>
            </a:pPr>
            <a:r>
              <a:rPr lang="tr-TR" sz="1200" dirty="0" smtClean="0">
                <a:effectLst/>
                <a:latin typeface="Times"/>
                <a:ea typeface="Times New Roman"/>
                <a:cs typeface="Times New Roman"/>
              </a:rPr>
              <a:t>etkisi vardır.</a:t>
            </a:r>
            <a:endParaRPr lang="tr-TR" sz="1800" dirty="0" smtClean="0">
              <a:effectLst/>
              <a:latin typeface="Cambria"/>
              <a:ea typeface="ＭＳ 明朝"/>
              <a:cs typeface="Times New Roman"/>
            </a:endParaRP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40</a:t>
            </a:fld>
            <a:endParaRPr lang="en-US"/>
          </a:p>
        </p:txBody>
      </p:sp>
    </p:spTree>
    <p:extLst>
      <p:ext uri="{BB962C8B-B14F-4D97-AF65-F5344CB8AC3E}">
        <p14:creationId xmlns:p14="http://schemas.microsoft.com/office/powerpoint/2010/main" val="874102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TextEdit="1"/>
          </p:cNvSpPr>
          <p:nvPr>
            <p:ph type="sldImg"/>
          </p:nvPr>
        </p:nvSpPr>
        <p:spPr>
          <a:xfrm>
            <a:off x="1150938" y="693738"/>
            <a:ext cx="4554537" cy="3414712"/>
          </a:xfrm>
          <a:ln cap="flat">
            <a:solidFill>
              <a:schemeClr val="tx1"/>
            </a:solidFill>
          </a:ln>
        </p:spPr>
      </p:sp>
      <p:sp>
        <p:nvSpPr>
          <p:cNvPr id="81922" name="Rectangle 3"/>
          <p:cNvSpPr>
            <a:spLocks noGrp="1"/>
          </p:cNvSpPr>
          <p:nvPr>
            <p:ph type="body" idx="1"/>
          </p:nvPr>
        </p:nvSpPr>
        <p:spPr>
          <a:xfrm>
            <a:off x="914400" y="4343400"/>
            <a:ext cx="5029200" cy="4113213"/>
          </a:xfrm>
          <a:noFill/>
        </p:spPr>
        <p:txBody>
          <a:bodyPr lIns="92075" tIns="46038" rIns="92075" bIns="46038"/>
          <a:lstStyle/>
          <a:p>
            <a:r>
              <a:rPr lang="en-GB" smtClean="0">
                <a:latin typeface="Calibri" pitchFamily="34" charset="0"/>
              </a:rPr>
              <a:t>These are the main actions of metformn.  The main effects are decreased gluconeogenesis and increased peripheral uptake of insulin.  Again it requires the presence of endogenous insulin to work.  The next slide illustrates the above points.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1 Slayt Görüntüsü Yer Tutucusu"/>
          <p:cNvSpPr>
            <a:spLocks noGrp="1" noRot="1" noChangeAspect="1" noTextEdit="1"/>
          </p:cNvSpPr>
          <p:nvPr>
            <p:ph type="sldImg"/>
          </p:nvPr>
        </p:nvSpPr>
        <p:spPr>
          <a:ln/>
        </p:spPr>
      </p:sp>
      <p:sp>
        <p:nvSpPr>
          <p:cNvPr id="83970" name="2 Not Yer Tutucusu"/>
          <p:cNvSpPr>
            <a:spLocks noGrp="1"/>
          </p:cNvSpPr>
          <p:nvPr>
            <p:ph type="body" idx="1"/>
          </p:nvPr>
        </p:nvSpPr>
        <p:spPr>
          <a:noFill/>
        </p:spPr>
        <p:txBody>
          <a:bodyPr/>
          <a:lstStyle/>
          <a:p>
            <a:pPr eaLnBrk="1" hangingPunct="1">
              <a:lnSpc>
                <a:spcPct val="70000"/>
              </a:lnSpc>
              <a:buClr>
                <a:schemeClr val="tx2"/>
              </a:buClr>
            </a:pPr>
            <a:r>
              <a:rPr lang="en-GB" sz="1300" b="1" dirty="0" err="1" smtClean="0">
                <a:solidFill>
                  <a:schemeClr val="tx2"/>
                </a:solidFill>
                <a:latin typeface="Calibri" pitchFamily="34" charset="0"/>
              </a:rPr>
              <a:t>Avanta</a:t>
            </a:r>
            <a:r>
              <a:rPr lang="tr-TR" sz="1300" b="1" dirty="0" err="1" smtClean="0">
                <a:solidFill>
                  <a:schemeClr val="tx2"/>
                </a:solidFill>
                <a:latin typeface="Calibri" pitchFamily="34" charset="0"/>
              </a:rPr>
              <a:t>jları</a:t>
            </a:r>
            <a:r>
              <a:rPr lang="tr-TR" sz="1300" b="1" dirty="0" smtClean="0">
                <a:solidFill>
                  <a:schemeClr val="tx2"/>
                </a:solidFill>
                <a:latin typeface="Calibri" pitchFamily="34" charset="0"/>
              </a:rPr>
              <a:t> </a:t>
            </a:r>
            <a:endParaRPr lang="en-GB" sz="1300" b="1" dirty="0" smtClean="0">
              <a:latin typeface="Calibri" pitchFamily="34" charset="0"/>
            </a:endParaRPr>
          </a:p>
          <a:p>
            <a:pPr eaLnBrk="1" hangingPunct="1">
              <a:lnSpc>
                <a:spcPct val="70000"/>
              </a:lnSpc>
              <a:buClr>
                <a:schemeClr val="tx2"/>
              </a:buClr>
            </a:pPr>
            <a:r>
              <a:rPr lang="tr-TR" sz="1100" dirty="0" smtClean="0">
                <a:latin typeface="Calibri" pitchFamily="34" charset="0"/>
              </a:rPr>
              <a:t>Günde 2 kez kullanım,</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Yüksek etkinlik,(etkinlik için insülin gerekir)</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Çok düşük </a:t>
            </a:r>
            <a:r>
              <a:rPr lang="en-GB" sz="1100" dirty="0" smtClean="0">
                <a:latin typeface="Calibri" pitchFamily="34" charset="0"/>
              </a:rPr>
              <a:t>h</a:t>
            </a:r>
            <a:r>
              <a:rPr lang="tr-TR" sz="1100" dirty="0" smtClean="0">
                <a:latin typeface="Calibri" pitchFamily="34" charset="0"/>
              </a:rPr>
              <a:t>i</a:t>
            </a:r>
            <a:r>
              <a:rPr lang="en-GB" sz="1100" dirty="0" err="1" smtClean="0">
                <a:latin typeface="Calibri" pitchFamily="34" charset="0"/>
              </a:rPr>
              <a:t>pogl</a:t>
            </a:r>
            <a:r>
              <a:rPr lang="tr-TR" sz="1100" dirty="0" err="1" smtClean="0">
                <a:latin typeface="Calibri" pitchFamily="34" charset="0"/>
              </a:rPr>
              <a:t>isemi</a:t>
            </a:r>
            <a:r>
              <a:rPr lang="tr-TR" sz="1100" dirty="0" smtClean="0">
                <a:latin typeface="Calibri" pitchFamily="34" charset="0"/>
              </a:rPr>
              <a:t>,</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Kilo aldırmaz,</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Etkileşim çok az,</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Eski </a:t>
            </a:r>
            <a:r>
              <a:rPr lang="tr-TR" sz="1100" dirty="0" err="1" smtClean="0">
                <a:latin typeface="Calibri" pitchFamily="34" charset="0"/>
              </a:rPr>
              <a:t>ilaç,ucuz</a:t>
            </a:r>
            <a:r>
              <a:rPr lang="tr-TR" sz="1100" dirty="0" smtClean="0">
                <a:latin typeface="Calibri" pitchFamily="34" charset="0"/>
              </a:rPr>
              <a:t>,</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İnsülin direncini düzeltir,</a:t>
            </a:r>
          </a:p>
          <a:p>
            <a:pPr eaLnBrk="1" hangingPunct="1">
              <a:lnSpc>
                <a:spcPct val="70000"/>
              </a:lnSpc>
              <a:buClr>
                <a:schemeClr val="tx2"/>
              </a:buClr>
            </a:pPr>
            <a:r>
              <a:rPr lang="tr-TR" sz="1100" dirty="0" smtClean="0">
                <a:latin typeface="Calibri" pitchFamily="34" charset="0"/>
              </a:rPr>
              <a:t>Etkin doz 2 gr/gün,</a:t>
            </a:r>
            <a:endParaRPr lang="en-GB" sz="1100" dirty="0" smtClean="0">
              <a:latin typeface="Calibri" pitchFamily="34" charset="0"/>
            </a:endParaRPr>
          </a:p>
          <a:p>
            <a:pPr eaLnBrk="1" hangingPunct="1">
              <a:lnSpc>
                <a:spcPct val="50000"/>
              </a:lnSpc>
              <a:buClr>
                <a:schemeClr val="tx2"/>
              </a:buClr>
            </a:pPr>
            <a:r>
              <a:rPr lang="en-GB" sz="2000" b="1" dirty="0" smtClean="0">
                <a:solidFill>
                  <a:schemeClr val="tx2"/>
                </a:solidFill>
                <a:latin typeface="Calibri" pitchFamily="34" charset="0"/>
              </a:rPr>
              <a:t>D</a:t>
            </a:r>
            <a:r>
              <a:rPr lang="tr-TR" sz="2000" b="1" dirty="0" err="1" smtClean="0">
                <a:solidFill>
                  <a:schemeClr val="tx2"/>
                </a:solidFill>
                <a:latin typeface="Calibri" pitchFamily="34" charset="0"/>
              </a:rPr>
              <a:t>ezavantajları</a:t>
            </a:r>
            <a:endParaRPr lang="en-GB" sz="2000" dirty="0" smtClean="0">
              <a:latin typeface="Calibri" pitchFamily="34" charset="0"/>
            </a:endParaRPr>
          </a:p>
          <a:p>
            <a:pPr eaLnBrk="1" hangingPunct="1">
              <a:lnSpc>
                <a:spcPct val="50000"/>
              </a:lnSpc>
              <a:buClr>
                <a:schemeClr val="tx2"/>
              </a:buClr>
            </a:pPr>
            <a:r>
              <a:rPr lang="tr-TR" sz="1800" dirty="0" smtClean="0">
                <a:latin typeface="Calibri" pitchFamily="34" charset="0"/>
              </a:rPr>
              <a:t>GIS </a:t>
            </a:r>
            <a:r>
              <a:rPr lang="tr-TR" sz="1800" dirty="0" err="1" smtClean="0">
                <a:latin typeface="Calibri" pitchFamily="34" charset="0"/>
              </a:rPr>
              <a:t>intoleransı</a:t>
            </a:r>
            <a:r>
              <a:rPr lang="tr-TR" sz="1800" dirty="0" smtClean="0">
                <a:latin typeface="Calibri" pitchFamily="34" charset="0"/>
              </a:rPr>
              <a:t> (%10-20), düşük doz ile başlama  ve </a:t>
            </a:r>
            <a:r>
              <a:rPr lang="tr-TR" sz="1800" dirty="0" err="1" smtClean="0">
                <a:latin typeface="Calibri" pitchFamily="34" charset="0"/>
              </a:rPr>
              <a:t>titrasyon</a:t>
            </a:r>
            <a:r>
              <a:rPr lang="tr-TR" sz="1800" dirty="0" smtClean="0">
                <a:latin typeface="Calibri" pitchFamily="34" charset="0"/>
              </a:rPr>
              <a:t> önerilir,</a:t>
            </a:r>
            <a:endParaRPr lang="en-GB" sz="1800" dirty="0" smtClean="0">
              <a:latin typeface="Calibri" pitchFamily="34" charset="0"/>
            </a:endParaRPr>
          </a:p>
          <a:p>
            <a:pPr eaLnBrk="1" hangingPunct="1">
              <a:lnSpc>
                <a:spcPct val="50000"/>
              </a:lnSpc>
              <a:buClr>
                <a:schemeClr val="tx2"/>
              </a:buClr>
            </a:pPr>
            <a:endParaRPr lang="en-GB" sz="1800" dirty="0" smtClean="0">
              <a:latin typeface="Calibri" pitchFamily="34" charset="0"/>
            </a:endParaRPr>
          </a:p>
          <a:p>
            <a:pPr eaLnBrk="1" hangingPunct="1">
              <a:lnSpc>
                <a:spcPct val="50000"/>
              </a:lnSpc>
              <a:buClr>
                <a:schemeClr val="tx2"/>
              </a:buClr>
            </a:pPr>
            <a:r>
              <a:rPr lang="en-GB" sz="1800" dirty="0" smtClean="0">
                <a:latin typeface="Calibri" pitchFamily="34" charset="0"/>
              </a:rPr>
              <a:t>B12 </a:t>
            </a:r>
            <a:r>
              <a:rPr lang="en-GB" sz="1800" dirty="0" err="1" smtClean="0">
                <a:latin typeface="Calibri" pitchFamily="34" charset="0"/>
              </a:rPr>
              <a:t>absorp</a:t>
            </a:r>
            <a:r>
              <a:rPr lang="tr-TR" sz="1800" dirty="0" err="1" smtClean="0">
                <a:latin typeface="Calibri" pitchFamily="34" charset="0"/>
              </a:rPr>
              <a:t>siyonu</a:t>
            </a:r>
            <a:r>
              <a:rPr lang="tr-TR" sz="1800" dirty="0" smtClean="0">
                <a:latin typeface="Calibri" pitchFamily="34" charset="0"/>
              </a:rPr>
              <a:t> azalır</a:t>
            </a:r>
          </a:p>
          <a:p>
            <a:pPr eaLnBrk="1" hangingPunct="1">
              <a:lnSpc>
                <a:spcPct val="50000"/>
              </a:lnSpc>
              <a:buClr>
                <a:schemeClr val="tx2"/>
              </a:buClr>
              <a:buFont typeface="Wingdings 2" pitchFamily="18" charset="2"/>
              <a:buNone/>
            </a:pPr>
            <a:endParaRPr lang="en-GB" sz="1800" dirty="0" smtClean="0">
              <a:latin typeface="Calibri" pitchFamily="34" charset="0"/>
            </a:endParaRPr>
          </a:p>
          <a:p>
            <a:pPr eaLnBrk="1" hangingPunct="1">
              <a:lnSpc>
                <a:spcPct val="50000"/>
              </a:lnSpc>
              <a:buClr>
                <a:schemeClr val="tx2"/>
              </a:buClr>
            </a:pPr>
            <a:r>
              <a:rPr lang="en-GB" sz="1800" dirty="0" smtClean="0">
                <a:latin typeface="Calibri" pitchFamily="34" charset="0"/>
              </a:rPr>
              <a:t>La</a:t>
            </a:r>
            <a:r>
              <a:rPr lang="tr-TR" sz="1800" dirty="0" smtClean="0">
                <a:latin typeface="Calibri" pitchFamily="34" charset="0"/>
              </a:rPr>
              <a:t>k</a:t>
            </a:r>
            <a:r>
              <a:rPr lang="en-GB" sz="1800" dirty="0" err="1" smtClean="0">
                <a:latin typeface="Calibri" pitchFamily="34" charset="0"/>
              </a:rPr>
              <a:t>ti</a:t>
            </a:r>
            <a:r>
              <a:rPr lang="tr-TR" sz="1800" dirty="0" smtClean="0">
                <a:latin typeface="Calibri" pitchFamily="34" charset="0"/>
              </a:rPr>
              <a:t>k</a:t>
            </a:r>
            <a:r>
              <a:rPr lang="en-GB" sz="1800" dirty="0" smtClean="0">
                <a:latin typeface="Calibri" pitchFamily="34" charset="0"/>
              </a:rPr>
              <a:t> a</a:t>
            </a:r>
            <a:r>
              <a:rPr lang="tr-TR" sz="1800" dirty="0" smtClean="0">
                <a:latin typeface="Calibri" pitchFamily="34" charset="0"/>
              </a:rPr>
              <a:t>s</a:t>
            </a:r>
            <a:r>
              <a:rPr lang="en-GB" sz="1800" dirty="0" err="1" smtClean="0">
                <a:latin typeface="Calibri" pitchFamily="34" charset="0"/>
              </a:rPr>
              <a:t>ido</a:t>
            </a:r>
            <a:r>
              <a:rPr lang="tr-TR" sz="1800" dirty="0" smtClean="0">
                <a:latin typeface="Calibri" pitchFamily="34" charset="0"/>
              </a:rPr>
              <a:t>z</a:t>
            </a:r>
            <a:r>
              <a:rPr lang="en-GB" sz="1800" dirty="0" smtClean="0">
                <a:latin typeface="Calibri" pitchFamily="34" charset="0"/>
              </a:rPr>
              <a:t> </a:t>
            </a:r>
            <a:r>
              <a:rPr lang="tr-TR" sz="1800" dirty="0" smtClean="0">
                <a:latin typeface="Calibri" pitchFamily="34" charset="0"/>
              </a:rPr>
              <a:t> 3/100.000</a:t>
            </a:r>
            <a:r>
              <a:rPr lang="en-GB" sz="1800" dirty="0" smtClean="0">
                <a:latin typeface="Calibri" pitchFamily="34" charset="0"/>
              </a:rPr>
              <a:t/>
            </a:r>
            <a:br>
              <a:rPr lang="en-GB" sz="1800" dirty="0" smtClean="0">
                <a:latin typeface="Calibri" pitchFamily="34" charset="0"/>
              </a:rPr>
            </a:br>
            <a:r>
              <a:rPr lang="en-GB" sz="1800" dirty="0" smtClean="0">
                <a:latin typeface="Calibri" pitchFamily="34" charset="0"/>
              </a:rPr>
              <a:t>(</a:t>
            </a:r>
            <a:r>
              <a:rPr lang="tr-TR" sz="1800" dirty="0" smtClean="0">
                <a:latin typeface="Calibri" pitchFamily="34" charset="0"/>
              </a:rPr>
              <a:t>nadir fakat ciddi)</a:t>
            </a:r>
          </a:p>
          <a:p>
            <a:pPr lvl="1" eaLnBrk="1" hangingPunct="1">
              <a:lnSpc>
                <a:spcPct val="50000"/>
              </a:lnSpc>
              <a:buClr>
                <a:schemeClr val="tx2"/>
              </a:buClr>
            </a:pPr>
            <a:r>
              <a:rPr lang="tr-TR" sz="1600" dirty="0" smtClean="0">
                <a:latin typeface="Calibri" pitchFamily="34" charset="0"/>
                <a:ea typeface="Arial" pitchFamily="34" charset="0"/>
                <a:cs typeface="Arial" pitchFamily="34" charset="0"/>
              </a:rPr>
              <a:t>KBY</a:t>
            </a:r>
            <a:endParaRPr lang="tr-TR" sz="1600" dirty="0" smtClean="0">
              <a:latin typeface="Calibri" pitchFamily="34" charset="0"/>
              <a:ea typeface="ＭＳ Ｐゴシック" charset="-128"/>
            </a:endParaRPr>
          </a:p>
          <a:p>
            <a:pPr eaLnBrk="1" hangingPunct="1">
              <a:lnSpc>
                <a:spcPct val="50000"/>
              </a:lnSpc>
            </a:pPr>
            <a:r>
              <a:rPr lang="tr-TR" sz="1800" dirty="0" smtClean="0">
                <a:latin typeface="Calibri" pitchFamily="34" charset="0"/>
              </a:rPr>
              <a:t>Cerrahi ve görüntüleme öncesi ilaç alacaklarda yeterince sıvı alınamayacağı için </a:t>
            </a:r>
            <a:r>
              <a:rPr lang="tr-TR" sz="1800" dirty="0" err="1" smtClean="0">
                <a:latin typeface="Calibri" pitchFamily="34" charset="0"/>
              </a:rPr>
              <a:t>asidoz</a:t>
            </a:r>
            <a:r>
              <a:rPr lang="tr-TR" sz="1800" dirty="0" smtClean="0">
                <a:latin typeface="Calibri" pitchFamily="34" charset="0"/>
              </a:rPr>
              <a:t> riski artar bu nedenle ilaca ara verilir.</a:t>
            </a:r>
            <a:endParaRPr lang="tr-TR" sz="1100" dirty="0" smtClean="0">
              <a:latin typeface="Arial" pitchFamily="34" charset="0"/>
            </a:endParaRPr>
          </a:p>
        </p:txBody>
      </p:sp>
      <p:sp>
        <p:nvSpPr>
          <p:cNvPr id="83971" name="3 Slayt Numarası Yer Tutucusu"/>
          <p:cNvSpPr>
            <a:spLocks noGrp="1"/>
          </p:cNvSpPr>
          <p:nvPr>
            <p:ph type="sldNum" sz="quarter" idx="5"/>
          </p:nvPr>
        </p:nvSpPr>
        <p:spPr>
          <a:noFill/>
          <a:ln>
            <a:miter lim="800000"/>
            <a:headEnd/>
            <a:tailEnd/>
          </a:ln>
        </p:spPr>
        <p:txBody>
          <a:bodyPr/>
          <a:lstStyle/>
          <a:p>
            <a:fld id="{12A44196-272F-4C42-AA99-A6AA76296D79}" type="slidenum">
              <a:rPr lang="en-US"/>
              <a:pPr/>
              <a:t>43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1 Slayt Görüntüsü Yer Tutucusu"/>
          <p:cNvSpPr>
            <a:spLocks noGrp="1" noRot="1" noChangeAspect="1" noTextEdit="1"/>
          </p:cNvSpPr>
          <p:nvPr>
            <p:ph type="sldImg"/>
          </p:nvPr>
        </p:nvSpPr>
        <p:spPr>
          <a:ln/>
        </p:spPr>
      </p:sp>
      <p:sp>
        <p:nvSpPr>
          <p:cNvPr id="83970" name="2 Not Yer Tutucusu"/>
          <p:cNvSpPr>
            <a:spLocks noGrp="1"/>
          </p:cNvSpPr>
          <p:nvPr>
            <p:ph type="body" idx="1"/>
          </p:nvPr>
        </p:nvSpPr>
        <p:spPr>
          <a:noFill/>
        </p:spPr>
        <p:txBody>
          <a:bodyPr/>
          <a:lstStyle/>
          <a:p>
            <a:pPr eaLnBrk="1" hangingPunct="1">
              <a:lnSpc>
                <a:spcPct val="70000"/>
              </a:lnSpc>
              <a:buClr>
                <a:schemeClr val="tx2"/>
              </a:buClr>
            </a:pPr>
            <a:r>
              <a:rPr lang="en-GB" sz="1300" b="1" dirty="0" err="1" smtClean="0">
                <a:solidFill>
                  <a:schemeClr val="tx2"/>
                </a:solidFill>
                <a:latin typeface="Calibri" pitchFamily="34" charset="0"/>
              </a:rPr>
              <a:t>Avanta</a:t>
            </a:r>
            <a:r>
              <a:rPr lang="tr-TR" sz="1300" b="1" dirty="0" err="1" smtClean="0">
                <a:solidFill>
                  <a:schemeClr val="tx2"/>
                </a:solidFill>
                <a:latin typeface="Calibri" pitchFamily="34" charset="0"/>
              </a:rPr>
              <a:t>jları</a:t>
            </a:r>
            <a:r>
              <a:rPr lang="tr-TR" sz="1300" b="1" dirty="0" smtClean="0">
                <a:solidFill>
                  <a:schemeClr val="tx2"/>
                </a:solidFill>
                <a:latin typeface="Calibri" pitchFamily="34" charset="0"/>
              </a:rPr>
              <a:t> </a:t>
            </a:r>
            <a:endParaRPr lang="en-GB" sz="1300" b="1" dirty="0" smtClean="0">
              <a:latin typeface="Calibri" pitchFamily="34" charset="0"/>
            </a:endParaRPr>
          </a:p>
          <a:p>
            <a:pPr eaLnBrk="1" hangingPunct="1">
              <a:lnSpc>
                <a:spcPct val="70000"/>
              </a:lnSpc>
              <a:buClr>
                <a:schemeClr val="tx2"/>
              </a:buClr>
            </a:pPr>
            <a:r>
              <a:rPr lang="tr-TR" sz="1100" dirty="0" smtClean="0">
                <a:latin typeface="Calibri" pitchFamily="34" charset="0"/>
              </a:rPr>
              <a:t>Günde 2 kez kullanım,</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Yüksek etkinlik,(etkinlik için insülin gerekir)</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Çok düşük </a:t>
            </a:r>
            <a:r>
              <a:rPr lang="en-GB" sz="1100" dirty="0" smtClean="0">
                <a:latin typeface="Calibri" pitchFamily="34" charset="0"/>
              </a:rPr>
              <a:t>h</a:t>
            </a:r>
            <a:r>
              <a:rPr lang="tr-TR" sz="1100" dirty="0" smtClean="0">
                <a:latin typeface="Calibri" pitchFamily="34" charset="0"/>
              </a:rPr>
              <a:t>i</a:t>
            </a:r>
            <a:r>
              <a:rPr lang="en-GB" sz="1100" dirty="0" err="1" smtClean="0">
                <a:latin typeface="Calibri" pitchFamily="34" charset="0"/>
              </a:rPr>
              <a:t>pogl</a:t>
            </a:r>
            <a:r>
              <a:rPr lang="tr-TR" sz="1100" dirty="0" err="1" smtClean="0">
                <a:latin typeface="Calibri" pitchFamily="34" charset="0"/>
              </a:rPr>
              <a:t>isemi</a:t>
            </a:r>
            <a:r>
              <a:rPr lang="tr-TR" sz="1100" dirty="0" smtClean="0">
                <a:latin typeface="Calibri" pitchFamily="34" charset="0"/>
              </a:rPr>
              <a:t>,</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Kilo aldırmaz,</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Etkileşim çok az,</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Eski </a:t>
            </a:r>
            <a:r>
              <a:rPr lang="tr-TR" sz="1100" dirty="0" err="1" smtClean="0">
                <a:latin typeface="Calibri" pitchFamily="34" charset="0"/>
              </a:rPr>
              <a:t>ilaç,ucuz</a:t>
            </a:r>
            <a:r>
              <a:rPr lang="tr-TR" sz="1100" dirty="0" smtClean="0">
                <a:latin typeface="Calibri" pitchFamily="34" charset="0"/>
              </a:rPr>
              <a:t>,</a:t>
            </a:r>
            <a:endParaRPr lang="en-GB" sz="1100" dirty="0" smtClean="0">
              <a:latin typeface="Calibri" pitchFamily="34" charset="0"/>
            </a:endParaRPr>
          </a:p>
          <a:p>
            <a:pPr eaLnBrk="1" hangingPunct="1">
              <a:lnSpc>
                <a:spcPct val="70000"/>
              </a:lnSpc>
              <a:buClr>
                <a:schemeClr val="tx2"/>
              </a:buClr>
            </a:pPr>
            <a:r>
              <a:rPr lang="tr-TR" sz="1100" dirty="0" smtClean="0">
                <a:latin typeface="Calibri" pitchFamily="34" charset="0"/>
              </a:rPr>
              <a:t>İnsülin direncini düzeltir,</a:t>
            </a:r>
          </a:p>
          <a:p>
            <a:pPr eaLnBrk="1" hangingPunct="1">
              <a:lnSpc>
                <a:spcPct val="70000"/>
              </a:lnSpc>
              <a:buClr>
                <a:schemeClr val="tx2"/>
              </a:buClr>
            </a:pPr>
            <a:r>
              <a:rPr lang="tr-TR" sz="1100" dirty="0" smtClean="0">
                <a:latin typeface="Calibri" pitchFamily="34" charset="0"/>
              </a:rPr>
              <a:t>Etkin doz 2 gr/gün,</a:t>
            </a:r>
            <a:endParaRPr lang="en-GB" sz="1100" dirty="0" smtClean="0">
              <a:latin typeface="Calibri" pitchFamily="34" charset="0"/>
            </a:endParaRPr>
          </a:p>
          <a:p>
            <a:pPr eaLnBrk="1" hangingPunct="1">
              <a:lnSpc>
                <a:spcPct val="50000"/>
              </a:lnSpc>
              <a:buClr>
                <a:schemeClr val="tx2"/>
              </a:buClr>
            </a:pPr>
            <a:r>
              <a:rPr lang="en-GB" sz="2000" b="1" dirty="0" smtClean="0">
                <a:solidFill>
                  <a:schemeClr val="tx2"/>
                </a:solidFill>
                <a:latin typeface="Calibri" pitchFamily="34" charset="0"/>
              </a:rPr>
              <a:t>D</a:t>
            </a:r>
            <a:r>
              <a:rPr lang="tr-TR" sz="2000" b="1" dirty="0" err="1" smtClean="0">
                <a:solidFill>
                  <a:schemeClr val="tx2"/>
                </a:solidFill>
                <a:latin typeface="Calibri" pitchFamily="34" charset="0"/>
              </a:rPr>
              <a:t>ezavantajları</a:t>
            </a:r>
            <a:endParaRPr lang="en-GB" sz="2000" dirty="0" smtClean="0">
              <a:latin typeface="Calibri" pitchFamily="34" charset="0"/>
            </a:endParaRPr>
          </a:p>
          <a:p>
            <a:pPr eaLnBrk="1" hangingPunct="1">
              <a:lnSpc>
                <a:spcPct val="50000"/>
              </a:lnSpc>
              <a:buClr>
                <a:schemeClr val="tx2"/>
              </a:buClr>
            </a:pPr>
            <a:r>
              <a:rPr lang="tr-TR" sz="1800" dirty="0" smtClean="0">
                <a:latin typeface="Calibri" pitchFamily="34" charset="0"/>
              </a:rPr>
              <a:t>GIS </a:t>
            </a:r>
            <a:r>
              <a:rPr lang="tr-TR" sz="1800" dirty="0" err="1" smtClean="0">
                <a:latin typeface="Calibri" pitchFamily="34" charset="0"/>
              </a:rPr>
              <a:t>intoleransı</a:t>
            </a:r>
            <a:r>
              <a:rPr lang="tr-TR" sz="1800" dirty="0" smtClean="0">
                <a:latin typeface="Calibri" pitchFamily="34" charset="0"/>
              </a:rPr>
              <a:t> (%10-20), düşük doz ile başlama  ve </a:t>
            </a:r>
            <a:r>
              <a:rPr lang="tr-TR" sz="1800" dirty="0" err="1" smtClean="0">
                <a:latin typeface="Calibri" pitchFamily="34" charset="0"/>
              </a:rPr>
              <a:t>titrasyon</a:t>
            </a:r>
            <a:r>
              <a:rPr lang="tr-TR" sz="1800" dirty="0" smtClean="0">
                <a:latin typeface="Calibri" pitchFamily="34" charset="0"/>
              </a:rPr>
              <a:t> önerilir,</a:t>
            </a:r>
            <a:endParaRPr lang="en-GB" sz="1800" dirty="0" smtClean="0">
              <a:latin typeface="Calibri" pitchFamily="34" charset="0"/>
            </a:endParaRPr>
          </a:p>
          <a:p>
            <a:pPr eaLnBrk="1" hangingPunct="1">
              <a:lnSpc>
                <a:spcPct val="50000"/>
              </a:lnSpc>
              <a:buClr>
                <a:schemeClr val="tx2"/>
              </a:buClr>
            </a:pPr>
            <a:endParaRPr lang="en-GB" sz="1800" dirty="0" smtClean="0">
              <a:latin typeface="Calibri" pitchFamily="34" charset="0"/>
            </a:endParaRPr>
          </a:p>
          <a:p>
            <a:pPr eaLnBrk="1" hangingPunct="1">
              <a:lnSpc>
                <a:spcPct val="50000"/>
              </a:lnSpc>
              <a:buClr>
                <a:schemeClr val="tx2"/>
              </a:buClr>
            </a:pPr>
            <a:r>
              <a:rPr lang="en-GB" sz="1800" dirty="0" smtClean="0">
                <a:latin typeface="Calibri" pitchFamily="34" charset="0"/>
              </a:rPr>
              <a:t>B12 </a:t>
            </a:r>
            <a:r>
              <a:rPr lang="en-GB" sz="1800" dirty="0" err="1" smtClean="0">
                <a:latin typeface="Calibri" pitchFamily="34" charset="0"/>
              </a:rPr>
              <a:t>absorp</a:t>
            </a:r>
            <a:r>
              <a:rPr lang="tr-TR" sz="1800" dirty="0" err="1" smtClean="0">
                <a:latin typeface="Calibri" pitchFamily="34" charset="0"/>
              </a:rPr>
              <a:t>siyonu</a:t>
            </a:r>
            <a:r>
              <a:rPr lang="tr-TR" sz="1800" dirty="0" smtClean="0">
                <a:latin typeface="Calibri" pitchFamily="34" charset="0"/>
              </a:rPr>
              <a:t> azalır</a:t>
            </a:r>
          </a:p>
          <a:p>
            <a:pPr eaLnBrk="1" hangingPunct="1">
              <a:lnSpc>
                <a:spcPct val="50000"/>
              </a:lnSpc>
              <a:buClr>
                <a:schemeClr val="tx2"/>
              </a:buClr>
              <a:buFont typeface="Wingdings 2" pitchFamily="18" charset="2"/>
              <a:buNone/>
            </a:pPr>
            <a:endParaRPr lang="en-GB" sz="1800" dirty="0" smtClean="0">
              <a:latin typeface="Calibri" pitchFamily="34" charset="0"/>
            </a:endParaRPr>
          </a:p>
          <a:p>
            <a:pPr eaLnBrk="1" hangingPunct="1">
              <a:lnSpc>
                <a:spcPct val="50000"/>
              </a:lnSpc>
              <a:buClr>
                <a:schemeClr val="tx2"/>
              </a:buClr>
            </a:pPr>
            <a:r>
              <a:rPr lang="en-GB" sz="1800" dirty="0" smtClean="0">
                <a:latin typeface="Calibri" pitchFamily="34" charset="0"/>
              </a:rPr>
              <a:t>La</a:t>
            </a:r>
            <a:r>
              <a:rPr lang="tr-TR" sz="1800" dirty="0" smtClean="0">
                <a:latin typeface="Calibri" pitchFamily="34" charset="0"/>
              </a:rPr>
              <a:t>k</a:t>
            </a:r>
            <a:r>
              <a:rPr lang="en-GB" sz="1800" dirty="0" err="1" smtClean="0">
                <a:latin typeface="Calibri" pitchFamily="34" charset="0"/>
              </a:rPr>
              <a:t>ti</a:t>
            </a:r>
            <a:r>
              <a:rPr lang="tr-TR" sz="1800" dirty="0" smtClean="0">
                <a:latin typeface="Calibri" pitchFamily="34" charset="0"/>
              </a:rPr>
              <a:t>k</a:t>
            </a:r>
            <a:r>
              <a:rPr lang="en-GB" sz="1800" dirty="0" smtClean="0">
                <a:latin typeface="Calibri" pitchFamily="34" charset="0"/>
              </a:rPr>
              <a:t> a</a:t>
            </a:r>
            <a:r>
              <a:rPr lang="tr-TR" sz="1800" dirty="0" smtClean="0">
                <a:latin typeface="Calibri" pitchFamily="34" charset="0"/>
              </a:rPr>
              <a:t>s</a:t>
            </a:r>
            <a:r>
              <a:rPr lang="en-GB" sz="1800" dirty="0" err="1" smtClean="0">
                <a:latin typeface="Calibri" pitchFamily="34" charset="0"/>
              </a:rPr>
              <a:t>ido</a:t>
            </a:r>
            <a:r>
              <a:rPr lang="tr-TR" sz="1800" dirty="0" smtClean="0">
                <a:latin typeface="Calibri" pitchFamily="34" charset="0"/>
              </a:rPr>
              <a:t>z</a:t>
            </a:r>
            <a:r>
              <a:rPr lang="en-GB" sz="1800" dirty="0" smtClean="0">
                <a:latin typeface="Calibri" pitchFamily="34" charset="0"/>
              </a:rPr>
              <a:t> </a:t>
            </a:r>
            <a:r>
              <a:rPr lang="tr-TR" sz="1800" dirty="0" smtClean="0">
                <a:latin typeface="Calibri" pitchFamily="34" charset="0"/>
              </a:rPr>
              <a:t> 3/100.000</a:t>
            </a:r>
            <a:r>
              <a:rPr lang="en-GB" sz="1800" dirty="0" smtClean="0">
                <a:latin typeface="Calibri" pitchFamily="34" charset="0"/>
              </a:rPr>
              <a:t/>
            </a:r>
            <a:br>
              <a:rPr lang="en-GB" sz="1800" dirty="0" smtClean="0">
                <a:latin typeface="Calibri" pitchFamily="34" charset="0"/>
              </a:rPr>
            </a:br>
            <a:r>
              <a:rPr lang="en-GB" sz="1800" dirty="0" smtClean="0">
                <a:latin typeface="Calibri" pitchFamily="34" charset="0"/>
              </a:rPr>
              <a:t>(</a:t>
            </a:r>
            <a:r>
              <a:rPr lang="tr-TR" sz="1800" dirty="0" smtClean="0">
                <a:latin typeface="Calibri" pitchFamily="34" charset="0"/>
              </a:rPr>
              <a:t>nadir fakat ciddi)</a:t>
            </a:r>
          </a:p>
          <a:p>
            <a:pPr lvl="1" eaLnBrk="1" hangingPunct="1">
              <a:lnSpc>
                <a:spcPct val="50000"/>
              </a:lnSpc>
              <a:buClr>
                <a:schemeClr val="tx2"/>
              </a:buClr>
            </a:pPr>
            <a:r>
              <a:rPr lang="tr-TR" sz="1600" dirty="0" smtClean="0">
                <a:latin typeface="Calibri" pitchFamily="34" charset="0"/>
                <a:ea typeface="Arial" pitchFamily="34" charset="0"/>
                <a:cs typeface="Arial" pitchFamily="34" charset="0"/>
              </a:rPr>
              <a:t>KBY</a:t>
            </a:r>
            <a:endParaRPr lang="tr-TR" sz="1600" dirty="0" smtClean="0">
              <a:latin typeface="Calibri" pitchFamily="34" charset="0"/>
              <a:ea typeface="ＭＳ Ｐゴシック" charset="-128"/>
            </a:endParaRPr>
          </a:p>
          <a:p>
            <a:pPr eaLnBrk="1" hangingPunct="1">
              <a:lnSpc>
                <a:spcPct val="50000"/>
              </a:lnSpc>
            </a:pPr>
            <a:r>
              <a:rPr lang="tr-TR" sz="1800" dirty="0" smtClean="0">
                <a:latin typeface="Calibri" pitchFamily="34" charset="0"/>
              </a:rPr>
              <a:t>Cerrahi ve görüntüleme öncesi ilaç alacaklarda yeterince sıvı alınamayacağı için </a:t>
            </a:r>
            <a:r>
              <a:rPr lang="tr-TR" sz="1800" dirty="0" err="1" smtClean="0">
                <a:latin typeface="Calibri" pitchFamily="34" charset="0"/>
              </a:rPr>
              <a:t>asidoz</a:t>
            </a:r>
            <a:r>
              <a:rPr lang="tr-TR" sz="1800" dirty="0" smtClean="0">
                <a:latin typeface="Calibri" pitchFamily="34" charset="0"/>
              </a:rPr>
              <a:t> riski artar bu nedenle ilaca ara verilir.</a:t>
            </a:r>
            <a:endParaRPr lang="tr-TR" sz="1100" dirty="0" smtClean="0">
              <a:latin typeface="Arial" pitchFamily="34" charset="0"/>
            </a:endParaRPr>
          </a:p>
        </p:txBody>
      </p:sp>
      <p:sp>
        <p:nvSpPr>
          <p:cNvPr id="83971" name="3 Slayt Numarası Yer Tutucusu"/>
          <p:cNvSpPr>
            <a:spLocks noGrp="1"/>
          </p:cNvSpPr>
          <p:nvPr>
            <p:ph type="sldNum" sz="quarter" idx="5"/>
          </p:nvPr>
        </p:nvSpPr>
        <p:spPr>
          <a:noFill/>
          <a:ln>
            <a:miter lim="800000"/>
            <a:headEnd/>
            <a:tailEnd/>
          </a:ln>
        </p:spPr>
        <p:txBody>
          <a:bodyPr/>
          <a:lstStyle/>
          <a:p>
            <a:fld id="{12A44196-272F-4C42-AA99-A6AA76296D79}" type="slidenum">
              <a:rPr lang="en-US"/>
              <a:pPr/>
              <a:t>44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1 Slayt Görüntüsü Yer Tutucusu"/>
          <p:cNvSpPr>
            <a:spLocks noGrp="1" noRot="1" noChangeAspect="1" noTextEdit="1"/>
          </p:cNvSpPr>
          <p:nvPr>
            <p:ph type="sldImg"/>
          </p:nvPr>
        </p:nvSpPr>
        <p:spPr>
          <a:ln/>
        </p:spPr>
      </p:sp>
      <p:sp>
        <p:nvSpPr>
          <p:cNvPr id="83970" name="2 Not Yer Tutucusu"/>
          <p:cNvSpPr>
            <a:spLocks noGrp="1"/>
          </p:cNvSpPr>
          <p:nvPr>
            <p:ph type="body" idx="1"/>
          </p:nvPr>
        </p:nvSpPr>
        <p:spPr>
          <a:noFill/>
        </p:spPr>
        <p:txBody>
          <a:bodyPr/>
          <a:lstStyle/>
          <a:p>
            <a:pPr eaLnBrk="1" hangingPunct="1">
              <a:lnSpc>
                <a:spcPct val="70000"/>
              </a:lnSpc>
              <a:buClr>
                <a:schemeClr val="tx2"/>
              </a:buClr>
            </a:pPr>
            <a:endParaRPr lang="tr-TR" sz="1100" dirty="0" smtClean="0">
              <a:latin typeface="Arial" pitchFamily="34" charset="0"/>
            </a:endParaRPr>
          </a:p>
        </p:txBody>
      </p:sp>
      <p:sp>
        <p:nvSpPr>
          <p:cNvPr id="83971" name="3 Slayt Numarası Yer Tutucusu"/>
          <p:cNvSpPr>
            <a:spLocks noGrp="1"/>
          </p:cNvSpPr>
          <p:nvPr>
            <p:ph type="sldNum" sz="quarter" idx="5"/>
          </p:nvPr>
        </p:nvSpPr>
        <p:spPr>
          <a:noFill/>
          <a:ln>
            <a:miter lim="800000"/>
            <a:headEnd/>
            <a:tailEnd/>
          </a:ln>
        </p:spPr>
        <p:txBody>
          <a:bodyPr/>
          <a:lstStyle/>
          <a:p>
            <a:fld id="{12A44196-272F-4C42-AA99-A6AA76296D79}" type="slidenum">
              <a:rPr lang="en-US"/>
              <a:pPr/>
              <a:t>45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1 Slayt Görüntüsü Yer Tutucusu"/>
          <p:cNvSpPr>
            <a:spLocks noGrp="1" noRot="1" noChangeAspect="1" noTextEdit="1"/>
          </p:cNvSpPr>
          <p:nvPr>
            <p:ph type="sldImg"/>
          </p:nvPr>
        </p:nvSpPr>
        <p:spPr>
          <a:ln/>
        </p:spPr>
      </p:sp>
      <p:sp>
        <p:nvSpPr>
          <p:cNvPr id="87042" name="2 Not Yer Tutucusu"/>
          <p:cNvSpPr>
            <a:spLocks noGrp="1"/>
          </p:cNvSpPr>
          <p:nvPr>
            <p:ph type="body" idx="1"/>
          </p:nvPr>
        </p:nvSpPr>
        <p:spPr>
          <a:noFill/>
        </p:spPr>
        <p:txBody>
          <a:bodyPr/>
          <a:lstStyle/>
          <a:p>
            <a:r>
              <a:rPr lang="tr-TR" smtClean="0">
                <a:latin typeface="Arial" pitchFamily="34" charset="0"/>
              </a:rPr>
              <a:t>DİYABETTE DAHA ZA ETKİN %0.5-0.8 STOPP ÇALIŞMASINDA DM ÖNLEDİĞİ KVS VE HT DA DA AZALMAYA NEDEN OLDU </a:t>
            </a:r>
          </a:p>
          <a:p>
            <a:r>
              <a:rPr lang="tr-TR" smtClean="0">
                <a:latin typeface="Arial" pitchFamily="34" charset="0"/>
              </a:rPr>
              <a:t> BİR META ANALİZDE ACARBOSE LA %35 CV O DA AZALMA MEVCUT DAHA İLERİ ÇALIŞMALAR İHTİYAÇ VAR</a:t>
            </a:r>
          </a:p>
        </p:txBody>
      </p:sp>
      <p:sp>
        <p:nvSpPr>
          <p:cNvPr id="87043" name="3 Slayt Numarası Yer Tutucusu"/>
          <p:cNvSpPr>
            <a:spLocks noGrp="1"/>
          </p:cNvSpPr>
          <p:nvPr>
            <p:ph type="sldNum" sz="quarter" idx="5"/>
          </p:nvPr>
        </p:nvSpPr>
        <p:spPr>
          <a:noFill/>
          <a:ln>
            <a:miter lim="800000"/>
            <a:headEnd/>
            <a:tailEnd/>
          </a:ln>
        </p:spPr>
        <p:txBody>
          <a:bodyPr/>
          <a:lstStyle/>
          <a:p>
            <a:fld id="{3106D3A9-02F6-41D3-A7A2-6E98DADFC5B8}" type="slidenum">
              <a:rPr lang="en-US"/>
              <a:pPr/>
              <a:t>48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miter lim="800000"/>
            <a:headEnd/>
            <a:tailEnd/>
          </a:ln>
        </p:spPr>
        <p:txBody>
          <a:bodyPr/>
          <a:lstStyle/>
          <a:p>
            <a:fld id="{9922D6AB-8C42-4D7D-821F-866875EB7682}" type="slidenum">
              <a:rPr lang="en-US"/>
              <a:pPr/>
              <a:t>49</a:t>
            </a:fld>
            <a:endParaRPr lang="en-US"/>
          </a:p>
        </p:txBody>
      </p:sp>
      <p:sp>
        <p:nvSpPr>
          <p:cNvPr id="89090" name="Rectangle 2"/>
          <p:cNvSpPr>
            <a:spLocks noGrp="1" noRot="1" noChangeAspect="1" noChangeArrowheads="1" noTextEdit="1"/>
          </p:cNvSpPr>
          <p:nvPr>
            <p:ph type="sldImg"/>
          </p:nvPr>
        </p:nvSpPr>
        <p:spPr>
          <a:xfrm>
            <a:off x="1304925" y="774700"/>
            <a:ext cx="4251325" cy="3189288"/>
          </a:xfrm>
          <a:ln w="12700" cap="flat">
            <a:solidFill>
              <a:schemeClr val="tx1"/>
            </a:solidFill>
          </a:ln>
        </p:spPr>
      </p:sp>
      <p:sp>
        <p:nvSpPr>
          <p:cNvPr id="89091" name="Rectangle 3"/>
          <p:cNvSpPr>
            <a:spLocks noGrp="1" noChangeArrowheads="1"/>
          </p:cNvSpPr>
          <p:nvPr>
            <p:ph type="body" idx="1"/>
          </p:nvPr>
        </p:nvSpPr>
        <p:spPr>
          <a:xfrm>
            <a:off x="914400" y="4343400"/>
            <a:ext cx="5029200" cy="4114800"/>
          </a:xfrm>
          <a:noFill/>
        </p:spPr>
        <p:txBody>
          <a:bodyPr lIns="90569" tIns="45285" rIns="90569" bIns="45285"/>
          <a:lstStyle/>
          <a:p>
            <a:pPr eaLnBrk="1" hangingPunct="1"/>
            <a:r>
              <a:rPr lang="tr-TR" dirty="0" err="1" smtClean="0">
                <a:latin typeface="Arial" pitchFamily="34" charset="0"/>
              </a:rPr>
              <a:t>Glukoz</a:t>
            </a:r>
            <a:r>
              <a:rPr lang="tr-TR" baseline="0" dirty="0" smtClean="0">
                <a:latin typeface="Arial" pitchFamily="34" charset="0"/>
              </a:rPr>
              <a:t> </a:t>
            </a:r>
            <a:r>
              <a:rPr lang="tr-TR" baseline="0" dirty="0" err="1" smtClean="0">
                <a:latin typeface="Arial" pitchFamily="34" charset="0"/>
              </a:rPr>
              <a:t>absorbsiyonun</a:t>
            </a:r>
            <a:r>
              <a:rPr lang="tr-TR" baseline="0" dirty="0" smtClean="0">
                <a:latin typeface="Arial" pitchFamily="34" charset="0"/>
              </a:rPr>
              <a:t> </a:t>
            </a:r>
            <a:r>
              <a:rPr lang="tr-TR" baseline="0" dirty="0" err="1" smtClean="0">
                <a:latin typeface="Arial" pitchFamily="34" charset="0"/>
              </a:rPr>
              <a:t>engelelr</a:t>
            </a:r>
            <a:endParaRPr lang="tr-TR"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50</a:t>
            </a:fld>
            <a:endParaRPr lang="en-US"/>
          </a:p>
        </p:txBody>
      </p:sp>
    </p:spTree>
    <p:extLst>
      <p:ext uri="{BB962C8B-B14F-4D97-AF65-F5344CB8AC3E}">
        <p14:creationId xmlns:p14="http://schemas.microsoft.com/office/powerpoint/2010/main" val="4077895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1 Slayt Görüntüsü Yer Tutucusu"/>
          <p:cNvSpPr>
            <a:spLocks noGrp="1" noRot="1" noChangeAspect="1" noTextEdit="1"/>
          </p:cNvSpPr>
          <p:nvPr>
            <p:ph type="sldImg"/>
          </p:nvPr>
        </p:nvSpPr>
        <p:spPr>
          <a:ln/>
        </p:spPr>
      </p:sp>
      <p:sp>
        <p:nvSpPr>
          <p:cNvPr id="94210" name="2 Not Yer Tutucusu"/>
          <p:cNvSpPr>
            <a:spLocks noGrp="1"/>
          </p:cNvSpPr>
          <p:nvPr>
            <p:ph type="body" idx="1"/>
          </p:nvPr>
        </p:nvSpPr>
        <p:spPr>
          <a:noFill/>
        </p:spPr>
        <p:txBody>
          <a:bodyPr/>
          <a:lstStyle/>
          <a:p>
            <a:r>
              <a:rPr lang="tr-TR" smtClean="0">
                <a:latin typeface="Arial" pitchFamily="34" charset="0"/>
              </a:rPr>
              <a:t>TROGLİTAZON 200 YILINDA ŞİDDETLİ HEPATOKSİSİTENEDENİ İLE KALDIRILDI</a:t>
            </a:r>
          </a:p>
          <a:p>
            <a:r>
              <a:rPr lang="tr-TR" smtClean="0">
                <a:latin typeface="Arial" pitchFamily="34" charset="0"/>
              </a:rPr>
              <a:t>HEPATİK HASRA ROSİ VE PİOGLİTAZONDA DA RAOREDİLDİ AMA GERİ DÖNÜŞLÜ</a:t>
            </a:r>
          </a:p>
          <a:p>
            <a:r>
              <a:rPr lang="tr-TR" smtClean="0">
                <a:latin typeface="Arial" pitchFamily="34" charset="0"/>
              </a:rPr>
              <a:t>DREAM ÇALIŞMASI DM GELİŞİMİNİ AZALTITIĞINI GÖSTREDİANCAK PLASEBAYA KARŞI KİLO ALMI YÜKSEKTİ</a:t>
            </a:r>
          </a:p>
        </p:txBody>
      </p:sp>
      <p:sp>
        <p:nvSpPr>
          <p:cNvPr id="94211" name="3 Slayt Numarası Yer Tutucusu"/>
          <p:cNvSpPr>
            <a:spLocks noGrp="1"/>
          </p:cNvSpPr>
          <p:nvPr>
            <p:ph type="sldNum" sz="quarter" idx="5"/>
          </p:nvPr>
        </p:nvSpPr>
        <p:spPr>
          <a:noFill/>
          <a:ln>
            <a:miter lim="800000"/>
            <a:headEnd/>
            <a:tailEnd/>
          </a:ln>
        </p:spPr>
        <p:txBody>
          <a:bodyPr/>
          <a:lstStyle/>
          <a:p>
            <a:fld id="{FB75B711-7432-4707-9AF0-510B36C9D31C}" type="slidenum">
              <a:rPr lang="en-US"/>
              <a:pPr/>
              <a:t>54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miter lim="800000"/>
            <a:headEnd/>
            <a:tailEnd/>
          </a:ln>
        </p:spPr>
        <p:txBody>
          <a:bodyPr/>
          <a:lstStyle/>
          <a:p>
            <a:fld id="{4CCEBE63-43F8-4E7F-87EC-18859F058EAB}" type="slidenum">
              <a:rPr lang="en-US"/>
              <a:pPr/>
              <a:t>55</a:t>
            </a:fld>
            <a:endParaRPr lang="en-US"/>
          </a:p>
        </p:txBody>
      </p:sp>
      <p:sp>
        <p:nvSpPr>
          <p:cNvPr id="96258" name="Rectangle 2"/>
          <p:cNvSpPr>
            <a:spLocks noGrp="1" noRot="1" noChangeAspect="1" noChangeArrowheads="1" noTextEdit="1"/>
          </p:cNvSpPr>
          <p:nvPr>
            <p:ph type="sldImg"/>
          </p:nvPr>
        </p:nvSpPr>
        <p:spPr>
          <a:xfrm>
            <a:off x="1303338" y="771525"/>
            <a:ext cx="4252912" cy="3189288"/>
          </a:xfrm>
          <a:ln w="12700" cap="flat">
            <a:solidFill>
              <a:schemeClr val="tx1"/>
            </a:solidFill>
          </a:ln>
        </p:spPr>
      </p:sp>
      <p:sp>
        <p:nvSpPr>
          <p:cNvPr id="96259" name="Rectangle 3"/>
          <p:cNvSpPr>
            <a:spLocks noGrp="1" noChangeArrowheads="1"/>
          </p:cNvSpPr>
          <p:nvPr>
            <p:ph type="body" idx="1"/>
          </p:nvPr>
        </p:nvSpPr>
        <p:spPr>
          <a:xfrm>
            <a:off x="914400" y="4338638"/>
            <a:ext cx="5029200" cy="4116387"/>
          </a:xfrm>
          <a:noFill/>
        </p:spPr>
        <p:txBody>
          <a:bodyPr lIns="92887" tIns="46443" rIns="92887" bIns="46443"/>
          <a:lstStyle/>
          <a:p>
            <a:pPr eaLnBrk="1" hangingPunct="1">
              <a:lnSpc>
                <a:spcPct val="80000"/>
              </a:lnSpc>
            </a:pPr>
            <a:r>
              <a:rPr lang="tr-TR" b="1" smtClean="0">
                <a:solidFill>
                  <a:srgbClr val="800000"/>
                </a:solidFill>
                <a:latin typeface="Arial" pitchFamily="34" charset="0"/>
              </a:rPr>
              <a:t>İlaçlar</a:t>
            </a:r>
            <a:r>
              <a:rPr lang="tr-TR" b="1" smtClean="0">
                <a:latin typeface="Arial" pitchFamily="34" charset="0"/>
              </a:rPr>
              <a:t>:</a:t>
            </a:r>
            <a:r>
              <a:rPr lang="en-US" b="1" smtClean="0">
                <a:latin typeface="Arial" pitchFamily="34" charset="0"/>
              </a:rPr>
              <a:t> Pioglitazon, Rosiglitazon</a:t>
            </a:r>
          </a:p>
          <a:p>
            <a:pPr eaLnBrk="1" hangingPunct="1">
              <a:lnSpc>
                <a:spcPct val="80000"/>
              </a:lnSpc>
            </a:pPr>
            <a:r>
              <a:rPr lang="tr-TR" b="1" smtClean="0">
                <a:solidFill>
                  <a:srgbClr val="800000"/>
                </a:solidFill>
                <a:latin typeface="Arial" pitchFamily="34" charset="0"/>
              </a:rPr>
              <a:t>Etki mekanizması:</a:t>
            </a:r>
            <a:r>
              <a:rPr lang="tr-TR" b="1" smtClean="0">
                <a:latin typeface="Arial" pitchFamily="34" charset="0"/>
              </a:rPr>
              <a:t> </a:t>
            </a:r>
            <a:r>
              <a:rPr lang="en-US" b="1" smtClean="0">
                <a:latin typeface="Arial" pitchFamily="34" charset="0"/>
              </a:rPr>
              <a:t>PPAR</a:t>
            </a:r>
            <a:r>
              <a:rPr lang="en-US" b="1" smtClean="0">
                <a:latin typeface="Arial" pitchFamily="34" charset="0"/>
                <a:sym typeface="Symbol" pitchFamily="18" charset="2"/>
              </a:rPr>
              <a:t></a:t>
            </a:r>
            <a:r>
              <a:rPr lang="en-US" b="1" smtClean="0">
                <a:latin typeface="Arial" pitchFamily="34" charset="0"/>
              </a:rPr>
              <a:t> (peroxisome proliferator-activated receptor gamma)</a:t>
            </a:r>
            <a:r>
              <a:rPr lang="tr-TR" b="1" smtClean="0">
                <a:latin typeface="Arial" pitchFamily="34" charset="0"/>
              </a:rPr>
              <a:t> aktivasyonuyla periferik insülin duyarlılığını artırır</a:t>
            </a:r>
            <a:endParaRPr lang="en-US" b="1" smtClean="0">
              <a:latin typeface="Arial" pitchFamily="34" charset="0"/>
            </a:endParaRPr>
          </a:p>
          <a:p>
            <a:pPr eaLnBrk="1" hangingPunct="1">
              <a:lnSpc>
                <a:spcPct val="80000"/>
              </a:lnSpc>
            </a:pPr>
            <a:r>
              <a:rPr lang="tr-TR" b="1" smtClean="0">
                <a:solidFill>
                  <a:srgbClr val="800000"/>
                </a:solidFill>
                <a:latin typeface="Arial" pitchFamily="34" charset="0"/>
              </a:rPr>
              <a:t>Etkinlik</a:t>
            </a:r>
            <a:r>
              <a:rPr lang="en-US" b="1" smtClean="0">
                <a:latin typeface="Arial" pitchFamily="34" charset="0"/>
              </a:rPr>
              <a:t>: </a:t>
            </a:r>
            <a:r>
              <a:rPr lang="tr-TR" b="1" smtClean="0">
                <a:latin typeface="Arial" pitchFamily="34" charset="0"/>
              </a:rPr>
              <a:t>HbA1c </a:t>
            </a:r>
            <a:r>
              <a:rPr lang="ja-JP" altLang="tr-TR" b="1" smtClean="0">
                <a:latin typeface="Arial" pitchFamily="34" charset="0"/>
              </a:rPr>
              <a:t>‘</a:t>
            </a:r>
            <a:r>
              <a:rPr lang="tr-TR" altLang="ja-JP" b="1" smtClean="0">
                <a:latin typeface="Arial" pitchFamily="34" charset="0"/>
              </a:rPr>
              <a:t>de %0.8-1.5 azalma (etkinlik 4-6 haftada ortaya çıkar)</a:t>
            </a:r>
            <a:endParaRPr lang="en-US" altLang="ja-JP" b="1" smtClean="0">
              <a:latin typeface="Arial" pitchFamily="34" charset="0"/>
            </a:endParaRPr>
          </a:p>
          <a:p>
            <a:pPr eaLnBrk="1" hangingPunct="1">
              <a:lnSpc>
                <a:spcPct val="80000"/>
              </a:lnSpc>
            </a:pPr>
            <a:r>
              <a:rPr lang="en-US" b="1" smtClean="0">
                <a:solidFill>
                  <a:srgbClr val="800000"/>
                </a:solidFill>
                <a:latin typeface="Arial" pitchFamily="34" charset="0"/>
              </a:rPr>
              <a:t>Nongl</a:t>
            </a:r>
            <a:r>
              <a:rPr lang="tr-TR" b="1" smtClean="0">
                <a:solidFill>
                  <a:srgbClr val="800000"/>
                </a:solidFill>
                <a:latin typeface="Arial" pitchFamily="34" charset="0"/>
              </a:rPr>
              <a:t>is</a:t>
            </a:r>
            <a:r>
              <a:rPr lang="en-US" b="1" smtClean="0">
                <a:solidFill>
                  <a:srgbClr val="800000"/>
                </a:solidFill>
                <a:latin typeface="Arial" pitchFamily="34" charset="0"/>
              </a:rPr>
              <a:t>emi</a:t>
            </a:r>
            <a:r>
              <a:rPr lang="tr-TR" b="1" smtClean="0">
                <a:solidFill>
                  <a:srgbClr val="800000"/>
                </a:solidFill>
                <a:latin typeface="Arial" pitchFamily="34" charset="0"/>
              </a:rPr>
              <a:t>k</a:t>
            </a:r>
            <a:r>
              <a:rPr lang="en-US" b="1" smtClean="0">
                <a:solidFill>
                  <a:srgbClr val="800000"/>
                </a:solidFill>
                <a:latin typeface="Arial" pitchFamily="34" charset="0"/>
              </a:rPr>
              <a:t> e</a:t>
            </a:r>
            <a:r>
              <a:rPr lang="tr-TR" b="1" smtClean="0">
                <a:solidFill>
                  <a:srgbClr val="800000"/>
                </a:solidFill>
                <a:latin typeface="Arial" pitchFamily="34" charset="0"/>
              </a:rPr>
              <a:t>tkiler</a:t>
            </a:r>
            <a:r>
              <a:rPr lang="en-US" b="1" smtClean="0">
                <a:solidFill>
                  <a:srgbClr val="800000"/>
                </a:solidFill>
                <a:latin typeface="Arial" pitchFamily="34" charset="0"/>
              </a:rPr>
              <a:t>: </a:t>
            </a:r>
          </a:p>
          <a:p>
            <a:pPr marL="687388" lvl="1" indent="-346075" eaLnBrk="1" hangingPunct="1">
              <a:lnSpc>
                <a:spcPct val="80000"/>
              </a:lnSpc>
            </a:pPr>
            <a:r>
              <a:rPr lang="tr-TR" b="1" smtClean="0">
                <a:latin typeface="Arial" pitchFamily="34" charset="0"/>
                <a:ea typeface="Arial" pitchFamily="34" charset="0"/>
                <a:cs typeface="Arial" pitchFamily="34" charset="0"/>
              </a:rPr>
              <a:t>Kilo alma	</a:t>
            </a:r>
            <a:r>
              <a:rPr lang="en-US" b="1" smtClean="0">
                <a:latin typeface="Arial" pitchFamily="34" charset="0"/>
                <a:ea typeface="Arial" pitchFamily="34" charset="0"/>
                <a:cs typeface="Arial" pitchFamily="34" charset="0"/>
              </a:rPr>
              <a:t>		</a:t>
            </a:r>
            <a:endParaRPr lang="tr-TR" b="1" smtClean="0">
              <a:latin typeface="Arial" pitchFamily="34" charset="0"/>
              <a:ea typeface="Arial" pitchFamily="34" charset="0"/>
              <a:cs typeface="Arial" pitchFamily="34" charset="0"/>
            </a:endParaRPr>
          </a:p>
          <a:p>
            <a:pPr marL="687388" lvl="1" indent="-346075" eaLnBrk="1" hangingPunct="1">
              <a:lnSpc>
                <a:spcPct val="80000"/>
              </a:lnSpc>
            </a:pPr>
            <a:r>
              <a:rPr lang="tr-TR" b="1" smtClean="0">
                <a:latin typeface="Arial" pitchFamily="34" charset="0"/>
                <a:ea typeface="Arial" pitchFamily="34" charset="0"/>
                <a:cs typeface="Arial" pitchFamily="34" charset="0"/>
              </a:rPr>
              <a:t>Ilımlı KB düşmesi</a:t>
            </a:r>
            <a:endParaRPr lang="en-US" b="1" smtClean="0">
              <a:latin typeface="Arial" pitchFamily="34" charset="0"/>
              <a:ea typeface="Arial" pitchFamily="34" charset="0"/>
              <a:cs typeface="Arial" pitchFamily="34" charset="0"/>
            </a:endParaRPr>
          </a:p>
          <a:p>
            <a:pPr marL="687388" lvl="1" indent="-346075" eaLnBrk="1" hangingPunct="1">
              <a:lnSpc>
                <a:spcPct val="80000"/>
              </a:lnSpc>
            </a:pPr>
            <a:r>
              <a:rPr lang="tr-TR" b="1" smtClean="0">
                <a:latin typeface="Arial" pitchFamily="34" charset="0"/>
                <a:ea typeface="Arial" pitchFamily="34" charset="0"/>
                <a:cs typeface="Arial" pitchFamily="34" charset="0"/>
              </a:rPr>
              <a:t>Endotel disfonksiyonunda düzelme</a:t>
            </a:r>
            <a:endParaRPr lang="en-US" b="1" smtClean="0">
              <a:latin typeface="Arial" pitchFamily="34" charset="0"/>
              <a:ea typeface="Arial" pitchFamily="34" charset="0"/>
              <a:cs typeface="Arial" pitchFamily="34" charset="0"/>
            </a:endParaRPr>
          </a:p>
          <a:p>
            <a:pPr eaLnBrk="1" hangingPunct="1"/>
            <a:endParaRPr lang="tr-TR"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miter lim="800000"/>
            <a:headEnd/>
            <a:tailEnd/>
          </a:ln>
        </p:spPr>
        <p:txBody>
          <a:bodyPr/>
          <a:lstStyle/>
          <a:p>
            <a:fld id="{73D07B7F-B19C-4928-A3ED-6B17DE5D75CA}" type="slidenum">
              <a:rPr lang="tr-TR"/>
              <a:pPr/>
              <a:t>56</a:t>
            </a:fld>
            <a:endParaRPr lang="tr-TR"/>
          </a:p>
        </p:txBody>
      </p:sp>
      <p:sp>
        <p:nvSpPr>
          <p:cNvPr id="98306" name="Rectangle 2"/>
          <p:cNvSpPr>
            <a:spLocks noGrp="1" noRot="1" noChangeAspect="1" noChangeArrowheads="1" noTextEdit="1"/>
          </p:cNvSpPr>
          <p:nvPr>
            <p:ph type="sldImg"/>
          </p:nvPr>
        </p:nvSpPr>
        <p:spPr>
          <a:xfrm>
            <a:off x="1144588" y="685800"/>
            <a:ext cx="4572000" cy="3429000"/>
          </a:xfrm>
          <a:ln/>
        </p:spPr>
      </p:sp>
      <p:sp>
        <p:nvSpPr>
          <p:cNvPr id="98307" name="Rectangle 3"/>
          <p:cNvSpPr>
            <a:spLocks noGrp="1" noChangeArrowheads="1"/>
          </p:cNvSpPr>
          <p:nvPr>
            <p:ph type="body" idx="1"/>
          </p:nvPr>
        </p:nvSpPr>
        <p:spPr>
          <a:xfrm>
            <a:off x="781050" y="4343400"/>
            <a:ext cx="5416550" cy="4114800"/>
          </a:xfrm>
          <a:noFill/>
        </p:spPr>
        <p:txBody>
          <a:bodyPr lIns="77697" tIns="38848" rIns="77697" bIns="38848"/>
          <a:lstStyle/>
          <a:p>
            <a:r>
              <a:rPr lang="en-US" dirty="0" err="1" smtClean="0">
                <a:latin typeface="Arial" pitchFamily="34" charset="0"/>
              </a:rPr>
              <a:t>Thiazolidinediones</a:t>
            </a:r>
            <a:r>
              <a:rPr lang="en-US" dirty="0" smtClean="0">
                <a:latin typeface="Arial" pitchFamily="34" charset="0"/>
              </a:rPr>
              <a:t>: Mechanism of Insulin Sensitization</a:t>
            </a:r>
            <a:endParaRPr lang="en-GB" dirty="0" smtClean="0">
              <a:latin typeface="Arial" pitchFamily="34" charset="0"/>
            </a:endParaRPr>
          </a:p>
          <a:p>
            <a:pPr lvl="1"/>
            <a:r>
              <a:rPr lang="en-GB" dirty="0" err="1" smtClean="0">
                <a:latin typeface="Arial" pitchFamily="34" charset="0"/>
                <a:ea typeface="Arial" pitchFamily="34" charset="0"/>
                <a:cs typeface="Arial" pitchFamily="34" charset="0"/>
              </a:rPr>
              <a:t>Tiazolidinedionlar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plazma</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membranını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geçer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sitoplazmadan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çekirdeğe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geçerler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burada</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nükleer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reseptörler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olan</a:t>
            </a:r>
            <a:r>
              <a:rPr lang="en-GB" dirty="0" smtClean="0">
                <a:latin typeface="Arial" pitchFamily="34" charset="0"/>
                <a:ea typeface="Arial" pitchFamily="34" charset="0"/>
                <a:cs typeface="Arial" pitchFamily="34" charset="0"/>
              </a:rPr>
              <a:t> </a:t>
            </a:r>
            <a:r>
              <a:rPr lang="en-GB" b="1" dirty="0" err="1" smtClean="0">
                <a:solidFill>
                  <a:srgbClr val="FF0000"/>
                </a:solidFill>
                <a:latin typeface="Arial" pitchFamily="34" charset="0"/>
                <a:ea typeface="Arial" pitchFamily="34" charset="0"/>
                <a:cs typeface="Arial" pitchFamily="34" charset="0"/>
              </a:rPr>
              <a:t>peroksizom</a:t>
            </a:r>
            <a:r>
              <a:rPr lang="en-GB" b="1" dirty="0" smtClean="0">
                <a:solidFill>
                  <a:srgbClr val="FF0000"/>
                </a:solidFill>
                <a:latin typeface="Arial" pitchFamily="34" charset="0"/>
                <a:ea typeface="Arial" pitchFamily="34" charset="0"/>
                <a:cs typeface="Arial" pitchFamily="34" charset="0"/>
              </a:rPr>
              <a:t> </a:t>
            </a:r>
            <a:r>
              <a:rPr lang="en-GB" b="1" dirty="0" err="1" smtClean="0">
                <a:solidFill>
                  <a:srgbClr val="FF0000"/>
                </a:solidFill>
                <a:latin typeface="Arial" pitchFamily="34" charset="0"/>
                <a:ea typeface="Arial" pitchFamily="34" charset="0"/>
                <a:cs typeface="Arial" pitchFamily="34" charset="0"/>
              </a:rPr>
              <a:t>proliferatörüyle</a:t>
            </a:r>
            <a:r>
              <a:rPr lang="en-GB" b="1" dirty="0" smtClean="0">
                <a:solidFill>
                  <a:srgbClr val="FF0000"/>
                </a:solidFill>
                <a:latin typeface="Arial" pitchFamily="34" charset="0"/>
                <a:ea typeface="Arial" pitchFamily="34" charset="0"/>
                <a:cs typeface="Arial" pitchFamily="34" charset="0"/>
              </a:rPr>
              <a:t> </a:t>
            </a:r>
            <a:r>
              <a:rPr lang="en-GB" b="1" dirty="0" err="1" smtClean="0">
                <a:solidFill>
                  <a:srgbClr val="FF0000"/>
                </a:solidFill>
                <a:latin typeface="Arial" pitchFamily="34" charset="0"/>
                <a:ea typeface="Arial" pitchFamily="34" charset="0"/>
                <a:cs typeface="Arial" pitchFamily="34" charset="0"/>
              </a:rPr>
              <a:t>aktifleştirilen</a:t>
            </a:r>
            <a:r>
              <a:rPr lang="en-GB" b="1" dirty="0" smtClean="0">
                <a:solidFill>
                  <a:srgbClr val="FF0000"/>
                </a:solidFill>
                <a:latin typeface="Arial" pitchFamily="34" charset="0"/>
                <a:ea typeface="Arial" pitchFamily="34" charset="0"/>
                <a:cs typeface="Arial" pitchFamily="34" charset="0"/>
              </a:rPr>
              <a:t> </a:t>
            </a:r>
            <a:r>
              <a:rPr lang="en-GB" b="1" dirty="0" err="1" smtClean="0">
                <a:solidFill>
                  <a:srgbClr val="FF0000"/>
                </a:solidFill>
                <a:latin typeface="Arial" pitchFamily="34" charset="0"/>
                <a:ea typeface="Arial" pitchFamily="34" charset="0"/>
                <a:cs typeface="Arial" pitchFamily="34" charset="0"/>
              </a:rPr>
              <a:t>reseptör</a:t>
            </a:r>
            <a:r>
              <a:rPr lang="en-GB" dirty="0" err="1" smtClean="0">
                <a:latin typeface="Arial" pitchFamily="34" charset="0"/>
                <a:ea typeface="Arial" pitchFamily="34" charset="0"/>
                <a:cs typeface="Arial" pitchFamily="34" charset="0"/>
              </a:rPr>
              <a:t>-gamaya</a:t>
            </a:r>
            <a:r>
              <a:rPr lang="en-GB" dirty="0" smtClean="0">
                <a:latin typeface="Arial" pitchFamily="34" charset="0"/>
                <a:ea typeface="Arial" pitchFamily="34" charset="0"/>
                <a:cs typeface="Arial" pitchFamily="34" charset="0"/>
              </a:rPr>
              <a:t> (PPAR-) </a:t>
            </a:r>
            <a:r>
              <a:rPr lang="en-GB" dirty="0" err="1" smtClean="0">
                <a:latin typeface="Arial" pitchFamily="34" charset="0"/>
                <a:ea typeface="Arial" pitchFamily="34" charset="0"/>
                <a:cs typeface="Arial" pitchFamily="34" charset="0"/>
              </a:rPr>
              <a:t>bağlanırlar</a:t>
            </a:r>
            <a:r>
              <a:rPr lang="en-GB" dirty="0" smtClean="0">
                <a:latin typeface="Arial" pitchFamily="34" charset="0"/>
                <a:ea typeface="Arial" pitchFamily="34" charset="0"/>
                <a:cs typeface="Arial" pitchFamily="34" charset="0"/>
              </a:rPr>
              <a:t>. Bu </a:t>
            </a:r>
            <a:r>
              <a:rPr lang="en-GB" dirty="0" err="1" smtClean="0">
                <a:latin typeface="Arial" pitchFamily="34" charset="0"/>
                <a:ea typeface="Arial" pitchFamily="34" charset="0"/>
                <a:cs typeface="Arial" pitchFamily="34" charset="0"/>
              </a:rPr>
              <a:t>reseptörler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yağ</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dokusu</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iskelet</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kası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karaciğer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gibi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insülin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etkisinde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yer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alan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dokularda</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bulunur</a:t>
            </a:r>
            <a:r>
              <a:rPr lang="en-GB" dirty="0" smtClean="0">
                <a:latin typeface="Arial" pitchFamily="34" charset="0"/>
                <a:ea typeface="Arial" pitchFamily="34" charset="0"/>
                <a:cs typeface="Arial" pitchFamily="34" charset="0"/>
              </a:rPr>
              <a:t>. PPAR- </a:t>
            </a:r>
            <a:r>
              <a:rPr lang="en-GB" dirty="0" err="1" smtClean="0">
                <a:latin typeface="Arial" pitchFamily="34" charset="0"/>
                <a:ea typeface="Arial" pitchFamily="34" charset="0"/>
                <a:cs typeface="Arial" pitchFamily="34" charset="0"/>
              </a:rPr>
              <a:t>nükleer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reseptörlerinin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aktivasyonu</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çekirdeğe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insülinin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transkripsiyon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faktörü</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aktivasyonu</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üzerindeki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etkisinin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fonksiyonunu</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etkinliğini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artıran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sinyaller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gönderir</a:t>
            </a:r>
            <a:r>
              <a:rPr lang="en-GB" dirty="0" smtClean="0">
                <a:latin typeface="Arial" pitchFamily="34" charset="0"/>
                <a:ea typeface="Arial" pitchFamily="34" charset="0"/>
                <a:cs typeface="Arial" pitchFamily="34" charset="0"/>
              </a:rPr>
              <a:t>. Bu </a:t>
            </a:r>
            <a:r>
              <a:rPr lang="en-GB" dirty="0" err="1" smtClean="0">
                <a:latin typeface="Arial" pitchFamily="34" charset="0"/>
                <a:ea typeface="Arial" pitchFamily="34" charset="0"/>
                <a:cs typeface="Arial" pitchFamily="34" charset="0"/>
              </a:rPr>
              <a:t>güçlendirme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insülinin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enzimatik</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süreçlerde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yer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alan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proteinlerin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oluşumu</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hücre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büyümesi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insülin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reseptör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aktivitesinin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düzenlenmesi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glikoz</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taşınmasına</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ilişkin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sinyali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içeren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nükleer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bazlı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etkilerini</a:t>
            </a:r>
            <a:r>
              <a:rPr lang="en-GB" dirty="0" smtClean="0">
                <a:latin typeface="Arial" pitchFamily="34" charset="0"/>
                <a:ea typeface="Arial" pitchFamily="34" charset="0"/>
                <a:cs typeface="Arial" pitchFamily="34" charset="0"/>
              </a:rPr>
              <a:t> artırır.1 </a:t>
            </a:r>
            <a:r>
              <a:rPr lang="en-GB" dirty="0" err="1" smtClean="0">
                <a:latin typeface="Arial" pitchFamily="34" charset="0"/>
                <a:ea typeface="Arial" pitchFamily="34" charset="0"/>
                <a:cs typeface="Arial" pitchFamily="34" charset="0"/>
              </a:rPr>
              <a:t>TZD'ler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böylece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vücuttaki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insülin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sinyalini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artırarak</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hücrelerin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insülin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duyarlılığını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artırır</a:t>
            </a:r>
            <a:r>
              <a:rPr lang="en-GB" dirty="0" smtClean="0">
                <a:latin typeface="Arial" pitchFamily="34" charset="0"/>
                <a:ea typeface="Arial" pitchFamily="34" charset="0"/>
                <a:cs typeface="Arial" pitchFamily="34" charset="0"/>
              </a:rPr>
              <a:t>. Bu da GLUT-4 </a:t>
            </a:r>
            <a:r>
              <a:rPr lang="en-GB" dirty="0" err="1" smtClean="0">
                <a:latin typeface="Arial" pitchFamily="34" charset="0"/>
                <a:ea typeface="Arial" pitchFamily="34" charset="0"/>
                <a:cs typeface="Arial" pitchFamily="34" charset="0"/>
              </a:rPr>
              <a:t>taşıyıcılarının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sayısının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artmasına</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ve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hücreye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glikoz</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girişinin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artmasına</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neden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olur</a:t>
            </a:r>
            <a:r>
              <a:rPr lang="en-GB" dirty="0" smtClean="0">
                <a:latin typeface="Arial" pitchFamily="34" charset="0"/>
                <a:ea typeface="Arial" pitchFamily="34" charset="0"/>
                <a:cs typeface="Arial" pitchFamily="34" charset="0"/>
              </a:rPr>
              <a:t>.</a:t>
            </a:r>
          </a:p>
          <a:p>
            <a:pPr lvl="1"/>
            <a:r>
              <a:rPr lang="en-GB" dirty="0" err="1" smtClean="0">
                <a:latin typeface="Arial" pitchFamily="34" charset="0"/>
                <a:ea typeface="Arial" pitchFamily="34" charset="0"/>
                <a:cs typeface="Arial" pitchFamily="34" charset="0"/>
              </a:rPr>
              <a:t>Pioglitazon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aynı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zamanda</a:t>
            </a:r>
            <a:r>
              <a:rPr lang="en-GB" dirty="0" smtClean="0">
                <a:latin typeface="Arial" pitchFamily="34" charset="0"/>
                <a:ea typeface="Arial" pitchFamily="34" charset="0"/>
                <a:cs typeface="Arial" pitchFamily="34" charset="0"/>
              </a:rPr>
              <a:t> lipid </a:t>
            </a:r>
            <a:r>
              <a:rPr lang="en-GB" dirty="0" err="1" smtClean="0">
                <a:latin typeface="Arial" pitchFamily="34" charset="0"/>
                <a:ea typeface="Arial" pitchFamily="34" charset="0"/>
                <a:cs typeface="Arial" pitchFamily="34" charset="0"/>
              </a:rPr>
              <a:t>metabolizmasının</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bazı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yönleriyle</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bağlantılı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olan</a:t>
            </a:r>
            <a:r>
              <a:rPr lang="en-GB" dirty="0" smtClean="0">
                <a:latin typeface="Arial" pitchFamily="34" charset="0"/>
                <a:ea typeface="Arial" pitchFamily="34" charset="0"/>
                <a:cs typeface="Arial" pitchFamily="34" charset="0"/>
              </a:rPr>
              <a:t> PPAR- </a:t>
            </a:r>
            <a:r>
              <a:rPr lang="en-GB" dirty="0" err="1" smtClean="0">
                <a:latin typeface="Arial" pitchFamily="34" charset="0"/>
                <a:ea typeface="Arial" pitchFamily="34" charset="0"/>
                <a:cs typeface="Arial" pitchFamily="34" charset="0"/>
              </a:rPr>
              <a:t>reseptöründe</a:t>
            </a:r>
            <a:r>
              <a:rPr lang="en-GB" dirty="0" smtClean="0">
                <a:latin typeface="Arial" pitchFamily="34" charset="0"/>
                <a:ea typeface="Arial" pitchFamily="34" charset="0"/>
                <a:cs typeface="Arial" pitchFamily="34" charset="0"/>
              </a:rPr>
              <a:t> de </a:t>
            </a:r>
            <a:r>
              <a:rPr lang="en-GB" dirty="0" err="1" smtClean="0">
                <a:latin typeface="Arial" pitchFamily="34" charset="0"/>
                <a:ea typeface="Arial" pitchFamily="34" charset="0"/>
                <a:cs typeface="Arial" pitchFamily="34" charset="0"/>
              </a:rPr>
              <a:t>bir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miktar</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aktivasyon</a:t>
            </a:r>
            <a:r>
              <a:rPr lang="en-GB" dirty="0" smtClean="0">
                <a:latin typeface="Arial" pitchFamily="34" charset="0"/>
                <a:ea typeface="Arial" pitchFamily="34" charset="0"/>
                <a:cs typeface="Arial" pitchFamily="34" charset="0"/>
              </a:rPr>
              <a:t> göstermiştir.2-4 Bu, </a:t>
            </a:r>
            <a:r>
              <a:rPr lang="en-GB" dirty="0" err="1" smtClean="0">
                <a:latin typeface="Arial" pitchFamily="34" charset="0"/>
                <a:ea typeface="Arial" pitchFamily="34" charset="0"/>
                <a:cs typeface="Arial" pitchFamily="34" charset="0"/>
              </a:rPr>
              <a:t>pioglitazonun</a:t>
            </a:r>
            <a:r>
              <a:rPr lang="en-GB" dirty="0" smtClean="0">
                <a:latin typeface="Arial" pitchFamily="34" charset="0"/>
                <a:ea typeface="Arial" pitchFamily="34" charset="0"/>
                <a:cs typeface="Arial" pitchFamily="34" charset="0"/>
              </a:rPr>
              <a:t> lipid </a:t>
            </a:r>
            <a:r>
              <a:rPr lang="en-GB" dirty="0" err="1" smtClean="0">
                <a:latin typeface="Arial" pitchFamily="34" charset="0"/>
                <a:ea typeface="Arial" pitchFamily="34" charset="0"/>
                <a:cs typeface="Arial" pitchFamily="34" charset="0"/>
              </a:rPr>
              <a:t>parametreleri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üzerindeki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yararlı</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etkilerini</a:t>
            </a:r>
            <a:r>
              <a:rPr lang="en-GB" dirty="0" smtClean="0">
                <a:latin typeface="Arial" pitchFamily="34" charset="0"/>
                <a:ea typeface="Arial" pitchFamily="34" charset="0"/>
                <a:cs typeface="Arial" pitchFamily="34" charset="0"/>
              </a:rPr>
              <a:t> </a:t>
            </a:r>
            <a:r>
              <a:rPr lang="en-GB" dirty="0" err="1" smtClean="0">
                <a:latin typeface="Arial" pitchFamily="34" charset="0"/>
                <a:ea typeface="Arial" pitchFamily="34" charset="0"/>
                <a:cs typeface="Arial" pitchFamily="34" charset="0"/>
              </a:rPr>
              <a:t>açıklayabilir</a:t>
            </a:r>
            <a:r>
              <a:rPr lang="en-GB" dirty="0" smtClean="0">
                <a:latin typeface="Arial" pitchFamily="34" charset="0"/>
                <a:ea typeface="Arial" pitchFamily="34" charset="0"/>
                <a:cs typeface="Arial" pitchFamily="34" charset="0"/>
              </a:rPr>
              <a:t>.</a:t>
            </a:r>
            <a:endParaRPr lang="en-US" dirty="0" smtClean="0">
              <a:latin typeface="Arial" pitchFamily="34" charset="0"/>
              <a:ea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1 Slayt Görüntüsü Yer Tutucusu"/>
          <p:cNvSpPr>
            <a:spLocks noGrp="1" noRot="1" noChangeAspect="1" noTextEdit="1"/>
          </p:cNvSpPr>
          <p:nvPr>
            <p:ph type="sldImg"/>
          </p:nvPr>
        </p:nvSpPr>
        <p:spPr>
          <a:ln/>
        </p:spPr>
      </p:sp>
      <p:sp>
        <p:nvSpPr>
          <p:cNvPr id="100354" name="2 Not Yer Tutucusu"/>
          <p:cNvSpPr>
            <a:spLocks noGrp="1"/>
          </p:cNvSpPr>
          <p:nvPr>
            <p:ph type="body" idx="1"/>
          </p:nvPr>
        </p:nvSpPr>
        <p:spPr>
          <a:noFill/>
        </p:spPr>
        <p:txBody>
          <a:bodyPr/>
          <a:lstStyle/>
          <a:p>
            <a:pPr marL="227013" indent="-227013" eaLnBrk="1" hangingPunct="1">
              <a:lnSpc>
                <a:spcPct val="90000"/>
              </a:lnSpc>
            </a:pPr>
            <a:r>
              <a:rPr lang="en-US" b="1" smtClean="0">
                <a:latin typeface="Arial" pitchFamily="34" charset="0"/>
              </a:rPr>
              <a:t>Major avanta</a:t>
            </a:r>
            <a:r>
              <a:rPr lang="tr-TR" b="1" smtClean="0">
                <a:latin typeface="Arial" pitchFamily="34" charset="0"/>
              </a:rPr>
              <a:t>jlar</a:t>
            </a:r>
            <a:r>
              <a:rPr lang="en-US" sz="2600" b="1" smtClean="0">
                <a:latin typeface="Arial" pitchFamily="34" charset="0"/>
              </a:rPr>
              <a:t>:</a:t>
            </a:r>
          </a:p>
          <a:p>
            <a:pPr marL="687388" lvl="1" indent="-346075" eaLnBrk="1" hangingPunct="1">
              <a:lnSpc>
                <a:spcPct val="90000"/>
              </a:lnSpc>
              <a:buFont typeface="Tahoma" pitchFamily="34" charset="0"/>
              <a:buChar char="–"/>
            </a:pPr>
            <a:r>
              <a:rPr lang="tr-TR" sz="2000" b="1" smtClean="0">
                <a:latin typeface="Arial" pitchFamily="34" charset="0"/>
                <a:ea typeface="Arial" pitchFamily="34" charset="0"/>
                <a:cs typeface="Arial" pitchFamily="34" charset="0"/>
              </a:rPr>
              <a:t>Monoterapide hipoglisemi görülmez,</a:t>
            </a:r>
            <a:endParaRPr lang="tr-TR" b="1" smtClean="0">
              <a:latin typeface="Arial" pitchFamily="34" charset="0"/>
              <a:ea typeface="Arial" pitchFamily="34" charset="0"/>
              <a:cs typeface="Arial" pitchFamily="34" charset="0"/>
            </a:endParaRPr>
          </a:p>
          <a:p>
            <a:pPr marL="227013" indent="-227013" eaLnBrk="1" hangingPunct="1">
              <a:lnSpc>
                <a:spcPct val="80000"/>
              </a:lnSpc>
            </a:pPr>
            <a:r>
              <a:rPr lang="tr-TR" b="1" smtClean="0">
                <a:latin typeface="Arial" pitchFamily="34" charset="0"/>
              </a:rPr>
              <a:t>Kullanımı: Günde tek doz yemekler ile birlikte alınabilir,</a:t>
            </a:r>
          </a:p>
          <a:p>
            <a:pPr marL="227013" indent="-227013" eaLnBrk="1" hangingPunct="1">
              <a:lnSpc>
                <a:spcPct val="80000"/>
              </a:lnSpc>
            </a:pPr>
            <a:r>
              <a:rPr lang="tr-TR" b="1" smtClean="0">
                <a:latin typeface="Arial" pitchFamily="34" charset="0"/>
              </a:rPr>
              <a:t>Yan etkiler</a:t>
            </a:r>
            <a:r>
              <a:rPr lang="tr-TR" sz="2200" b="1" smtClean="0">
                <a:latin typeface="Arial" pitchFamily="34" charset="0"/>
              </a:rPr>
              <a:t>:</a:t>
            </a:r>
            <a:r>
              <a:rPr lang="en-US" sz="2200" b="1" smtClean="0">
                <a:latin typeface="Arial" pitchFamily="34" charset="0"/>
              </a:rPr>
              <a:t> </a:t>
            </a:r>
            <a:r>
              <a:rPr lang="tr-TR" sz="2200" b="1" smtClean="0">
                <a:latin typeface="Arial" pitchFamily="34" charset="0"/>
              </a:rPr>
              <a:t>kilo alma,ödem</a:t>
            </a:r>
            <a:r>
              <a:rPr lang="en-US" sz="2200" b="1" smtClean="0">
                <a:latin typeface="Arial" pitchFamily="34" charset="0"/>
              </a:rPr>
              <a:t>, anemi</a:t>
            </a:r>
            <a:r>
              <a:rPr lang="tr-TR" sz="2200" b="1" smtClean="0">
                <a:latin typeface="Arial" pitchFamily="34" charset="0"/>
              </a:rPr>
              <a:t> ve kadınlarda periferal fraktürler</a:t>
            </a:r>
            <a:r>
              <a:rPr lang="en-US" sz="2200" b="1" smtClean="0">
                <a:latin typeface="Arial" pitchFamily="34" charset="0"/>
              </a:rPr>
              <a:t>,</a:t>
            </a:r>
            <a:r>
              <a:rPr lang="tr-TR" sz="2200" b="1" smtClean="0">
                <a:latin typeface="Arial" pitchFamily="34" charset="0"/>
              </a:rPr>
              <a:t> mesane kanseri, graves oftalmopatisi</a:t>
            </a:r>
            <a:endParaRPr lang="en-US" sz="2200" b="1" smtClean="0">
              <a:latin typeface="Arial" pitchFamily="34" charset="0"/>
            </a:endParaRPr>
          </a:p>
          <a:p>
            <a:pPr marL="227013" indent="-227013" eaLnBrk="1" hangingPunct="1">
              <a:lnSpc>
                <a:spcPct val="80000"/>
              </a:lnSpc>
            </a:pPr>
            <a:r>
              <a:rPr lang="tr-TR" b="1" smtClean="0">
                <a:latin typeface="Arial" pitchFamily="34" charset="0"/>
              </a:rPr>
              <a:t>K</a:t>
            </a:r>
            <a:r>
              <a:rPr lang="en-US" b="1" smtClean="0">
                <a:latin typeface="Arial" pitchFamily="34" charset="0"/>
              </a:rPr>
              <a:t>ontr</a:t>
            </a:r>
            <a:r>
              <a:rPr lang="tr-TR" b="1" smtClean="0">
                <a:latin typeface="Arial" pitchFamily="34" charset="0"/>
              </a:rPr>
              <a:t>endikasyonlar</a:t>
            </a:r>
            <a:r>
              <a:rPr lang="en-US" sz="2200" b="1" smtClean="0">
                <a:latin typeface="Arial" pitchFamily="34" charset="0"/>
              </a:rPr>
              <a:t>: </a:t>
            </a:r>
            <a:r>
              <a:rPr lang="tr-TR" sz="2200" b="1" smtClean="0">
                <a:latin typeface="Arial" pitchFamily="34" charset="0"/>
              </a:rPr>
              <a:t>Kalp yetmezliği, Hepatik yetmezlik, </a:t>
            </a:r>
            <a:endParaRPr lang="en-US" sz="2200" b="1" smtClean="0">
              <a:latin typeface="Arial" pitchFamily="34" charset="0"/>
            </a:endParaRPr>
          </a:p>
          <a:p>
            <a:pPr marL="227013" indent="-227013" eaLnBrk="1" hangingPunct="1">
              <a:lnSpc>
                <a:spcPct val="80000"/>
              </a:lnSpc>
            </a:pPr>
            <a:r>
              <a:rPr lang="tr-TR" b="1" smtClean="0">
                <a:latin typeface="Arial" pitchFamily="34" charset="0"/>
              </a:rPr>
              <a:t>Uygun kombinasyonlar</a:t>
            </a:r>
            <a:r>
              <a:rPr lang="tr-TR" sz="2200" b="1" smtClean="0">
                <a:latin typeface="Arial" pitchFamily="34" charset="0"/>
              </a:rPr>
              <a:t>: </a:t>
            </a:r>
            <a:r>
              <a:rPr lang="en-US" sz="2200" b="1" smtClean="0">
                <a:latin typeface="Arial" pitchFamily="34" charset="0"/>
              </a:rPr>
              <a:t>metformin </a:t>
            </a:r>
            <a:r>
              <a:rPr lang="tr-TR" sz="2200" b="1" smtClean="0">
                <a:latin typeface="Arial" pitchFamily="34" charset="0"/>
              </a:rPr>
              <a:t>ve</a:t>
            </a:r>
            <a:r>
              <a:rPr lang="en-US" sz="2200" b="1" smtClean="0">
                <a:latin typeface="Arial" pitchFamily="34" charset="0"/>
              </a:rPr>
              <a:t> s</a:t>
            </a:r>
            <a:r>
              <a:rPr lang="tr-TR" sz="2200" b="1" smtClean="0">
                <a:latin typeface="Arial" pitchFamily="34" charset="0"/>
              </a:rPr>
              <a:t>ü</a:t>
            </a:r>
            <a:r>
              <a:rPr lang="en-US" sz="2200" b="1" smtClean="0">
                <a:latin typeface="Arial" pitchFamily="34" charset="0"/>
              </a:rPr>
              <a:t>lfon</a:t>
            </a:r>
            <a:r>
              <a:rPr lang="tr-TR" sz="2200" b="1" smtClean="0">
                <a:latin typeface="Arial" pitchFamily="34" charset="0"/>
              </a:rPr>
              <a:t>i</a:t>
            </a:r>
            <a:r>
              <a:rPr lang="en-US" sz="2200" b="1" smtClean="0">
                <a:latin typeface="Arial" pitchFamily="34" charset="0"/>
              </a:rPr>
              <a:t>l</a:t>
            </a:r>
            <a:r>
              <a:rPr lang="tr-TR" sz="2200" b="1" smtClean="0">
                <a:latin typeface="Arial" pitchFamily="34" charset="0"/>
              </a:rPr>
              <a:t>üre</a:t>
            </a:r>
            <a:endParaRPr lang="en-US" sz="2200" b="1" smtClean="0">
              <a:latin typeface="Arial" pitchFamily="34" charset="0"/>
            </a:endParaRPr>
          </a:p>
          <a:p>
            <a:pPr marL="227013" indent="-227013"/>
            <a:endParaRPr lang="tr-TR" smtClean="0">
              <a:latin typeface="Arial" pitchFamily="34" charset="0"/>
            </a:endParaRPr>
          </a:p>
        </p:txBody>
      </p:sp>
      <p:sp>
        <p:nvSpPr>
          <p:cNvPr id="100355" name="3 Slayt Numarası Yer Tutucusu"/>
          <p:cNvSpPr>
            <a:spLocks noGrp="1"/>
          </p:cNvSpPr>
          <p:nvPr>
            <p:ph type="sldNum" sz="quarter" idx="5"/>
          </p:nvPr>
        </p:nvSpPr>
        <p:spPr>
          <a:noFill/>
          <a:ln>
            <a:miter lim="800000"/>
            <a:headEnd/>
            <a:tailEnd/>
          </a:ln>
        </p:spPr>
        <p:txBody>
          <a:bodyPr/>
          <a:lstStyle/>
          <a:p>
            <a:fld id="{83D06492-B9D4-4D0C-AF88-618BE34A04F4}" type="slidenum">
              <a:rPr lang="en-US"/>
              <a:pPr/>
              <a:t>57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miter lim="800000"/>
            <a:headEnd/>
            <a:tailEnd/>
          </a:ln>
        </p:spPr>
        <p:txBody>
          <a:bodyPr/>
          <a:lstStyle/>
          <a:p>
            <a:fld id="{4C4B7D9B-9DBB-4F97-ABC0-1F12432BEFCD}" type="slidenum">
              <a:rPr lang="tr-TR"/>
              <a:pPr/>
              <a:t>58</a:t>
            </a:fld>
            <a:endParaRPr lang="tr-TR"/>
          </a:p>
        </p:txBody>
      </p:sp>
      <p:sp>
        <p:nvSpPr>
          <p:cNvPr id="102402" name="Rectangle 2"/>
          <p:cNvSpPr>
            <a:spLocks noGrp="1" noRot="1" noChangeAspect="1" noChangeArrowheads="1" noTextEdit="1"/>
          </p:cNvSpPr>
          <p:nvPr>
            <p:ph type="sldImg"/>
          </p:nvPr>
        </p:nvSpPr>
        <p:spPr>
          <a:xfrm>
            <a:off x="1206500" y="533400"/>
            <a:ext cx="4445000" cy="3333750"/>
          </a:xfrm>
          <a:ln/>
        </p:spPr>
      </p:sp>
      <p:sp>
        <p:nvSpPr>
          <p:cNvPr id="102403" name="Rectangle 3"/>
          <p:cNvSpPr>
            <a:spLocks noGrp="1" noChangeArrowheads="1"/>
          </p:cNvSpPr>
          <p:nvPr>
            <p:ph type="body" idx="1"/>
          </p:nvPr>
        </p:nvSpPr>
        <p:spPr>
          <a:xfrm>
            <a:off x="304800" y="4724400"/>
            <a:ext cx="6248400" cy="3505200"/>
          </a:xfrm>
          <a:noFill/>
        </p:spPr>
        <p:txBody>
          <a:bodyPr/>
          <a:lstStyle/>
          <a:p>
            <a:endParaRPr lang="tr-TR" smtClean="0">
              <a:latin typeface="Arial" pitchFamily="34" charset="0"/>
            </a:endParaRPr>
          </a:p>
        </p:txBody>
      </p:sp>
      <p:sp>
        <p:nvSpPr>
          <p:cNvPr id="102404" name="Text Box 4"/>
          <p:cNvSpPr txBox="1">
            <a:spLocks noChangeArrowheads="1"/>
          </p:cNvSpPr>
          <p:nvPr/>
        </p:nvSpPr>
        <p:spPr bwMode="auto">
          <a:xfrm>
            <a:off x="304800" y="4302125"/>
            <a:ext cx="6248400" cy="269875"/>
          </a:xfrm>
          <a:prstGeom prst="rect">
            <a:avLst/>
          </a:prstGeom>
          <a:noFill/>
          <a:ln w="25400">
            <a:noFill/>
            <a:miter lim="800000"/>
            <a:headEnd/>
            <a:tailEnd/>
          </a:ln>
        </p:spPr>
        <p:txBody>
          <a:bodyPr lIns="0" tIns="44918" rIns="0" bIns="44918" anchor="b">
            <a:spAutoFit/>
          </a:bodyPr>
          <a:lstStyle/>
          <a:p>
            <a:pPr algn="ctr" defTabSz="900113" eaLnBrk="0" hangingPunct="0">
              <a:spcBef>
                <a:spcPct val="50000"/>
              </a:spcBef>
            </a:pPr>
            <a:r>
              <a:rPr lang="en-US" sz="1200" b="1">
                <a:latin typeface="Arial" pitchFamily="34" charset="0"/>
              </a:rPr>
              <a:t>TZDs: Focus on PPAR</a:t>
            </a:r>
            <a:r>
              <a:rPr lang="en-US" sz="1200" b="1">
                <a:latin typeface="Arial" pitchFamily="34" charset="0"/>
                <a:sym typeface="Symbol" pitchFamily="18" charset="2"/>
              </a:rPr>
              <a:t></a:t>
            </a:r>
            <a:r>
              <a:rPr lang="en-US" sz="1200" b="1">
                <a:latin typeface="Arial" pitchFamily="34" charset="0"/>
              </a:rPr>
              <a:t> activation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1 Slayt Görüntüsü Yer Tutucusu"/>
          <p:cNvSpPr>
            <a:spLocks noGrp="1" noRot="1" noChangeAspect="1" noTextEdit="1"/>
          </p:cNvSpPr>
          <p:nvPr>
            <p:ph type="sldImg"/>
          </p:nvPr>
        </p:nvSpPr>
        <p:spPr>
          <a:ln/>
        </p:spPr>
      </p:sp>
      <p:sp>
        <p:nvSpPr>
          <p:cNvPr id="106498" name="2 Not Yer Tutucusu"/>
          <p:cNvSpPr>
            <a:spLocks noGrp="1"/>
          </p:cNvSpPr>
          <p:nvPr>
            <p:ph type="body" idx="1"/>
          </p:nvPr>
        </p:nvSpPr>
        <p:spPr>
          <a:noFill/>
        </p:spPr>
        <p:txBody>
          <a:bodyPr/>
          <a:lstStyle/>
          <a:p>
            <a:r>
              <a:rPr lang="tr-TR" smtClean="0">
                <a:latin typeface="Arial" pitchFamily="34" charset="0"/>
              </a:rPr>
              <a:t>YETERLİ KONTROL SĞLAMAYAN SU VE ETFROMİN ALAN HASTALARA ROSİ EKLENİNCE  ROSİ GRUBUNDA KLAP YETMEZLİĞİ DAHA FAZLA GÖRÜLMÜŞ</a:t>
            </a:r>
          </a:p>
          <a:p>
            <a:r>
              <a:rPr lang="tr-TR" smtClean="0">
                <a:latin typeface="Arial" pitchFamily="34" charset="0"/>
              </a:rPr>
              <a:t>MURAGLİTAZAR</a:t>
            </a:r>
          </a:p>
        </p:txBody>
      </p:sp>
      <p:sp>
        <p:nvSpPr>
          <p:cNvPr id="106499" name="3 Slayt Numarası Yer Tutucusu"/>
          <p:cNvSpPr>
            <a:spLocks noGrp="1"/>
          </p:cNvSpPr>
          <p:nvPr>
            <p:ph type="sldNum" sz="quarter" idx="5"/>
          </p:nvPr>
        </p:nvSpPr>
        <p:spPr>
          <a:noFill/>
          <a:ln>
            <a:miter lim="800000"/>
            <a:headEnd/>
            <a:tailEnd/>
          </a:ln>
        </p:spPr>
        <p:txBody>
          <a:bodyPr/>
          <a:lstStyle/>
          <a:p>
            <a:fld id="{EF3B2D9F-A3D0-4B85-A4CC-214ABC576B1A}" type="slidenum">
              <a:rPr lang="en-US"/>
              <a:pPr/>
              <a:t>59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miter lim="800000"/>
            <a:headEnd/>
            <a:tailEnd/>
          </a:ln>
        </p:spPr>
        <p:txBody>
          <a:bodyPr/>
          <a:lstStyle/>
          <a:p>
            <a:fld id="{5E595F28-FD13-4EB0-9E21-537F474D34E3}" type="slidenum">
              <a:rPr lang="tr-TR"/>
              <a:pPr/>
              <a:t>63</a:t>
            </a:fld>
            <a:endParaRPr lang="tr-TR"/>
          </a:p>
        </p:txBody>
      </p:sp>
      <p:sp>
        <p:nvSpPr>
          <p:cNvPr id="118786" name="Rectangle 2"/>
          <p:cNvSpPr>
            <a:spLocks noGrp="1" noRot="1" noChangeAspect="1" noChangeArrowheads="1" noTextEdit="1"/>
          </p:cNvSpPr>
          <p:nvPr>
            <p:ph type="sldImg"/>
          </p:nvPr>
        </p:nvSpPr>
        <p:spPr>
          <a:xfrm>
            <a:off x="1146175" y="685800"/>
            <a:ext cx="4570413" cy="3427413"/>
          </a:xfrm>
          <a:ln w="12700" cap="flat"/>
        </p:spPr>
      </p:sp>
      <p:sp>
        <p:nvSpPr>
          <p:cNvPr id="118787" name="Rectangle 3"/>
          <p:cNvSpPr>
            <a:spLocks noGrp="1" noChangeArrowheads="1"/>
          </p:cNvSpPr>
          <p:nvPr>
            <p:ph type="body" idx="1"/>
          </p:nvPr>
        </p:nvSpPr>
        <p:spPr>
          <a:xfrm>
            <a:off x="912813" y="4341813"/>
            <a:ext cx="4994275" cy="4117975"/>
          </a:xfrm>
          <a:noFill/>
        </p:spPr>
        <p:txBody>
          <a:bodyPr lIns="92225" tIns="46114" rIns="92225" bIns="46114"/>
          <a:lstStyle/>
          <a:p>
            <a:r>
              <a:rPr lang="en-US" dirty="0" smtClean="0">
                <a:latin typeface="Arial" pitchFamily="34" charset="0"/>
              </a:rPr>
              <a:t>A slightly higher incidence of edema was reported among pioglitazone-treated patients as compared to placebo-treated patients.  This effect did not appear to be dose related, and was most marked when pioglitazone was co-administered with insulin.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920875" y="587375"/>
            <a:ext cx="3014663" cy="2260600"/>
          </a:xfrm>
          <a:ln/>
        </p:spPr>
      </p:sp>
      <p:sp>
        <p:nvSpPr>
          <p:cNvPr id="129026" name="Rectangle 3"/>
          <p:cNvSpPr>
            <a:spLocks noGrp="1" noChangeArrowheads="1"/>
          </p:cNvSpPr>
          <p:nvPr>
            <p:ph type="body" idx="1"/>
          </p:nvPr>
        </p:nvSpPr>
        <p:spPr>
          <a:xfrm>
            <a:off x="1081088" y="3030538"/>
            <a:ext cx="4548187" cy="2647950"/>
          </a:xfrm>
          <a:noFill/>
        </p:spPr>
        <p:txBody>
          <a:bodyPr lIns="90591" tIns="45295" rIns="90591" bIns="45295"/>
          <a:lstStyle/>
          <a:p>
            <a:pPr>
              <a:lnSpc>
                <a:spcPct val="125000"/>
              </a:lnSpc>
            </a:pPr>
            <a:r>
              <a:rPr lang="tr-TR" altLang="ko-KR" smtClean="0">
                <a:latin typeface="Calibri" pitchFamily="34" charset="0"/>
              </a:rPr>
              <a:t>Gastrointestinal sistemde besin maddelerinin varlığı hızla inkretinlerin salgılanmasını uyarır</a:t>
            </a:r>
            <a:r>
              <a:rPr lang="en-US" altLang="ko-KR" smtClean="0">
                <a:latin typeface="Calibri" pitchFamily="34" charset="0"/>
              </a:rPr>
              <a:t>: </a:t>
            </a:r>
            <a:r>
              <a:rPr lang="tr-TR" altLang="ko-KR" smtClean="0">
                <a:latin typeface="Calibri" pitchFamily="34" charset="0"/>
              </a:rPr>
              <a:t>esas olarak distal bağırsaktaki (ileum ve kolon) L hücrelerinden salınan </a:t>
            </a:r>
            <a:r>
              <a:rPr lang="en-US" altLang="ko-KR" smtClean="0">
                <a:latin typeface="Calibri" pitchFamily="34" charset="0"/>
              </a:rPr>
              <a:t>GLP-1</a:t>
            </a:r>
            <a:r>
              <a:rPr lang="tr-TR" altLang="ko-KR" smtClean="0">
                <a:latin typeface="Calibri" pitchFamily="34" charset="0"/>
              </a:rPr>
              <a:t> ve proksimal bağırsaktaki (duodenum) K hücrelerinden</a:t>
            </a:r>
            <a:r>
              <a:rPr lang="en-US" altLang="ko-KR" smtClean="0">
                <a:latin typeface="Calibri" pitchFamily="34" charset="0"/>
              </a:rPr>
              <a:t> </a:t>
            </a:r>
            <a:r>
              <a:rPr lang="tr-TR" altLang="ko-KR" smtClean="0">
                <a:latin typeface="Calibri" pitchFamily="34" charset="0"/>
              </a:rPr>
              <a:t>salınan</a:t>
            </a:r>
            <a:r>
              <a:rPr lang="en-US" altLang="ko-KR" smtClean="0">
                <a:latin typeface="Calibri" pitchFamily="34" charset="0"/>
              </a:rPr>
              <a:t> GIP.</a:t>
            </a:r>
            <a:r>
              <a:rPr lang="en-US" altLang="ko-KR" baseline="30000" smtClean="0">
                <a:latin typeface="Calibri" pitchFamily="34" charset="0"/>
              </a:rPr>
              <a:t>1,2</a:t>
            </a:r>
            <a:r>
              <a:rPr lang="en-US" altLang="ko-KR" smtClean="0">
                <a:latin typeface="Calibri" pitchFamily="34" charset="0"/>
              </a:rPr>
              <a:t> </a:t>
            </a:r>
          </a:p>
          <a:p>
            <a:pPr>
              <a:lnSpc>
                <a:spcPct val="125000"/>
              </a:lnSpc>
            </a:pPr>
            <a:r>
              <a:rPr lang="tr-TR" altLang="ko-KR" smtClean="0">
                <a:latin typeface="Calibri" pitchFamily="34" charset="0"/>
              </a:rPr>
              <a:t>Bu inkretinler glukoz düzeyleri yükseldiğinde pankreastaki beta hücrelerinde insulin yanıtının uyarılması ve pankreastaki alfa hücrelerinde glukagon üretiminin azaltılması dahil pek çok yararlı etkiyi birlikte gösterirler</a:t>
            </a:r>
            <a:r>
              <a:rPr lang="en-US" altLang="ko-KR" smtClean="0">
                <a:latin typeface="Calibri" pitchFamily="34" charset="0"/>
              </a:rPr>
              <a:t>.</a:t>
            </a:r>
            <a:r>
              <a:rPr lang="en-US" altLang="ko-KR" baseline="30000" smtClean="0">
                <a:latin typeface="Calibri" pitchFamily="34" charset="0"/>
              </a:rPr>
              <a:t>3,4</a:t>
            </a:r>
            <a:r>
              <a:rPr lang="en-US" altLang="ko-KR" smtClean="0">
                <a:latin typeface="Calibri" pitchFamily="34" charset="0"/>
              </a:rPr>
              <a:t> </a:t>
            </a:r>
            <a:r>
              <a:rPr lang="tr-TR" altLang="ko-KR" smtClean="0">
                <a:latin typeface="Calibri" pitchFamily="34" charset="0"/>
              </a:rPr>
              <a:t>Artmış</a:t>
            </a:r>
            <a:r>
              <a:rPr lang="en-US" altLang="ko-KR" smtClean="0">
                <a:latin typeface="Calibri" pitchFamily="34" charset="0"/>
              </a:rPr>
              <a:t> insulin </a:t>
            </a:r>
            <a:r>
              <a:rPr lang="tr-TR" altLang="ko-KR" smtClean="0">
                <a:latin typeface="Calibri" pitchFamily="34" charset="0"/>
              </a:rPr>
              <a:t>düzeyleri periferik hücreler tarafından glukoz alımını artırır</a:t>
            </a:r>
            <a:r>
              <a:rPr lang="en-US" altLang="ko-KR" smtClean="0">
                <a:latin typeface="Calibri" pitchFamily="34" charset="0"/>
              </a:rPr>
              <a:t>; </a:t>
            </a:r>
            <a:r>
              <a:rPr lang="tr-TR" altLang="ko-KR" smtClean="0">
                <a:latin typeface="Calibri" pitchFamily="34" charset="0"/>
              </a:rPr>
              <a:t>hem insulinin artması hem de glukagonun azalması karaciğerde glukoz üretimini azaltır</a:t>
            </a:r>
            <a:r>
              <a:rPr lang="en-US" altLang="ko-KR" smtClean="0">
                <a:latin typeface="Calibri" pitchFamily="34" charset="0"/>
              </a:rPr>
              <a:t>.</a:t>
            </a:r>
            <a:r>
              <a:rPr lang="en-US" altLang="ko-KR" baseline="30000" smtClean="0">
                <a:latin typeface="Calibri" pitchFamily="34" charset="0"/>
              </a:rPr>
              <a:t>5</a:t>
            </a:r>
            <a:endParaRPr lang="en-US" altLang="ko-KR" smtClean="0">
              <a:latin typeface="Calibri" pitchFamily="34" charset="0"/>
            </a:endParaRPr>
          </a:p>
          <a:p>
            <a:pPr>
              <a:lnSpc>
                <a:spcPct val="125000"/>
              </a:lnSpc>
            </a:pPr>
            <a:endParaRPr lang="en-US" altLang="ko-KR" smtClean="0">
              <a:latin typeface="Calibri" pitchFamily="34" charset="0"/>
            </a:endParaRPr>
          </a:p>
        </p:txBody>
      </p:sp>
      <p:sp>
        <p:nvSpPr>
          <p:cNvPr id="129027" name="Rectangle 4"/>
          <p:cNvSpPr>
            <a:spLocks noChangeArrowheads="1"/>
          </p:cNvSpPr>
          <p:nvPr/>
        </p:nvSpPr>
        <p:spPr bwMode="auto">
          <a:xfrm>
            <a:off x="1081088" y="5892800"/>
            <a:ext cx="5229225" cy="2943225"/>
          </a:xfrm>
          <a:prstGeom prst="rect">
            <a:avLst/>
          </a:prstGeom>
          <a:solidFill>
            <a:srgbClr val="FFFFFF"/>
          </a:solidFill>
          <a:ln w="9525">
            <a:noFill/>
            <a:miter lim="800000"/>
            <a:headEnd/>
            <a:tailEnd/>
          </a:ln>
        </p:spPr>
        <p:txBody>
          <a:bodyPr lIns="92512" tIns="46256" rIns="92512" bIns="46256" anchor="b"/>
          <a:lstStyle/>
          <a:p>
            <a:pPr marL="209550" indent="-209550">
              <a:spcBef>
                <a:spcPct val="15000"/>
              </a:spcBef>
            </a:pPr>
            <a:r>
              <a:rPr lang="en-US" altLang="ko-KR" sz="900" b="1"/>
              <a:t>Refer</a:t>
            </a:r>
            <a:r>
              <a:rPr lang="tr-TR" altLang="ko-KR" sz="900" b="1"/>
              <a:t>anslar</a:t>
            </a:r>
            <a:endParaRPr lang="en-US" altLang="ko-KR" sz="900" b="1"/>
          </a:p>
          <a:p>
            <a:pPr marL="209550" indent="-209550">
              <a:spcBef>
                <a:spcPct val="15000"/>
              </a:spcBef>
              <a:buFontTx/>
              <a:buAutoNum type="arabicPeriod"/>
            </a:pPr>
            <a:r>
              <a:rPr lang="en-US" altLang="ko-KR" sz="900"/>
              <a:t>Brubaker PL, Drucker DJ. Minireview: Glucagon-like peptides regulate cell proliferation </a:t>
            </a:r>
            <a:br>
              <a:rPr lang="en-US" altLang="ko-KR" sz="900"/>
            </a:br>
            <a:r>
              <a:rPr lang="en-US" altLang="ko-KR" sz="900"/>
              <a:t>and apoptosis in the pancreas, gut, and central nervous system. </a:t>
            </a:r>
            <a:r>
              <a:rPr lang="en-US" altLang="ko-KR" sz="900" i="1"/>
              <a:t>Endocrinology </a:t>
            </a:r>
            <a:r>
              <a:rPr lang="en-US" altLang="ko-KR" sz="900"/>
              <a:t>2004;145:</a:t>
            </a:r>
            <a:br>
              <a:rPr lang="en-US" altLang="ko-KR" sz="900"/>
            </a:br>
            <a:r>
              <a:rPr lang="en-US" altLang="ko-KR" sz="900"/>
              <a:t>2653–2659.</a:t>
            </a:r>
          </a:p>
          <a:p>
            <a:pPr marL="209550" indent="-209550">
              <a:spcBef>
                <a:spcPct val="15000"/>
              </a:spcBef>
              <a:buFontTx/>
              <a:buAutoNum type="arabicPeriod"/>
            </a:pPr>
            <a:r>
              <a:rPr lang="en-US" altLang="ko-KR" sz="900"/>
              <a:t>Zander M, Madsbad S, Madsen JL et al. Effect of 6-Hafta course of glucagon-like peptide 1 on glycaemic control, insulin sensitivity, and </a:t>
            </a:r>
            <a:r>
              <a:rPr lang="el-GR" sz="900">
                <a:sym typeface="Avant Garde" charset="0"/>
              </a:rPr>
              <a:t>β</a:t>
            </a:r>
            <a:r>
              <a:rPr lang="en-US" altLang="ko-KR" sz="900"/>
              <a:t>-cell function in type 2 diabetes: A parallel-group study. </a:t>
            </a:r>
            <a:r>
              <a:rPr lang="en-US" altLang="ko-KR" sz="900" i="1"/>
              <a:t>Lancet </a:t>
            </a:r>
            <a:r>
              <a:rPr lang="en-US" altLang="ko-KR" sz="900"/>
              <a:t>2002;359:824–830.</a:t>
            </a:r>
          </a:p>
          <a:p>
            <a:pPr marL="209550" indent="-209550">
              <a:spcBef>
                <a:spcPct val="15000"/>
              </a:spcBef>
              <a:buFontTx/>
              <a:buAutoNum type="arabicPeriod"/>
            </a:pPr>
            <a:r>
              <a:rPr lang="en-US" altLang="ko-KR" sz="900"/>
              <a:t>Ahrén B. Gut peptides and type 2 diabetes mellitus treatment. </a:t>
            </a:r>
            <a:r>
              <a:rPr lang="en-US" altLang="ko-KR" sz="900" i="1"/>
              <a:t>Curr Diab Rep</a:t>
            </a:r>
            <a:r>
              <a:rPr lang="en-US" altLang="ko-KR" sz="900"/>
              <a:t> 2003;3:365–372.</a:t>
            </a:r>
          </a:p>
          <a:p>
            <a:pPr marL="209550" indent="-209550">
              <a:spcBef>
                <a:spcPct val="15000"/>
              </a:spcBef>
              <a:buFontTx/>
              <a:buAutoNum type="arabicPeriod"/>
            </a:pPr>
            <a:r>
              <a:rPr lang="en-US" altLang="ko-KR" sz="900">
                <a:solidFill>
                  <a:srgbClr val="000000"/>
                </a:solidFill>
              </a:rPr>
              <a:t>Drucker DJ. Biological actions and therapeutic potential of the glucagon-like peptides. </a:t>
            </a:r>
            <a:r>
              <a:rPr lang="en-US" altLang="ko-KR" sz="900" i="1">
                <a:solidFill>
                  <a:srgbClr val="000000"/>
                </a:solidFill>
              </a:rPr>
              <a:t>Gastroenterology </a:t>
            </a:r>
            <a:r>
              <a:rPr lang="en-US" altLang="ko-KR" sz="900">
                <a:solidFill>
                  <a:srgbClr val="000000"/>
                </a:solidFill>
              </a:rPr>
              <a:t>2002;122:531–544.</a:t>
            </a:r>
          </a:p>
          <a:p>
            <a:pPr marL="209550" indent="-209550">
              <a:spcBef>
                <a:spcPct val="15000"/>
              </a:spcBef>
              <a:buFontTx/>
              <a:buAutoNum type="arabicPeriod"/>
            </a:pPr>
            <a:r>
              <a:rPr lang="en-US" altLang="ko-KR" sz="900">
                <a:solidFill>
                  <a:srgbClr val="000000"/>
                </a:solidFill>
              </a:rPr>
              <a:t>Buse JB, Polonsky KS, Burant CF. Type 2 diabetes mellitus. In: Larsen PR, Kronenberg HM, Melmed S et al, eds.  </a:t>
            </a:r>
            <a:r>
              <a:rPr lang="en-US" altLang="ko-KR" sz="900" i="1">
                <a:solidFill>
                  <a:srgbClr val="000000"/>
                </a:solidFill>
              </a:rPr>
              <a:t>Williams Textbook of Endocrinology.</a:t>
            </a:r>
            <a:r>
              <a:rPr lang="en-US" altLang="ko-KR" sz="900">
                <a:solidFill>
                  <a:srgbClr val="000000"/>
                </a:solidFill>
              </a:rPr>
              <a:t> 10th ed. Philadelphia: Saunders, 2003:1427–1483.</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89556" tIns="44778" rIns="89556" bIns="44778" anchor="b"/>
          <a:lstStyle/>
          <a:p>
            <a:pPr algn="r" defTabSz="895350"/>
            <a:fld id="{5F50C376-D4C9-413D-A3E1-4052936CDE73}" type="slidenum">
              <a:rPr lang="en-US" sz="1200">
                <a:latin typeface="Arial" pitchFamily="34" charset="0"/>
              </a:rPr>
              <a:pPr algn="r" defTabSz="895350"/>
              <a:t>69</a:t>
            </a:fld>
            <a:endParaRPr lang="en-US" sz="1200">
              <a:latin typeface="Arial" pitchFamily="34" charset="0"/>
            </a:endParaRPr>
          </a:p>
        </p:txBody>
      </p:sp>
      <p:sp>
        <p:nvSpPr>
          <p:cNvPr id="131074" name="Rectangle 2"/>
          <p:cNvSpPr>
            <a:spLocks noGrp="1" noRot="1" noChangeAspect="1" noChangeArrowheads="1" noTextEdit="1"/>
          </p:cNvSpPr>
          <p:nvPr>
            <p:ph type="sldImg"/>
          </p:nvPr>
        </p:nvSpPr>
        <p:spPr>
          <a:xfrm>
            <a:off x="1333500" y="300038"/>
            <a:ext cx="4198938" cy="3148012"/>
          </a:xfrm>
          <a:ln/>
        </p:spPr>
      </p:sp>
      <p:sp>
        <p:nvSpPr>
          <p:cNvPr id="131075" name="Rectangle 3"/>
          <p:cNvSpPr>
            <a:spLocks noGrp="1" noChangeArrowheads="1"/>
          </p:cNvSpPr>
          <p:nvPr>
            <p:ph type="body" idx="1"/>
          </p:nvPr>
        </p:nvSpPr>
        <p:spPr>
          <a:xfrm>
            <a:off x="1141413" y="3597275"/>
            <a:ext cx="4978400" cy="2995613"/>
          </a:xfrm>
          <a:noFill/>
        </p:spPr>
        <p:txBody>
          <a:bodyPr lIns="89556" tIns="44778" rIns="89556" bIns="44778"/>
          <a:lstStyle/>
          <a:p>
            <a:r>
              <a:rPr lang="tr-TR" sz="900" b="1" smtClean="0">
                <a:latin typeface="Calibri" pitchFamily="34" charset="0"/>
              </a:rPr>
              <a:t>Sitagliptinin Etki Mekanizması</a:t>
            </a:r>
            <a:r>
              <a:rPr lang="en-US" sz="900" b="1" smtClean="0">
                <a:latin typeface="Calibri" pitchFamily="34" charset="0"/>
              </a:rPr>
              <a:t/>
            </a:r>
            <a:br>
              <a:rPr lang="en-US" sz="900" b="1" smtClean="0">
                <a:latin typeface="Calibri" pitchFamily="34" charset="0"/>
              </a:rPr>
            </a:br>
            <a:endParaRPr lang="en-US" sz="900" b="1" smtClean="0">
              <a:latin typeface="Calibri" pitchFamily="34" charset="0"/>
            </a:endParaRPr>
          </a:p>
          <a:p>
            <a:r>
              <a:rPr lang="tr-TR" sz="900" b="1" smtClean="0">
                <a:latin typeface="Calibri" pitchFamily="34" charset="0"/>
              </a:rPr>
              <a:t>Amaç:</a:t>
            </a:r>
          </a:p>
          <a:p>
            <a:r>
              <a:rPr lang="tr-TR" sz="900" b="1" smtClean="0">
                <a:latin typeface="Calibri" pitchFamily="34" charset="0"/>
              </a:rPr>
              <a:t>Sitagliptinin etki mekanizmasını göstermek.</a:t>
            </a:r>
          </a:p>
          <a:p>
            <a:r>
              <a:rPr lang="tr-TR" sz="900" b="1" smtClean="0">
                <a:latin typeface="Calibri" pitchFamily="34" charset="0"/>
              </a:rPr>
              <a:t>Çıkarım:</a:t>
            </a:r>
          </a:p>
          <a:p>
            <a:r>
              <a:rPr lang="tr-TR" sz="900" b="1" smtClean="0">
                <a:latin typeface="Calibri" pitchFamily="34" charset="0"/>
              </a:rPr>
              <a:t>GLP-1 ve GIP konsantrasyonlarının sitagliptin tarafından yükseltilmesi suretiyle bu hormonların etkileri artar ve süresi uzar.</a:t>
            </a:r>
            <a:endParaRPr lang="en-US" sz="900" b="1" smtClean="0">
              <a:latin typeface="Calibri" pitchFamily="34" charset="0"/>
            </a:endParaRPr>
          </a:p>
          <a:p>
            <a:endParaRPr lang="en-US" sz="900" smtClean="0">
              <a:latin typeface="Calibri" pitchFamily="34" charset="0"/>
            </a:endParaRPr>
          </a:p>
          <a:p>
            <a:r>
              <a:rPr lang="tr-TR" sz="900" smtClean="0">
                <a:latin typeface="Calibri" pitchFamily="34" charset="0"/>
              </a:rPr>
              <a:t>Bu slayt sitagliptin etki mekanizmasını göstermektedir.</a:t>
            </a:r>
            <a:endParaRPr lang="en-US" sz="900" smtClean="0">
              <a:latin typeface="Calibri" pitchFamily="34" charset="0"/>
            </a:endParaRPr>
          </a:p>
          <a:p>
            <a:r>
              <a:rPr lang="tr-TR" sz="900" smtClean="0">
                <a:latin typeface="Calibri" pitchFamily="34" charset="0"/>
              </a:rPr>
              <a:t>Bu sunumda daha önce de tanımlandığı gibi GLP-1 ve GIP inkretin hormonları gün boyunca bağırsak tarafından salgılanır ve gıda alımına yanıt olarak bu hormonların düzeyleri yükselmektedir.</a:t>
            </a:r>
            <a:endParaRPr lang="en-US" sz="900" smtClean="0">
              <a:latin typeface="Calibri" pitchFamily="34" charset="0"/>
            </a:endParaRPr>
          </a:p>
          <a:p>
            <a:r>
              <a:rPr lang="tr-TR" sz="900" smtClean="0">
                <a:latin typeface="Calibri" pitchFamily="34" charset="0"/>
              </a:rPr>
              <a:t>GLP-1 ve GIP etkisi inkretin hormonlarını hızla etkisiz hale getiren DPP-4 enzimi tarafından sınırlanır.</a:t>
            </a:r>
            <a:endParaRPr lang="en-US" sz="900" smtClean="0">
              <a:latin typeface="Calibri" pitchFamily="34" charset="0"/>
            </a:endParaRPr>
          </a:p>
          <a:p>
            <a:r>
              <a:rPr lang="tr-TR" sz="900" smtClean="0">
                <a:latin typeface="Calibri" pitchFamily="34" charset="0"/>
              </a:rPr>
              <a:t>Tip 2 diyabetli hastalarda bir DPP-4 inhibitörü olarak sitagliptin etkisinin inkretin hormonların inaktivasyonunu yavaşlatmakta kullanıldığına inanılmaktadır.</a:t>
            </a:r>
          </a:p>
          <a:p>
            <a:r>
              <a:rPr lang="tr-TR" sz="900" smtClean="0">
                <a:latin typeface="Calibri" pitchFamily="34" charset="0"/>
              </a:rPr>
              <a:t>Sitagliptin intakt hormon konsantrasyonlarını yükselterek, sonunda açlık ve öğün sonrası durumlarında kan glukozunu düşüren bu hormonların etkilerini artırır ve sürelerini uzatır.</a:t>
            </a:r>
            <a:endParaRPr lang="en-US" sz="900" smtClean="0">
              <a:latin typeface="Calibri" pitchFamily="34" charset="0"/>
            </a:endParaRPr>
          </a:p>
        </p:txBody>
      </p:sp>
      <p:sp>
        <p:nvSpPr>
          <p:cNvPr id="131076" name="Rectangle 15"/>
          <p:cNvSpPr>
            <a:spLocks noChangeArrowheads="1"/>
          </p:cNvSpPr>
          <p:nvPr/>
        </p:nvSpPr>
        <p:spPr bwMode="auto">
          <a:xfrm>
            <a:off x="685800" y="8313738"/>
            <a:ext cx="5868988" cy="336550"/>
          </a:xfrm>
          <a:prstGeom prst="rect">
            <a:avLst/>
          </a:prstGeom>
          <a:noFill/>
          <a:ln w="19050">
            <a:noFill/>
            <a:miter lim="800000"/>
            <a:headEnd/>
            <a:tailEnd/>
          </a:ln>
        </p:spPr>
        <p:txBody>
          <a:bodyPr lIns="90711" tIns="45353" rIns="90711" bIns="45353" anchor="b">
            <a:spAutoFit/>
          </a:bodyPr>
          <a:lstStyle/>
          <a:p>
            <a:pPr marL="147638" indent="-147638" defTabSz="889000" eaLnBrk="0" hangingPunct="0"/>
            <a:r>
              <a:rPr lang="en-US" sz="800" b="1"/>
              <a:t>referans</a:t>
            </a:r>
          </a:p>
          <a:p>
            <a:pPr marL="147638" indent="-147638" defTabSz="889000" eaLnBrk="0" hangingPunct="0"/>
            <a:r>
              <a:rPr lang="en-US" sz="800" b="1"/>
              <a:t>1.</a:t>
            </a:r>
            <a:r>
              <a:rPr lang="en-US" sz="800"/>
              <a:t>	Data on file</a:t>
            </a:r>
            <a:r>
              <a:rPr lang="tr-TR" sz="800"/>
              <a:t>, MSD Turkey</a:t>
            </a:r>
            <a:endParaRPr lang="en-US" sz="8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miter lim="800000"/>
            <a:headEnd/>
            <a:tailEnd/>
          </a:ln>
        </p:spPr>
        <p:txBody>
          <a:bodyPr/>
          <a:lstStyle/>
          <a:p>
            <a:fld id="{5D8F8295-D24A-4BDA-9B21-6716D6AAA0A1}" type="slidenum">
              <a:rPr lang="en-GB"/>
              <a:pPr/>
              <a:t>70</a:t>
            </a:fld>
            <a:endParaRPr lang="en-GB"/>
          </a:p>
        </p:txBody>
      </p:sp>
      <p:sp>
        <p:nvSpPr>
          <p:cNvPr id="133122" name="Rectangle 2"/>
          <p:cNvSpPr>
            <a:spLocks noGrp="1" noRot="1" noChangeAspect="1" noChangeArrowheads="1" noTextEdit="1"/>
          </p:cNvSpPr>
          <p:nvPr>
            <p:ph type="sldImg"/>
          </p:nvPr>
        </p:nvSpPr>
        <p:spPr>
          <a:xfrm>
            <a:off x="1146175" y="687388"/>
            <a:ext cx="4568825" cy="3427412"/>
          </a:xfrm>
          <a:ln/>
        </p:spPr>
      </p:sp>
      <p:sp>
        <p:nvSpPr>
          <p:cNvPr id="133123" name="Rectangle 3"/>
          <p:cNvSpPr>
            <a:spLocks noGrp="1" noChangeArrowheads="1"/>
          </p:cNvSpPr>
          <p:nvPr>
            <p:ph type="body" idx="1"/>
          </p:nvPr>
        </p:nvSpPr>
        <p:spPr>
          <a:xfrm>
            <a:off x="603250" y="4343400"/>
            <a:ext cx="5864225" cy="4286250"/>
          </a:xfrm>
          <a:noFill/>
        </p:spPr>
        <p:txBody>
          <a:bodyPr lIns="89271" tIns="44634" rIns="89271" bIns="44634"/>
          <a:lstStyle/>
          <a:p>
            <a:pPr marL="171450" indent="-171450">
              <a:spcBef>
                <a:spcPct val="0"/>
              </a:spcBef>
            </a:pPr>
            <a:r>
              <a:rPr lang="en-US" sz="1100" b="1" smtClean="0">
                <a:latin typeface="Arial" pitchFamily="34" charset="0"/>
              </a:rPr>
              <a:t>GLP-1 enhancement</a:t>
            </a:r>
            <a:endParaRPr lang="en-US" sz="1100" smtClean="0">
              <a:latin typeface="Arial" pitchFamily="34" charset="0"/>
            </a:endParaRPr>
          </a:p>
          <a:p>
            <a:pPr marL="171450" indent="-171450">
              <a:spcBef>
                <a:spcPct val="0"/>
              </a:spcBef>
              <a:buFont typeface="Wingdings" pitchFamily="2" charset="2"/>
              <a:buChar char="Ø"/>
            </a:pPr>
            <a:r>
              <a:rPr lang="en-US" sz="1100" smtClean="0">
                <a:latin typeface="Arial" pitchFamily="34" charset="0"/>
              </a:rPr>
              <a:t>Postprandial plasma levels of GLP-1 are depressed in Type 2 diabetes, indicating an impaired GLP-1 response to nutrient ingestion. For this reason, continuous GLP-1 infusion therapy has proven useful in short-term studies but is not a practical long-term therapy. The effort to identify effective forms of GLP-1 administration is challenged by its extremely short half-life (the enzyme DPP-4 degrades GLP-1 rapidly following its release from gut cells) [Drucker 2006; Drucker 2001].   </a:t>
            </a:r>
          </a:p>
          <a:p>
            <a:pPr marL="171450" indent="-171450">
              <a:spcBef>
                <a:spcPct val="0"/>
              </a:spcBef>
              <a:buFont typeface="Wingdings" pitchFamily="2" charset="2"/>
              <a:buChar char="Ø"/>
            </a:pPr>
            <a:r>
              <a:rPr lang="en-US" sz="1100" smtClean="0">
                <a:latin typeface="Arial" pitchFamily="34" charset="0"/>
              </a:rPr>
              <a:t>Much research has focused on compounds with molecular structures and incretin activity that are similar to GLP-1, but which have longer half-lives because they are not degraded by DPP-4 or are resistant to DPP-4. These compounds include exenatide and liraglutide, which are injectable treatments. Another approach is to identify compounds that inhibit the activity of DPP-4, thus prolonging the half-life of naturally occurring GLP-1. Two oral agents that act as DPP-4 inhibitors are sitagliptin and vildagliptin [Gallwitz, 2006].</a:t>
            </a:r>
          </a:p>
          <a:p>
            <a:pPr marL="171450" indent="-171450">
              <a:spcBef>
                <a:spcPct val="0"/>
              </a:spcBef>
              <a:buFont typeface="Wingdings" pitchFamily="2" charset="2"/>
              <a:buChar char="Ø"/>
            </a:pPr>
            <a:endParaRPr lang="en-US" sz="1100" smtClean="0">
              <a:latin typeface="Arial" pitchFamily="34" charset="0"/>
            </a:endParaRPr>
          </a:p>
          <a:p>
            <a:pPr marL="171450" indent="-171450">
              <a:spcBef>
                <a:spcPct val="0"/>
              </a:spcBef>
            </a:pPr>
            <a:endParaRPr lang="en-US" b="1" smtClean="0">
              <a:latin typeface="Arial" pitchFamily="34" charset="0"/>
            </a:endParaRPr>
          </a:p>
          <a:p>
            <a:pPr marL="171450" indent="-171450">
              <a:spcBef>
                <a:spcPct val="0"/>
              </a:spcBef>
            </a:pPr>
            <a:endParaRPr lang="en-US" sz="1000" b="1" smtClean="0">
              <a:latin typeface="Arial" pitchFamily="34" charset="0"/>
            </a:endParaRPr>
          </a:p>
          <a:p>
            <a:pPr marL="171450" indent="-171450">
              <a:spcBef>
                <a:spcPct val="0"/>
              </a:spcBef>
            </a:pPr>
            <a:endParaRPr lang="en-US" sz="1000" b="1" smtClean="0">
              <a:latin typeface="Arial" pitchFamily="34" charset="0"/>
            </a:endParaRPr>
          </a:p>
          <a:p>
            <a:pPr marL="171450" indent="-171450">
              <a:spcBef>
                <a:spcPct val="0"/>
              </a:spcBef>
            </a:pPr>
            <a:endParaRPr lang="en-US" sz="1000" b="1" smtClean="0">
              <a:latin typeface="Arial" pitchFamily="34" charset="0"/>
            </a:endParaRPr>
          </a:p>
          <a:p>
            <a:pPr marL="171450" indent="-171450">
              <a:spcBef>
                <a:spcPct val="0"/>
              </a:spcBef>
            </a:pPr>
            <a:endParaRPr lang="en-US" sz="1000" b="1" smtClean="0">
              <a:latin typeface="Arial" pitchFamily="34" charset="0"/>
            </a:endParaRPr>
          </a:p>
          <a:p>
            <a:pPr marL="171450" indent="-171450">
              <a:spcBef>
                <a:spcPct val="0"/>
              </a:spcBef>
            </a:pPr>
            <a:r>
              <a:rPr lang="en-US" sz="1000" b="1" smtClean="0">
                <a:latin typeface="Arial" pitchFamily="34" charset="0"/>
              </a:rPr>
              <a:t>REFERENCES</a:t>
            </a:r>
          </a:p>
          <a:p>
            <a:pPr marL="171450" indent="-171450">
              <a:spcBef>
                <a:spcPct val="0"/>
              </a:spcBef>
            </a:pPr>
            <a:r>
              <a:rPr lang="en-US" sz="1000" smtClean="0">
                <a:latin typeface="Arial" pitchFamily="34" charset="0"/>
              </a:rPr>
              <a:t>	Drucker DJ. </a:t>
            </a:r>
            <a:r>
              <a:rPr lang="en-US" sz="1000" i="1" smtClean="0">
                <a:latin typeface="Arial" pitchFamily="34" charset="0"/>
              </a:rPr>
              <a:t>Cell Metab</a:t>
            </a:r>
            <a:r>
              <a:rPr lang="en-US" sz="1000" smtClean="0">
                <a:latin typeface="Arial" pitchFamily="34" charset="0"/>
              </a:rPr>
              <a:t>. 2006;3:153-165.</a:t>
            </a:r>
          </a:p>
          <a:p>
            <a:pPr marL="171450" indent="-171450">
              <a:spcBef>
                <a:spcPct val="0"/>
              </a:spcBef>
            </a:pPr>
            <a:r>
              <a:rPr lang="en-US" sz="1000" smtClean="0">
                <a:latin typeface="Arial" pitchFamily="34" charset="0"/>
              </a:rPr>
              <a:t>	Drucker DJ. </a:t>
            </a:r>
            <a:r>
              <a:rPr lang="en-US" sz="1000" i="1" smtClean="0">
                <a:latin typeface="Arial" pitchFamily="34" charset="0"/>
              </a:rPr>
              <a:t>Curr Pharm Des</a:t>
            </a:r>
            <a:r>
              <a:rPr lang="en-US" sz="1000" smtClean="0">
                <a:latin typeface="Arial" pitchFamily="34" charset="0"/>
              </a:rPr>
              <a:t>. 2001;7:1399-1412.</a:t>
            </a:r>
          </a:p>
          <a:p>
            <a:pPr marL="171450" indent="-171450">
              <a:spcBef>
                <a:spcPct val="0"/>
              </a:spcBef>
            </a:pPr>
            <a:r>
              <a:rPr lang="en-US" sz="1000" smtClean="0">
                <a:latin typeface="Arial" pitchFamily="34" charset="0"/>
              </a:rPr>
              <a:t>	Gallwitz B. </a:t>
            </a:r>
            <a:r>
              <a:rPr lang="en-US" sz="1000" i="1" smtClean="0">
                <a:latin typeface="Arial" pitchFamily="34" charset="0"/>
              </a:rPr>
              <a:t>Eur Endocr Dis</a:t>
            </a:r>
            <a:r>
              <a:rPr lang="en-US" sz="1000" smtClean="0">
                <a:latin typeface="Arial" pitchFamily="34" charset="0"/>
              </a:rPr>
              <a:t>. June 2006:43-46.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349250" y="304800"/>
            <a:ext cx="3481388" cy="2613025"/>
          </a:xfrm>
          <a:ln/>
        </p:spPr>
      </p:sp>
      <p:sp>
        <p:nvSpPr>
          <p:cNvPr id="139266" name="Rectangle 3"/>
          <p:cNvSpPr>
            <a:spLocks noGrp="1" noChangeArrowheads="1"/>
          </p:cNvSpPr>
          <p:nvPr>
            <p:ph type="body" idx="1"/>
          </p:nvPr>
        </p:nvSpPr>
        <p:spPr>
          <a:xfrm>
            <a:off x="360363" y="2994025"/>
            <a:ext cx="5607050" cy="4735513"/>
          </a:xfrm>
          <a:noFill/>
        </p:spPr>
        <p:txBody>
          <a:bodyPr/>
          <a:lstStyle/>
          <a:p>
            <a:pPr marL="106363" indent="-106363">
              <a:lnSpc>
                <a:spcPct val="95000"/>
              </a:lnSpc>
              <a:spcBef>
                <a:spcPct val="0"/>
              </a:spcBef>
            </a:pPr>
            <a:r>
              <a:rPr lang="en-US" smtClean="0">
                <a:latin typeface="Arial" pitchFamily="34" charset="0"/>
              </a:rPr>
              <a:t>DISCUSSION</a:t>
            </a:r>
          </a:p>
          <a:p>
            <a:pPr marL="331788" lvl="1" indent="-96838">
              <a:lnSpc>
                <a:spcPct val="95000"/>
              </a:lnSpc>
              <a:spcBef>
                <a:spcPct val="0"/>
              </a:spcBef>
            </a:pPr>
            <a:r>
              <a:rPr lang="en-US" sz="900" smtClean="0">
                <a:latin typeface="Arial" pitchFamily="34" charset="0"/>
                <a:ea typeface="Arial" pitchFamily="34" charset="0"/>
                <a:cs typeface="Arial" pitchFamily="34" charset="0"/>
              </a:rPr>
              <a:t>Combined results from the three Phase 3 clinical studies demonstrated that exenatide improved glycaemic control and reduced body weight.</a:t>
            </a:r>
          </a:p>
          <a:p>
            <a:pPr marL="331788" lvl="1" indent="-96838">
              <a:lnSpc>
                <a:spcPct val="95000"/>
              </a:lnSpc>
              <a:spcBef>
                <a:spcPct val="0"/>
              </a:spcBef>
            </a:pPr>
            <a:r>
              <a:rPr lang="en-US" sz="900" smtClean="0">
                <a:latin typeface="Arial" pitchFamily="34" charset="0"/>
                <a:ea typeface="Arial" pitchFamily="34" charset="0"/>
                <a:cs typeface="Arial" pitchFamily="34" charset="0"/>
              </a:rPr>
              <a:t>Mean HbA1c was (compared to baseline):</a:t>
            </a:r>
          </a:p>
          <a:p>
            <a:pPr marL="555625" lvl="2">
              <a:lnSpc>
                <a:spcPct val="95000"/>
              </a:lnSpc>
              <a:spcBef>
                <a:spcPct val="0"/>
              </a:spcBef>
            </a:pPr>
            <a:r>
              <a:rPr lang="en-US" sz="900" smtClean="0">
                <a:latin typeface="Arial" pitchFamily="34" charset="0"/>
                <a:ea typeface="Arial" pitchFamily="34" charset="0"/>
                <a:cs typeface="Arial" pitchFamily="34" charset="0"/>
              </a:rPr>
              <a:t>Increased by +0.1% in the placebo group</a:t>
            </a:r>
          </a:p>
          <a:p>
            <a:pPr marL="555625" lvl="2">
              <a:lnSpc>
                <a:spcPct val="95000"/>
              </a:lnSpc>
              <a:spcBef>
                <a:spcPct val="0"/>
              </a:spcBef>
            </a:pPr>
            <a:r>
              <a:rPr lang="en-US" sz="900" smtClean="0">
                <a:latin typeface="Arial" pitchFamily="34" charset="0"/>
                <a:ea typeface="Arial" pitchFamily="34" charset="0"/>
                <a:cs typeface="Arial" pitchFamily="34" charset="0"/>
              </a:rPr>
              <a:t>Reduced by -0.6% for the 5-µg treatment group, and -0.9% for the 10-µg treatment group</a:t>
            </a:r>
          </a:p>
          <a:p>
            <a:pPr marL="331788" lvl="1" indent="-96838">
              <a:lnSpc>
                <a:spcPct val="95000"/>
              </a:lnSpc>
              <a:spcBef>
                <a:spcPct val="0"/>
              </a:spcBef>
            </a:pPr>
            <a:r>
              <a:rPr lang="en-US" sz="900" smtClean="0">
                <a:latin typeface="Arial" pitchFamily="34" charset="0"/>
                <a:ea typeface="Arial" pitchFamily="34" charset="0"/>
                <a:cs typeface="Arial" pitchFamily="34" charset="0"/>
              </a:rPr>
              <a:t>Mean body weight was (compared to baseline):</a:t>
            </a:r>
          </a:p>
          <a:p>
            <a:pPr marL="555625" lvl="2">
              <a:lnSpc>
                <a:spcPct val="95000"/>
              </a:lnSpc>
              <a:spcBef>
                <a:spcPct val="0"/>
              </a:spcBef>
            </a:pPr>
            <a:r>
              <a:rPr lang="en-US" sz="900" smtClean="0">
                <a:latin typeface="Arial" pitchFamily="34" charset="0"/>
                <a:ea typeface="Arial" pitchFamily="34" charset="0"/>
                <a:cs typeface="Arial" pitchFamily="34" charset="0"/>
              </a:rPr>
              <a:t>Reduced by -0.7 kilograms (kg) in the placebo group</a:t>
            </a:r>
          </a:p>
          <a:p>
            <a:pPr marL="555625" lvl="2">
              <a:lnSpc>
                <a:spcPct val="95000"/>
              </a:lnSpc>
              <a:spcBef>
                <a:spcPct val="0"/>
              </a:spcBef>
            </a:pPr>
            <a:r>
              <a:rPr lang="en-US" sz="900" smtClean="0">
                <a:latin typeface="Arial" pitchFamily="34" charset="0"/>
                <a:ea typeface="Arial" pitchFamily="34" charset="0"/>
                <a:cs typeface="Arial" pitchFamily="34" charset="0"/>
              </a:rPr>
              <a:t>Reduced by -1.4 kg for the 5-µg treatment group, and -1.9 kg for the 10-µg treatment group</a:t>
            </a:r>
          </a:p>
          <a:p>
            <a:pPr marL="106363" indent="-106363">
              <a:lnSpc>
                <a:spcPct val="95000"/>
              </a:lnSpc>
              <a:spcBef>
                <a:spcPct val="0"/>
              </a:spcBef>
              <a:buFontTx/>
              <a:buChar char="•"/>
            </a:pPr>
            <a:endParaRPr lang="en-US" sz="1000" smtClean="0">
              <a:latin typeface="Arial" pitchFamily="34" charset="0"/>
            </a:endParaRPr>
          </a:p>
          <a:p>
            <a:pPr marL="106363" indent="-106363">
              <a:lnSpc>
                <a:spcPct val="95000"/>
              </a:lnSpc>
              <a:spcBef>
                <a:spcPct val="0"/>
              </a:spcBef>
              <a:buFontTx/>
              <a:buChar char="•"/>
            </a:pPr>
            <a:r>
              <a:rPr lang="en-US" smtClean="0">
                <a:latin typeface="Arial" pitchFamily="34" charset="0"/>
              </a:rPr>
              <a:t>BACKGROUND</a:t>
            </a:r>
          </a:p>
          <a:p>
            <a:pPr marL="331788" lvl="1" indent="-96838">
              <a:lnSpc>
                <a:spcPct val="95000"/>
              </a:lnSpc>
              <a:spcBef>
                <a:spcPct val="0"/>
              </a:spcBef>
            </a:pPr>
            <a:r>
              <a:rPr lang="en-US" sz="900" smtClean="0">
                <a:latin typeface="Arial" pitchFamily="34" charset="0"/>
                <a:ea typeface="Arial" pitchFamily="34" charset="0"/>
                <a:cs typeface="Arial" pitchFamily="34" charset="0"/>
              </a:rPr>
              <a:t>The 3 AMIGO studies were undertaken to evaluate the ability of exenatide to improve glycaemic control in patients with type 2 diabetes failing to achieve glycaemic control with maximally effective doses of MET, SFU, or MET + SFU.</a:t>
            </a:r>
          </a:p>
          <a:p>
            <a:pPr marL="331788" lvl="1" indent="-96838">
              <a:lnSpc>
                <a:spcPct val="95000"/>
              </a:lnSpc>
              <a:spcBef>
                <a:spcPct val="0"/>
              </a:spcBef>
            </a:pPr>
            <a:r>
              <a:rPr lang="en-US" sz="900" smtClean="0">
                <a:latin typeface="Arial" pitchFamily="34" charset="0"/>
                <a:ea typeface="Arial" pitchFamily="34" charset="0"/>
                <a:cs typeface="Arial" pitchFamily="34" charset="0"/>
              </a:rPr>
              <a:t>Three 30-week, placebo-controlled, double-blind, Phase 3 studies were completed in the United States.</a:t>
            </a:r>
          </a:p>
          <a:p>
            <a:pPr marL="331788" lvl="1" indent="-96838">
              <a:lnSpc>
                <a:spcPct val="95000"/>
              </a:lnSpc>
              <a:spcBef>
                <a:spcPct val="0"/>
              </a:spcBef>
            </a:pPr>
            <a:r>
              <a:rPr lang="en-US" sz="900" smtClean="0">
                <a:latin typeface="Arial" pitchFamily="34" charset="0"/>
                <a:ea typeface="Arial" pitchFamily="34" charset="0"/>
                <a:cs typeface="Arial" pitchFamily="34" charset="0"/>
              </a:rPr>
              <a:t>This slide presents combined data.</a:t>
            </a:r>
          </a:p>
          <a:p>
            <a:pPr marL="331788" lvl="1" indent="-96838">
              <a:lnSpc>
                <a:spcPct val="95000"/>
              </a:lnSpc>
              <a:spcBef>
                <a:spcPct val="0"/>
              </a:spcBef>
            </a:pPr>
            <a:r>
              <a:rPr lang="en-US" sz="900" smtClean="0">
                <a:latin typeface="Arial" pitchFamily="34" charset="0"/>
                <a:ea typeface="Arial" pitchFamily="34" charset="0"/>
                <a:cs typeface="Arial" pitchFamily="34" charset="0"/>
              </a:rPr>
              <a:t>Subjects with type 2 diabetes (currently taking MET, SFU, or MET + SFU) were randomized to PBO, n = 483; 5 µg exenatide BID, n = 480; or 10 µg exenatide BID, n = 483; N = 1446. All subjects also continued current medication.</a:t>
            </a:r>
          </a:p>
          <a:p>
            <a:pPr marL="555625" lvl="2">
              <a:lnSpc>
                <a:spcPct val="95000"/>
              </a:lnSpc>
              <a:spcBef>
                <a:spcPct val="0"/>
              </a:spcBef>
            </a:pPr>
            <a:r>
              <a:rPr lang="en-US" sz="900" smtClean="0">
                <a:latin typeface="Arial" pitchFamily="34" charset="0"/>
                <a:ea typeface="Arial" pitchFamily="34" charset="0"/>
                <a:cs typeface="Arial" pitchFamily="34" charset="0"/>
              </a:rPr>
              <a:t>Baseline HbA1c: placebo, 8.5%; 5 </a:t>
            </a:r>
            <a:r>
              <a:rPr lang="el-GR" sz="900" smtClean="0">
                <a:latin typeface="Arial" pitchFamily="34" charset="0"/>
                <a:ea typeface="Arial" pitchFamily="34" charset="0"/>
                <a:cs typeface="Arial" pitchFamily="34" charset="0"/>
              </a:rPr>
              <a:t>μ</a:t>
            </a:r>
            <a:r>
              <a:rPr lang="en-US" sz="900" smtClean="0">
                <a:latin typeface="Arial" pitchFamily="34" charset="0"/>
                <a:ea typeface="Arial" pitchFamily="34" charset="0"/>
                <a:cs typeface="Arial" pitchFamily="34" charset="0"/>
              </a:rPr>
              <a:t>g exenatide BID, 8.4%; 10 </a:t>
            </a:r>
            <a:r>
              <a:rPr lang="el-GR" sz="900" smtClean="0">
                <a:latin typeface="Arial" pitchFamily="34" charset="0"/>
                <a:ea typeface="Arial" pitchFamily="34" charset="0"/>
                <a:cs typeface="Arial" pitchFamily="34" charset="0"/>
              </a:rPr>
              <a:t>μ</a:t>
            </a:r>
            <a:r>
              <a:rPr lang="en-US" sz="900" smtClean="0">
                <a:latin typeface="Arial" pitchFamily="34" charset="0"/>
                <a:ea typeface="Arial" pitchFamily="34" charset="0"/>
                <a:cs typeface="Arial" pitchFamily="34" charset="0"/>
              </a:rPr>
              <a:t>g exenatide BID, 8.5%</a:t>
            </a:r>
          </a:p>
          <a:p>
            <a:pPr marL="555625" lvl="2">
              <a:lnSpc>
                <a:spcPct val="95000"/>
              </a:lnSpc>
              <a:spcBef>
                <a:spcPct val="0"/>
              </a:spcBef>
            </a:pPr>
            <a:r>
              <a:rPr lang="en-US" sz="900" smtClean="0">
                <a:latin typeface="Arial" pitchFamily="34" charset="0"/>
                <a:ea typeface="Arial" pitchFamily="34" charset="0"/>
                <a:cs typeface="Arial" pitchFamily="34" charset="0"/>
              </a:rPr>
              <a:t>Baseline weight: placebo, 218 lbs; 5 </a:t>
            </a:r>
            <a:r>
              <a:rPr lang="el-GR" sz="900" smtClean="0">
                <a:latin typeface="Arial" pitchFamily="34" charset="0"/>
                <a:ea typeface="Arial" pitchFamily="34" charset="0"/>
                <a:cs typeface="Arial" pitchFamily="34" charset="0"/>
              </a:rPr>
              <a:t>μ</a:t>
            </a:r>
            <a:r>
              <a:rPr lang="en-US" sz="900" smtClean="0">
                <a:latin typeface="Arial" pitchFamily="34" charset="0"/>
                <a:ea typeface="Arial" pitchFamily="34" charset="0"/>
                <a:cs typeface="Arial" pitchFamily="34" charset="0"/>
              </a:rPr>
              <a:t>g exenatide BID, 213 lbs; 10 </a:t>
            </a:r>
            <a:r>
              <a:rPr lang="el-GR" sz="900" smtClean="0">
                <a:latin typeface="Arial" pitchFamily="34" charset="0"/>
                <a:ea typeface="Arial" pitchFamily="34" charset="0"/>
                <a:cs typeface="Arial" pitchFamily="34" charset="0"/>
              </a:rPr>
              <a:t>μ</a:t>
            </a:r>
            <a:r>
              <a:rPr lang="en-US" sz="900" smtClean="0">
                <a:latin typeface="Arial" pitchFamily="34" charset="0"/>
                <a:ea typeface="Arial" pitchFamily="34" charset="0"/>
                <a:cs typeface="Arial" pitchFamily="34" charset="0"/>
              </a:rPr>
              <a:t>g exenatide BID, 216 lbs</a:t>
            </a:r>
            <a:endParaRPr lang="el-GR" sz="900" smtClean="0">
              <a:latin typeface="Arial" pitchFamily="34" charset="0"/>
              <a:ea typeface="Arial" pitchFamily="34" charset="0"/>
              <a:cs typeface="Arial" pitchFamily="34" charset="0"/>
            </a:endParaRPr>
          </a:p>
          <a:p>
            <a:pPr marL="331788" lvl="1" indent="-96838">
              <a:lnSpc>
                <a:spcPct val="95000"/>
              </a:lnSpc>
              <a:spcBef>
                <a:spcPct val="0"/>
              </a:spcBef>
            </a:pPr>
            <a:r>
              <a:rPr lang="en-US" sz="900" smtClean="0">
                <a:latin typeface="Arial" pitchFamily="34" charset="0"/>
                <a:ea typeface="Arial" pitchFamily="34" charset="0"/>
                <a:cs typeface="Arial" pitchFamily="34" charset="0"/>
              </a:rPr>
              <a:t>The LOCF method was applied to the data.</a:t>
            </a:r>
          </a:p>
          <a:p>
            <a:pPr marL="331788" lvl="1" indent="-96838">
              <a:lnSpc>
                <a:spcPct val="95000"/>
              </a:lnSpc>
              <a:spcBef>
                <a:spcPct val="0"/>
              </a:spcBef>
            </a:pPr>
            <a:r>
              <a:rPr lang="en-US" sz="900" smtClean="0">
                <a:latin typeface="Arial" pitchFamily="34" charset="0"/>
                <a:ea typeface="Arial" pitchFamily="34" charset="0"/>
                <a:cs typeface="Arial" pitchFamily="34" charset="0"/>
              </a:rPr>
              <a:t>Weight change was a secondary endpoint.</a:t>
            </a:r>
          </a:p>
          <a:p>
            <a:pPr marL="106363" indent="-106363">
              <a:lnSpc>
                <a:spcPct val="95000"/>
              </a:lnSpc>
              <a:spcBef>
                <a:spcPct val="0"/>
              </a:spcBef>
              <a:buFontTx/>
              <a:buChar char="•"/>
            </a:pPr>
            <a:endParaRPr lang="en-US" sz="1000"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1 Slayt Görüntüsü Yer Tutucusu"/>
          <p:cNvSpPr>
            <a:spLocks noGrp="1" noRot="1" noChangeAspect="1" noTextEdit="1"/>
          </p:cNvSpPr>
          <p:nvPr>
            <p:ph type="sldImg"/>
          </p:nvPr>
        </p:nvSpPr>
        <p:spPr>
          <a:ln/>
        </p:spPr>
      </p:sp>
      <p:sp>
        <p:nvSpPr>
          <p:cNvPr id="144386" name="2 Not Yer Tutucusu"/>
          <p:cNvSpPr>
            <a:spLocks noGrp="1"/>
          </p:cNvSpPr>
          <p:nvPr>
            <p:ph type="body" idx="1"/>
          </p:nvPr>
        </p:nvSpPr>
        <p:spPr>
          <a:noFill/>
        </p:spPr>
        <p:txBody>
          <a:bodyPr/>
          <a:lstStyle/>
          <a:p>
            <a:pPr>
              <a:spcBef>
                <a:spcPct val="0"/>
              </a:spcBef>
            </a:pPr>
            <a:endParaRPr lang="tr-TR" smtClean="0">
              <a:latin typeface="Arial" pitchFamily="34" charset="0"/>
            </a:endParaRPr>
          </a:p>
        </p:txBody>
      </p:sp>
      <p:sp>
        <p:nvSpPr>
          <p:cNvPr id="144387" name="3 Slayt Numarası Yer Tutucusu"/>
          <p:cNvSpPr>
            <a:spLocks noGrp="1"/>
          </p:cNvSpPr>
          <p:nvPr>
            <p:ph type="sldNum" sz="quarter" idx="5"/>
          </p:nvPr>
        </p:nvSpPr>
        <p:spPr>
          <a:noFill/>
          <a:ln>
            <a:miter lim="800000"/>
            <a:headEnd/>
            <a:tailEnd/>
          </a:ln>
        </p:spPr>
        <p:txBody>
          <a:bodyPr/>
          <a:lstStyle/>
          <a:p>
            <a:fld id="{CD991BAD-E5B0-402E-8DA3-148798309941}" type="slidenum">
              <a:rPr lang="tr-TR"/>
              <a:pPr/>
              <a:t>73</a:t>
            </a:fld>
            <a:endParaRPr lang="tr-T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1 Slayt Görüntüsü Yer Tutucusu"/>
          <p:cNvSpPr>
            <a:spLocks noGrp="1" noRot="1" noChangeAspect="1" noTextEdit="1"/>
          </p:cNvSpPr>
          <p:nvPr>
            <p:ph type="sldImg"/>
          </p:nvPr>
        </p:nvSpPr>
        <p:spPr>
          <a:ln/>
        </p:spPr>
      </p:sp>
      <p:sp>
        <p:nvSpPr>
          <p:cNvPr id="146434" name="2 Not Yer Tutucusu"/>
          <p:cNvSpPr>
            <a:spLocks noGrp="1"/>
          </p:cNvSpPr>
          <p:nvPr>
            <p:ph type="body" idx="1"/>
          </p:nvPr>
        </p:nvSpPr>
        <p:spPr>
          <a:noFill/>
        </p:spPr>
        <p:txBody>
          <a:bodyPr/>
          <a:lstStyle/>
          <a:p>
            <a:pPr>
              <a:spcBef>
                <a:spcPct val="0"/>
              </a:spcBef>
            </a:pPr>
            <a:endParaRPr lang="tr-TR" smtClean="0">
              <a:latin typeface="Arial" pitchFamily="34" charset="0"/>
            </a:endParaRPr>
          </a:p>
        </p:txBody>
      </p:sp>
      <p:sp>
        <p:nvSpPr>
          <p:cNvPr id="146435" name="3 Slayt Numarası Yer Tutucusu"/>
          <p:cNvSpPr>
            <a:spLocks noGrp="1"/>
          </p:cNvSpPr>
          <p:nvPr>
            <p:ph type="sldNum" sz="quarter" idx="5"/>
          </p:nvPr>
        </p:nvSpPr>
        <p:spPr>
          <a:noFill/>
          <a:ln>
            <a:miter lim="800000"/>
            <a:headEnd/>
            <a:tailEnd/>
          </a:ln>
        </p:spPr>
        <p:txBody>
          <a:bodyPr/>
          <a:lstStyle/>
          <a:p>
            <a:fld id="{DF7BE320-B17A-48A3-BB0B-75BDB93AF296}" type="slidenum">
              <a:rPr lang="tr-TR"/>
              <a:pPr/>
              <a:t>74</a:t>
            </a:fld>
            <a:endParaRPr lang="tr-T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1 Slayt Görüntüsü Yer Tutucusu"/>
          <p:cNvSpPr>
            <a:spLocks noGrp="1" noRot="1" noChangeAspect="1" noTextEdit="1"/>
          </p:cNvSpPr>
          <p:nvPr>
            <p:ph type="sldImg"/>
          </p:nvPr>
        </p:nvSpPr>
        <p:spPr>
          <a:ln/>
        </p:spPr>
      </p:sp>
      <p:sp>
        <p:nvSpPr>
          <p:cNvPr id="141314" name="2 Not Yer Tutucusu"/>
          <p:cNvSpPr>
            <a:spLocks noGrp="1"/>
          </p:cNvSpPr>
          <p:nvPr>
            <p:ph type="body" idx="1"/>
          </p:nvPr>
        </p:nvSpPr>
        <p:spPr>
          <a:noFill/>
        </p:spPr>
        <p:txBody>
          <a:bodyPr/>
          <a:lstStyle/>
          <a:p>
            <a:pPr>
              <a:spcBef>
                <a:spcPct val="0"/>
              </a:spcBef>
            </a:pPr>
            <a:endParaRPr lang="tr-TR" smtClean="0">
              <a:latin typeface="Arial" pitchFamily="34" charset="0"/>
            </a:endParaRPr>
          </a:p>
        </p:txBody>
      </p:sp>
      <p:sp>
        <p:nvSpPr>
          <p:cNvPr id="141315" name="3 Slayt Numarası Yer Tutucusu"/>
          <p:cNvSpPr>
            <a:spLocks noGrp="1"/>
          </p:cNvSpPr>
          <p:nvPr>
            <p:ph type="sldNum" sz="quarter" idx="5"/>
          </p:nvPr>
        </p:nvSpPr>
        <p:spPr>
          <a:noFill/>
          <a:ln>
            <a:miter lim="800000"/>
            <a:headEnd/>
            <a:tailEnd/>
          </a:ln>
        </p:spPr>
        <p:txBody>
          <a:bodyPr/>
          <a:lstStyle/>
          <a:p>
            <a:fld id="{3CAE9798-F224-46CE-9135-2B9646334F05}" type="slidenum">
              <a:rPr lang="tr-TR"/>
              <a:pPr/>
              <a:t>75</a:t>
            </a:fld>
            <a:endParaRPr lang="tr-T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1 Slayt Görüntüsü Yer Tutucusu"/>
          <p:cNvSpPr>
            <a:spLocks noGrp="1" noRot="1" noChangeAspect="1" noTextEdit="1"/>
          </p:cNvSpPr>
          <p:nvPr>
            <p:ph type="sldImg"/>
          </p:nvPr>
        </p:nvSpPr>
        <p:spPr>
          <a:ln/>
        </p:spPr>
      </p:sp>
      <p:sp>
        <p:nvSpPr>
          <p:cNvPr id="149506" name="2 Not Yer Tutucusu"/>
          <p:cNvSpPr>
            <a:spLocks noGrp="1"/>
          </p:cNvSpPr>
          <p:nvPr>
            <p:ph type="body" idx="1"/>
          </p:nvPr>
        </p:nvSpPr>
        <p:spPr>
          <a:noFill/>
        </p:spPr>
        <p:txBody>
          <a:bodyPr/>
          <a:lstStyle/>
          <a:p>
            <a:pPr>
              <a:spcBef>
                <a:spcPct val="0"/>
              </a:spcBef>
            </a:pPr>
            <a:endParaRPr lang="tr-TR" smtClean="0">
              <a:latin typeface="Arial" pitchFamily="34" charset="0"/>
            </a:endParaRPr>
          </a:p>
        </p:txBody>
      </p:sp>
      <p:sp>
        <p:nvSpPr>
          <p:cNvPr id="149507" name="3 Slayt Numarası Yer Tutucusu"/>
          <p:cNvSpPr>
            <a:spLocks noGrp="1"/>
          </p:cNvSpPr>
          <p:nvPr>
            <p:ph type="sldNum" sz="quarter" idx="5"/>
          </p:nvPr>
        </p:nvSpPr>
        <p:spPr>
          <a:noFill/>
          <a:ln>
            <a:miter lim="800000"/>
            <a:headEnd/>
            <a:tailEnd/>
          </a:ln>
        </p:spPr>
        <p:txBody>
          <a:bodyPr/>
          <a:lstStyle/>
          <a:p>
            <a:fld id="{E9765276-1A7A-42B9-BCFB-C1D964DD839D}" type="slidenum">
              <a:rPr lang="tr-TR"/>
              <a:pPr/>
              <a:t>76</a:t>
            </a:fld>
            <a:endParaRPr lang="tr-T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1 Slayt Görüntüsü Yer Tutucusu"/>
          <p:cNvSpPr>
            <a:spLocks noGrp="1" noRot="1" noChangeAspect="1" noTextEdit="1"/>
          </p:cNvSpPr>
          <p:nvPr>
            <p:ph type="sldImg"/>
          </p:nvPr>
        </p:nvSpPr>
        <p:spPr>
          <a:ln/>
        </p:spPr>
      </p:sp>
      <p:sp>
        <p:nvSpPr>
          <p:cNvPr id="149506" name="2 Not Yer Tutucusu"/>
          <p:cNvSpPr>
            <a:spLocks noGrp="1"/>
          </p:cNvSpPr>
          <p:nvPr>
            <p:ph type="body" idx="1"/>
          </p:nvPr>
        </p:nvSpPr>
        <p:spPr>
          <a:noFill/>
        </p:spPr>
        <p:txBody>
          <a:bodyPr/>
          <a:lstStyle/>
          <a:p>
            <a:pPr>
              <a:spcBef>
                <a:spcPct val="0"/>
              </a:spcBef>
            </a:pPr>
            <a:endParaRPr lang="tr-TR" smtClean="0">
              <a:latin typeface="Arial" pitchFamily="34" charset="0"/>
            </a:endParaRPr>
          </a:p>
        </p:txBody>
      </p:sp>
      <p:sp>
        <p:nvSpPr>
          <p:cNvPr id="149507" name="3 Slayt Numarası Yer Tutucusu"/>
          <p:cNvSpPr>
            <a:spLocks noGrp="1"/>
          </p:cNvSpPr>
          <p:nvPr>
            <p:ph type="sldNum" sz="quarter" idx="5"/>
          </p:nvPr>
        </p:nvSpPr>
        <p:spPr>
          <a:noFill/>
          <a:ln>
            <a:miter lim="800000"/>
            <a:headEnd/>
            <a:tailEnd/>
          </a:ln>
        </p:spPr>
        <p:txBody>
          <a:bodyPr/>
          <a:lstStyle/>
          <a:p>
            <a:fld id="{E9765276-1A7A-42B9-BCFB-C1D964DD839D}" type="slidenum">
              <a:rPr lang="tr-TR"/>
              <a:pPr/>
              <a:t>77</a:t>
            </a:fld>
            <a:endParaRPr lang="tr-T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1 Slayt Görüntüsü Yer Tutucusu"/>
          <p:cNvSpPr>
            <a:spLocks noGrp="1" noRot="1" noChangeAspect="1" noTextEdit="1"/>
          </p:cNvSpPr>
          <p:nvPr>
            <p:ph type="sldImg"/>
          </p:nvPr>
        </p:nvSpPr>
        <p:spPr>
          <a:ln/>
        </p:spPr>
      </p:sp>
      <p:sp>
        <p:nvSpPr>
          <p:cNvPr id="159746" name="2 Not Yer Tutucusu"/>
          <p:cNvSpPr>
            <a:spLocks noGrp="1"/>
          </p:cNvSpPr>
          <p:nvPr>
            <p:ph type="body" idx="1"/>
          </p:nvPr>
        </p:nvSpPr>
        <p:spPr>
          <a:noFill/>
        </p:spPr>
        <p:txBody>
          <a:bodyPr/>
          <a:lstStyle/>
          <a:p>
            <a:r>
              <a:rPr lang="tr-TR" sz="1200" kern="1200" dirty="0" err="1" smtClean="0">
                <a:solidFill>
                  <a:schemeClr val="tx1"/>
                </a:solidFill>
                <a:effectLst/>
                <a:latin typeface="Arial" charset="0"/>
                <a:ea typeface="ＭＳ Ｐゴシック" charset="-128"/>
                <a:cs typeface="Arial" charset="0"/>
              </a:rPr>
              <a:t>İnkretin</a:t>
            </a:r>
            <a:r>
              <a:rPr lang="tr-TR" sz="1200" kern="1200" dirty="0" smtClean="0">
                <a:solidFill>
                  <a:schemeClr val="tx1"/>
                </a:solidFill>
                <a:effectLst/>
                <a:latin typeface="Arial" charset="0"/>
                <a:ea typeface="ＭＳ Ｐゴシック" charset="-128"/>
                <a:cs typeface="Arial" charset="0"/>
              </a:rPr>
              <a:t> artırıcı ilaçlar, </a:t>
            </a:r>
            <a:r>
              <a:rPr lang="tr-TR" sz="1200" kern="1200" dirty="0" err="1" smtClean="0">
                <a:solidFill>
                  <a:schemeClr val="tx1"/>
                </a:solidFill>
                <a:effectLst/>
                <a:latin typeface="Arial" charset="0"/>
                <a:ea typeface="ＭＳ Ｐゴシック" charset="-128"/>
                <a:cs typeface="Arial" charset="0"/>
              </a:rPr>
              <a:t>endojen</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inkretinlerin</a:t>
            </a:r>
            <a:r>
              <a:rPr lang="tr-TR" sz="1200" kern="1200" dirty="0" smtClean="0">
                <a:solidFill>
                  <a:schemeClr val="tx1"/>
                </a:solidFill>
                <a:effectLst/>
                <a:latin typeface="Arial" charset="0"/>
                <a:ea typeface="ＭＳ Ｐゴシック" charset="-128"/>
                <a:cs typeface="Arial" charset="0"/>
              </a:rPr>
              <a:t> yemek sonrası yıkımını, DPP-4’ü </a:t>
            </a:r>
            <a:r>
              <a:rPr lang="tr-TR" sz="1200" kern="1200" dirty="0" err="1" smtClean="0">
                <a:solidFill>
                  <a:schemeClr val="tx1"/>
                </a:solidFill>
                <a:effectLst/>
                <a:latin typeface="Arial" charset="0"/>
                <a:ea typeface="ＭＳ Ｐゴシック" charset="-128"/>
                <a:cs typeface="Arial" charset="0"/>
              </a:rPr>
              <a:t>inhibe</a:t>
            </a:r>
            <a:r>
              <a:rPr lang="tr-TR" sz="1200" kern="1200" dirty="0" smtClean="0">
                <a:solidFill>
                  <a:schemeClr val="tx1"/>
                </a:solidFill>
                <a:effectLst/>
                <a:latin typeface="Arial" charset="0"/>
                <a:ea typeface="ＭＳ Ｐゴシック" charset="-128"/>
                <a:cs typeface="Arial" charset="0"/>
              </a:rPr>
              <a:t> etmek suretiyle geciktirerek </a:t>
            </a:r>
            <a:r>
              <a:rPr lang="tr-TR" sz="1200" kern="1200" dirty="0" err="1" smtClean="0">
                <a:solidFill>
                  <a:schemeClr val="tx1"/>
                </a:solidFill>
                <a:effectLst/>
                <a:latin typeface="Arial" charset="0"/>
                <a:ea typeface="ＭＳ Ｐゴシック" charset="-128"/>
                <a:cs typeface="Arial" charset="0"/>
              </a:rPr>
              <a:t>endojen</a:t>
            </a:r>
            <a:r>
              <a:rPr lang="tr-TR" sz="1200" kern="1200" dirty="0" smtClean="0">
                <a:solidFill>
                  <a:schemeClr val="tx1"/>
                </a:solidFill>
                <a:effectLst/>
                <a:latin typeface="Arial" charset="0"/>
                <a:ea typeface="ＭＳ Ｐゴシック" charset="-128"/>
                <a:cs typeface="Arial" charset="0"/>
              </a:rPr>
              <a:t> GLP-1 ve GİP düzeylerini yükseltir, insülin </a:t>
            </a:r>
            <a:r>
              <a:rPr lang="tr-TR" sz="1200" kern="1200" dirty="0" err="1" smtClean="0">
                <a:solidFill>
                  <a:schemeClr val="tx1"/>
                </a:solidFill>
                <a:effectLst/>
                <a:latin typeface="Arial" charset="0"/>
                <a:ea typeface="ＭＳ Ｐゴシック" charset="-128"/>
                <a:cs typeface="Arial" charset="0"/>
              </a:rPr>
              <a:t>sekresyonunu</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glukoza</a:t>
            </a:r>
            <a:r>
              <a:rPr lang="tr-TR" sz="1200" kern="1200" dirty="0" smtClean="0">
                <a:solidFill>
                  <a:schemeClr val="tx1"/>
                </a:solidFill>
                <a:effectLst/>
                <a:latin typeface="Arial" charset="0"/>
                <a:ea typeface="ＭＳ Ｐゴシック" charset="-128"/>
                <a:cs typeface="Arial" charset="0"/>
              </a:rPr>
              <a:t> bağımlı olarak artırır, alındıktan sonraki </a:t>
            </a:r>
            <a:r>
              <a:rPr lang="tr-TR" sz="1200" kern="1200" dirty="0" err="1" smtClean="0">
                <a:solidFill>
                  <a:schemeClr val="tx1"/>
                </a:solidFill>
                <a:effectLst/>
                <a:latin typeface="Arial" charset="0"/>
                <a:ea typeface="ＭＳ Ｐゴシック" charset="-128"/>
                <a:cs typeface="Arial" charset="0"/>
              </a:rPr>
              <a:t>postprandiyal</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glukoz</a:t>
            </a:r>
            <a:r>
              <a:rPr lang="tr-TR" sz="1200" kern="1200" dirty="0" smtClean="0">
                <a:solidFill>
                  <a:schemeClr val="tx1"/>
                </a:solidFill>
                <a:effectLst/>
                <a:latin typeface="Arial" charset="0"/>
                <a:ea typeface="ＭＳ Ｐゴシック" charset="-128"/>
                <a:cs typeface="Arial" charset="0"/>
              </a:rPr>
              <a:t> düzeyini ılımlı miktarda düşürür ve </a:t>
            </a:r>
            <a:r>
              <a:rPr lang="tr-TR" sz="1200" kern="1200" dirty="0" err="1" smtClean="0">
                <a:solidFill>
                  <a:schemeClr val="tx1"/>
                </a:solidFill>
                <a:effectLst/>
                <a:latin typeface="Arial" charset="0"/>
                <a:ea typeface="ＭＳ Ｐゴシック" charset="-128"/>
                <a:cs typeface="Arial" charset="0"/>
              </a:rPr>
              <a:t>glukagon</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sekresyonunu</a:t>
            </a:r>
            <a:r>
              <a:rPr lang="tr-TR" sz="1200" kern="1200" dirty="0" smtClean="0">
                <a:solidFill>
                  <a:schemeClr val="tx1"/>
                </a:solidFill>
                <a:effectLst/>
                <a:latin typeface="Arial" charset="0"/>
                <a:ea typeface="ＭＳ Ｐゴシック" charset="-128"/>
                <a:cs typeface="Arial" charset="0"/>
              </a:rPr>
              <a:t> baskılarlar. Bu grupta yer alan DPP4-İ (</a:t>
            </a:r>
            <a:r>
              <a:rPr lang="tr-TR" sz="1200" kern="1200" dirty="0" err="1" smtClean="0">
                <a:solidFill>
                  <a:schemeClr val="tx1"/>
                </a:solidFill>
                <a:effectLst/>
                <a:latin typeface="Arial" charset="0"/>
                <a:ea typeface="ＭＳ Ｐゴシック" charset="-128"/>
                <a:cs typeface="Arial" charset="0"/>
              </a:rPr>
              <a:t>sitagliptin</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vildagliptin</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saksagliptin</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linagliptin</a:t>
            </a:r>
            <a:r>
              <a:rPr lang="tr-TR" sz="1200" kern="1200" dirty="0" smtClean="0">
                <a:solidFill>
                  <a:schemeClr val="tx1"/>
                </a:solidFill>
                <a:effectLst/>
                <a:latin typeface="Arial" charset="0"/>
                <a:ea typeface="ＭＳ Ｐゴシック" charset="-128"/>
                <a:cs typeface="Arial" charset="0"/>
              </a:rPr>
              <a:t> ve </a:t>
            </a:r>
            <a:r>
              <a:rPr lang="tr-TR" sz="1200" kern="1200" dirty="0" err="1" smtClean="0">
                <a:solidFill>
                  <a:schemeClr val="tx1"/>
                </a:solidFill>
                <a:effectLst/>
                <a:latin typeface="Arial" charset="0"/>
                <a:ea typeface="ＭＳ Ｐゴシック" charset="-128"/>
                <a:cs typeface="Arial" charset="0"/>
              </a:rPr>
              <a:t>alogliptin</a:t>
            </a:r>
            <a:r>
              <a:rPr lang="tr-TR" sz="1200" kern="1200" dirty="0" smtClean="0">
                <a:solidFill>
                  <a:schemeClr val="tx1"/>
                </a:solidFill>
                <a:effectLst/>
                <a:latin typeface="Arial" charset="0"/>
                <a:ea typeface="ＭＳ Ｐゴシック" charset="-128"/>
                <a:cs typeface="Arial" charset="0"/>
              </a:rPr>
              <a:t>) oral olarak verilmek üzere geliştirilmiştir. Genellikle günde bir kez (</a:t>
            </a:r>
            <a:r>
              <a:rPr lang="tr-TR" sz="1200" kern="1200" dirty="0" err="1" smtClean="0">
                <a:solidFill>
                  <a:schemeClr val="tx1"/>
                </a:solidFill>
                <a:effectLst/>
                <a:latin typeface="Arial" charset="0"/>
                <a:ea typeface="ＭＳ Ｐゴシック" charset="-128"/>
                <a:cs typeface="Arial" charset="0"/>
              </a:rPr>
              <a:t>vildagliptin</a:t>
            </a:r>
            <a:r>
              <a:rPr lang="tr-TR" sz="1200" kern="1200" dirty="0" smtClean="0">
                <a:solidFill>
                  <a:schemeClr val="tx1"/>
                </a:solidFill>
                <a:effectLst/>
                <a:latin typeface="Arial" charset="0"/>
                <a:ea typeface="ＭＳ Ｐゴシック" charset="-128"/>
                <a:cs typeface="Arial" charset="0"/>
              </a:rPr>
              <a:t> iki kez) kullanılırlar; kilo açısından nötr etkili olmaları ve hipoglisemi yapmamaları en önemli avantajlarıdır. Klasik </a:t>
            </a:r>
            <a:r>
              <a:rPr lang="tr-TR" sz="1200" kern="1200" dirty="0" err="1" smtClean="0">
                <a:solidFill>
                  <a:schemeClr val="tx1"/>
                </a:solidFill>
                <a:effectLst/>
                <a:latin typeface="Arial" charset="0"/>
                <a:ea typeface="ＭＳ Ｐゴシック" charset="-128"/>
                <a:cs typeface="Arial" charset="0"/>
              </a:rPr>
              <a:t>OAD’lere</a:t>
            </a:r>
            <a:r>
              <a:rPr lang="tr-TR" sz="1200" kern="1200" dirty="0" smtClean="0">
                <a:solidFill>
                  <a:schemeClr val="tx1"/>
                </a:solidFill>
                <a:effectLst/>
                <a:latin typeface="Arial" charset="0"/>
                <a:ea typeface="ＭＳ Ｐゴシック" charset="-128"/>
                <a:cs typeface="Arial" charset="0"/>
              </a:rPr>
              <a:t> (SU, </a:t>
            </a:r>
            <a:r>
              <a:rPr lang="tr-TR" sz="1200" kern="1200" dirty="0" err="1" smtClean="0">
                <a:solidFill>
                  <a:schemeClr val="tx1"/>
                </a:solidFill>
                <a:effectLst/>
                <a:latin typeface="Arial" charset="0"/>
                <a:ea typeface="ＭＳ Ｐゴシック" charset="-128"/>
                <a:cs typeface="Arial" charset="0"/>
              </a:rPr>
              <a:t>metformin</a:t>
            </a:r>
            <a:r>
              <a:rPr lang="tr-TR" sz="1200" kern="1200" dirty="0" smtClean="0">
                <a:solidFill>
                  <a:schemeClr val="tx1"/>
                </a:solidFill>
                <a:effectLst/>
                <a:latin typeface="Arial" charset="0"/>
                <a:ea typeface="ＭＳ Ｐゴシック" charset="-128"/>
                <a:cs typeface="Arial" charset="0"/>
              </a:rPr>
              <a:t>) göre daha maliyetli ilaçlardır.</a:t>
            </a:r>
            <a:endParaRPr lang="tr-TR" sz="1200" kern="1200" dirty="0">
              <a:solidFill>
                <a:schemeClr val="tx1"/>
              </a:solidFill>
              <a:effectLst/>
              <a:latin typeface="Arial" charset="0"/>
              <a:ea typeface="ＭＳ Ｐゴシック" charset="-128"/>
              <a:cs typeface="Arial" charset="0"/>
            </a:endParaRPr>
          </a:p>
        </p:txBody>
      </p:sp>
      <p:sp>
        <p:nvSpPr>
          <p:cNvPr id="159747" name="3 Slayt Numarası Yer Tutucusu"/>
          <p:cNvSpPr>
            <a:spLocks noGrp="1"/>
          </p:cNvSpPr>
          <p:nvPr>
            <p:ph type="sldNum" sz="quarter" idx="5"/>
          </p:nvPr>
        </p:nvSpPr>
        <p:spPr>
          <a:noFill/>
          <a:ln>
            <a:miter lim="800000"/>
            <a:headEnd/>
            <a:tailEnd/>
          </a:ln>
        </p:spPr>
        <p:txBody>
          <a:bodyPr/>
          <a:lstStyle/>
          <a:p>
            <a:fld id="{1130EA4D-E19E-419A-96EC-66F1DBADA72F}" type="slidenum">
              <a:rPr lang="tr-TR"/>
              <a:pPr/>
              <a:t>78</a:t>
            </a:fld>
            <a:endParaRPr lang="tr-T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1 Slayt Görüntüsü Yer Tutucusu"/>
          <p:cNvSpPr>
            <a:spLocks noGrp="1" noRot="1" noChangeAspect="1" noTextEdit="1"/>
          </p:cNvSpPr>
          <p:nvPr>
            <p:ph type="sldImg"/>
          </p:nvPr>
        </p:nvSpPr>
        <p:spPr>
          <a:ln/>
        </p:spPr>
      </p:sp>
      <p:sp>
        <p:nvSpPr>
          <p:cNvPr id="171010" name="2 Not Yer Tutucusu"/>
          <p:cNvSpPr>
            <a:spLocks noGrp="1"/>
          </p:cNvSpPr>
          <p:nvPr>
            <p:ph type="body" idx="1"/>
          </p:nvPr>
        </p:nvSpPr>
        <p:spPr>
          <a:noFill/>
        </p:spPr>
        <p:txBody>
          <a:bodyPr/>
          <a:lstStyle/>
          <a:p>
            <a:pPr marL="447675" indent="-382588">
              <a:buClr>
                <a:srgbClr val="C000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GLP-1A </a:t>
            </a:r>
            <a:r>
              <a:rPr lang="tr-TR" sz="1200" b="1" dirty="0" err="1" smtClean="0">
                <a:solidFill>
                  <a:schemeClr val="tx1"/>
                </a:solidFill>
                <a:latin typeface="Arial" pitchFamily="34" charset="0"/>
                <a:ea typeface="ＭＳ Ｐゴシック" charset="-128"/>
                <a:cs typeface="Arial" pitchFamily="34" charset="0"/>
              </a:rPr>
              <a:t>lerin</a:t>
            </a:r>
            <a:r>
              <a:rPr lang="tr-TR" sz="1200" b="1" dirty="0" smtClean="0">
                <a:solidFill>
                  <a:schemeClr val="tx1"/>
                </a:solidFill>
                <a:latin typeface="Arial" pitchFamily="34" charset="0"/>
                <a:ea typeface="ＭＳ Ｐゴシック" charset="-128"/>
                <a:cs typeface="Arial" pitchFamily="34" charset="0"/>
              </a:rPr>
              <a:t> Gİ yan etkileri </a:t>
            </a:r>
          </a:p>
          <a:p>
            <a:pPr marL="447675" indent="-382588">
              <a:buClr>
                <a:srgbClr val="E2751D"/>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Uzun süreli GLP-1 aktivasyonunun  sonuçları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Akut </a:t>
            </a:r>
            <a:r>
              <a:rPr lang="tr-TR" sz="1200" b="1" dirty="0" err="1" smtClean="0">
                <a:solidFill>
                  <a:schemeClr val="tx1"/>
                </a:solidFill>
                <a:latin typeface="Arial" pitchFamily="34" charset="0"/>
                <a:ea typeface="ＭＳ Ｐゴシック" charset="-128"/>
                <a:cs typeface="Arial" pitchFamily="34" charset="0"/>
              </a:rPr>
              <a:t>pankreatit</a:t>
            </a:r>
            <a:r>
              <a:rPr lang="tr-TR" sz="1200" b="1" dirty="0" smtClean="0">
                <a:solidFill>
                  <a:schemeClr val="tx1"/>
                </a:solidFill>
                <a:latin typeface="Arial" pitchFamily="34" charset="0"/>
                <a:ea typeface="ＭＳ Ｐゴシック" charset="-128"/>
                <a:cs typeface="Arial" pitchFamily="34" charset="0"/>
              </a:rPr>
              <a:t>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DPP-4 </a:t>
            </a:r>
            <a:r>
              <a:rPr lang="tr-TR" sz="1200" b="1" dirty="0" err="1" smtClean="0">
                <a:solidFill>
                  <a:schemeClr val="tx1"/>
                </a:solidFill>
                <a:latin typeface="Arial" pitchFamily="34" charset="0"/>
                <a:ea typeface="ＭＳ Ｐゴシック" charset="-128"/>
                <a:cs typeface="Arial" pitchFamily="34" charset="0"/>
              </a:rPr>
              <a:t>inhibisyonun</a:t>
            </a:r>
            <a:r>
              <a:rPr lang="tr-TR" sz="1200" b="1" dirty="0" smtClean="0">
                <a:solidFill>
                  <a:schemeClr val="tx1"/>
                </a:solidFill>
                <a:latin typeface="Arial" pitchFamily="34" charset="0"/>
                <a:ea typeface="ＭＳ Ｐゴシック" charset="-128"/>
                <a:cs typeface="Arial" pitchFamily="34" charset="0"/>
              </a:rPr>
              <a:t> </a:t>
            </a:r>
            <a:r>
              <a:rPr lang="tr-TR" sz="1200" b="1" dirty="0" err="1" smtClean="0">
                <a:solidFill>
                  <a:schemeClr val="tx1"/>
                </a:solidFill>
                <a:latin typeface="Arial" pitchFamily="34" charset="0"/>
                <a:ea typeface="ＭＳ Ｐゴシック" charset="-128"/>
                <a:cs typeface="Arial" pitchFamily="34" charset="0"/>
              </a:rPr>
              <a:t>immun</a:t>
            </a:r>
            <a:r>
              <a:rPr lang="tr-TR" sz="1200" b="1" dirty="0" smtClean="0">
                <a:solidFill>
                  <a:schemeClr val="tx1"/>
                </a:solidFill>
                <a:latin typeface="Arial" pitchFamily="34" charset="0"/>
                <a:ea typeface="ＭＳ Ｐゴシック" charset="-128"/>
                <a:cs typeface="Arial" pitchFamily="34" charset="0"/>
              </a:rPr>
              <a:t> fonksiyonlara etkisi ?</a:t>
            </a:r>
          </a:p>
          <a:p>
            <a:pPr marL="447675" indent="-382588">
              <a:buClr>
                <a:srgbClr val="FFFF00"/>
              </a:buClr>
              <a:buFont typeface="Wingdings" pitchFamily="2" charset="2"/>
              <a:buChar char="ü"/>
            </a:pPr>
            <a:r>
              <a:rPr lang="tr-TR" sz="1200" b="1" i="1" dirty="0" smtClean="0">
                <a:solidFill>
                  <a:schemeClr val="tx1"/>
                </a:solidFill>
                <a:latin typeface="Arial" pitchFamily="34" charset="0"/>
                <a:ea typeface="ＭＳ Ｐゴシック" charset="-128"/>
                <a:cs typeface="Arial" pitchFamily="34" charset="0"/>
              </a:rPr>
              <a:t>C hücre </a:t>
            </a:r>
            <a:r>
              <a:rPr lang="tr-TR" sz="1200" b="1" i="1" dirty="0" err="1" smtClean="0">
                <a:solidFill>
                  <a:schemeClr val="tx1"/>
                </a:solidFill>
                <a:latin typeface="Arial" pitchFamily="34" charset="0"/>
                <a:ea typeface="ＭＳ Ｐゴシック" charset="-128"/>
                <a:cs typeface="Arial" pitchFamily="34" charset="0"/>
              </a:rPr>
              <a:t>hiperplazisi</a:t>
            </a:r>
            <a:r>
              <a:rPr lang="tr-TR" sz="1200" b="1" i="1" dirty="0" smtClean="0">
                <a:solidFill>
                  <a:schemeClr val="tx1"/>
                </a:solidFill>
                <a:latin typeface="Arial" pitchFamily="34" charset="0"/>
                <a:ea typeface="ＭＳ Ｐゴシック" charset="-128"/>
                <a:cs typeface="Arial" pitchFamily="34" charset="0"/>
              </a:rPr>
              <a:t>-MTC ile ilişkisi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Uzun süreli KV olaylarının araştırılmamış olması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Pahalı olmaları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Etkinliklerinin orta derecede olması </a:t>
            </a:r>
          </a:p>
        </p:txBody>
      </p:sp>
      <p:sp>
        <p:nvSpPr>
          <p:cNvPr id="171011" name="3 Slayt Numarası Yer Tutucusu"/>
          <p:cNvSpPr>
            <a:spLocks noGrp="1"/>
          </p:cNvSpPr>
          <p:nvPr>
            <p:ph type="sldNum" sz="quarter" idx="5"/>
          </p:nvPr>
        </p:nvSpPr>
        <p:spPr>
          <a:noFill/>
          <a:ln>
            <a:miter lim="800000"/>
            <a:headEnd/>
            <a:tailEnd/>
          </a:ln>
        </p:spPr>
        <p:txBody>
          <a:bodyPr/>
          <a:lstStyle/>
          <a:p>
            <a:fld id="{56EAE85A-5568-47B5-9775-BE3CCE475EBE}" type="slidenum">
              <a:rPr lang="tr-TR"/>
              <a:pPr/>
              <a:t>79</a:t>
            </a:fld>
            <a:endParaRPr lang="tr-T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1 Slayt Görüntüsü Yer Tutucusu"/>
          <p:cNvSpPr>
            <a:spLocks noGrp="1" noRot="1" noChangeAspect="1" noTextEdit="1"/>
          </p:cNvSpPr>
          <p:nvPr>
            <p:ph type="sldImg"/>
          </p:nvPr>
        </p:nvSpPr>
        <p:spPr>
          <a:ln/>
        </p:spPr>
      </p:sp>
      <p:sp>
        <p:nvSpPr>
          <p:cNvPr id="171010" name="2 Not Yer Tutucusu"/>
          <p:cNvSpPr>
            <a:spLocks noGrp="1"/>
          </p:cNvSpPr>
          <p:nvPr>
            <p:ph type="body" idx="1"/>
          </p:nvPr>
        </p:nvSpPr>
        <p:spPr>
          <a:noFill/>
        </p:spPr>
        <p:txBody>
          <a:bodyPr/>
          <a:lstStyle/>
          <a:p>
            <a:pPr marL="447675" indent="-382588">
              <a:buClr>
                <a:srgbClr val="C000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GLP-1A </a:t>
            </a:r>
            <a:r>
              <a:rPr lang="tr-TR" sz="1200" b="1" dirty="0" err="1" smtClean="0">
                <a:solidFill>
                  <a:schemeClr val="tx1"/>
                </a:solidFill>
                <a:latin typeface="Arial" pitchFamily="34" charset="0"/>
                <a:ea typeface="ＭＳ Ｐゴシック" charset="-128"/>
                <a:cs typeface="Arial" pitchFamily="34" charset="0"/>
              </a:rPr>
              <a:t>lerin</a:t>
            </a:r>
            <a:r>
              <a:rPr lang="tr-TR" sz="1200" b="1" dirty="0" smtClean="0">
                <a:solidFill>
                  <a:schemeClr val="tx1"/>
                </a:solidFill>
                <a:latin typeface="Arial" pitchFamily="34" charset="0"/>
                <a:ea typeface="ＭＳ Ｐゴシック" charset="-128"/>
                <a:cs typeface="Arial" pitchFamily="34" charset="0"/>
              </a:rPr>
              <a:t> Gİ yan etkileri </a:t>
            </a:r>
          </a:p>
          <a:p>
            <a:pPr marL="447675" indent="-382588">
              <a:buClr>
                <a:srgbClr val="E2751D"/>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Uzun süreli GLP-1 aktivasyonunun  sonuçları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Akut </a:t>
            </a:r>
            <a:r>
              <a:rPr lang="tr-TR" sz="1200" b="1" dirty="0" err="1" smtClean="0">
                <a:solidFill>
                  <a:schemeClr val="tx1"/>
                </a:solidFill>
                <a:latin typeface="Arial" pitchFamily="34" charset="0"/>
                <a:ea typeface="ＭＳ Ｐゴシック" charset="-128"/>
                <a:cs typeface="Arial" pitchFamily="34" charset="0"/>
              </a:rPr>
              <a:t>pankreatit</a:t>
            </a:r>
            <a:r>
              <a:rPr lang="tr-TR" sz="1200" b="1" dirty="0" smtClean="0">
                <a:solidFill>
                  <a:schemeClr val="tx1"/>
                </a:solidFill>
                <a:latin typeface="Arial" pitchFamily="34" charset="0"/>
                <a:ea typeface="ＭＳ Ｐゴシック" charset="-128"/>
                <a:cs typeface="Arial" pitchFamily="34" charset="0"/>
              </a:rPr>
              <a:t>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DPP-4 </a:t>
            </a:r>
            <a:r>
              <a:rPr lang="tr-TR" sz="1200" b="1" dirty="0" err="1" smtClean="0">
                <a:solidFill>
                  <a:schemeClr val="tx1"/>
                </a:solidFill>
                <a:latin typeface="Arial" pitchFamily="34" charset="0"/>
                <a:ea typeface="ＭＳ Ｐゴシック" charset="-128"/>
                <a:cs typeface="Arial" pitchFamily="34" charset="0"/>
              </a:rPr>
              <a:t>inhibisyonun</a:t>
            </a:r>
            <a:r>
              <a:rPr lang="tr-TR" sz="1200" b="1" dirty="0" smtClean="0">
                <a:solidFill>
                  <a:schemeClr val="tx1"/>
                </a:solidFill>
                <a:latin typeface="Arial" pitchFamily="34" charset="0"/>
                <a:ea typeface="ＭＳ Ｐゴシック" charset="-128"/>
                <a:cs typeface="Arial" pitchFamily="34" charset="0"/>
              </a:rPr>
              <a:t> </a:t>
            </a:r>
            <a:r>
              <a:rPr lang="tr-TR" sz="1200" b="1" dirty="0" err="1" smtClean="0">
                <a:solidFill>
                  <a:schemeClr val="tx1"/>
                </a:solidFill>
                <a:latin typeface="Arial" pitchFamily="34" charset="0"/>
                <a:ea typeface="ＭＳ Ｐゴシック" charset="-128"/>
                <a:cs typeface="Arial" pitchFamily="34" charset="0"/>
              </a:rPr>
              <a:t>immun</a:t>
            </a:r>
            <a:r>
              <a:rPr lang="tr-TR" sz="1200" b="1" dirty="0" smtClean="0">
                <a:solidFill>
                  <a:schemeClr val="tx1"/>
                </a:solidFill>
                <a:latin typeface="Arial" pitchFamily="34" charset="0"/>
                <a:ea typeface="ＭＳ Ｐゴシック" charset="-128"/>
                <a:cs typeface="Arial" pitchFamily="34" charset="0"/>
              </a:rPr>
              <a:t> fonksiyonlara etkisi ?</a:t>
            </a:r>
          </a:p>
          <a:p>
            <a:pPr marL="447675" indent="-382588">
              <a:buClr>
                <a:srgbClr val="FFFF00"/>
              </a:buClr>
              <a:buFont typeface="Wingdings" pitchFamily="2" charset="2"/>
              <a:buChar char="ü"/>
            </a:pPr>
            <a:r>
              <a:rPr lang="tr-TR" sz="1200" b="1" i="1" dirty="0" smtClean="0">
                <a:solidFill>
                  <a:schemeClr val="tx1"/>
                </a:solidFill>
                <a:latin typeface="Arial" pitchFamily="34" charset="0"/>
                <a:ea typeface="ＭＳ Ｐゴシック" charset="-128"/>
                <a:cs typeface="Arial" pitchFamily="34" charset="0"/>
              </a:rPr>
              <a:t>C hücre </a:t>
            </a:r>
            <a:r>
              <a:rPr lang="tr-TR" sz="1200" b="1" i="1" dirty="0" err="1" smtClean="0">
                <a:solidFill>
                  <a:schemeClr val="tx1"/>
                </a:solidFill>
                <a:latin typeface="Arial" pitchFamily="34" charset="0"/>
                <a:ea typeface="ＭＳ Ｐゴシック" charset="-128"/>
                <a:cs typeface="Arial" pitchFamily="34" charset="0"/>
              </a:rPr>
              <a:t>hiperplazisi</a:t>
            </a:r>
            <a:r>
              <a:rPr lang="tr-TR" sz="1200" b="1" i="1" dirty="0" smtClean="0">
                <a:solidFill>
                  <a:schemeClr val="tx1"/>
                </a:solidFill>
                <a:latin typeface="Arial" pitchFamily="34" charset="0"/>
                <a:ea typeface="ＭＳ Ｐゴシック" charset="-128"/>
                <a:cs typeface="Arial" pitchFamily="34" charset="0"/>
              </a:rPr>
              <a:t>-MTC ile ilişkisi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Uzun süreli KV olaylarının araştırılmamış olması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Pahalı olmaları </a:t>
            </a:r>
          </a:p>
          <a:p>
            <a:pPr marL="447675" indent="-382588">
              <a:buClr>
                <a:srgbClr val="FFFF00"/>
              </a:buClr>
              <a:buFont typeface="Wingdings" pitchFamily="2" charset="2"/>
              <a:buChar char="ü"/>
            </a:pPr>
            <a:r>
              <a:rPr lang="tr-TR" sz="1200" b="1" dirty="0" smtClean="0">
                <a:solidFill>
                  <a:schemeClr val="tx1"/>
                </a:solidFill>
                <a:latin typeface="Arial" pitchFamily="34" charset="0"/>
                <a:ea typeface="ＭＳ Ｐゴシック" charset="-128"/>
                <a:cs typeface="Arial" pitchFamily="34" charset="0"/>
              </a:rPr>
              <a:t>Etkinliklerinin orta derecede olması </a:t>
            </a:r>
          </a:p>
        </p:txBody>
      </p:sp>
      <p:sp>
        <p:nvSpPr>
          <p:cNvPr id="171011" name="3 Slayt Numarası Yer Tutucusu"/>
          <p:cNvSpPr>
            <a:spLocks noGrp="1"/>
          </p:cNvSpPr>
          <p:nvPr>
            <p:ph type="sldNum" sz="quarter" idx="5"/>
          </p:nvPr>
        </p:nvSpPr>
        <p:spPr>
          <a:noFill/>
          <a:ln>
            <a:miter lim="800000"/>
            <a:headEnd/>
            <a:tailEnd/>
          </a:ln>
        </p:spPr>
        <p:txBody>
          <a:bodyPr/>
          <a:lstStyle/>
          <a:p>
            <a:fld id="{56EAE85A-5568-47B5-9775-BE3CCE475EBE}" type="slidenum">
              <a:rPr lang="tr-TR"/>
              <a:pPr/>
              <a:t>80</a:t>
            </a:fld>
            <a:endParaRPr lang="tr-T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miter lim="800000"/>
            <a:headEnd/>
            <a:tailEnd/>
          </a:ln>
        </p:spPr>
        <p:txBody>
          <a:bodyPr/>
          <a:lstStyle/>
          <a:p>
            <a:fld id="{BE1064F7-8E31-4C72-BEA6-E578F4801A24}" type="slidenum">
              <a:rPr lang="en-GB">
                <a:latin typeface="Calibri" pitchFamily="34" charset="0"/>
              </a:rPr>
              <a:pPr/>
              <a:t>82</a:t>
            </a:fld>
            <a:endParaRPr lang="en-GB">
              <a:latin typeface="Calibri" pitchFamily="34" charset="0"/>
            </a:endParaRPr>
          </a:p>
        </p:txBody>
      </p:sp>
      <p:sp>
        <p:nvSpPr>
          <p:cNvPr id="175106" name="Rectangle 2"/>
          <p:cNvSpPr>
            <a:spLocks noGrp="1" noRot="1" noChangeAspect="1" noChangeArrowheads="1" noTextEdit="1"/>
          </p:cNvSpPr>
          <p:nvPr>
            <p:ph type="sldImg"/>
          </p:nvPr>
        </p:nvSpPr>
        <p:spPr>
          <a:xfrm>
            <a:off x="1144588" y="685800"/>
            <a:ext cx="4573587" cy="3430588"/>
          </a:xfrm>
          <a:ln/>
        </p:spPr>
      </p:sp>
      <p:sp>
        <p:nvSpPr>
          <p:cNvPr id="175107" name="Rectangle 3"/>
          <p:cNvSpPr>
            <a:spLocks noGrp="1" noChangeArrowheads="1"/>
          </p:cNvSpPr>
          <p:nvPr>
            <p:ph type="body" idx="1"/>
          </p:nvPr>
        </p:nvSpPr>
        <p:spPr>
          <a:noFill/>
        </p:spPr>
        <p:txBody>
          <a:bodyPr/>
          <a:lstStyle/>
          <a:p>
            <a:r>
              <a:rPr lang="en-US" sz="1200" kern="1200" dirty="0" smtClean="0">
                <a:solidFill>
                  <a:schemeClr val="tx1"/>
                </a:solidFill>
                <a:effectLst/>
                <a:latin typeface="Arial" charset="0"/>
                <a:ea typeface="ＭＳ Ｐゴシック" charset="-128"/>
                <a:cs typeface="Arial" charset="0"/>
              </a:rPr>
              <a:t> </a:t>
            </a:r>
            <a:endParaRPr lang="tr-TR" sz="1200" kern="1200" dirty="0" smtClean="0">
              <a:solidFill>
                <a:schemeClr val="tx1"/>
              </a:solidFill>
              <a:effectLst/>
              <a:latin typeface="Arial" charset="0"/>
              <a:ea typeface="ＭＳ Ｐゴシック" charset="-128"/>
              <a:cs typeface="Arial" charset="0"/>
            </a:endParaRPr>
          </a:p>
          <a:p>
            <a:r>
              <a:rPr lang="tr-TR" sz="1200" kern="1200" dirty="0" smtClean="0">
                <a:solidFill>
                  <a:schemeClr val="tx1"/>
                </a:solidFill>
                <a:effectLst/>
                <a:latin typeface="Arial" charset="0"/>
                <a:ea typeface="ＭＳ Ｐゴシック" charset="-128"/>
                <a:cs typeface="Arial" charset="0"/>
              </a:rPr>
              <a:t>’</a:t>
            </a:r>
            <a:r>
              <a:rPr lang="tr-TR" sz="1200" kern="1200" dirty="0" err="1" smtClean="0">
                <a:solidFill>
                  <a:schemeClr val="tx1"/>
                </a:solidFill>
                <a:effectLst/>
                <a:latin typeface="Arial" charset="0"/>
                <a:ea typeface="ＭＳ Ｐゴシック" charset="-128"/>
                <a:cs typeface="Arial" charset="0"/>
              </a:rPr>
              <a:t>Glukoretikler</a:t>
            </a:r>
            <a:r>
              <a:rPr lang="tr-TR" sz="1200" kern="1200" dirty="0" smtClean="0">
                <a:solidFill>
                  <a:schemeClr val="tx1"/>
                </a:solidFill>
                <a:effectLst/>
                <a:latin typeface="Arial" charset="0"/>
                <a:ea typeface="ＭＳ Ｐゴシック" charset="-128"/>
                <a:cs typeface="Arial" charset="0"/>
              </a:rPr>
              <a:t>’ veya ’</a:t>
            </a:r>
            <a:r>
              <a:rPr lang="tr-TR" sz="1200" kern="1200" dirty="0" err="1" smtClean="0">
                <a:solidFill>
                  <a:schemeClr val="tx1"/>
                </a:solidFill>
                <a:effectLst/>
                <a:latin typeface="Arial" charset="0"/>
                <a:ea typeface="ＭＳ Ｐゴシック" charset="-128"/>
                <a:cs typeface="Arial" charset="0"/>
              </a:rPr>
              <a:t>gliflozinler</a:t>
            </a:r>
            <a:r>
              <a:rPr lang="tr-TR" sz="1200" kern="1200" dirty="0" smtClean="0">
                <a:solidFill>
                  <a:schemeClr val="tx1"/>
                </a:solidFill>
                <a:effectLst/>
                <a:latin typeface="Arial" charset="0"/>
                <a:ea typeface="ＭＳ Ｐゴシック" charset="-128"/>
                <a:cs typeface="Arial" charset="0"/>
              </a:rPr>
              <a:t>’ diye de adlandırılan sodyum </a:t>
            </a:r>
            <a:r>
              <a:rPr lang="tr-TR" sz="1200" kern="1200" dirty="0" err="1" smtClean="0">
                <a:solidFill>
                  <a:schemeClr val="tx1"/>
                </a:solidFill>
                <a:effectLst/>
                <a:latin typeface="Arial" charset="0"/>
                <a:ea typeface="ＭＳ Ｐゴシック" charset="-128"/>
                <a:cs typeface="Arial" charset="0"/>
              </a:rPr>
              <a:t>glukoz</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ko-transporter</a:t>
            </a:r>
            <a:r>
              <a:rPr lang="tr-TR" sz="1200" kern="1200" dirty="0" smtClean="0">
                <a:solidFill>
                  <a:schemeClr val="tx1"/>
                </a:solidFill>
                <a:effectLst/>
                <a:latin typeface="Arial" charset="0"/>
                <a:ea typeface="ＭＳ Ｐゴシック" charset="-128"/>
                <a:cs typeface="Arial" charset="0"/>
              </a:rPr>
              <a:t> 2 inhibitörleri (SGLT2-İ), </a:t>
            </a:r>
            <a:r>
              <a:rPr lang="tr-TR" sz="1200" kern="1200" dirty="0" err="1" smtClean="0">
                <a:solidFill>
                  <a:schemeClr val="tx1"/>
                </a:solidFill>
                <a:effectLst/>
                <a:latin typeface="Arial" charset="0"/>
                <a:ea typeface="ＭＳ Ｐゴシック" charset="-128"/>
                <a:cs typeface="Arial" charset="0"/>
              </a:rPr>
              <a:t>renal</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proksimal</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tubulusda</a:t>
            </a:r>
            <a:r>
              <a:rPr lang="tr-TR" sz="1200" kern="1200" dirty="0" smtClean="0">
                <a:solidFill>
                  <a:schemeClr val="tx1"/>
                </a:solidFill>
                <a:effectLst/>
                <a:latin typeface="Arial" charset="0"/>
                <a:ea typeface="ＭＳ Ｐゴシック" charset="-128"/>
                <a:cs typeface="Arial" charset="0"/>
              </a:rPr>
              <a:t> SGLT2 </a:t>
            </a:r>
            <a:r>
              <a:rPr lang="tr-TR" sz="1200" kern="1200" dirty="0" err="1" smtClean="0">
                <a:solidFill>
                  <a:schemeClr val="tx1"/>
                </a:solidFill>
                <a:effectLst/>
                <a:latin typeface="Arial" charset="0"/>
                <a:ea typeface="ＭＳ Ｐゴシック" charset="-128"/>
                <a:cs typeface="Arial" charset="0"/>
              </a:rPr>
              <a:t>inhibisyonuna</a:t>
            </a:r>
            <a:r>
              <a:rPr lang="tr-TR" sz="1200" kern="1200" dirty="0" smtClean="0">
                <a:solidFill>
                  <a:schemeClr val="tx1"/>
                </a:solidFill>
                <a:effectLst/>
                <a:latin typeface="Arial" charset="0"/>
                <a:ea typeface="ＭＳ Ｐゴシック" charset="-128"/>
                <a:cs typeface="Arial" charset="0"/>
              </a:rPr>
              <a:t> yol açarak böbrekten </a:t>
            </a:r>
            <a:r>
              <a:rPr lang="tr-TR" sz="1200" kern="1200" dirty="0" err="1" smtClean="0">
                <a:solidFill>
                  <a:schemeClr val="tx1"/>
                </a:solidFill>
                <a:effectLst/>
                <a:latin typeface="Arial" charset="0"/>
                <a:ea typeface="ＭＳ Ｐゴシック" charset="-128"/>
                <a:cs typeface="Arial" charset="0"/>
              </a:rPr>
              <a:t>glukoz</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reabsorpsiyonunu</a:t>
            </a:r>
            <a:r>
              <a:rPr lang="tr-TR" sz="1200" kern="1200" dirty="0" smtClean="0">
                <a:solidFill>
                  <a:schemeClr val="tx1"/>
                </a:solidFill>
                <a:effectLst/>
                <a:latin typeface="Arial" charset="0"/>
                <a:ea typeface="ＭＳ Ｐゴシック" charset="-128"/>
                <a:cs typeface="Arial" charset="0"/>
              </a:rPr>
              <a:t> azaltır ve idrar yolu ile </a:t>
            </a:r>
            <a:r>
              <a:rPr lang="tr-TR" sz="1200" kern="1200" dirty="0" err="1" smtClean="0">
                <a:solidFill>
                  <a:schemeClr val="tx1"/>
                </a:solidFill>
                <a:effectLst/>
                <a:latin typeface="Arial" charset="0"/>
                <a:ea typeface="ＭＳ Ｐゴシック" charset="-128"/>
                <a:cs typeface="Arial" charset="0"/>
              </a:rPr>
              <a:t>glukoz</a:t>
            </a:r>
            <a:r>
              <a:rPr lang="tr-TR" sz="1200" kern="1200" dirty="0" smtClean="0">
                <a:solidFill>
                  <a:schemeClr val="tx1"/>
                </a:solidFill>
                <a:effectLst/>
                <a:latin typeface="Arial" charset="0"/>
                <a:ea typeface="ＭＳ Ｐゴシック" charset="-128"/>
                <a:cs typeface="Arial" charset="0"/>
              </a:rPr>
              <a:t> atılımını artırırlar. İnsülinden bağımsız olarak etki gösterdiklerinden </a:t>
            </a:r>
            <a:r>
              <a:rPr lang="tr-TR" sz="1200" kern="1200" dirty="0" err="1" smtClean="0">
                <a:solidFill>
                  <a:schemeClr val="tx1"/>
                </a:solidFill>
                <a:effectLst/>
                <a:latin typeface="Arial" charset="0"/>
                <a:ea typeface="ＭＳ Ｐゴシック" charset="-128"/>
                <a:cs typeface="Arial" charset="0"/>
              </a:rPr>
              <a:t>metforminden</a:t>
            </a:r>
            <a:r>
              <a:rPr lang="tr-TR" sz="1200" kern="1200" dirty="0" smtClean="0">
                <a:solidFill>
                  <a:schemeClr val="tx1"/>
                </a:solidFill>
                <a:effectLst/>
                <a:latin typeface="Arial" charset="0"/>
                <a:ea typeface="ＭＳ Ｐゴシック" charset="-128"/>
                <a:cs typeface="Arial" charset="0"/>
              </a:rPr>
              <a:t> sonra diyabetin herhangi bir aşamasında kullanılabilirler. SGLT2-İ grubu ilaçların kullanım özellikleri Tablo 7.8’de görülmektedir. Başlıca avantajları; bir miktar kilo kaybı (ortalama 2 kg kadar) sağlaması, hipoglisemi riskinin düşük olması ve kan basıncını (2-4 </a:t>
            </a:r>
            <a:r>
              <a:rPr lang="tr-TR" sz="1200" kern="1200" dirty="0" err="1" smtClean="0">
                <a:solidFill>
                  <a:schemeClr val="tx1"/>
                </a:solidFill>
                <a:effectLst/>
                <a:latin typeface="Arial" charset="0"/>
                <a:ea typeface="ＭＳ Ｐゴシック" charset="-128"/>
                <a:cs typeface="Arial" charset="0"/>
              </a:rPr>
              <a:t>mmHg</a:t>
            </a:r>
            <a:r>
              <a:rPr lang="tr-TR" sz="1200" kern="1200" dirty="0" smtClean="0">
                <a:solidFill>
                  <a:schemeClr val="tx1"/>
                </a:solidFill>
                <a:effectLst/>
                <a:latin typeface="Arial" charset="0"/>
                <a:ea typeface="ＭＳ Ｐゴシック" charset="-128"/>
                <a:cs typeface="Arial" charset="0"/>
              </a:rPr>
              <a:t>), serum ürik asit düzeyini ve </a:t>
            </a:r>
            <a:r>
              <a:rPr lang="tr-TR" sz="1200" kern="1200" dirty="0" err="1" smtClean="0">
                <a:solidFill>
                  <a:schemeClr val="tx1"/>
                </a:solidFill>
                <a:effectLst/>
                <a:latin typeface="Arial" charset="0"/>
                <a:ea typeface="ＭＳ Ｐゴシック" charset="-128"/>
                <a:cs typeface="Arial" charset="0"/>
              </a:rPr>
              <a:t>albuminüriyi</a:t>
            </a:r>
            <a:r>
              <a:rPr lang="tr-TR" sz="1200" kern="1200" dirty="0" smtClean="0">
                <a:solidFill>
                  <a:schemeClr val="tx1"/>
                </a:solidFill>
                <a:effectLst/>
                <a:latin typeface="Arial" charset="0"/>
                <a:ea typeface="ＭＳ Ｐゴシック" charset="-128"/>
                <a:cs typeface="Arial" charset="0"/>
              </a:rPr>
              <a:t> düşürmesidir. Klasik </a:t>
            </a:r>
            <a:r>
              <a:rPr lang="tr-TR" sz="1200" kern="1200" dirty="0" err="1" smtClean="0">
                <a:solidFill>
                  <a:schemeClr val="tx1"/>
                </a:solidFill>
                <a:effectLst/>
                <a:latin typeface="Arial" charset="0"/>
                <a:ea typeface="ＭＳ Ｐゴシック" charset="-128"/>
                <a:cs typeface="Arial" charset="0"/>
              </a:rPr>
              <a:t>OAD’lere</a:t>
            </a:r>
            <a:r>
              <a:rPr lang="tr-TR" sz="1200" kern="1200" dirty="0" smtClean="0">
                <a:solidFill>
                  <a:schemeClr val="tx1"/>
                </a:solidFill>
                <a:effectLst/>
                <a:latin typeface="Arial" charset="0"/>
                <a:ea typeface="ＭＳ Ｐゴシック" charset="-128"/>
                <a:cs typeface="Arial" charset="0"/>
              </a:rPr>
              <a:t> göre daha pahalıdırlar. Bu grup ilaçlardan </a:t>
            </a:r>
            <a:r>
              <a:rPr lang="tr-TR" sz="1200" kern="1200" dirty="0" err="1" smtClean="0">
                <a:solidFill>
                  <a:schemeClr val="tx1"/>
                </a:solidFill>
                <a:effectLst/>
                <a:latin typeface="Arial" charset="0"/>
                <a:ea typeface="ＭＳ Ｐゴシック" charset="-128"/>
                <a:cs typeface="Arial" charset="0"/>
              </a:rPr>
              <a:t>kanagliflozin</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dapagliflozin</a:t>
            </a:r>
            <a:r>
              <a:rPr lang="tr-TR" sz="1200" kern="1200" dirty="0" smtClean="0">
                <a:solidFill>
                  <a:schemeClr val="tx1"/>
                </a:solidFill>
                <a:effectLst/>
                <a:latin typeface="Arial" charset="0"/>
                <a:ea typeface="ＭＳ Ｐゴシック" charset="-128"/>
                <a:cs typeface="Arial" charset="0"/>
              </a:rPr>
              <a:t> ve </a:t>
            </a:r>
            <a:r>
              <a:rPr lang="tr-TR" sz="1200" kern="1200" dirty="0" err="1" smtClean="0">
                <a:solidFill>
                  <a:schemeClr val="tx1"/>
                </a:solidFill>
                <a:effectLst/>
                <a:latin typeface="Arial" charset="0"/>
                <a:ea typeface="ＭＳ Ｐゴシック" charset="-128"/>
                <a:cs typeface="Arial" charset="0"/>
              </a:rPr>
              <a:t>empagliflozinin</a:t>
            </a:r>
            <a:r>
              <a:rPr lang="tr-TR" sz="1200" kern="1200" dirty="0" smtClean="0">
                <a:solidFill>
                  <a:schemeClr val="tx1"/>
                </a:solidFill>
                <a:effectLst/>
                <a:latin typeface="Arial" charset="0"/>
                <a:ea typeface="ＭＳ Ｐゴシック" charset="-128"/>
                <a:cs typeface="Arial" charset="0"/>
              </a:rPr>
              <a:t> A1C’yi düşürmekteki etkinlikleri birbirlerine yakındır. </a:t>
            </a:r>
            <a:r>
              <a:rPr lang="tr-TR" sz="1200" kern="1200" dirty="0" err="1" smtClean="0">
                <a:solidFill>
                  <a:schemeClr val="tx1"/>
                </a:solidFill>
                <a:effectLst/>
                <a:latin typeface="Arial" charset="0"/>
                <a:ea typeface="ＭＳ Ｐゴシック" charset="-128"/>
                <a:cs typeface="Arial" charset="0"/>
              </a:rPr>
              <a:t>Kontrendikasyon</a:t>
            </a:r>
            <a:r>
              <a:rPr lang="tr-TR" sz="1200" kern="1200" dirty="0" smtClean="0">
                <a:solidFill>
                  <a:schemeClr val="tx1"/>
                </a:solidFill>
                <a:effectLst/>
                <a:latin typeface="Arial" charset="0"/>
                <a:ea typeface="ＭＳ Ｐゴシック" charset="-128"/>
                <a:cs typeface="Arial" charset="0"/>
              </a:rPr>
              <a:t> yoksa, SGLT2-İ grubu ilaçların kanıtlanmış </a:t>
            </a:r>
            <a:r>
              <a:rPr lang="tr-TR" sz="1200" kern="1200" dirty="0" err="1" smtClean="0">
                <a:solidFill>
                  <a:schemeClr val="tx1"/>
                </a:solidFill>
                <a:effectLst/>
                <a:latin typeface="Arial" charset="0"/>
                <a:ea typeface="ＭＳ Ｐゴシック" charset="-128"/>
                <a:cs typeface="Arial" charset="0"/>
              </a:rPr>
              <a:t>aterosklerotik</a:t>
            </a:r>
            <a:r>
              <a:rPr lang="tr-TR" sz="1200" kern="1200" dirty="0" smtClean="0">
                <a:solidFill>
                  <a:schemeClr val="tx1"/>
                </a:solidFill>
                <a:effectLst/>
                <a:latin typeface="Arial" charset="0"/>
                <a:ea typeface="ＭＳ Ｐゴシック" charset="-128"/>
                <a:cs typeface="Arial" charset="0"/>
              </a:rPr>
              <a:t> KVH olan ya da KVH bakımından yüksek riskli hastalarda, ve diyabetik böbrek hastalığı olan kişilerde kullanımı öncelikli olarak tercih edilir. Bu ilaçların kalp yetersizliği (New York Kalp Cemiyeti sınıflamasına göre sınıf II-IV) ve azalmış </a:t>
            </a:r>
            <a:r>
              <a:rPr lang="tr-TR" sz="1200" kern="1200" dirty="0" err="1" smtClean="0">
                <a:solidFill>
                  <a:schemeClr val="tx1"/>
                </a:solidFill>
                <a:effectLst/>
                <a:latin typeface="Arial" charset="0"/>
                <a:ea typeface="ＭＳ Ｐゴシック" charset="-128"/>
                <a:cs typeface="Arial" charset="0"/>
              </a:rPr>
              <a:t>ejeksiyon</a:t>
            </a:r>
            <a:r>
              <a:rPr lang="tr-TR" sz="1200" kern="1200" dirty="0" smtClean="0">
                <a:solidFill>
                  <a:schemeClr val="tx1"/>
                </a:solidFill>
                <a:effectLst/>
                <a:latin typeface="Arial" charset="0"/>
                <a:ea typeface="ＭＳ Ｐゴシック" charset="-128"/>
                <a:cs typeface="Arial" charset="0"/>
              </a:rPr>
              <a:t> fraksiyonu olan hastalarda, diyabet </a:t>
            </a:r>
            <a:r>
              <a:rPr lang="tr-TR" sz="1200" kern="1200" dirty="0" err="1" smtClean="0">
                <a:solidFill>
                  <a:schemeClr val="tx1"/>
                </a:solidFill>
                <a:effectLst/>
                <a:latin typeface="Arial" charset="0"/>
                <a:ea typeface="ＭＳ Ｐゴシック" charset="-128"/>
                <a:cs typeface="Arial" charset="0"/>
              </a:rPr>
              <a:t>endikasyonundan</a:t>
            </a:r>
            <a:r>
              <a:rPr lang="tr-TR" sz="1200" kern="1200" dirty="0" smtClean="0">
                <a:solidFill>
                  <a:schemeClr val="tx1"/>
                </a:solidFill>
                <a:effectLst/>
                <a:latin typeface="Arial" charset="0"/>
                <a:ea typeface="ＭＳ Ｐゴシック" charset="-128"/>
                <a:cs typeface="Arial" charset="0"/>
              </a:rPr>
              <a:t> bağımsız olarak kullanım onayı da bulunmaktadır (</a:t>
            </a:r>
            <a:r>
              <a:rPr lang="tr-TR" sz="1200" kern="1200" dirty="0" err="1" smtClean="0">
                <a:solidFill>
                  <a:schemeClr val="tx1"/>
                </a:solidFill>
                <a:effectLst/>
                <a:latin typeface="Arial" charset="0"/>
                <a:ea typeface="ＭＳ Ｐゴシック" charset="-128"/>
                <a:cs typeface="Arial" charset="0"/>
              </a:rPr>
              <a:t>Bknz</a:t>
            </a:r>
            <a:r>
              <a:rPr lang="tr-TR" sz="1200" kern="1200" dirty="0" smtClean="0">
                <a:solidFill>
                  <a:schemeClr val="tx1"/>
                </a:solidFill>
                <a:effectLst/>
                <a:latin typeface="Arial" charset="0"/>
                <a:ea typeface="ＭＳ Ｐゴシック" charset="-128"/>
                <a:cs typeface="Arial" charset="0"/>
              </a:rPr>
              <a:t> Bölüm 9).</a:t>
            </a:r>
          </a:p>
          <a:p>
            <a:pPr eaLnBrk="1" hangingPunct="1">
              <a:spcBef>
                <a:spcPct val="0"/>
              </a:spcBef>
            </a:pPr>
            <a:endParaRPr lang="tr-TR" dirty="0" smtClean="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dirty="0" smtClean="0"/>
              <a:t> Sıvı kaybına bağlı olarak İnsülin kullanan hastalarda, tedaviye SGLT2-İ eklendiğinde, kan </a:t>
            </a:r>
            <a:r>
              <a:rPr lang="tr-TR" dirty="0" err="1" smtClean="0"/>
              <a:t>glukoz</a:t>
            </a:r>
            <a:r>
              <a:rPr lang="tr-TR" dirty="0" smtClean="0"/>
              <a:t> düzeyleri normale yaklaşsa bile insülin tamamen kesilmemeli ve kuşkulu vakalarda </a:t>
            </a:r>
            <a:r>
              <a:rPr lang="tr-TR" dirty="0" err="1" smtClean="0"/>
              <a:t>ketoasidoz</a:t>
            </a:r>
            <a:r>
              <a:rPr lang="tr-TR" dirty="0" smtClean="0"/>
              <a:t> araştırılmalıdır. ¥ </a:t>
            </a: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83</a:t>
            </a:fld>
            <a:endParaRPr lang="en-US"/>
          </a:p>
        </p:txBody>
      </p:sp>
    </p:spTree>
    <p:extLst>
      <p:ext uri="{BB962C8B-B14F-4D97-AF65-F5344CB8AC3E}">
        <p14:creationId xmlns:p14="http://schemas.microsoft.com/office/powerpoint/2010/main" val="3834548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kern="1200" dirty="0" err="1" smtClean="0">
                <a:solidFill>
                  <a:schemeClr val="tx1"/>
                </a:solidFill>
                <a:effectLst/>
                <a:latin typeface="Arial" charset="0"/>
                <a:ea typeface="ＭＳ Ｐゴシック" charset="-128"/>
                <a:cs typeface="Arial" charset="0"/>
              </a:rPr>
              <a:t>Antihiperglisemik</a:t>
            </a:r>
            <a:r>
              <a:rPr lang="tr-TR" sz="1200" kern="1200" dirty="0" smtClean="0">
                <a:solidFill>
                  <a:schemeClr val="tx1"/>
                </a:solidFill>
                <a:effectLst/>
                <a:latin typeface="Arial" charset="0"/>
                <a:ea typeface="ＭＳ Ｐゴシック" charset="-128"/>
                <a:cs typeface="Arial" charset="0"/>
              </a:rPr>
              <a:t> ilaçların klinik özellikleri ve özel hasta gruplarında tercih edilme durumları</a:t>
            </a: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86</a:t>
            </a:fld>
            <a:endParaRPr lang="en-US"/>
          </a:p>
        </p:txBody>
      </p:sp>
    </p:spTree>
    <p:extLst>
      <p:ext uri="{BB962C8B-B14F-4D97-AF65-F5344CB8AC3E}">
        <p14:creationId xmlns:p14="http://schemas.microsoft.com/office/powerpoint/2010/main" val="10906058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kern="1200" dirty="0" smtClean="0">
                <a:solidFill>
                  <a:schemeClr val="tx1"/>
                </a:solidFill>
                <a:effectLst/>
                <a:latin typeface="Arial" charset="0"/>
                <a:ea typeface="ＭＳ Ｐゴシック" charset="-128"/>
                <a:cs typeface="Arial" charset="0"/>
              </a:rPr>
              <a:t>Anti-</a:t>
            </a:r>
            <a:r>
              <a:rPr lang="tr-TR" sz="1200" kern="1200" dirty="0" err="1" smtClean="0">
                <a:solidFill>
                  <a:schemeClr val="tx1"/>
                </a:solidFill>
                <a:effectLst/>
                <a:latin typeface="Arial" charset="0"/>
                <a:ea typeface="ＭＳ Ｐゴシック" charset="-128"/>
                <a:cs typeface="Arial" charset="0"/>
              </a:rPr>
              <a:t>hiperglisemik</a:t>
            </a:r>
            <a:r>
              <a:rPr lang="tr-TR" sz="1200" kern="1200" dirty="0" smtClean="0">
                <a:solidFill>
                  <a:schemeClr val="tx1"/>
                </a:solidFill>
                <a:effectLst/>
                <a:latin typeface="Arial" charset="0"/>
                <a:ea typeface="ＭＳ Ｐゴシック" charset="-128"/>
                <a:cs typeface="Arial" charset="0"/>
              </a:rPr>
              <a:t> tedavide kombinasyona uygunluk</a:t>
            </a: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87</a:t>
            </a:fld>
            <a:endParaRPr lang="en-US"/>
          </a:p>
        </p:txBody>
      </p:sp>
    </p:spTree>
    <p:extLst>
      <p:ext uri="{BB962C8B-B14F-4D97-AF65-F5344CB8AC3E}">
        <p14:creationId xmlns:p14="http://schemas.microsoft.com/office/powerpoint/2010/main" val="2227662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kern="1200" dirty="0" smtClean="0">
                <a:solidFill>
                  <a:schemeClr val="tx1"/>
                </a:solidFill>
                <a:effectLst/>
                <a:latin typeface="Arial" charset="0"/>
                <a:ea typeface="ＭＳ Ｐゴシック" charset="-128"/>
                <a:cs typeface="Arial" charset="0"/>
              </a:rPr>
              <a:t>YENİ TANI Tip 2 Diyabetli Hastalarda Tedavi Algoritması*</a:t>
            </a: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93</a:t>
            </a:fld>
            <a:endParaRPr lang="en-US"/>
          </a:p>
        </p:txBody>
      </p:sp>
    </p:spTree>
    <p:extLst>
      <p:ext uri="{BB962C8B-B14F-4D97-AF65-F5344CB8AC3E}">
        <p14:creationId xmlns:p14="http://schemas.microsoft.com/office/powerpoint/2010/main" val="2417746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charset="-128"/>
                <a:cs typeface="Arial" charset="0"/>
              </a:rPr>
              <a:t>TAKİP ALTINDAKİ Tip 2 </a:t>
            </a:r>
            <a:r>
              <a:rPr lang="en-US" sz="1200" kern="1200" dirty="0" err="1" smtClean="0">
                <a:solidFill>
                  <a:schemeClr val="tx1"/>
                </a:solidFill>
                <a:effectLst/>
                <a:latin typeface="Arial" charset="0"/>
                <a:ea typeface="ＭＳ Ｐゴシック" charset="-128"/>
                <a:cs typeface="Arial" charset="0"/>
              </a:rPr>
              <a:t>Diyabetli</a:t>
            </a:r>
            <a:r>
              <a:rPr lang="en-US" sz="1200" kern="1200" dirty="0" smtClean="0">
                <a:solidFill>
                  <a:schemeClr val="tx1"/>
                </a:solidFill>
                <a:effectLst/>
                <a:latin typeface="Arial" charset="0"/>
                <a:ea typeface="ＭＳ Ｐゴシック" charset="-128"/>
                <a:cs typeface="Arial" charset="0"/>
              </a:rPr>
              <a:t> </a:t>
            </a:r>
            <a:r>
              <a:rPr lang="en-US" sz="1200" kern="1200" dirty="0" err="1" smtClean="0">
                <a:solidFill>
                  <a:schemeClr val="tx1"/>
                </a:solidFill>
                <a:effectLst/>
                <a:latin typeface="Arial" charset="0"/>
                <a:ea typeface="ＭＳ Ｐゴシック" charset="-128"/>
                <a:cs typeface="Arial" charset="0"/>
              </a:rPr>
              <a:t>Hastalarda</a:t>
            </a:r>
            <a:r>
              <a:rPr lang="en-US" sz="1200" kern="1200" dirty="0" smtClean="0">
                <a:solidFill>
                  <a:schemeClr val="tx1"/>
                </a:solidFill>
                <a:effectLst/>
                <a:latin typeface="Arial" charset="0"/>
                <a:ea typeface="ＭＳ Ｐゴシック" charset="-128"/>
                <a:cs typeface="Arial" charset="0"/>
              </a:rPr>
              <a:t> </a:t>
            </a:r>
            <a:r>
              <a:rPr lang="en-US" sz="1200" kern="1200" dirty="0" err="1" smtClean="0">
                <a:solidFill>
                  <a:schemeClr val="tx1"/>
                </a:solidFill>
                <a:effectLst/>
                <a:latin typeface="Arial" charset="0"/>
                <a:ea typeface="ＭＳ Ｐゴシック" charset="-128"/>
                <a:cs typeface="Arial" charset="0"/>
              </a:rPr>
              <a:t>Tedavi</a:t>
            </a:r>
            <a:r>
              <a:rPr lang="en-US" sz="1200" kern="1200" dirty="0" smtClean="0">
                <a:solidFill>
                  <a:schemeClr val="tx1"/>
                </a:solidFill>
                <a:effectLst/>
                <a:latin typeface="Arial" charset="0"/>
                <a:ea typeface="ＭＳ Ｐゴシック" charset="-128"/>
                <a:cs typeface="Arial" charset="0"/>
              </a:rPr>
              <a:t> </a:t>
            </a:r>
            <a:r>
              <a:rPr lang="en-US" sz="1200" kern="1200" dirty="0" err="1" smtClean="0">
                <a:solidFill>
                  <a:schemeClr val="tx1"/>
                </a:solidFill>
                <a:effectLst/>
                <a:latin typeface="Arial" charset="0"/>
                <a:ea typeface="ＭＳ Ｐゴシック" charset="-128"/>
                <a:cs typeface="Arial" charset="0"/>
              </a:rPr>
              <a:t>Algoritması</a:t>
            </a:r>
            <a:endParaRPr lang="tr-TR" sz="1200" kern="1200" dirty="0" smtClean="0">
              <a:solidFill>
                <a:schemeClr val="tx1"/>
              </a:solidFill>
              <a:effectLst/>
              <a:latin typeface="Arial" charset="0"/>
              <a:ea typeface="ＭＳ Ｐゴシック" charset="-128"/>
              <a:cs typeface="Arial" charset="0"/>
            </a:endParaRPr>
          </a:p>
          <a:p>
            <a:endParaRPr lang="tr-TR" sz="1200" kern="1200" dirty="0" smtClean="0">
              <a:solidFill>
                <a:schemeClr val="tx1"/>
              </a:solidFill>
              <a:effectLst/>
              <a:latin typeface="Arial" charset="0"/>
              <a:ea typeface="ＭＳ Ｐゴシック" charset="-128"/>
              <a:cs typeface="Arial" charset="0"/>
            </a:endParaRPr>
          </a:p>
          <a:p>
            <a:r>
              <a:rPr lang="en-US" sz="1200" kern="1200" dirty="0" smtClean="0">
                <a:solidFill>
                  <a:schemeClr val="tx1"/>
                </a:solidFill>
                <a:effectLst/>
                <a:latin typeface="Arial" charset="0"/>
                <a:ea typeface="ＭＳ Ｐゴシック" charset="-128"/>
                <a:cs typeface="Arial" charset="0"/>
              </a:rPr>
              <a:t> </a:t>
            </a:r>
            <a:endParaRPr lang="tr-TR" sz="1200" kern="1200" dirty="0" smtClean="0">
              <a:solidFill>
                <a:schemeClr val="tx1"/>
              </a:solidFill>
              <a:effectLst/>
              <a:latin typeface="Arial" charset="0"/>
              <a:ea typeface="ＭＳ Ｐゴシック" charset="-128"/>
              <a:cs typeface="Arial" charset="0"/>
            </a:endParaRP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94</a:t>
            </a:fld>
            <a:endParaRPr lang="en-US"/>
          </a:p>
        </p:txBody>
      </p:sp>
    </p:spTree>
    <p:extLst>
      <p:ext uri="{BB962C8B-B14F-4D97-AF65-F5344CB8AC3E}">
        <p14:creationId xmlns:p14="http://schemas.microsoft.com/office/powerpoint/2010/main" val="29865001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kern="1200" dirty="0" smtClean="0">
                <a:solidFill>
                  <a:schemeClr val="tx1"/>
                </a:solidFill>
                <a:effectLst/>
                <a:latin typeface="Arial" charset="0"/>
                <a:ea typeface="ＭＳ Ｐゴシック" charset="-128"/>
                <a:cs typeface="Arial" charset="0"/>
              </a:rPr>
              <a:t>Tip 2 diyabet tedavisinde kullanılan yeni </a:t>
            </a:r>
            <a:r>
              <a:rPr lang="tr-TR" sz="1200" kern="1200" dirty="0" err="1" smtClean="0">
                <a:solidFill>
                  <a:schemeClr val="tx1"/>
                </a:solidFill>
                <a:effectLst/>
                <a:latin typeface="Arial" charset="0"/>
                <a:ea typeface="ＭＳ Ｐゴシック" charset="-128"/>
                <a:cs typeface="Arial" charset="0"/>
              </a:rPr>
              <a:t>antihiperglisemik</a:t>
            </a:r>
            <a:r>
              <a:rPr lang="tr-TR" sz="1200" kern="1200" dirty="0" smtClean="0">
                <a:solidFill>
                  <a:schemeClr val="tx1"/>
                </a:solidFill>
                <a:effectLst/>
                <a:latin typeface="Arial" charset="0"/>
                <a:ea typeface="ＭＳ Ｐゴシック" charset="-128"/>
                <a:cs typeface="Arial" charset="0"/>
              </a:rPr>
              <a:t> ilaçların </a:t>
            </a:r>
            <a:r>
              <a:rPr lang="tr-TR" sz="1200" kern="1200" dirty="0" err="1" smtClean="0">
                <a:solidFill>
                  <a:schemeClr val="tx1"/>
                </a:solidFill>
                <a:effectLst/>
                <a:latin typeface="Arial" charset="0"/>
                <a:ea typeface="ＭＳ Ｐゴシック" charset="-128"/>
                <a:cs typeface="Arial" charset="0"/>
              </a:rPr>
              <a:t>kardiyovasküler</a:t>
            </a:r>
            <a:r>
              <a:rPr lang="tr-TR" sz="1200" kern="1200" dirty="0" smtClean="0">
                <a:solidFill>
                  <a:schemeClr val="tx1"/>
                </a:solidFill>
                <a:effectLst/>
                <a:latin typeface="Arial" charset="0"/>
                <a:ea typeface="ＭＳ Ｐゴシック" charset="-128"/>
                <a:cs typeface="Arial" charset="0"/>
              </a:rPr>
              <a:t> ve </a:t>
            </a:r>
            <a:r>
              <a:rPr lang="tr-TR" sz="1200" kern="1200" dirty="0" err="1" smtClean="0">
                <a:solidFill>
                  <a:schemeClr val="tx1"/>
                </a:solidFill>
                <a:effectLst/>
                <a:latin typeface="Arial" charset="0"/>
                <a:ea typeface="ＭＳ Ｐゴシック" charset="-128"/>
                <a:cs typeface="Arial" charset="0"/>
              </a:rPr>
              <a:t>renal</a:t>
            </a:r>
            <a:r>
              <a:rPr lang="tr-TR" sz="1200" kern="1200" dirty="0" smtClean="0">
                <a:solidFill>
                  <a:schemeClr val="tx1"/>
                </a:solidFill>
                <a:effectLst/>
                <a:latin typeface="Arial" charset="0"/>
                <a:ea typeface="ＭＳ Ｐゴシック" charset="-128"/>
                <a:cs typeface="Arial" charset="0"/>
              </a:rPr>
              <a:t> </a:t>
            </a:r>
            <a:r>
              <a:rPr lang="tr-TR" sz="1200" kern="1200" dirty="0" err="1" smtClean="0">
                <a:solidFill>
                  <a:schemeClr val="tx1"/>
                </a:solidFill>
                <a:effectLst/>
                <a:latin typeface="Arial" charset="0"/>
                <a:ea typeface="ＭＳ Ｐゴシック" charset="-128"/>
                <a:cs typeface="Arial" charset="0"/>
              </a:rPr>
              <a:t>sonlanımlar</a:t>
            </a:r>
            <a:endParaRPr lang="tr-TR" sz="1200" kern="1200" dirty="0" smtClean="0">
              <a:solidFill>
                <a:schemeClr val="tx1"/>
              </a:solidFill>
              <a:effectLst/>
              <a:latin typeface="Arial" charset="0"/>
              <a:ea typeface="ＭＳ Ｐゴシック" charset="-128"/>
              <a:cs typeface="Arial" charset="0"/>
            </a:endParaRPr>
          </a:p>
          <a:p>
            <a:endParaRPr lang="en-US" dirty="0"/>
          </a:p>
        </p:txBody>
      </p:sp>
      <p:sp>
        <p:nvSpPr>
          <p:cNvPr id="4" name="Slide Number Placeholder 3"/>
          <p:cNvSpPr>
            <a:spLocks noGrp="1"/>
          </p:cNvSpPr>
          <p:nvPr>
            <p:ph type="sldNum" sz="quarter" idx="10"/>
          </p:nvPr>
        </p:nvSpPr>
        <p:spPr/>
        <p:txBody>
          <a:bodyPr/>
          <a:lstStyle/>
          <a:p>
            <a:fld id="{7A8C54BB-12B0-4599-8A8F-541E93521907}" type="slidenum">
              <a:rPr lang="en-US" smtClean="0"/>
              <a:pPr/>
              <a:t>95</a:t>
            </a:fld>
            <a:endParaRPr lang="en-US"/>
          </a:p>
        </p:txBody>
      </p:sp>
    </p:spTree>
    <p:extLst>
      <p:ext uri="{BB962C8B-B14F-4D97-AF65-F5344CB8AC3E}">
        <p14:creationId xmlns:p14="http://schemas.microsoft.com/office/powerpoint/2010/main" val="279691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1328738" y="1295400"/>
            <a:ext cx="6486525" cy="3152775"/>
          </a:xfrm>
          <a:prstGeom prst="rect">
            <a:avLst/>
          </a:prstGeom>
          <a:noFill/>
          <a:ln w="3175">
            <a:solidFill>
              <a:schemeClr val="bg1"/>
            </a:solidFill>
            <a:miter lim="800000"/>
            <a:headEnd/>
            <a:tailEnd/>
          </a:ln>
          <a:effectLst>
            <a:outerShdw blurRad="63500" sx="100500" sy="1005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a:lstStyle/>
          <a:p>
            <a:pPr>
              <a:spcBef>
                <a:spcPts val="2000"/>
              </a:spcBef>
              <a:buClr>
                <a:schemeClr val="accent1">
                  <a:lumMod val="60000"/>
                  <a:lumOff val="40000"/>
                </a:schemeClr>
              </a:buClr>
              <a:buSzPct val="110000"/>
              <a:buFont typeface="Wingdings 2" pitchFamily="18" charset="2"/>
              <a:buNone/>
              <a:defRPr/>
            </a:pPr>
            <a:endParaRPr sz="3200">
              <a:solidFill>
                <a:schemeClr val="tx1">
                  <a:lumMod val="65000"/>
                  <a:lumOff val="35000"/>
                </a:schemeClr>
              </a:solidFill>
              <a:latin typeface="+mn-lt"/>
              <a:ea typeface="+mn-ea"/>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tr-TR"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fld id="{6F139C9D-F00B-477D-9540-C974C876315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tr-TR"/>
          </a:p>
        </p:txBody>
      </p:sp>
      <p:sp>
        <p:nvSpPr>
          <p:cNvPr id="5" name="Footer Placeholder 4"/>
          <p:cNvSpPr>
            <a:spLocks noGrp="1"/>
          </p:cNvSpPr>
          <p:nvPr>
            <p:ph type="ftr" sz="quarter" idx="11"/>
          </p:nvPr>
        </p:nvSpPr>
        <p:spPr/>
        <p:txBody>
          <a:bodyPr/>
          <a:lstStyle>
            <a:lvl1pPr>
              <a:defRPr/>
            </a:lvl1pPr>
          </a:lstStyle>
          <a:p>
            <a:pPr>
              <a:defRPr/>
            </a:pPr>
            <a:endParaRPr lang="tr-TR"/>
          </a:p>
        </p:txBody>
      </p:sp>
      <p:sp>
        <p:nvSpPr>
          <p:cNvPr id="6" name="Slide Number Placeholder 5"/>
          <p:cNvSpPr>
            <a:spLocks noGrp="1"/>
          </p:cNvSpPr>
          <p:nvPr>
            <p:ph type="sldNum" sz="quarter" idx="12"/>
          </p:nvPr>
        </p:nvSpPr>
        <p:spPr/>
        <p:txBody>
          <a:bodyPr/>
          <a:lstStyle>
            <a:lvl1pPr>
              <a:defRPr/>
            </a:lvl1pPr>
          </a:lstStyle>
          <a:p>
            <a:fld id="{17B2A63A-8B98-47FF-B2EC-D71A3E0E067E}" type="slidenum">
              <a:rPr lang="tr-T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tr-TR"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tr-TR"/>
          </a:p>
        </p:txBody>
      </p:sp>
      <p:sp>
        <p:nvSpPr>
          <p:cNvPr id="6" name="Footer Placeholder 4"/>
          <p:cNvSpPr>
            <a:spLocks noGrp="1"/>
          </p:cNvSpPr>
          <p:nvPr>
            <p:ph type="ftr" sz="quarter" idx="15"/>
          </p:nvPr>
        </p:nvSpPr>
        <p:spPr/>
        <p:txBody>
          <a:bodyPr/>
          <a:lstStyle>
            <a:lvl1pPr>
              <a:defRPr/>
            </a:lvl1pPr>
          </a:lstStyle>
          <a:p>
            <a:pPr>
              <a:defRPr/>
            </a:pPr>
            <a:endParaRPr lang="tr-TR"/>
          </a:p>
        </p:txBody>
      </p:sp>
      <p:sp>
        <p:nvSpPr>
          <p:cNvPr id="7" name="Slide Number Placeholder 5"/>
          <p:cNvSpPr>
            <a:spLocks noGrp="1"/>
          </p:cNvSpPr>
          <p:nvPr>
            <p:ph type="sldNum" sz="quarter" idx="16"/>
          </p:nvPr>
        </p:nvSpPr>
        <p:spPr/>
        <p:txBody>
          <a:bodyPr/>
          <a:lstStyle>
            <a:lvl1pPr>
              <a:defRPr/>
            </a:lvl1pPr>
          </a:lstStyle>
          <a:p>
            <a:fld id="{278C43B3-A32D-4FEE-9DF7-029BF19CE61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tr-TR"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tr-TR"/>
          </a:p>
        </p:txBody>
      </p:sp>
      <p:sp>
        <p:nvSpPr>
          <p:cNvPr id="5" name="Footer Placeholder 4"/>
          <p:cNvSpPr>
            <a:spLocks noGrp="1"/>
          </p:cNvSpPr>
          <p:nvPr>
            <p:ph type="ftr" sz="quarter" idx="11"/>
          </p:nvPr>
        </p:nvSpPr>
        <p:spPr/>
        <p:txBody>
          <a:bodyPr/>
          <a:lstStyle>
            <a:lvl1pPr>
              <a:defRPr/>
            </a:lvl1pPr>
          </a:lstStyle>
          <a:p>
            <a:pPr>
              <a:defRPr/>
            </a:pPr>
            <a:endParaRPr lang="tr-TR"/>
          </a:p>
        </p:txBody>
      </p:sp>
      <p:sp>
        <p:nvSpPr>
          <p:cNvPr id="6" name="Slide Number Placeholder 5"/>
          <p:cNvSpPr>
            <a:spLocks noGrp="1"/>
          </p:cNvSpPr>
          <p:nvPr>
            <p:ph type="sldNum" sz="quarter" idx="12"/>
          </p:nvPr>
        </p:nvSpPr>
        <p:spPr/>
        <p:txBody>
          <a:bodyPr/>
          <a:lstStyle>
            <a:lvl1pPr>
              <a:defRPr/>
            </a:lvl1pPr>
          </a:lstStyle>
          <a:p>
            <a:fld id="{D357F5AC-9044-40FF-8BB7-6C0F025E98F0}" type="slidenum">
              <a:rPr lang="tr-T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tr-TR"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fld id="{F6353926-FBC9-49FA-B1E2-7F86C94F0A39}" type="slidenum">
              <a:rPr lang="tr-T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tr-TR"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tr-TR"/>
          </a:p>
        </p:txBody>
      </p:sp>
      <p:sp>
        <p:nvSpPr>
          <p:cNvPr id="8" name="Footer Placeholder 4"/>
          <p:cNvSpPr>
            <a:spLocks noGrp="1"/>
          </p:cNvSpPr>
          <p:nvPr>
            <p:ph type="ftr" sz="quarter" idx="11"/>
          </p:nvPr>
        </p:nvSpPr>
        <p:spPr/>
        <p:txBody>
          <a:bodyPr/>
          <a:lstStyle>
            <a:lvl1pPr>
              <a:defRPr/>
            </a:lvl1pPr>
          </a:lstStyle>
          <a:p>
            <a:pPr>
              <a:defRPr/>
            </a:pPr>
            <a:endParaRPr lang="tr-TR"/>
          </a:p>
        </p:txBody>
      </p:sp>
      <p:sp>
        <p:nvSpPr>
          <p:cNvPr id="9" name="Slide Number Placeholder 5"/>
          <p:cNvSpPr>
            <a:spLocks noGrp="1"/>
          </p:cNvSpPr>
          <p:nvPr>
            <p:ph type="sldNum" sz="quarter" idx="12"/>
          </p:nvPr>
        </p:nvSpPr>
        <p:spPr/>
        <p:txBody>
          <a:bodyPr/>
          <a:lstStyle>
            <a:lvl1pPr>
              <a:defRPr/>
            </a:lvl1pPr>
          </a:lstStyle>
          <a:p>
            <a:fld id="{BFB36857-65E0-45EE-B4EE-FFBEAAB83E40}" type="slidenum">
              <a:rPr lang="tr-T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tr-TR"/>
          </a:p>
        </p:txBody>
      </p:sp>
      <p:sp>
        <p:nvSpPr>
          <p:cNvPr id="4" name="Footer Placeholder 4"/>
          <p:cNvSpPr>
            <a:spLocks noGrp="1"/>
          </p:cNvSpPr>
          <p:nvPr>
            <p:ph type="ftr" sz="quarter" idx="11"/>
          </p:nvPr>
        </p:nvSpPr>
        <p:spPr/>
        <p:txBody>
          <a:bodyPr/>
          <a:lstStyle>
            <a:lvl1pPr>
              <a:defRPr/>
            </a:lvl1pPr>
          </a:lstStyle>
          <a:p>
            <a:pPr>
              <a:defRPr/>
            </a:pPr>
            <a:endParaRPr lang="tr-TR"/>
          </a:p>
        </p:txBody>
      </p:sp>
      <p:sp>
        <p:nvSpPr>
          <p:cNvPr id="5" name="Slide Number Placeholder 5"/>
          <p:cNvSpPr>
            <a:spLocks noGrp="1"/>
          </p:cNvSpPr>
          <p:nvPr>
            <p:ph type="sldNum" sz="quarter" idx="12"/>
          </p:nvPr>
        </p:nvSpPr>
        <p:spPr/>
        <p:txBody>
          <a:bodyPr/>
          <a:lstStyle>
            <a:lvl1pPr>
              <a:defRPr/>
            </a:lvl1pPr>
          </a:lstStyle>
          <a:p>
            <a:fld id="{5672421F-A027-45AF-A354-2FE6CBAD572E}" type="slidenum">
              <a:rPr lang="tr-T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tr-TR"/>
          </a:p>
        </p:txBody>
      </p:sp>
      <p:sp>
        <p:nvSpPr>
          <p:cNvPr id="3" name="Footer Placeholder 4"/>
          <p:cNvSpPr>
            <a:spLocks noGrp="1"/>
          </p:cNvSpPr>
          <p:nvPr>
            <p:ph type="ftr" sz="quarter" idx="11"/>
          </p:nvPr>
        </p:nvSpPr>
        <p:spPr/>
        <p:txBody>
          <a:bodyPr/>
          <a:lstStyle>
            <a:lvl1pPr>
              <a:defRPr/>
            </a:lvl1pPr>
          </a:lstStyle>
          <a:p>
            <a:pPr>
              <a:defRPr/>
            </a:pPr>
            <a:endParaRPr lang="tr-TR"/>
          </a:p>
        </p:txBody>
      </p:sp>
      <p:sp>
        <p:nvSpPr>
          <p:cNvPr id="4" name="Slide Number Placeholder 5"/>
          <p:cNvSpPr>
            <a:spLocks noGrp="1"/>
          </p:cNvSpPr>
          <p:nvPr>
            <p:ph type="sldNum" sz="quarter" idx="12"/>
          </p:nvPr>
        </p:nvSpPr>
        <p:spPr/>
        <p:txBody>
          <a:bodyPr/>
          <a:lstStyle>
            <a:lvl1pPr>
              <a:defRPr/>
            </a:lvl1pPr>
          </a:lstStyle>
          <a:p>
            <a:fld id="{780D06A7-15A4-45BC-A829-27B60E1FE4F0}" type="slidenum">
              <a:rPr lang="tr-T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tr-TR"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fld id="{828E9DE9-B81C-4B95-8253-AB11100C5FF4}" type="slidenum">
              <a:rPr lang="tr-T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tr-TR"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fld id="{3BD99C87-612C-417A-9E81-0847ADBB7406}" type="slidenum">
              <a:rPr lang="tr-T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tr-TR"/>
          </a:p>
        </p:txBody>
      </p:sp>
      <p:sp>
        <p:nvSpPr>
          <p:cNvPr id="5" name="Footer Placeholder 4"/>
          <p:cNvSpPr>
            <a:spLocks noGrp="1"/>
          </p:cNvSpPr>
          <p:nvPr>
            <p:ph type="ftr" sz="quarter" idx="11"/>
          </p:nvPr>
        </p:nvSpPr>
        <p:spPr/>
        <p:txBody>
          <a:bodyPr/>
          <a:lstStyle>
            <a:lvl1pPr>
              <a:defRPr/>
            </a:lvl1pPr>
          </a:lstStyle>
          <a:p>
            <a:pPr>
              <a:defRPr/>
            </a:pPr>
            <a:endParaRPr lang="tr-TR"/>
          </a:p>
        </p:txBody>
      </p:sp>
      <p:sp>
        <p:nvSpPr>
          <p:cNvPr id="6" name="Slide Number Placeholder 5"/>
          <p:cNvSpPr>
            <a:spLocks noGrp="1"/>
          </p:cNvSpPr>
          <p:nvPr>
            <p:ph type="sldNum" sz="quarter" idx="12"/>
          </p:nvPr>
        </p:nvSpPr>
        <p:spPr/>
        <p:txBody>
          <a:bodyPr/>
          <a:lstStyle>
            <a:lvl1pPr>
              <a:defRPr/>
            </a:lvl1pPr>
          </a:lstStyle>
          <a:p>
            <a:fld id="{4864350B-5758-4CAD-A74B-6A4E43338536}" type="slidenum">
              <a:rPr lang="tr-T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tr-TR"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tr-TR"/>
          </a:p>
        </p:txBody>
      </p:sp>
      <p:sp>
        <p:nvSpPr>
          <p:cNvPr id="5" name="Footer Placeholder 4"/>
          <p:cNvSpPr>
            <a:spLocks noGrp="1"/>
          </p:cNvSpPr>
          <p:nvPr>
            <p:ph type="ftr" sz="quarter" idx="11"/>
          </p:nvPr>
        </p:nvSpPr>
        <p:spPr/>
        <p:txBody>
          <a:bodyPr/>
          <a:lstStyle>
            <a:lvl1pPr>
              <a:defRPr/>
            </a:lvl1pPr>
          </a:lstStyle>
          <a:p>
            <a:pPr>
              <a:defRPr/>
            </a:pPr>
            <a:endParaRPr lang="tr-TR"/>
          </a:p>
        </p:txBody>
      </p:sp>
      <p:sp>
        <p:nvSpPr>
          <p:cNvPr id="6" name="Slide Number Placeholder 5"/>
          <p:cNvSpPr>
            <a:spLocks noGrp="1"/>
          </p:cNvSpPr>
          <p:nvPr>
            <p:ph type="sldNum" sz="quarter" idx="12"/>
          </p:nvPr>
        </p:nvSpPr>
        <p:spPr/>
        <p:txBody>
          <a:bodyPr/>
          <a:lstStyle>
            <a:lvl1pPr>
              <a:defRPr/>
            </a:lvl1pPr>
          </a:lstStyle>
          <a:p>
            <a:fld id="{34EDEC09-405F-407E-B4EA-81B1D1EDEBA4}" type="slidenum">
              <a:rPr lang="tr-T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tr-TR"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Date Placeholder 5"/>
          <p:cNvSpPr>
            <a:spLocks noGrp="1"/>
          </p:cNvSpPr>
          <p:nvPr>
            <p:ph type="dt" sz="half" idx="10"/>
          </p:nvPr>
        </p:nvSpPr>
        <p:spPr>
          <a:xfrm>
            <a:off x="457200" y="6251575"/>
            <a:ext cx="2133600" cy="476250"/>
          </a:xfrm>
        </p:spPr>
        <p:txBody>
          <a:bodyPr/>
          <a:lstStyle>
            <a:lvl1pPr>
              <a:defRPr/>
            </a:lvl1pPr>
          </a:lstStyle>
          <a:p>
            <a:pPr>
              <a:defRPr/>
            </a:pPr>
            <a:endParaRPr lang="tr-TR"/>
          </a:p>
        </p:txBody>
      </p:sp>
      <p:sp>
        <p:nvSpPr>
          <p:cNvPr id="7" name="Slide Number Placeholder 6"/>
          <p:cNvSpPr>
            <a:spLocks noGrp="1"/>
          </p:cNvSpPr>
          <p:nvPr>
            <p:ph type="sldNum" sz="quarter" idx="11"/>
          </p:nvPr>
        </p:nvSpPr>
        <p:spPr>
          <a:xfrm>
            <a:off x="6553200" y="6248400"/>
            <a:ext cx="2133600" cy="476250"/>
          </a:xfrm>
        </p:spPr>
        <p:txBody>
          <a:bodyPr/>
          <a:lstStyle>
            <a:lvl1pPr>
              <a:defRPr/>
            </a:lvl1pPr>
          </a:lstStyle>
          <a:p>
            <a:fld id="{788B8D64-F5A0-4CEC-85CE-83528CF2418F}" type="slidenum">
              <a:rPr lang="tr-TR"/>
              <a:pPr/>
              <a:t>‹#›</a:t>
            </a:fld>
            <a:endParaRPr lang="tr-TR"/>
          </a:p>
        </p:txBody>
      </p:sp>
      <p:sp>
        <p:nvSpPr>
          <p:cNvPr id="8" name="Footer Placeholder 7"/>
          <p:cNvSpPr>
            <a:spLocks noGrp="1"/>
          </p:cNvSpPr>
          <p:nvPr>
            <p:ph type="ftr" sz="quarter" idx="12"/>
          </p:nvPr>
        </p:nvSpPr>
        <p:spPr>
          <a:xfrm>
            <a:off x="3124200" y="6248400"/>
            <a:ext cx="2895600" cy="476250"/>
          </a:xfrm>
        </p:spPr>
        <p:txBody>
          <a:bodyPr/>
          <a:lstStyle>
            <a:lvl1pPr>
              <a:defRPr/>
            </a:lvl1pPr>
          </a:lstStyle>
          <a:p>
            <a:pPr>
              <a:defRPr/>
            </a:pPr>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tr-TR"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Date Placeholder 3"/>
          <p:cNvSpPr>
            <a:spLocks noGrp="1"/>
          </p:cNvSpPr>
          <p:nvPr>
            <p:ph type="dt" sz="half" idx="10"/>
          </p:nvPr>
        </p:nvSpPr>
        <p:spPr>
          <a:xfrm>
            <a:off x="457200" y="6251575"/>
            <a:ext cx="2133600" cy="476250"/>
          </a:xfrm>
        </p:spPr>
        <p:txBody>
          <a:bodyPr/>
          <a:lstStyle>
            <a:lvl1pPr>
              <a:defRPr/>
            </a:lvl1pPr>
          </a:lstStyle>
          <a:p>
            <a:pPr>
              <a:defRPr/>
            </a:pPr>
            <a:endParaRPr lang="tr-TR"/>
          </a:p>
        </p:txBody>
      </p:sp>
      <p:sp>
        <p:nvSpPr>
          <p:cNvPr id="5" name="Slide Number Placeholder 4"/>
          <p:cNvSpPr>
            <a:spLocks noGrp="1"/>
          </p:cNvSpPr>
          <p:nvPr>
            <p:ph type="sldNum" sz="quarter" idx="11"/>
          </p:nvPr>
        </p:nvSpPr>
        <p:spPr>
          <a:xfrm>
            <a:off x="6553200" y="6248400"/>
            <a:ext cx="2133600" cy="476250"/>
          </a:xfrm>
        </p:spPr>
        <p:txBody>
          <a:bodyPr/>
          <a:lstStyle>
            <a:lvl1pPr>
              <a:defRPr/>
            </a:lvl1pPr>
          </a:lstStyle>
          <a:p>
            <a:fld id="{0A0BD917-A117-4C6A-B4FA-6D1313BEA522}" type="slidenum">
              <a:rPr lang="tr-TR"/>
              <a:pPr/>
              <a:t>‹#›</a:t>
            </a:fld>
            <a:endParaRPr lang="tr-TR"/>
          </a:p>
        </p:txBody>
      </p:sp>
      <p:sp>
        <p:nvSpPr>
          <p:cNvPr id="6" name="Footer Placeholder 5"/>
          <p:cNvSpPr>
            <a:spLocks noGrp="1"/>
          </p:cNvSpPr>
          <p:nvPr>
            <p:ph type="ftr" sz="quarter" idx="12"/>
          </p:nvPr>
        </p:nvSpPr>
        <p:spPr>
          <a:xfrm>
            <a:off x="3124200" y="6248400"/>
            <a:ext cx="2895600" cy="476250"/>
          </a:xfrm>
        </p:spPr>
        <p:txBody>
          <a:bodyPr/>
          <a:lstStyle>
            <a:lvl1pPr>
              <a:defRPr/>
            </a:lvl1pPr>
          </a:lstStyle>
          <a:p>
            <a:pPr>
              <a:defRPr/>
            </a:pPr>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Başlık,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914400" y="0"/>
            <a:ext cx="7827963" cy="13081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95300" y="1587500"/>
            <a:ext cx="4057650" cy="45593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705350" y="1587500"/>
            <a:ext cx="4057650" cy="45593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6386" name="Title Placeholder 1"/>
          <p:cNvSpPr>
            <a:spLocks noGrp="1"/>
          </p:cNvSpPr>
          <p:nvPr>
            <p:ph type="title"/>
          </p:nvPr>
        </p:nvSpPr>
        <p:spPr bwMode="auto">
          <a:xfrm>
            <a:off x="549275" y="107950"/>
            <a:ext cx="8042275" cy="13366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tr-TR" smtClean="0"/>
              <a:t>Click to edit Master title style</a:t>
            </a:r>
            <a:endParaRPr lang="en-US" smtClean="0"/>
          </a:p>
        </p:txBody>
      </p:sp>
      <p:sp>
        <p:nvSpPr>
          <p:cNvPr id="16387" name="Text Placeholder 2"/>
          <p:cNvSpPr>
            <a:spLocks noGrp="1"/>
          </p:cNvSpPr>
          <p:nvPr>
            <p:ph type="body" idx="1"/>
          </p:nvPr>
        </p:nvSpPr>
        <p:spPr bwMode="auto">
          <a:xfrm>
            <a:off x="549275" y="1600200"/>
            <a:ext cx="8042275"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schemeClr val="bg1"/>
                </a:solidFill>
                <a:latin typeface="Tahoma" charset="0"/>
                <a:ea typeface="ＭＳ Ｐゴシック" charset="0"/>
                <a:cs typeface="Arial" charset="0"/>
              </a:defRPr>
            </a:lvl1pPr>
          </a:lstStyle>
          <a:p>
            <a:pPr>
              <a:defRPr/>
            </a:pPr>
            <a:endParaRPr lang="tr-TR"/>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schemeClr val="bg1"/>
                </a:solidFill>
                <a:latin typeface="Tahoma" charset="0"/>
                <a:ea typeface="ＭＳ Ｐゴシック" charset="0"/>
                <a:cs typeface="Arial" charset="0"/>
              </a:defRPr>
            </a:lvl1pPr>
          </a:lstStyle>
          <a:p>
            <a:pPr>
              <a:defRPr/>
            </a:pPr>
            <a:endParaRPr lang="tr-TR"/>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3600">
                <a:solidFill>
                  <a:schemeClr val="bg1"/>
                </a:solidFill>
              </a:defRPr>
            </a:lvl1pPr>
          </a:lstStyle>
          <a:p>
            <a:fld id="{8F86BCB7-15F9-4EAB-B4A1-E44A016F491B}"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4262" r:id="rId1"/>
    <p:sldLayoutId id="2147484251" r:id="rId2"/>
    <p:sldLayoutId id="2147484263"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264" r:id="rId13"/>
    <p:sldLayoutId id="2147484265" r:id="rId14"/>
    <p:sldLayoutId id="2147484267" r:id="rId15"/>
  </p:sldLayoutIdLst>
  <p:txStyles>
    <p:title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400" kern="1200">
          <a:solidFill>
            <a:srgbClr val="595959"/>
          </a:solidFill>
          <a:latin typeface="+mn-lt"/>
          <a:ea typeface="ＭＳ Ｐゴシック" charset="0"/>
          <a:cs typeface="ＭＳ Ｐゴシック" charset="-128"/>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200" kern="1200">
          <a:solidFill>
            <a:srgbClr val="595959"/>
          </a:solidFill>
          <a:latin typeface="+mn-lt"/>
          <a:ea typeface="ＭＳ Ｐゴシック" charset="-128"/>
          <a:cs typeface="ＭＳ Ｐゴシック" charset="-128"/>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000" kern="1200">
          <a:solidFill>
            <a:srgbClr val="595959"/>
          </a:solidFill>
          <a:latin typeface="+mn-lt"/>
          <a:ea typeface="ＭＳ Ｐゴシック" charset="-128"/>
          <a:cs typeface="ＭＳ Ｐゴシック" charset="-128"/>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mn-lt"/>
          <a:ea typeface="ＭＳ Ｐゴシック" charset="-128"/>
          <a:cs typeface="ＭＳ Ｐゴシック" charset="-128"/>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sz="2000" kern="1200">
          <a:solidFill>
            <a:srgbClr val="595959"/>
          </a:solidFill>
          <a:latin typeface="+mn-lt"/>
          <a:ea typeface="ＭＳ Ｐゴシック" charset="-128"/>
          <a:cs typeface="ＭＳ Ｐゴシック" charset="-128"/>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slide" Target="slide6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vmlDrawing" Target="../drawings/vmlDrawing3.vml"/><Relationship Id="rId5" Type="http://schemas.openxmlformats.org/officeDocument/2006/relationships/image" Target="../media/image16.wmf"/><Relationship Id="rId4" Type="http://schemas.openxmlformats.org/officeDocument/2006/relationships/oleObject" Target="../embeddings/oleObject3.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image" Target="../media/image32.wmf"/><Relationship Id="rId5" Type="http://schemas.openxmlformats.org/officeDocument/2006/relationships/image" Target="../media/image31.png"/><Relationship Id="rId4" Type="http://schemas.openxmlformats.org/officeDocument/2006/relationships/image" Target="../media/image30.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1259632" y="4869160"/>
            <a:ext cx="7776915" cy="1200328"/>
          </a:xfrm>
          <a:prstGeom prst="rect">
            <a:avLst/>
          </a:prstGeom>
          <a:solidFill>
            <a:srgbClr val="1FF9FF"/>
          </a:solidFill>
          <a:ln w="76200">
            <a:solidFill>
              <a:srgbClr val="0F3661"/>
            </a:solidFill>
            <a:miter lim="800000"/>
            <a:headEnd/>
            <a:tailEnd/>
          </a:ln>
        </p:spPr>
        <p:txBody>
          <a:bodyPr wrap="square">
            <a:spAutoFit/>
          </a:bodyPr>
          <a:lstStyle/>
          <a:p>
            <a:r>
              <a:rPr lang="en-US" sz="2400" b="1" dirty="0">
                <a:latin typeface="Arial" pitchFamily="34" charset="0"/>
              </a:rPr>
              <a:t>            </a:t>
            </a:r>
            <a:r>
              <a:rPr lang="tr-TR" sz="2400" b="1" dirty="0">
                <a:latin typeface="Arial" pitchFamily="34" charset="0"/>
              </a:rPr>
              <a:t> </a:t>
            </a:r>
            <a:r>
              <a:rPr lang="en-US" sz="2400" b="1" dirty="0" smtClean="0">
                <a:latin typeface="Arial" pitchFamily="34" charset="0"/>
              </a:rPr>
              <a:t> </a:t>
            </a:r>
            <a:r>
              <a:rPr lang="tr-TR" sz="2400" b="1" dirty="0">
                <a:latin typeface="Arial" pitchFamily="34" charset="0"/>
              </a:rPr>
              <a:t>D</a:t>
            </a:r>
            <a:r>
              <a:rPr lang="tr-TR" sz="2400" b="1" dirty="0" smtClean="0">
                <a:latin typeface="Arial" pitchFamily="34" charset="0"/>
              </a:rPr>
              <a:t>oç. Dr. Narin NASIROĞLU İMGA</a:t>
            </a:r>
          </a:p>
          <a:p>
            <a:r>
              <a:rPr lang="tr-TR" sz="2400" b="1" dirty="0" smtClean="0">
                <a:latin typeface="Arial" pitchFamily="34" charset="0"/>
              </a:rPr>
              <a:t>SBÜ Ankara Bilkent Şehir Hastanesi Endokrinoloji ve Metabolizma Hastalıkları Öğretim Üyesi</a:t>
            </a:r>
            <a:endParaRPr lang="en-US" sz="2000" b="1" dirty="0">
              <a:latin typeface="Arial" pitchFamily="34" charset="0"/>
            </a:endParaRPr>
          </a:p>
        </p:txBody>
      </p:sp>
      <p:sp>
        <p:nvSpPr>
          <p:cNvPr id="33794" name="TextBox 4"/>
          <p:cNvSpPr txBox="1">
            <a:spLocks noChangeArrowheads="1"/>
          </p:cNvSpPr>
          <p:nvPr/>
        </p:nvSpPr>
        <p:spPr bwMode="auto">
          <a:xfrm>
            <a:off x="395288" y="1125538"/>
            <a:ext cx="8424862" cy="1938992"/>
          </a:xfrm>
          <a:prstGeom prst="rect">
            <a:avLst/>
          </a:prstGeom>
          <a:solidFill>
            <a:srgbClr val="1FF9FF"/>
          </a:solidFill>
          <a:ln w="76200">
            <a:solidFill>
              <a:schemeClr val="tx1"/>
            </a:solidFill>
            <a:miter lim="800000"/>
            <a:headEnd/>
            <a:tailEnd/>
          </a:ln>
        </p:spPr>
        <p:txBody>
          <a:bodyPr>
            <a:spAutoFit/>
          </a:bodyPr>
          <a:lstStyle/>
          <a:p>
            <a:pPr algn="ctr"/>
            <a:r>
              <a:rPr lang="en-US" sz="4000" b="1" dirty="0" smtClean="0">
                <a:latin typeface="Arial" pitchFamily="34" charset="0"/>
              </a:rPr>
              <a:t>VAKALARLA</a:t>
            </a:r>
            <a:r>
              <a:rPr lang="en-US" sz="4000" b="1" dirty="0">
                <a:latin typeface="Arial" pitchFamily="34" charset="0"/>
              </a:rPr>
              <a:t> </a:t>
            </a:r>
            <a:endParaRPr lang="en-US" sz="4000" b="1" dirty="0" smtClean="0">
              <a:latin typeface="Arial" pitchFamily="34" charset="0"/>
            </a:endParaRPr>
          </a:p>
          <a:p>
            <a:pPr algn="ctr"/>
            <a:r>
              <a:rPr lang="en-US" sz="4000" b="1" dirty="0" smtClean="0">
                <a:latin typeface="Arial" pitchFamily="34" charset="0"/>
              </a:rPr>
              <a:t>ORAL ANTİDİABETİK </a:t>
            </a:r>
          </a:p>
          <a:p>
            <a:pPr algn="ctr"/>
            <a:r>
              <a:rPr lang="en-US" sz="4000" b="1" dirty="0" smtClean="0">
                <a:latin typeface="Arial" pitchFamily="34" charset="0"/>
              </a:rPr>
              <a:t>KULLANIM İLKELERİ</a:t>
            </a:r>
            <a:endParaRPr lang="en-US" sz="4000" b="1" dirty="0">
              <a:latin typeface="Arial" pitchFamily="34" charset="0"/>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49275" y="2233389"/>
            <a:ext cx="8042275" cy="3571875"/>
          </a:xfrm>
          <a:solidFill>
            <a:schemeClr val="bg2">
              <a:lumMod val="90000"/>
            </a:schemeClr>
          </a:solidFill>
          <a:ln w="76200">
            <a:solidFill>
              <a:schemeClr val="accent1">
                <a:lumMod val="75000"/>
              </a:schemeClr>
            </a:solidFill>
          </a:ln>
        </p:spPr>
        <p:txBody>
          <a:bodyPr/>
          <a:lstStyle/>
          <a:p>
            <a:r>
              <a:rPr lang="en-US" b="1" dirty="0" smtClean="0">
                <a:solidFill>
                  <a:schemeClr val="tx1"/>
                </a:solidFill>
                <a:latin typeface="Arial"/>
                <a:ea typeface="ＭＳ Ｐゴシック" charset="-128"/>
                <a:cs typeface="Arial"/>
              </a:rPr>
              <a:t>48 </a:t>
            </a:r>
            <a:r>
              <a:rPr lang="en-US" b="1" dirty="0" err="1" smtClean="0">
                <a:solidFill>
                  <a:schemeClr val="tx1"/>
                </a:solidFill>
                <a:latin typeface="Arial"/>
                <a:ea typeface="ＭＳ Ｐゴシック" charset="-128"/>
                <a:cs typeface="Arial"/>
              </a:rPr>
              <a:t>yaşında</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erkek</a:t>
            </a:r>
            <a:r>
              <a:rPr lang="en-US" b="1" dirty="0" smtClean="0">
                <a:solidFill>
                  <a:schemeClr val="tx1"/>
                </a:solidFill>
                <a:latin typeface="Arial"/>
                <a:ea typeface="ＭＳ Ｐゴシック" charset="-128"/>
                <a:cs typeface="Arial"/>
              </a:rPr>
              <a:t> hasta; </a:t>
            </a:r>
            <a:r>
              <a:rPr lang="en-US" b="1" dirty="0" err="1" smtClean="0">
                <a:solidFill>
                  <a:schemeClr val="tx1"/>
                </a:solidFill>
                <a:latin typeface="Arial"/>
                <a:ea typeface="ＭＳ Ｐゴシック" charset="-128"/>
                <a:cs typeface="Arial"/>
              </a:rPr>
              <a:t>poliüri</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polidipsi</a:t>
            </a:r>
            <a:r>
              <a:rPr lang="en-US" b="1" dirty="0" smtClean="0">
                <a:solidFill>
                  <a:schemeClr val="tx1"/>
                </a:solidFill>
                <a:latin typeface="Arial"/>
                <a:ea typeface="ＭＳ Ｐゴシック" charset="-128"/>
                <a:cs typeface="Arial"/>
              </a:rPr>
              <a:t>, </a:t>
            </a:r>
          </a:p>
          <a:p>
            <a:r>
              <a:rPr lang="en-US" b="1" dirty="0" smtClean="0">
                <a:solidFill>
                  <a:schemeClr val="tx1"/>
                </a:solidFill>
                <a:latin typeface="Arial"/>
                <a:ea typeface="ＭＳ Ｐゴシック" charset="-128"/>
                <a:cs typeface="Arial"/>
              </a:rPr>
              <a:t>Kilo </a:t>
            </a:r>
            <a:r>
              <a:rPr lang="en-US" b="1" dirty="0" err="1" smtClean="0">
                <a:solidFill>
                  <a:schemeClr val="tx1"/>
                </a:solidFill>
                <a:latin typeface="Arial"/>
                <a:ea typeface="ＭＳ Ｐゴシック" charset="-128"/>
                <a:cs typeface="Arial"/>
              </a:rPr>
              <a:t>kaybı</a:t>
            </a:r>
            <a:r>
              <a:rPr lang="en-US" b="1" dirty="0" smtClean="0">
                <a:solidFill>
                  <a:schemeClr val="tx1"/>
                </a:solidFill>
                <a:latin typeface="Arial"/>
                <a:ea typeface="ＭＳ Ｐゴシック" charset="-128"/>
                <a:cs typeface="Arial"/>
              </a:rPr>
              <a:t> (3 </a:t>
            </a:r>
            <a:r>
              <a:rPr lang="en-US" b="1" dirty="0" err="1" smtClean="0">
                <a:solidFill>
                  <a:schemeClr val="tx1"/>
                </a:solidFill>
                <a:latin typeface="Arial"/>
                <a:ea typeface="ＭＳ Ｐゴシック" charset="-128"/>
                <a:cs typeface="Arial"/>
              </a:rPr>
              <a:t>ayda</a:t>
            </a:r>
            <a:r>
              <a:rPr lang="en-US" b="1" dirty="0" smtClean="0">
                <a:solidFill>
                  <a:schemeClr val="tx1"/>
                </a:solidFill>
                <a:latin typeface="Arial"/>
                <a:ea typeface="ＭＳ Ｐゴシック" charset="-128"/>
                <a:cs typeface="Arial"/>
              </a:rPr>
              <a:t> 20 kg); BMI: 28 kg/m</a:t>
            </a:r>
            <a:r>
              <a:rPr lang="en-US" b="1" baseline="30000" dirty="0" smtClean="0">
                <a:solidFill>
                  <a:schemeClr val="tx1"/>
                </a:solidFill>
                <a:latin typeface="Arial"/>
                <a:ea typeface="ＭＳ Ｐゴシック" charset="-128"/>
                <a:cs typeface="Arial"/>
              </a:rPr>
              <a:t>2</a:t>
            </a:r>
          </a:p>
          <a:p>
            <a:r>
              <a:rPr lang="en-US" b="1" dirty="0" err="1" smtClean="0">
                <a:solidFill>
                  <a:schemeClr val="tx1"/>
                </a:solidFill>
                <a:latin typeface="Arial"/>
                <a:ea typeface="ＭＳ Ｐゴシック" charset="-128"/>
                <a:cs typeface="Arial"/>
              </a:rPr>
              <a:t>Kronik</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hastalığı</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yok</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ilaç</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öyküsü</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yok</a:t>
            </a:r>
            <a:endParaRPr lang="en-US" b="1" dirty="0" smtClean="0">
              <a:solidFill>
                <a:schemeClr val="tx1"/>
              </a:solidFill>
              <a:latin typeface="Arial"/>
              <a:ea typeface="ＭＳ Ｐゴシック" charset="-128"/>
              <a:cs typeface="Arial"/>
            </a:endParaRPr>
          </a:p>
          <a:p>
            <a:r>
              <a:rPr lang="en-US" b="1" dirty="0" smtClean="0">
                <a:solidFill>
                  <a:schemeClr val="tx1"/>
                </a:solidFill>
                <a:latin typeface="Arial"/>
                <a:ea typeface="ＭＳ Ｐゴシック" charset="-128"/>
                <a:cs typeface="Arial"/>
              </a:rPr>
              <a:t>FM: </a:t>
            </a:r>
            <a:r>
              <a:rPr lang="en-US" b="1" dirty="0" err="1" smtClean="0">
                <a:solidFill>
                  <a:schemeClr val="tx1"/>
                </a:solidFill>
                <a:latin typeface="Arial"/>
                <a:ea typeface="ＭＳ Ｐゴシック" charset="-128"/>
                <a:cs typeface="Arial"/>
              </a:rPr>
              <a:t>Akantozis</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nigrikans</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ayakta</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tinea</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pedis</a:t>
            </a:r>
            <a:endParaRPr lang="en-US" b="1" dirty="0" smtClean="0">
              <a:solidFill>
                <a:schemeClr val="tx1"/>
              </a:solidFill>
              <a:latin typeface="Arial"/>
              <a:ea typeface="ＭＳ Ｐゴシック" charset="-128"/>
              <a:cs typeface="Arial"/>
            </a:endParaRPr>
          </a:p>
          <a:p>
            <a:r>
              <a:rPr lang="en-US" b="1" dirty="0" smtClean="0">
                <a:solidFill>
                  <a:schemeClr val="tx1"/>
                </a:solidFill>
                <a:latin typeface="Arial"/>
                <a:ea typeface="ＭＳ Ｐゴシック" charset="-128"/>
                <a:cs typeface="Arial"/>
              </a:rPr>
              <a:t>Lab: AKŞ:247 mg/</a:t>
            </a:r>
            <a:r>
              <a:rPr lang="en-US" b="1" dirty="0" err="1" smtClean="0">
                <a:solidFill>
                  <a:schemeClr val="tx1"/>
                </a:solidFill>
                <a:latin typeface="Arial"/>
                <a:ea typeface="ＭＳ Ｐゴシック" charset="-128"/>
                <a:cs typeface="Arial"/>
              </a:rPr>
              <a:t>dL</a:t>
            </a:r>
            <a:r>
              <a:rPr lang="en-US" b="1" dirty="0" smtClean="0">
                <a:solidFill>
                  <a:schemeClr val="tx1"/>
                </a:solidFill>
                <a:latin typeface="Arial"/>
                <a:ea typeface="ＭＳ Ｐゴシック" charset="-128"/>
                <a:cs typeface="Arial"/>
              </a:rPr>
              <a:t> HbA1c:%9.3 LDL:167</a:t>
            </a:r>
          </a:p>
          <a:p>
            <a:r>
              <a:rPr lang="en-US" b="1" dirty="0" smtClean="0">
                <a:solidFill>
                  <a:schemeClr val="tx1"/>
                </a:solidFill>
                <a:latin typeface="Arial"/>
                <a:ea typeface="ＭＳ Ｐゴシック" charset="-128"/>
                <a:cs typeface="Arial"/>
              </a:rPr>
              <a:t>TIT: </a:t>
            </a:r>
            <a:r>
              <a:rPr lang="en-US" b="1" dirty="0" err="1" smtClean="0">
                <a:solidFill>
                  <a:schemeClr val="tx1"/>
                </a:solidFill>
                <a:latin typeface="Arial"/>
                <a:ea typeface="ＭＳ Ｐゴシック" charset="-128"/>
                <a:cs typeface="Arial"/>
              </a:rPr>
              <a:t>keton</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negatif</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Venöz</a:t>
            </a:r>
            <a:r>
              <a:rPr lang="en-US" b="1" dirty="0" smtClean="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k</a:t>
            </a:r>
            <a:r>
              <a:rPr lang="en-US" b="1" dirty="0" err="1" smtClean="0">
                <a:solidFill>
                  <a:schemeClr val="tx1"/>
                </a:solidFill>
                <a:latin typeface="Arial"/>
                <a:ea typeface="ＭＳ Ｐゴシック" charset="-128"/>
                <a:cs typeface="Arial"/>
              </a:rPr>
              <a:t>an</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gazı</a:t>
            </a:r>
            <a:r>
              <a:rPr lang="en-US" b="1" dirty="0" smtClean="0">
                <a:solidFill>
                  <a:schemeClr val="tx1"/>
                </a:solidFill>
                <a:latin typeface="Arial"/>
                <a:ea typeface="ＭＳ Ｐゴシック" charset="-128"/>
                <a:cs typeface="Arial"/>
              </a:rPr>
              <a:t>: N</a:t>
            </a:r>
          </a:p>
        </p:txBody>
      </p:sp>
    </p:spTree>
    <p:extLst>
      <p:ext uri="{BB962C8B-B14F-4D97-AF65-F5344CB8AC3E}">
        <p14:creationId xmlns:p14="http://schemas.microsoft.com/office/powerpoint/2010/main" val="3204107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Rectangle 48"/>
          <p:cNvSpPr txBox="1">
            <a:spLocks noChangeArrowheads="1"/>
          </p:cNvSpPr>
          <p:nvPr/>
        </p:nvSpPr>
        <p:spPr bwMode="auto">
          <a:xfrm>
            <a:off x="539551" y="188912"/>
            <a:ext cx="8136905" cy="1151855"/>
          </a:xfrm>
          <a:prstGeom prst="rect">
            <a:avLst/>
          </a:prstGeom>
          <a:solidFill>
            <a:schemeClr val="accent4"/>
          </a:solidFill>
          <a:ln w="76200">
            <a:solidFill>
              <a:srgbClr val="800000"/>
            </a:solid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a:lstStyle>
          <a:p>
            <a:pPr eaLnBrk="1" hangingPunct="1"/>
            <a:r>
              <a:rPr lang="tr-TR" sz="40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DİYABET TANIM</a:t>
            </a:r>
          </a:p>
        </p:txBody>
      </p:sp>
      <p:sp>
        <p:nvSpPr>
          <p:cNvPr id="5" name="Content Placeholder 2"/>
          <p:cNvSpPr txBox="1">
            <a:spLocks/>
          </p:cNvSpPr>
          <p:nvPr/>
        </p:nvSpPr>
        <p:spPr bwMode="auto">
          <a:xfrm>
            <a:off x="611560" y="2132856"/>
            <a:ext cx="8042275" cy="3946748"/>
          </a:xfrm>
          <a:prstGeom prst="rect">
            <a:avLst/>
          </a:prstGeom>
          <a:solidFill>
            <a:schemeClr val="bg2">
              <a:lumMod val="90000"/>
            </a:schemeClr>
          </a:solidFill>
          <a:ln w="76200">
            <a:solidFill>
              <a:schemeClr val="accent1">
                <a:lumMod val="75000"/>
              </a:schemeClr>
            </a:solidFill>
            <a:miter lim="800000"/>
            <a:headEnd/>
            <a:tailEnd/>
          </a:ln>
        </p:spPr>
        <p:txBody>
          <a:bodyPr vert="horz" wrap="square" lIns="91440" tIns="45720" rIns="91440" bIns="45720" numCol="1" anchor="t" anchorCtr="0" compatLnSpc="1">
            <a:prstTxWarp prst="textNoShape">
              <a:avLst/>
            </a:prstTxWarp>
          </a:bodyPr>
          <a:lstStyle>
            <a:lvl1pPr marL="349250" indent="-349250" algn="l" rtl="0" eaLnBrk="0" fontAlgn="base" hangingPunct="0">
              <a:spcBef>
                <a:spcPts val="2000"/>
              </a:spcBef>
              <a:spcAft>
                <a:spcPct val="0"/>
              </a:spcAft>
              <a:buClr>
                <a:srgbClr val="6FB7D7"/>
              </a:buClr>
              <a:buSzPct val="110000"/>
              <a:buFont typeface="Wingdings 2" pitchFamily="18" charset="2"/>
              <a:buChar char=""/>
              <a:defRPr sz="2400" kern="1200">
                <a:solidFill>
                  <a:srgbClr val="595959"/>
                </a:solidFill>
                <a:latin typeface="+mn-lt"/>
                <a:ea typeface="ＭＳ Ｐゴシック" charset="0"/>
                <a:cs typeface="ＭＳ Ｐゴシック" charset="-128"/>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200" kern="1200">
                <a:solidFill>
                  <a:srgbClr val="595959"/>
                </a:solidFill>
                <a:latin typeface="+mn-lt"/>
                <a:ea typeface="ＭＳ Ｐゴシック" charset="-128"/>
                <a:cs typeface="ＭＳ Ｐゴシック" charset="-128"/>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000" kern="1200">
                <a:solidFill>
                  <a:srgbClr val="595959"/>
                </a:solidFill>
                <a:latin typeface="+mn-lt"/>
                <a:ea typeface="ＭＳ Ｐゴシック" charset="-128"/>
                <a:cs typeface="ＭＳ Ｐゴシック" charset="-128"/>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mn-lt"/>
                <a:ea typeface="ＭＳ Ｐゴシック" charset="-128"/>
                <a:cs typeface="ＭＳ Ｐゴシック" charset="-128"/>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sz="2000" kern="1200">
                <a:solidFill>
                  <a:srgbClr val="595959"/>
                </a:solidFill>
                <a:latin typeface="+mn-lt"/>
                <a:ea typeface="ＭＳ Ｐゴシック" charset="-128"/>
                <a:cs typeface="ＭＳ Ｐゴシック" charset="-128"/>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buNone/>
            </a:pPr>
            <a:endParaRPr lang="en-US" b="1" dirty="0" smtClean="0">
              <a:solidFill>
                <a:schemeClr val="tx1"/>
              </a:solidFill>
              <a:latin typeface="Arial"/>
              <a:ea typeface="ＭＳ Ｐゴシック" charset="-128"/>
              <a:cs typeface="Arial"/>
            </a:endParaRPr>
          </a:p>
          <a:p>
            <a:r>
              <a:rPr lang="en-US" b="1" dirty="0" err="1" smtClean="0">
                <a:solidFill>
                  <a:schemeClr val="tx1"/>
                </a:solidFill>
                <a:latin typeface="Arial"/>
                <a:ea typeface="ＭＳ Ｐゴシック" charset="-128"/>
                <a:cs typeface="Arial"/>
              </a:rPr>
              <a:t>Relatif</a:t>
            </a:r>
            <a:r>
              <a:rPr lang="en-US" b="1" dirty="0" smtClean="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ya</a:t>
            </a:r>
            <a:r>
              <a:rPr lang="en-US" b="1" dirty="0">
                <a:solidFill>
                  <a:schemeClr val="tx1"/>
                </a:solidFill>
                <a:latin typeface="Arial"/>
                <a:ea typeface="ＭＳ Ｐゴシック" charset="-128"/>
                <a:cs typeface="Arial"/>
              </a:rPr>
              <a:t> da </a:t>
            </a:r>
            <a:r>
              <a:rPr lang="en-US" b="1" dirty="0" err="1">
                <a:solidFill>
                  <a:schemeClr val="tx1"/>
                </a:solidFill>
                <a:latin typeface="Arial"/>
                <a:ea typeface="ＭＳ Ｐゴシック" charset="-128"/>
                <a:cs typeface="Arial"/>
              </a:rPr>
              <a:t>mutlak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insülin</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eksikliği</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veya</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periferik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dokularda</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insülin</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etkisine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karşı</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gelişmiş</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olan</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insülin</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direnci</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nedeniyle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ortaya</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çıkan</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pek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çok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organı</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etkileyerek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multisistemik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tutuluma</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neden</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olan</a:t>
            </a:r>
            <a:r>
              <a:rPr lang="en-US" b="1" dirty="0">
                <a:solidFill>
                  <a:schemeClr val="tx1"/>
                </a:solidFill>
                <a:latin typeface="Arial"/>
                <a:ea typeface="ＭＳ Ｐゴシック" charset="-128"/>
                <a:cs typeface="Arial"/>
              </a:rPr>
              <a:t> </a:t>
            </a:r>
            <a:r>
              <a:rPr lang="en-US" b="1" dirty="0" err="1">
                <a:solidFill>
                  <a:srgbClr val="FF0000"/>
                </a:solidFill>
                <a:latin typeface="Arial"/>
                <a:ea typeface="ＭＳ Ｐゴシック" charset="-128"/>
                <a:cs typeface="Arial"/>
              </a:rPr>
              <a:t>hiperglisemi</a:t>
            </a:r>
            <a:r>
              <a:rPr lang="en-US" b="1" dirty="0">
                <a:solidFill>
                  <a:srgbClr val="FF0000"/>
                </a:solidFill>
                <a:latin typeface="Arial"/>
                <a:ea typeface="ＭＳ Ｐゴシック" charset="-128"/>
                <a:cs typeface="Arial"/>
              </a:rPr>
              <a:t> </a:t>
            </a:r>
            <a:r>
              <a:rPr lang="en-US" b="1" dirty="0" err="1">
                <a:solidFill>
                  <a:schemeClr val="tx1"/>
                </a:solidFill>
                <a:latin typeface="Arial"/>
                <a:ea typeface="ＭＳ Ｐゴシック" charset="-128"/>
                <a:cs typeface="Arial"/>
              </a:rPr>
              <a:t>ile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karakterize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kronik</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ve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geniş</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spektrumlu</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bir</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metabolizma</a:t>
            </a:r>
            <a:r>
              <a:rPr lang="en-US" b="1" dirty="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bozukluğudur</a:t>
            </a:r>
            <a:endParaRPr lang="en-US" b="1" dirty="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4078809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413" r="-4413"/>
          <a:stretch>
            <a:fillRect/>
          </a:stretch>
        </p:blipFill>
        <p:spPr>
          <a:xfrm>
            <a:off x="179513" y="1413831"/>
            <a:ext cx="8964488" cy="4995502"/>
          </a:xfrm>
        </p:spPr>
      </p:pic>
      <p:sp>
        <p:nvSpPr>
          <p:cNvPr id="5" name="Rectangle 125"/>
          <p:cNvSpPr>
            <a:spLocks noGrp="1" noRot="1" noChangeArrowheads="1"/>
          </p:cNvSpPr>
          <p:nvPr>
            <p:ph type="title"/>
          </p:nvPr>
        </p:nvSpPr>
        <p:spPr>
          <a:xfrm>
            <a:off x="549275" y="107950"/>
            <a:ext cx="8042275" cy="1016794"/>
          </a:xfrm>
          <a:solidFill>
            <a:schemeClr val="accent4"/>
          </a:solidFill>
          <a:ln w="76200">
            <a:solidFill>
              <a:srgbClr val="713B0E"/>
            </a:solidFill>
          </a:ln>
        </p:spPr>
        <p:txBody>
          <a:bodyPr>
            <a:normAutofit/>
          </a:bodyPr>
          <a:lstStyle/>
          <a:p>
            <a:pPr eaLnBrk="1" hangingPunct="1"/>
            <a:r>
              <a:rPr lang="en-US" sz="4100" b="1" dirty="0" smtClean="0">
                <a:solidFill>
                  <a:srgbClr val="000000"/>
                </a:solidFill>
                <a:latin typeface="Arial"/>
                <a:ea typeface="ＭＳ Ｐゴシック" charset="-128"/>
                <a:cs typeface="Arial"/>
              </a:rPr>
              <a:t>T</a:t>
            </a:r>
            <a:r>
              <a:rPr lang="tr-TR" sz="4100" b="1" dirty="0" smtClean="0">
                <a:solidFill>
                  <a:srgbClr val="000000"/>
                </a:solidFill>
                <a:latin typeface="Arial"/>
                <a:ea typeface="ＭＳ Ｐゴシック" charset="-128"/>
                <a:cs typeface="Arial"/>
              </a:rPr>
              <a:t>i</a:t>
            </a:r>
            <a:r>
              <a:rPr lang="en-US" sz="4100" b="1" dirty="0" smtClean="0">
                <a:solidFill>
                  <a:srgbClr val="000000"/>
                </a:solidFill>
                <a:latin typeface="Arial"/>
                <a:ea typeface="ＭＳ Ｐゴシック" charset="-128"/>
                <a:cs typeface="Arial"/>
              </a:rPr>
              <a:t>p 2 D</a:t>
            </a:r>
            <a:r>
              <a:rPr lang="tr-TR" sz="4100" b="1" dirty="0" smtClean="0">
                <a:solidFill>
                  <a:srgbClr val="000000"/>
                </a:solidFill>
                <a:latin typeface="Arial"/>
                <a:ea typeface="ＭＳ Ｐゴシック" charset="-128"/>
                <a:cs typeface="Arial"/>
              </a:rPr>
              <a:t>M Uğursuz sekizlisi</a:t>
            </a:r>
            <a:endParaRPr lang="en-US" sz="4100" b="1" dirty="0" smtClean="0">
              <a:solidFill>
                <a:srgbClr val="000000"/>
              </a:solidFill>
              <a:latin typeface="Arial"/>
              <a:ea typeface="ＭＳ Ｐゴシック" charset="-128"/>
              <a:cs typeface="Arial"/>
            </a:endParaRPr>
          </a:p>
        </p:txBody>
      </p:sp>
    </p:spTree>
    <p:extLst>
      <p:ext uri="{BB962C8B-B14F-4D97-AF65-F5344CB8AC3E}">
        <p14:creationId xmlns:p14="http://schemas.microsoft.com/office/powerpoint/2010/main" val="20027254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14300"/>
            <a:ext cx="9144000" cy="6621066"/>
          </a:xfrm>
          <a:prstGeom prst="rect">
            <a:avLst/>
          </a:prstGeom>
        </p:spPr>
      </p:pic>
    </p:spTree>
    <p:extLst>
      <p:ext uri="{BB962C8B-B14F-4D97-AF65-F5344CB8AC3E}">
        <p14:creationId xmlns:p14="http://schemas.microsoft.com/office/powerpoint/2010/main" val="3967548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48"/>
          <p:cNvSpPr>
            <a:spLocks noGrp="1" noChangeArrowheads="1"/>
          </p:cNvSpPr>
          <p:nvPr>
            <p:ph type="title"/>
          </p:nvPr>
        </p:nvSpPr>
        <p:spPr>
          <a:xfrm>
            <a:off x="395288" y="188912"/>
            <a:ext cx="8605837" cy="1151855"/>
          </a:xfrm>
          <a:solidFill>
            <a:schemeClr val="accent4"/>
          </a:solidFill>
          <a:ln w="76200">
            <a:solidFill>
              <a:srgbClr val="800000"/>
            </a:solidFill>
          </a:ln>
        </p:spPr>
        <p:txBody>
          <a:bodyPr/>
          <a:lstStyle/>
          <a:p>
            <a:pPr eaLnBrk="1" hangingPunct="1"/>
            <a:r>
              <a:rPr lang="tr-TR" sz="4000" b="1" dirty="0" smtClean="0">
                <a:solidFill>
                  <a:schemeClr val="tx1"/>
                </a:solidFill>
                <a:effectLst>
                  <a:outerShdw blurRad="38100" dist="38100" dir="2700000" algn="tl">
                    <a:srgbClr val="FFFFFF"/>
                  </a:outerShdw>
                </a:effectLst>
                <a:latin typeface="Arial" pitchFamily="34" charset="0"/>
                <a:ea typeface="ＭＳ Ｐゴシック" charset="-128"/>
                <a:cs typeface="Arial" pitchFamily="34" charset="0"/>
              </a:rPr>
              <a:t>TANI KRİTERLERİ</a:t>
            </a:r>
          </a:p>
        </p:txBody>
      </p:sp>
      <p:sp>
        <p:nvSpPr>
          <p:cNvPr id="34862" name="Rectangle 2"/>
          <p:cNvSpPr>
            <a:spLocks noChangeArrowheads="1"/>
          </p:cNvSpPr>
          <p:nvPr/>
        </p:nvSpPr>
        <p:spPr bwMode="auto">
          <a:xfrm>
            <a:off x="93663" y="6357938"/>
            <a:ext cx="8763000" cy="369887"/>
          </a:xfrm>
          <a:prstGeom prst="rect">
            <a:avLst/>
          </a:prstGeom>
          <a:noFill/>
          <a:ln w="9525">
            <a:noFill/>
            <a:miter lim="800000"/>
            <a:headEnd/>
            <a:tailEnd/>
          </a:ln>
        </p:spPr>
        <p:txBody>
          <a:bodyPr lIns="0" tIns="0" rIns="0" bIns="0" anchor="b">
            <a:spAutoFit/>
          </a:bodyPr>
          <a:lstStyle/>
          <a:p>
            <a:r>
              <a:rPr lang="en-US" sz="1200" baseline="30000">
                <a:latin typeface="Calibri" pitchFamily="34" charset="0"/>
              </a:rPr>
              <a:t>1</a:t>
            </a:r>
            <a:r>
              <a:rPr lang="en-US" sz="1200" i="1">
                <a:latin typeface="Calibri" pitchFamily="34" charset="0"/>
              </a:rPr>
              <a:t>Diabetes Care</a:t>
            </a:r>
            <a:r>
              <a:rPr lang="en-US" sz="1200">
                <a:latin typeface="Calibri" pitchFamily="34" charset="0"/>
              </a:rPr>
              <a:t> 200</a:t>
            </a:r>
            <a:r>
              <a:rPr lang="tr-TR" sz="1200">
                <a:latin typeface="Calibri" pitchFamily="34" charset="0"/>
              </a:rPr>
              <a:t>9</a:t>
            </a:r>
            <a:r>
              <a:rPr lang="en-US" sz="1200">
                <a:latin typeface="Calibri" pitchFamily="34" charset="0"/>
              </a:rPr>
              <a:t>; </a:t>
            </a:r>
            <a:r>
              <a:rPr lang="tr-TR" sz="1200">
                <a:latin typeface="Calibri" pitchFamily="34" charset="0"/>
              </a:rPr>
              <a:t>32</a:t>
            </a:r>
            <a:r>
              <a:rPr lang="en-US" sz="1200">
                <a:latin typeface="Calibri" pitchFamily="34" charset="0"/>
              </a:rPr>
              <a:t>:S1</a:t>
            </a:r>
            <a:r>
              <a:rPr lang="tr-TR" sz="1200">
                <a:latin typeface="Calibri" pitchFamily="34" charset="0"/>
              </a:rPr>
              <a:t>3</a:t>
            </a:r>
            <a:r>
              <a:rPr lang="en-US" sz="1200">
                <a:latin typeface="Calibri" pitchFamily="34" charset="0"/>
              </a:rPr>
              <a:t>–S</a:t>
            </a:r>
            <a:r>
              <a:rPr lang="tr-TR" sz="1200">
                <a:latin typeface="Calibri" pitchFamily="34" charset="0"/>
              </a:rPr>
              <a:t>61, </a:t>
            </a:r>
            <a:r>
              <a:rPr lang="tr-TR" sz="1200" baseline="30000">
                <a:latin typeface="Calibri" pitchFamily="34" charset="0"/>
              </a:rPr>
              <a:t>2</a:t>
            </a:r>
            <a:r>
              <a:rPr lang="en-US" sz="1200">
                <a:latin typeface="Calibri" pitchFamily="34" charset="0"/>
              </a:rPr>
              <a:t>Endocr Pract. 2007;13</a:t>
            </a:r>
            <a:r>
              <a:rPr lang="tr-TR" sz="1200">
                <a:latin typeface="Calibri" pitchFamily="34" charset="0"/>
              </a:rPr>
              <a:t>. Suppl 1</a:t>
            </a:r>
            <a:r>
              <a:rPr lang="en-US" sz="1200">
                <a:latin typeface="Calibri" pitchFamily="34" charset="0"/>
              </a:rPr>
              <a:t>:</a:t>
            </a:r>
            <a:r>
              <a:rPr lang="tr-TR" sz="1200">
                <a:latin typeface="Calibri" pitchFamily="34" charset="0"/>
              </a:rPr>
              <a:t>3</a:t>
            </a:r>
            <a:r>
              <a:rPr lang="en-US" sz="1200">
                <a:latin typeface="Calibri" pitchFamily="34" charset="0"/>
              </a:rPr>
              <a:t>-68</a:t>
            </a:r>
            <a:r>
              <a:rPr lang="tr-TR" sz="1200">
                <a:latin typeface="Calibri" pitchFamily="34" charset="0"/>
              </a:rPr>
              <a:t>, </a:t>
            </a:r>
            <a:r>
              <a:rPr lang="tr-TR" sz="1200" baseline="30000">
                <a:latin typeface="Calibri" pitchFamily="34" charset="0"/>
              </a:rPr>
              <a:t>3</a:t>
            </a:r>
            <a:r>
              <a:rPr lang="tr-TR" sz="1200">
                <a:latin typeface="Calibri" pitchFamily="34" charset="0"/>
              </a:rPr>
              <a:t>IDF Global Guideline for T2DM 2005,</a:t>
            </a:r>
          </a:p>
          <a:p>
            <a:r>
              <a:rPr lang="tr-TR" sz="1200">
                <a:latin typeface="Calibri" pitchFamily="34" charset="0"/>
              </a:rPr>
              <a:t> </a:t>
            </a:r>
            <a:r>
              <a:rPr lang="tr-TR" sz="1200" baseline="30000">
                <a:latin typeface="Calibri" pitchFamily="34" charset="0"/>
              </a:rPr>
              <a:t>4</a:t>
            </a:r>
            <a:r>
              <a:rPr lang="tr-TR" sz="1200">
                <a:latin typeface="Calibri" pitchFamily="34" charset="0"/>
              </a:rPr>
              <a:t>TEMD Diabetes Mellitus ve Komplikasyonlarının Tanı, Tedavi ve İzlem Kulavuzu 2009</a:t>
            </a:r>
            <a:endParaRPr lang="en-GB" sz="1200">
              <a:latin typeface="Calibri" pitchFamily="34" charset="0"/>
            </a:endParaRPr>
          </a:p>
        </p:txBody>
      </p:sp>
      <p:sp>
        <p:nvSpPr>
          <p:cNvPr id="5" name="4 Dikdörtgen"/>
          <p:cNvSpPr/>
          <p:nvPr/>
        </p:nvSpPr>
        <p:spPr>
          <a:xfrm>
            <a:off x="0" y="6237288"/>
            <a:ext cx="8964613" cy="6207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graphicFrame>
        <p:nvGraphicFramePr>
          <p:cNvPr id="3" name="Table Placeholder 2"/>
          <p:cNvGraphicFramePr>
            <a:graphicFrameLocks noGrp="1"/>
          </p:cNvGraphicFramePr>
          <p:nvPr>
            <p:ph type="tbl" idx="1"/>
            <p:extLst>
              <p:ext uri="{D42A27DB-BD31-4B8C-83A1-F6EECF244321}">
                <p14:modId xmlns:p14="http://schemas.microsoft.com/office/powerpoint/2010/main" val="2691915145"/>
              </p:ext>
            </p:extLst>
          </p:nvPr>
        </p:nvGraphicFramePr>
        <p:xfrm>
          <a:off x="395536" y="1700810"/>
          <a:ext cx="8229600" cy="3741020"/>
        </p:xfrm>
        <a:graphic>
          <a:graphicData uri="http://schemas.openxmlformats.org/drawingml/2006/table">
            <a:tbl>
              <a:tblPr firstRow="1" bandRow="1">
                <a:tableStyleId>{3C2FFA5D-87B4-456A-9821-1D502468CF0F}</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501824">
                  <a:extLst>
                    <a:ext uri="{9D8B030D-6E8A-4147-A177-3AD203B41FA5}">
                      <a16:colId xmlns:a16="http://schemas.microsoft.com/office/drawing/2014/main" val="20003"/>
                    </a:ext>
                  </a:extLst>
                </a:gridCol>
                <a:gridCol w="1512168">
                  <a:extLst>
                    <a:ext uri="{9D8B030D-6E8A-4147-A177-3AD203B41FA5}">
                      <a16:colId xmlns:a16="http://schemas.microsoft.com/office/drawing/2014/main" val="20004"/>
                    </a:ext>
                  </a:extLst>
                </a:gridCol>
                <a:gridCol w="1100808">
                  <a:extLst>
                    <a:ext uri="{9D8B030D-6E8A-4147-A177-3AD203B41FA5}">
                      <a16:colId xmlns:a16="http://schemas.microsoft.com/office/drawing/2014/main" val="20005"/>
                    </a:ext>
                  </a:extLst>
                </a:gridCol>
              </a:tblGrid>
              <a:tr h="636070">
                <a:tc>
                  <a:txBody>
                    <a:bodyPr/>
                    <a:lstStyle/>
                    <a:p>
                      <a:endParaRPr lang="en-US" sz="1600" b="1" dirty="0">
                        <a:latin typeface="Arial"/>
                        <a:cs typeface="Arial"/>
                      </a:endParaRPr>
                    </a:p>
                  </a:txBody>
                  <a:tcPr/>
                </a:tc>
                <a:tc>
                  <a:txBody>
                    <a:bodyPr/>
                    <a:lstStyle/>
                    <a:p>
                      <a:r>
                        <a:rPr lang="tr-TR" sz="1600" dirty="0" smtClean="0">
                          <a:effectLst/>
                          <a:latin typeface="Arial"/>
                          <a:ea typeface="Times New Roman"/>
                          <a:cs typeface="Arial"/>
                        </a:rPr>
                        <a:t>Aşikar</a:t>
                      </a:r>
                      <a:r>
                        <a:rPr lang="tr-TR" sz="1600" baseline="0" dirty="0" smtClean="0">
                          <a:effectLst/>
                          <a:latin typeface="Arial"/>
                          <a:ea typeface="Times New Roman"/>
                          <a:cs typeface="Arial"/>
                        </a:rPr>
                        <a:t> DM</a:t>
                      </a:r>
                      <a:endParaRPr lang="en-US" sz="1600" dirty="0">
                        <a:latin typeface="Arial"/>
                        <a:cs typeface="Arial"/>
                      </a:endParaRPr>
                    </a:p>
                  </a:txBody>
                  <a:tcPr/>
                </a:tc>
                <a:tc>
                  <a:txBody>
                    <a:bodyPr/>
                    <a:lstStyle/>
                    <a:p>
                      <a:r>
                        <a:rPr lang="tr-TR" sz="1600" dirty="0" smtClean="0">
                          <a:effectLst/>
                          <a:latin typeface="Arial"/>
                          <a:ea typeface="Times New Roman"/>
                          <a:cs typeface="Arial"/>
                        </a:rPr>
                        <a:t>İzole BAG</a:t>
                      </a:r>
                      <a:endParaRPr lang="en-US" sz="1600" dirty="0">
                        <a:latin typeface="Arial"/>
                        <a:cs typeface="Arial"/>
                      </a:endParaRPr>
                    </a:p>
                  </a:txBody>
                  <a:tcPr/>
                </a:tc>
                <a:tc>
                  <a:txBody>
                    <a:bodyPr/>
                    <a:lstStyle/>
                    <a:p>
                      <a:r>
                        <a:rPr lang="tr-TR" sz="1600" dirty="0" smtClean="0">
                          <a:effectLst/>
                          <a:latin typeface="Arial"/>
                          <a:ea typeface="Times New Roman"/>
                          <a:cs typeface="Arial"/>
                        </a:rPr>
                        <a:t>İzole BGT</a:t>
                      </a:r>
                      <a:endParaRPr lang="en-US" sz="1600" dirty="0">
                        <a:latin typeface="Arial"/>
                        <a:cs typeface="Arial"/>
                      </a:endParaRPr>
                    </a:p>
                  </a:txBody>
                  <a:tcPr/>
                </a:tc>
                <a:tc>
                  <a:txBody>
                    <a:bodyPr/>
                    <a:lstStyle/>
                    <a:p>
                      <a:r>
                        <a:rPr lang="tr-TR" sz="1600" dirty="0" smtClean="0">
                          <a:effectLst/>
                          <a:latin typeface="Arial"/>
                          <a:ea typeface="Times New Roman"/>
                          <a:cs typeface="Arial"/>
                        </a:rPr>
                        <a:t>BAG + BGT</a:t>
                      </a:r>
                      <a:endParaRPr lang="en-US" sz="1600" dirty="0">
                        <a:latin typeface="Arial"/>
                        <a:cs typeface="Arial"/>
                      </a:endParaRPr>
                    </a:p>
                  </a:txBody>
                  <a:tcPr/>
                </a:tc>
                <a:tc>
                  <a:txBody>
                    <a:bodyPr/>
                    <a:lstStyle/>
                    <a:p>
                      <a:r>
                        <a:rPr lang="tr-TR" sz="1600" dirty="0" smtClean="0">
                          <a:effectLst/>
                          <a:latin typeface="Arial"/>
                          <a:ea typeface="Times New Roman"/>
                          <a:cs typeface="Arial"/>
                        </a:rPr>
                        <a:t>YRG</a:t>
                      </a:r>
                      <a:endParaRPr lang="en-US" sz="1600" dirty="0">
                        <a:latin typeface="Arial"/>
                        <a:cs typeface="Arial"/>
                      </a:endParaRPr>
                    </a:p>
                  </a:txBody>
                  <a:tcPr/>
                </a:tc>
                <a:extLst>
                  <a:ext uri="{0D108BD9-81ED-4DB2-BD59-A6C34878D82A}">
                    <a16:rowId xmlns:a16="http://schemas.microsoft.com/office/drawing/2014/main" val="10000"/>
                  </a:ext>
                </a:extLst>
              </a:tr>
              <a:tr h="636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kern="1200" dirty="0" smtClean="0">
                          <a:solidFill>
                            <a:schemeClr val="dk1"/>
                          </a:solidFill>
                          <a:effectLst/>
                          <a:latin typeface="Arial"/>
                          <a:ea typeface="+mn-ea"/>
                          <a:cs typeface="Arial"/>
                        </a:rPr>
                        <a:t>APG (≥8 </a:t>
                      </a:r>
                      <a:r>
                        <a:rPr lang="tr-TR" sz="1600" b="1" kern="1200" dirty="0" err="1" smtClean="0">
                          <a:solidFill>
                            <a:schemeClr val="dk1"/>
                          </a:solidFill>
                          <a:effectLst/>
                          <a:latin typeface="Arial"/>
                          <a:ea typeface="+mn-ea"/>
                          <a:cs typeface="Arial"/>
                        </a:rPr>
                        <a:t>st</a:t>
                      </a:r>
                      <a:r>
                        <a:rPr lang="tr-TR" sz="1600" b="1" kern="1200" dirty="0" smtClean="0">
                          <a:solidFill>
                            <a:schemeClr val="dk1"/>
                          </a:solidFill>
                          <a:effectLst/>
                          <a:latin typeface="Arial"/>
                          <a:ea typeface="+mn-ea"/>
                          <a:cs typeface="Arial"/>
                        </a:rPr>
                        <a:t> açlıkta) </a:t>
                      </a:r>
                      <a:endParaRPr lang="en-US" sz="1600" b="1" dirty="0">
                        <a:latin typeface="Arial"/>
                        <a:cs typeface="Arial"/>
                      </a:endParaRPr>
                    </a:p>
                  </a:txBody>
                  <a:tcPr/>
                </a:tc>
                <a:tc>
                  <a:txBody>
                    <a:bodyPr/>
                    <a:lstStyle/>
                    <a:p>
                      <a:r>
                        <a:rPr lang="tr-TR" sz="1600" kern="1200" dirty="0" smtClean="0">
                          <a:solidFill>
                            <a:schemeClr val="dk1"/>
                          </a:solidFill>
                          <a:effectLst/>
                          <a:latin typeface="Arial"/>
                          <a:ea typeface="+mn-ea"/>
                          <a:cs typeface="Arial"/>
                        </a:rPr>
                        <a:t>≥126 mg/dl </a:t>
                      </a:r>
                      <a:endParaRPr lang="en-US" sz="1600" dirty="0">
                        <a:latin typeface="Arial"/>
                        <a:cs typeface="Arial"/>
                      </a:endParaRPr>
                    </a:p>
                  </a:txBody>
                  <a:tcPr/>
                </a:tc>
                <a:tc>
                  <a:txBody>
                    <a:bodyPr/>
                    <a:lstStyle/>
                    <a:p>
                      <a:pPr>
                        <a:spcAft>
                          <a:spcPts val="0"/>
                        </a:spcAft>
                      </a:pPr>
                      <a:r>
                        <a:rPr lang="tr-TR" sz="1600" dirty="0" smtClean="0">
                          <a:effectLst/>
                          <a:latin typeface="Arial"/>
                          <a:ea typeface="Times New Roman"/>
                          <a:cs typeface="Arial"/>
                        </a:rPr>
                        <a:t>100-125 mg/dl </a:t>
                      </a:r>
                      <a:endParaRPr lang="tr-TR" sz="1600" dirty="0" smtClean="0">
                        <a:effectLst/>
                        <a:latin typeface="Arial"/>
                        <a:ea typeface="ＭＳ 明朝"/>
                        <a:cs typeface="Arial"/>
                      </a:endParaRPr>
                    </a:p>
                    <a:p>
                      <a:endParaRPr lang="en-US" sz="1600" dirty="0">
                        <a:latin typeface="Arial"/>
                        <a:cs typeface="Arial"/>
                      </a:endParaRPr>
                    </a:p>
                  </a:txBody>
                  <a:tcPr/>
                </a:tc>
                <a:tc>
                  <a:txBody>
                    <a:bodyPr/>
                    <a:lstStyle/>
                    <a:p>
                      <a:pPr>
                        <a:spcAft>
                          <a:spcPts val="0"/>
                        </a:spcAft>
                      </a:pPr>
                      <a:r>
                        <a:rPr lang="en-US" sz="1600" dirty="0" smtClean="0">
                          <a:effectLst/>
                          <a:latin typeface="Arial"/>
                          <a:ea typeface="ＭＳ 明朝"/>
                          <a:cs typeface="Arial"/>
                        </a:rPr>
                        <a:t>&lt;100 mg/dl</a:t>
                      </a:r>
                      <a:endParaRPr lang="tr-TR" sz="1600" dirty="0">
                        <a:effectLst/>
                        <a:latin typeface="Arial"/>
                        <a:ea typeface="ＭＳ 明朝"/>
                        <a:cs typeface="Arial"/>
                      </a:endParaRPr>
                    </a:p>
                  </a:txBody>
                  <a:tcPr/>
                </a:tc>
                <a:tc>
                  <a:txBody>
                    <a:bodyPr/>
                    <a:lstStyle/>
                    <a:p>
                      <a:pPr>
                        <a:spcAft>
                          <a:spcPts val="0"/>
                        </a:spcAft>
                      </a:pPr>
                      <a:r>
                        <a:rPr lang="en-US" sz="1600" dirty="0" smtClean="0">
                          <a:effectLst/>
                          <a:latin typeface="Arial"/>
                          <a:ea typeface="ＭＳ 明朝"/>
                          <a:cs typeface="Arial"/>
                        </a:rPr>
                        <a:t>100-125 mg/dl</a:t>
                      </a:r>
                      <a:endParaRPr lang="tr-TR" sz="1600" dirty="0">
                        <a:effectLst/>
                        <a:latin typeface="Arial"/>
                        <a:ea typeface="ＭＳ 明朝"/>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extLst>
                  <a:ext uri="{0D108BD9-81ED-4DB2-BD59-A6C34878D82A}">
                    <a16:rowId xmlns:a16="http://schemas.microsoft.com/office/drawing/2014/main" val="10001"/>
                  </a:ext>
                </a:extLst>
              </a:tr>
              <a:tr h="636070">
                <a:tc>
                  <a:txBody>
                    <a:bodyPr/>
                    <a:lstStyle/>
                    <a:p>
                      <a:pPr>
                        <a:spcAft>
                          <a:spcPts val="0"/>
                        </a:spcAft>
                      </a:pPr>
                      <a:r>
                        <a:rPr lang="tr-TR" sz="1600" b="1" dirty="0" smtClean="0">
                          <a:effectLst/>
                          <a:latin typeface="Arial"/>
                          <a:ea typeface="Times New Roman"/>
                          <a:cs typeface="Arial"/>
                        </a:rPr>
                        <a:t>OGTT 2.st PG</a:t>
                      </a:r>
                      <a:r>
                        <a:rPr lang="tr-TR" sz="1600" b="1" baseline="0" dirty="0" smtClean="0">
                          <a:effectLst/>
                          <a:latin typeface="Arial"/>
                          <a:ea typeface="ＭＳ 明朝"/>
                          <a:cs typeface="Arial"/>
                        </a:rPr>
                        <a:t> </a:t>
                      </a:r>
                      <a:r>
                        <a:rPr lang="tr-TR" sz="1600" b="1" dirty="0" smtClean="0">
                          <a:effectLst/>
                          <a:latin typeface="Arial"/>
                          <a:ea typeface="Times New Roman"/>
                          <a:cs typeface="Arial"/>
                        </a:rPr>
                        <a:t>(75 g </a:t>
                      </a:r>
                      <a:r>
                        <a:rPr lang="tr-TR" sz="1600" b="1" dirty="0" err="1" smtClean="0">
                          <a:effectLst/>
                          <a:latin typeface="Arial"/>
                          <a:ea typeface="Times New Roman"/>
                          <a:cs typeface="Arial"/>
                        </a:rPr>
                        <a:t>glukoz</a:t>
                      </a:r>
                      <a:r>
                        <a:rPr lang="tr-TR" sz="1600" b="1" dirty="0" smtClean="0">
                          <a:effectLst/>
                          <a:latin typeface="Arial"/>
                          <a:ea typeface="Times New Roman"/>
                          <a:cs typeface="Arial"/>
                        </a:rPr>
                        <a:t>) </a:t>
                      </a:r>
                      <a:endParaRPr lang="tr-TR" sz="1600" b="1" dirty="0" smtClean="0">
                        <a:effectLst/>
                        <a:latin typeface="Arial"/>
                        <a:ea typeface="ＭＳ 明朝"/>
                        <a:cs typeface="Arial"/>
                      </a:endParaRPr>
                    </a:p>
                  </a:txBody>
                  <a:tcPr/>
                </a:tc>
                <a:tc>
                  <a:txBody>
                    <a:bodyPr/>
                    <a:lstStyle/>
                    <a:p>
                      <a:r>
                        <a:rPr lang="tr-TR" sz="1600" kern="1200" smtClean="0">
                          <a:solidFill>
                            <a:schemeClr val="dk1"/>
                          </a:solidFill>
                          <a:effectLst/>
                          <a:latin typeface="Arial"/>
                          <a:ea typeface="+mn-ea"/>
                          <a:cs typeface="Arial"/>
                        </a:rPr>
                        <a:t>≥200 </a:t>
                      </a:r>
                      <a:r>
                        <a:rPr lang="tr-TR" sz="1600" kern="1200" dirty="0" smtClean="0">
                          <a:solidFill>
                            <a:schemeClr val="dk1"/>
                          </a:solidFill>
                          <a:effectLst/>
                          <a:latin typeface="Arial"/>
                          <a:ea typeface="+mn-ea"/>
                          <a:cs typeface="Arial"/>
                        </a:rPr>
                        <a:t>mg/dl </a:t>
                      </a:r>
                      <a:endParaRPr lang="en-US" sz="1600" dirty="0">
                        <a:latin typeface="Arial"/>
                        <a:cs typeface="Aria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effectLst/>
                          <a:latin typeface="Arial"/>
                          <a:ea typeface="+mn-ea"/>
                          <a:cs typeface="Arial"/>
                        </a:rPr>
                        <a:t>&lt;140 mg/dl</a:t>
                      </a:r>
                      <a:endParaRPr lang="en-US" sz="1600" dirty="0">
                        <a:latin typeface="Arial"/>
                        <a:cs typeface="Arial"/>
                      </a:endParaRPr>
                    </a:p>
                  </a:txBody>
                  <a:tcPr/>
                </a:tc>
                <a:tc>
                  <a:txBody>
                    <a:bodyPr/>
                    <a:lstStyle/>
                    <a:p>
                      <a:r>
                        <a:rPr lang="en-US" sz="1600" kern="1200" dirty="0" smtClean="0">
                          <a:solidFill>
                            <a:schemeClr val="dk1"/>
                          </a:solidFill>
                          <a:effectLst/>
                          <a:latin typeface="Arial"/>
                          <a:ea typeface="+mn-ea"/>
                          <a:cs typeface="Arial"/>
                        </a:rPr>
                        <a:t>140-199 mg/dl </a:t>
                      </a:r>
                      <a:endParaRPr lang="en-US" sz="1600" dirty="0">
                        <a:latin typeface="Arial"/>
                        <a:cs typeface="Aria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effectLst/>
                          <a:latin typeface="Arial"/>
                          <a:ea typeface="+mn-ea"/>
                          <a:cs typeface="Arial"/>
                        </a:rPr>
                        <a:t>140-199 mg/dl</a:t>
                      </a:r>
                      <a:endParaRPr lang="tr-TR" sz="1600" kern="1200" dirty="0" smtClean="0">
                        <a:solidFill>
                          <a:schemeClr val="dk1"/>
                        </a:solidFill>
                        <a:effectLst/>
                        <a:latin typeface="Arial"/>
                        <a:ea typeface="+mn-ea"/>
                        <a:cs typeface="Arial"/>
                      </a:endParaRPr>
                    </a:p>
                    <a:p>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extLst>
                  <a:ext uri="{0D108BD9-81ED-4DB2-BD59-A6C34878D82A}">
                    <a16:rowId xmlns:a16="http://schemas.microsoft.com/office/drawing/2014/main" val="10002"/>
                  </a:ext>
                </a:extLst>
              </a:tr>
              <a:tr h="636070">
                <a:tc>
                  <a:txBody>
                    <a:bodyPr/>
                    <a:lstStyle/>
                    <a:p>
                      <a:r>
                        <a:rPr lang="tr-TR" sz="1600" b="1" kern="1200" dirty="0" smtClean="0">
                          <a:solidFill>
                            <a:schemeClr val="dk1"/>
                          </a:solidFill>
                          <a:effectLst/>
                          <a:latin typeface="Arial"/>
                          <a:ea typeface="+mn-ea"/>
                          <a:cs typeface="Arial"/>
                        </a:rPr>
                        <a:t>Rastgele PG</a:t>
                      </a:r>
                      <a:endParaRPr lang="tr-TR" sz="1600" b="1" kern="1200" dirty="0">
                        <a:solidFill>
                          <a:schemeClr val="dk1"/>
                        </a:solidFill>
                        <a:effectLst/>
                        <a:latin typeface="Arial"/>
                        <a:ea typeface="+mn-ea"/>
                        <a:cs typeface="Arial"/>
                      </a:endParaRPr>
                    </a:p>
                  </a:txBody>
                  <a:tcPr/>
                </a:tc>
                <a:tc>
                  <a:txBody>
                    <a:bodyPr/>
                    <a:lstStyle/>
                    <a:p>
                      <a:r>
                        <a:rPr lang="en-US" sz="1600" kern="1200" dirty="0" smtClean="0">
                          <a:solidFill>
                            <a:schemeClr val="dk1"/>
                          </a:solidFill>
                          <a:effectLst/>
                          <a:latin typeface="Arial"/>
                          <a:ea typeface="+mn-ea"/>
                          <a:cs typeface="Arial"/>
                        </a:rPr>
                        <a:t>≥200 mg/dl + </a:t>
                      </a:r>
                      <a:r>
                        <a:rPr lang="en-US" sz="1600" kern="1200" dirty="0" err="1" smtClean="0">
                          <a:solidFill>
                            <a:schemeClr val="dk1"/>
                          </a:solidFill>
                          <a:effectLst/>
                          <a:latin typeface="Arial"/>
                          <a:ea typeface="+mn-ea"/>
                          <a:cs typeface="Arial"/>
                        </a:rPr>
                        <a:t>Diyabet</a:t>
                      </a:r>
                      <a:endParaRPr lang="tr-TR" sz="1600" kern="1200" dirty="0" smtClean="0">
                        <a:solidFill>
                          <a:schemeClr val="dk1"/>
                        </a:solidFill>
                        <a:effectLst/>
                        <a:latin typeface="Arial"/>
                        <a:ea typeface="+mn-ea"/>
                        <a:cs typeface="Arial"/>
                      </a:endParaRPr>
                    </a:p>
                    <a:p>
                      <a:r>
                        <a:rPr lang="en-US" sz="1600" kern="1200" dirty="0" err="1" smtClean="0">
                          <a:solidFill>
                            <a:schemeClr val="dk1"/>
                          </a:solidFill>
                          <a:effectLst/>
                          <a:latin typeface="Arial"/>
                          <a:ea typeface="+mn-ea"/>
                          <a:cs typeface="Arial"/>
                        </a:rPr>
                        <a:t>semptomları</a:t>
                      </a:r>
                      <a:r>
                        <a:rPr lang="en-US" sz="1600" kern="1200" dirty="0" smtClean="0">
                          <a:solidFill>
                            <a:schemeClr val="dk1"/>
                          </a:solidFill>
                          <a:effectLst/>
                          <a:latin typeface="Arial"/>
                          <a:ea typeface="+mn-ea"/>
                          <a:cs typeface="Arial"/>
                        </a:rPr>
                        <a:t> </a:t>
                      </a:r>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extLst>
                  <a:ext uri="{0D108BD9-81ED-4DB2-BD59-A6C34878D82A}">
                    <a16:rowId xmlns:a16="http://schemas.microsoft.com/office/drawing/2014/main" val="10003"/>
                  </a:ext>
                </a:extLst>
              </a:tr>
              <a:tr h="636070">
                <a:tc>
                  <a:txBody>
                    <a:bodyPr/>
                    <a:lstStyle/>
                    <a:p>
                      <a:pPr>
                        <a:spcAft>
                          <a:spcPts val="0"/>
                        </a:spcAft>
                      </a:pPr>
                      <a:r>
                        <a:rPr lang="tr-TR" sz="1600" b="1" smtClean="0">
                          <a:effectLst/>
                          <a:latin typeface="Arial"/>
                          <a:ea typeface="Times New Roman"/>
                          <a:cs typeface="Arial"/>
                        </a:rPr>
                        <a:t>HbA1C</a:t>
                      </a:r>
                      <a:endParaRPr lang="tr-TR" sz="1600" b="1" dirty="0" smtClean="0">
                        <a:effectLst/>
                        <a:latin typeface="Arial"/>
                        <a:ea typeface="ＭＳ 明朝"/>
                        <a:cs typeface="Arial"/>
                      </a:endParaRPr>
                    </a:p>
                    <a:p>
                      <a:endParaRPr lang="en-US" sz="1600" b="1" dirty="0">
                        <a:latin typeface="Arial"/>
                        <a:cs typeface="Aria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effectLst/>
                          <a:latin typeface="Arial"/>
                          <a:ea typeface="+mn-ea"/>
                          <a:cs typeface="Arial"/>
                        </a:rPr>
                        <a:t>≥%6.5</a:t>
                      </a:r>
                      <a:endParaRPr lang="tr-TR" sz="1600" kern="1200" dirty="0" smtClean="0">
                        <a:solidFill>
                          <a:schemeClr val="dk1"/>
                        </a:solidFill>
                        <a:effectLst/>
                        <a:latin typeface="Arial"/>
                        <a:ea typeface="+mn-ea"/>
                        <a:cs typeface="Arial"/>
                      </a:endParaRPr>
                    </a:p>
                    <a:p>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tc>
                  <a:txBody>
                    <a:bodyPr/>
                    <a:lstStyle/>
                    <a:p>
                      <a:r>
                        <a:rPr lang="en-US" sz="1600" dirty="0" smtClean="0">
                          <a:latin typeface="Arial"/>
                          <a:cs typeface="Arial"/>
                        </a:rPr>
                        <a:t>-</a:t>
                      </a:r>
                      <a:endParaRPr lang="en-US" sz="1600" dirty="0">
                        <a:latin typeface="Arial"/>
                        <a:cs typeface="Arial"/>
                      </a:endParaRPr>
                    </a:p>
                  </a:txBody>
                  <a:tcPr/>
                </a:tc>
                <a:tc>
                  <a:txBody>
                    <a:bodyPr/>
                    <a:lstStyle/>
                    <a:p>
                      <a:r>
                        <a:rPr lang="en-US" sz="1600" kern="1200" dirty="0" smtClean="0">
                          <a:solidFill>
                            <a:schemeClr val="dk1"/>
                          </a:solidFill>
                          <a:effectLst/>
                          <a:latin typeface="Arial"/>
                          <a:ea typeface="+mn-ea"/>
                          <a:cs typeface="Arial"/>
                        </a:rPr>
                        <a:t>%5.7-6.4</a:t>
                      </a:r>
                      <a:r>
                        <a:rPr lang="tr-TR" sz="1600" dirty="0" smtClean="0">
                          <a:effectLst/>
                          <a:latin typeface="Arial"/>
                          <a:cs typeface="Arial"/>
                        </a:rPr>
                        <a:t> </a:t>
                      </a:r>
                      <a:endParaRPr lang="en-US" sz="1600" dirty="0">
                        <a:latin typeface="Arial"/>
                        <a:cs typeface="Aria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28494141"/>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dirty="0" err="1">
                <a:solidFill>
                  <a:schemeClr val="tx1"/>
                </a:solidFill>
                <a:latin typeface="Arial"/>
                <a:cs typeface="Arial"/>
              </a:rPr>
              <a:t>Klasik</a:t>
            </a:r>
            <a:r>
              <a:rPr lang="en-US" b="1" dirty="0">
                <a:solidFill>
                  <a:schemeClr val="tx1"/>
                </a:solidFill>
                <a:latin typeface="Arial"/>
                <a:cs typeface="Arial"/>
              </a:rPr>
              <a:t> </a:t>
            </a:r>
            <a:r>
              <a:rPr lang="en-US" b="1" dirty="0" err="1">
                <a:solidFill>
                  <a:schemeClr val="tx1"/>
                </a:solidFill>
                <a:latin typeface="Arial"/>
                <a:cs typeface="Arial"/>
              </a:rPr>
              <a:t>semptomlar</a:t>
            </a:r>
            <a:r>
              <a:rPr lang="en-US" b="1" dirty="0">
                <a:solidFill>
                  <a:schemeClr val="tx1"/>
                </a:solidFill>
                <a:latin typeface="Arial"/>
                <a:cs typeface="Arial"/>
              </a:rPr>
              <a:t> </a:t>
            </a:r>
          </a:p>
          <a:p>
            <a:pPr lvl="1"/>
            <a:r>
              <a:rPr lang="en-US" dirty="0" err="1" smtClean="0">
                <a:solidFill>
                  <a:schemeClr val="tx1"/>
                </a:solidFill>
                <a:latin typeface="Arial"/>
                <a:cs typeface="Arial"/>
              </a:rPr>
              <a:t>Poliüri</a:t>
            </a:r>
            <a:r>
              <a:rPr lang="en-US" dirty="0" smtClean="0">
                <a:solidFill>
                  <a:schemeClr val="tx1"/>
                </a:solidFill>
                <a:latin typeface="Arial"/>
                <a:cs typeface="Arial"/>
              </a:rPr>
              <a:t> </a:t>
            </a:r>
            <a:endParaRPr lang="en-US" dirty="0">
              <a:solidFill>
                <a:schemeClr val="tx1"/>
              </a:solidFill>
              <a:latin typeface="Arial"/>
              <a:cs typeface="Arial"/>
            </a:endParaRPr>
          </a:p>
          <a:p>
            <a:pPr lvl="1"/>
            <a:r>
              <a:rPr lang="en-US" dirty="0" err="1" smtClean="0">
                <a:solidFill>
                  <a:schemeClr val="tx1"/>
                </a:solidFill>
                <a:latin typeface="Arial"/>
                <a:cs typeface="Arial"/>
              </a:rPr>
              <a:t>Polidipsi</a:t>
            </a:r>
            <a:endParaRPr lang="en-US" dirty="0" smtClean="0">
              <a:solidFill>
                <a:schemeClr val="tx1"/>
              </a:solidFill>
              <a:latin typeface="Arial"/>
              <a:cs typeface="Arial"/>
            </a:endParaRPr>
          </a:p>
          <a:p>
            <a:pPr lvl="1"/>
            <a:r>
              <a:rPr lang="en-US" dirty="0" err="1" smtClean="0">
                <a:solidFill>
                  <a:schemeClr val="tx1"/>
                </a:solidFill>
                <a:latin typeface="Arial"/>
                <a:cs typeface="Arial"/>
              </a:rPr>
              <a:t>Polifaji</a:t>
            </a:r>
            <a:r>
              <a:rPr lang="en-US" dirty="0" smtClean="0">
                <a:solidFill>
                  <a:schemeClr val="tx1"/>
                </a:solidFill>
                <a:latin typeface="Arial"/>
                <a:cs typeface="Arial"/>
              </a:rPr>
              <a:t> </a:t>
            </a:r>
            <a:r>
              <a:rPr lang="en-US" dirty="0" err="1">
                <a:solidFill>
                  <a:schemeClr val="tx1"/>
                </a:solidFill>
                <a:latin typeface="Arial"/>
                <a:cs typeface="Arial"/>
              </a:rPr>
              <a:t>veya</a:t>
            </a:r>
            <a:r>
              <a:rPr lang="en-US" dirty="0">
                <a:solidFill>
                  <a:schemeClr val="tx1"/>
                </a:solidFill>
                <a:latin typeface="Arial"/>
                <a:cs typeface="Arial"/>
              </a:rPr>
              <a:t> </a:t>
            </a:r>
            <a:r>
              <a:rPr lang="en-US" dirty="0" err="1">
                <a:solidFill>
                  <a:schemeClr val="tx1"/>
                </a:solidFill>
                <a:latin typeface="Arial"/>
                <a:cs typeface="Arial"/>
              </a:rPr>
              <a:t>iştahsızlık</a:t>
            </a:r>
            <a:r>
              <a:rPr lang="en-US" dirty="0">
                <a:solidFill>
                  <a:schemeClr val="tx1"/>
                </a:solidFill>
                <a:latin typeface="Arial"/>
                <a:cs typeface="Arial"/>
              </a:rPr>
              <a:t> </a:t>
            </a:r>
          </a:p>
          <a:p>
            <a:pPr lvl="1"/>
            <a:r>
              <a:rPr lang="en-US" dirty="0" err="1" smtClean="0">
                <a:solidFill>
                  <a:schemeClr val="tx1"/>
                </a:solidFill>
                <a:latin typeface="Arial"/>
                <a:cs typeface="Arial"/>
              </a:rPr>
              <a:t>Halsizlik</a:t>
            </a:r>
            <a:r>
              <a:rPr lang="en-US" dirty="0">
                <a:solidFill>
                  <a:schemeClr val="tx1"/>
                </a:solidFill>
                <a:latin typeface="Arial"/>
                <a:cs typeface="Arial"/>
              </a:rPr>
              <a:t>, </a:t>
            </a:r>
            <a:r>
              <a:rPr lang="en-US" dirty="0" err="1">
                <a:solidFill>
                  <a:schemeClr val="tx1"/>
                </a:solidFill>
                <a:latin typeface="Arial"/>
                <a:cs typeface="Arial"/>
              </a:rPr>
              <a:t>çabuk</a:t>
            </a:r>
            <a:r>
              <a:rPr lang="en-US" dirty="0">
                <a:solidFill>
                  <a:schemeClr val="tx1"/>
                </a:solidFill>
                <a:latin typeface="Arial"/>
                <a:cs typeface="Arial"/>
              </a:rPr>
              <a:t> </a:t>
            </a:r>
            <a:r>
              <a:rPr lang="en-US" dirty="0" err="1">
                <a:solidFill>
                  <a:schemeClr val="tx1"/>
                </a:solidFill>
                <a:latin typeface="Arial"/>
                <a:cs typeface="Arial"/>
              </a:rPr>
              <a:t>yorulma</a:t>
            </a:r>
            <a:r>
              <a:rPr lang="en-US" dirty="0">
                <a:solidFill>
                  <a:schemeClr val="tx1"/>
                </a:solidFill>
                <a:latin typeface="Arial"/>
                <a:cs typeface="Arial"/>
              </a:rPr>
              <a:t> </a:t>
            </a:r>
          </a:p>
          <a:p>
            <a:pPr lvl="1"/>
            <a:r>
              <a:rPr lang="en-US" dirty="0" err="1" smtClean="0">
                <a:solidFill>
                  <a:schemeClr val="tx1"/>
                </a:solidFill>
                <a:latin typeface="Arial"/>
                <a:cs typeface="Arial"/>
              </a:rPr>
              <a:t>Ağız</a:t>
            </a:r>
            <a:r>
              <a:rPr lang="en-US" dirty="0" smtClean="0">
                <a:solidFill>
                  <a:schemeClr val="tx1"/>
                </a:solidFill>
                <a:latin typeface="Arial"/>
                <a:cs typeface="Arial"/>
              </a:rPr>
              <a:t> </a:t>
            </a:r>
            <a:r>
              <a:rPr lang="en-US" dirty="0" err="1" smtClean="0">
                <a:solidFill>
                  <a:schemeClr val="tx1"/>
                </a:solidFill>
                <a:latin typeface="Arial"/>
                <a:cs typeface="Arial"/>
              </a:rPr>
              <a:t>kuruluğu</a:t>
            </a:r>
            <a:endParaRPr lang="en-US" dirty="0" smtClean="0">
              <a:solidFill>
                <a:schemeClr val="tx1"/>
              </a:solidFill>
              <a:latin typeface="Arial"/>
              <a:cs typeface="Arial"/>
            </a:endParaRPr>
          </a:p>
          <a:p>
            <a:pPr lvl="1"/>
            <a:r>
              <a:rPr lang="en-US" dirty="0" err="1" smtClean="0">
                <a:solidFill>
                  <a:schemeClr val="tx1"/>
                </a:solidFill>
                <a:latin typeface="Arial"/>
                <a:cs typeface="Arial"/>
              </a:rPr>
              <a:t>Noktüri</a:t>
            </a:r>
            <a:r>
              <a:rPr lang="en-US" dirty="0" smtClean="0">
                <a:solidFill>
                  <a:schemeClr val="tx1"/>
                </a:solidFill>
                <a:latin typeface="Arial"/>
                <a:cs typeface="Arial"/>
              </a:rPr>
              <a:t> </a:t>
            </a:r>
          </a:p>
          <a:p>
            <a:r>
              <a:rPr lang="en-US" b="1" dirty="0" err="1" smtClean="0">
                <a:solidFill>
                  <a:schemeClr val="tx1"/>
                </a:solidFill>
                <a:latin typeface="Arial"/>
                <a:cs typeface="Arial"/>
              </a:rPr>
              <a:t>Daha</a:t>
            </a:r>
            <a:r>
              <a:rPr lang="en-US" b="1" dirty="0" smtClean="0">
                <a:solidFill>
                  <a:schemeClr val="tx1"/>
                </a:solidFill>
                <a:latin typeface="Arial"/>
                <a:cs typeface="Arial"/>
              </a:rPr>
              <a:t> </a:t>
            </a:r>
            <a:r>
              <a:rPr lang="en-US" b="1" dirty="0" err="1">
                <a:solidFill>
                  <a:schemeClr val="tx1"/>
                </a:solidFill>
                <a:latin typeface="Arial"/>
                <a:cs typeface="Arial"/>
              </a:rPr>
              <a:t>az</a:t>
            </a:r>
            <a:r>
              <a:rPr lang="en-US" b="1" dirty="0">
                <a:solidFill>
                  <a:schemeClr val="tx1"/>
                </a:solidFill>
                <a:latin typeface="Arial"/>
                <a:cs typeface="Arial"/>
              </a:rPr>
              <a:t> </a:t>
            </a:r>
            <a:r>
              <a:rPr lang="en-US" b="1" dirty="0" err="1">
                <a:solidFill>
                  <a:schemeClr val="tx1"/>
                </a:solidFill>
                <a:latin typeface="Arial"/>
                <a:cs typeface="Arial"/>
              </a:rPr>
              <a:t>görülen</a:t>
            </a:r>
            <a:r>
              <a:rPr lang="en-US" b="1" dirty="0">
                <a:solidFill>
                  <a:schemeClr val="tx1"/>
                </a:solidFill>
                <a:latin typeface="Arial"/>
                <a:cs typeface="Arial"/>
              </a:rPr>
              <a:t> </a:t>
            </a:r>
            <a:r>
              <a:rPr lang="en-US" b="1" dirty="0" err="1" smtClean="0">
                <a:solidFill>
                  <a:schemeClr val="tx1"/>
                </a:solidFill>
                <a:latin typeface="Arial"/>
                <a:cs typeface="Arial"/>
              </a:rPr>
              <a:t>semptomlar</a:t>
            </a:r>
            <a:r>
              <a:rPr lang="en-US" b="1" dirty="0" smtClean="0">
                <a:solidFill>
                  <a:schemeClr val="tx1"/>
                </a:solidFill>
                <a:latin typeface="Arial"/>
                <a:cs typeface="Arial"/>
              </a:rPr>
              <a:t>: </a:t>
            </a:r>
            <a:r>
              <a:rPr lang="en-US" dirty="0" err="1" smtClean="0">
                <a:solidFill>
                  <a:schemeClr val="tx1"/>
                </a:solidFill>
                <a:latin typeface="Arial"/>
                <a:cs typeface="Arial"/>
              </a:rPr>
              <a:t>Bulanık</a:t>
            </a:r>
            <a:r>
              <a:rPr lang="en-US" dirty="0" smtClean="0">
                <a:solidFill>
                  <a:schemeClr val="tx1"/>
                </a:solidFill>
                <a:latin typeface="Arial"/>
                <a:cs typeface="Arial"/>
              </a:rPr>
              <a:t> </a:t>
            </a:r>
            <a:r>
              <a:rPr lang="en-US" dirty="0" err="1" smtClean="0">
                <a:solidFill>
                  <a:schemeClr val="tx1"/>
                </a:solidFill>
                <a:latin typeface="Arial"/>
                <a:cs typeface="Arial"/>
              </a:rPr>
              <a:t>görme</a:t>
            </a:r>
            <a:r>
              <a:rPr lang="en-US" dirty="0">
                <a:solidFill>
                  <a:schemeClr val="tx1"/>
                </a:solidFill>
                <a:latin typeface="Arial"/>
                <a:cs typeface="Arial"/>
              </a:rPr>
              <a:t> </a:t>
            </a:r>
            <a:r>
              <a:rPr lang="en-US" dirty="0" err="1" smtClean="0">
                <a:solidFill>
                  <a:schemeClr val="tx1"/>
                </a:solidFill>
                <a:latin typeface="Arial"/>
                <a:cs typeface="Arial"/>
              </a:rPr>
              <a:t>Açıklanamayan</a:t>
            </a:r>
            <a:r>
              <a:rPr lang="en-US" dirty="0" smtClean="0">
                <a:solidFill>
                  <a:schemeClr val="tx1"/>
                </a:solidFill>
                <a:latin typeface="Arial"/>
                <a:cs typeface="Arial"/>
              </a:rPr>
              <a:t> </a:t>
            </a:r>
            <a:r>
              <a:rPr lang="en-US" dirty="0">
                <a:solidFill>
                  <a:schemeClr val="tx1"/>
                </a:solidFill>
                <a:latin typeface="Arial"/>
                <a:cs typeface="Arial"/>
              </a:rPr>
              <a:t>kilo </a:t>
            </a:r>
            <a:r>
              <a:rPr lang="en-US" dirty="0" err="1" smtClean="0">
                <a:solidFill>
                  <a:schemeClr val="tx1"/>
                </a:solidFill>
                <a:latin typeface="Arial"/>
                <a:cs typeface="Arial"/>
              </a:rPr>
              <a:t>kaybı</a:t>
            </a:r>
            <a:r>
              <a:rPr lang="en-US" dirty="0">
                <a:solidFill>
                  <a:schemeClr val="tx1"/>
                </a:solidFill>
                <a:latin typeface="Arial"/>
                <a:cs typeface="Arial"/>
              </a:rPr>
              <a:t>/</a:t>
            </a:r>
            <a:r>
              <a:rPr lang="en-US" dirty="0" err="1" smtClean="0">
                <a:solidFill>
                  <a:schemeClr val="tx1"/>
                </a:solidFill>
                <a:latin typeface="Arial"/>
                <a:cs typeface="Arial"/>
              </a:rPr>
              <a:t>İnatçı</a:t>
            </a:r>
            <a:r>
              <a:rPr lang="en-US" dirty="0" smtClean="0">
                <a:solidFill>
                  <a:schemeClr val="tx1"/>
                </a:solidFill>
                <a:latin typeface="Arial"/>
                <a:cs typeface="Arial"/>
              </a:rPr>
              <a:t> </a:t>
            </a:r>
            <a:r>
              <a:rPr lang="en-US" dirty="0" err="1" smtClean="0">
                <a:solidFill>
                  <a:schemeClr val="tx1"/>
                </a:solidFill>
                <a:latin typeface="Arial"/>
                <a:cs typeface="Arial"/>
              </a:rPr>
              <a:t>infeksiyonlar</a:t>
            </a:r>
            <a:r>
              <a:rPr lang="en-US" dirty="0" smtClean="0">
                <a:solidFill>
                  <a:schemeClr val="tx1"/>
                </a:solidFill>
                <a:latin typeface="Arial"/>
                <a:cs typeface="Arial"/>
              </a:rPr>
              <a:t>, </a:t>
            </a:r>
            <a:r>
              <a:rPr lang="en-US" dirty="0" err="1" smtClean="0">
                <a:solidFill>
                  <a:schemeClr val="tx1"/>
                </a:solidFill>
                <a:latin typeface="Arial"/>
                <a:cs typeface="Arial"/>
              </a:rPr>
              <a:t>tekrarlayan</a:t>
            </a:r>
            <a:r>
              <a:rPr lang="en-US" dirty="0" smtClean="0">
                <a:solidFill>
                  <a:schemeClr val="tx1"/>
                </a:solidFill>
                <a:latin typeface="Arial"/>
                <a:cs typeface="Arial"/>
              </a:rPr>
              <a:t> </a:t>
            </a:r>
            <a:r>
              <a:rPr lang="en-US" dirty="0" err="1">
                <a:solidFill>
                  <a:schemeClr val="tx1"/>
                </a:solidFill>
                <a:latin typeface="Arial"/>
                <a:cs typeface="Arial"/>
              </a:rPr>
              <a:t>mantar</a:t>
            </a:r>
            <a:r>
              <a:rPr lang="en-US" dirty="0">
                <a:solidFill>
                  <a:schemeClr val="tx1"/>
                </a:solidFill>
                <a:latin typeface="Arial"/>
                <a:cs typeface="Arial"/>
              </a:rPr>
              <a:t> </a:t>
            </a:r>
            <a:r>
              <a:rPr lang="en-US" dirty="0" err="1" smtClean="0">
                <a:solidFill>
                  <a:schemeClr val="tx1"/>
                </a:solidFill>
                <a:latin typeface="Arial"/>
                <a:cs typeface="Arial"/>
              </a:rPr>
              <a:t>infeksiyonları</a:t>
            </a:r>
            <a:r>
              <a:rPr lang="en-US" dirty="0">
                <a:solidFill>
                  <a:schemeClr val="tx1"/>
                </a:solidFill>
                <a:latin typeface="Arial"/>
                <a:cs typeface="Arial"/>
              </a:rPr>
              <a:t>/</a:t>
            </a:r>
            <a:r>
              <a:rPr lang="en-US" dirty="0" smtClean="0">
                <a:solidFill>
                  <a:schemeClr val="tx1"/>
                </a:solidFill>
                <a:latin typeface="Arial"/>
                <a:cs typeface="Arial"/>
              </a:rPr>
              <a:t> </a:t>
            </a:r>
            <a:r>
              <a:rPr lang="en-US" dirty="0" err="1">
                <a:solidFill>
                  <a:schemeClr val="tx1"/>
                </a:solidFill>
                <a:latin typeface="Arial"/>
                <a:cs typeface="Arial"/>
              </a:rPr>
              <a:t>Kaşıntı</a:t>
            </a:r>
            <a:endParaRPr lang="en-US" dirty="0">
              <a:solidFill>
                <a:schemeClr val="tx1"/>
              </a:solidFill>
              <a:latin typeface="Arial"/>
              <a:cs typeface="Arial"/>
            </a:endParaRPr>
          </a:p>
        </p:txBody>
      </p:sp>
      <p:sp>
        <p:nvSpPr>
          <p:cNvPr id="4" name="Rectangle 48"/>
          <p:cNvSpPr txBox="1">
            <a:spLocks noChangeArrowheads="1"/>
          </p:cNvSpPr>
          <p:nvPr/>
        </p:nvSpPr>
        <p:spPr bwMode="auto">
          <a:xfrm>
            <a:off x="395288" y="188912"/>
            <a:ext cx="8605837" cy="1151855"/>
          </a:xfrm>
          <a:prstGeom prst="rect">
            <a:avLst/>
          </a:prstGeom>
          <a:solidFill>
            <a:schemeClr val="accent4"/>
          </a:solidFill>
          <a:ln w="76200">
            <a:solidFill>
              <a:srgbClr val="800000"/>
            </a:solid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a:lstStyle>
          <a:p>
            <a:pPr eaLnBrk="1" hangingPunct="1"/>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DİYABET SEMPTOMLARI</a:t>
            </a:r>
          </a:p>
        </p:txBody>
      </p:sp>
    </p:spTree>
    <p:extLst>
      <p:ext uri="{BB962C8B-B14F-4D97-AF65-F5344CB8AC3E}">
        <p14:creationId xmlns:p14="http://schemas.microsoft.com/office/powerpoint/2010/main" val="8214118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b="1" dirty="0" smtClean="0">
              <a:solidFill>
                <a:schemeClr val="tx1"/>
              </a:solidFill>
              <a:latin typeface="Arial"/>
              <a:cs typeface="Arial"/>
            </a:endParaRPr>
          </a:p>
          <a:p>
            <a:r>
              <a:rPr lang="en-US" b="1" dirty="0" smtClean="0">
                <a:solidFill>
                  <a:schemeClr val="tx1"/>
                </a:solidFill>
                <a:latin typeface="Arial"/>
                <a:cs typeface="Arial"/>
              </a:rPr>
              <a:t>İlk 1 </a:t>
            </a:r>
            <a:r>
              <a:rPr lang="en-US" b="1" dirty="0" err="1" smtClean="0">
                <a:solidFill>
                  <a:schemeClr val="tx1"/>
                </a:solidFill>
                <a:latin typeface="Arial"/>
                <a:cs typeface="Arial"/>
              </a:rPr>
              <a:t>yıl</a:t>
            </a:r>
            <a:r>
              <a:rPr lang="en-US" b="1" dirty="0" smtClean="0">
                <a:solidFill>
                  <a:schemeClr val="tx1"/>
                </a:solidFill>
                <a:latin typeface="Arial"/>
                <a:cs typeface="Arial"/>
              </a:rPr>
              <a:t> </a:t>
            </a:r>
            <a:r>
              <a:rPr lang="en-US" b="1" dirty="0" err="1" smtClean="0">
                <a:solidFill>
                  <a:schemeClr val="tx1"/>
                </a:solidFill>
                <a:latin typeface="Arial"/>
                <a:cs typeface="Arial"/>
              </a:rPr>
              <a:t>içerisinde</a:t>
            </a:r>
            <a:r>
              <a:rPr lang="en-US" b="1" dirty="0" smtClean="0">
                <a:solidFill>
                  <a:schemeClr val="tx1"/>
                </a:solidFill>
                <a:latin typeface="Arial"/>
                <a:cs typeface="Arial"/>
              </a:rPr>
              <a:t> HbA1c </a:t>
            </a:r>
            <a:r>
              <a:rPr lang="en-US" b="1" dirty="0" err="1" smtClean="0">
                <a:solidFill>
                  <a:schemeClr val="tx1"/>
                </a:solidFill>
                <a:latin typeface="Arial"/>
                <a:cs typeface="Arial"/>
              </a:rPr>
              <a:t>düşürmek</a:t>
            </a:r>
            <a:r>
              <a:rPr lang="en-US" b="1" dirty="0" smtClean="0">
                <a:solidFill>
                  <a:schemeClr val="tx1"/>
                </a:solidFill>
                <a:latin typeface="Arial"/>
                <a:cs typeface="Arial"/>
              </a:rPr>
              <a:t> </a:t>
            </a:r>
            <a:r>
              <a:rPr lang="en-US" b="1" dirty="0" err="1" smtClean="0">
                <a:solidFill>
                  <a:schemeClr val="tx1"/>
                </a:solidFill>
                <a:latin typeface="Arial"/>
                <a:cs typeface="Arial"/>
              </a:rPr>
              <a:t>çok</a:t>
            </a:r>
            <a:r>
              <a:rPr lang="en-US" b="1" dirty="0" smtClean="0">
                <a:solidFill>
                  <a:schemeClr val="tx1"/>
                </a:solidFill>
                <a:latin typeface="Arial"/>
                <a:cs typeface="Arial"/>
              </a:rPr>
              <a:t> </a:t>
            </a:r>
            <a:r>
              <a:rPr lang="en-US" b="1" dirty="0" err="1" smtClean="0">
                <a:solidFill>
                  <a:schemeClr val="tx1"/>
                </a:solidFill>
                <a:latin typeface="Arial"/>
                <a:cs typeface="Arial"/>
              </a:rPr>
              <a:t>önemlidir</a:t>
            </a:r>
            <a:r>
              <a:rPr lang="en-US" b="1" dirty="0" smtClean="0">
                <a:solidFill>
                  <a:schemeClr val="tx1"/>
                </a:solidFill>
                <a:latin typeface="Arial"/>
                <a:cs typeface="Arial"/>
              </a:rPr>
              <a:t>.</a:t>
            </a:r>
          </a:p>
          <a:p>
            <a:r>
              <a:rPr lang="en-US" b="1" dirty="0" err="1" smtClean="0">
                <a:solidFill>
                  <a:schemeClr val="tx1"/>
                </a:solidFill>
                <a:latin typeface="Arial"/>
                <a:cs typeface="Arial"/>
              </a:rPr>
              <a:t>Erken</a:t>
            </a:r>
            <a:r>
              <a:rPr lang="en-US" b="1" dirty="0" smtClean="0">
                <a:solidFill>
                  <a:schemeClr val="tx1"/>
                </a:solidFill>
                <a:latin typeface="Arial"/>
                <a:cs typeface="Arial"/>
              </a:rPr>
              <a:t> </a:t>
            </a:r>
            <a:r>
              <a:rPr lang="en-US" b="1" dirty="0" err="1" smtClean="0">
                <a:solidFill>
                  <a:schemeClr val="tx1"/>
                </a:solidFill>
                <a:latin typeface="Arial"/>
                <a:cs typeface="Arial"/>
              </a:rPr>
              <a:t>glisemik</a:t>
            </a:r>
            <a:r>
              <a:rPr lang="en-US" b="1" dirty="0" smtClean="0">
                <a:solidFill>
                  <a:schemeClr val="tx1"/>
                </a:solidFill>
                <a:latin typeface="Arial"/>
                <a:cs typeface="Arial"/>
              </a:rPr>
              <a:t> </a:t>
            </a:r>
            <a:r>
              <a:rPr lang="en-US" b="1" dirty="0" err="1" smtClean="0">
                <a:solidFill>
                  <a:schemeClr val="tx1"/>
                </a:solidFill>
                <a:latin typeface="Arial"/>
                <a:cs typeface="Arial"/>
              </a:rPr>
              <a:t>kontrol</a:t>
            </a:r>
            <a:r>
              <a:rPr lang="en-US" b="1" dirty="0" smtClean="0">
                <a:solidFill>
                  <a:schemeClr val="tx1"/>
                </a:solidFill>
                <a:latin typeface="Arial"/>
                <a:cs typeface="Arial"/>
              </a:rPr>
              <a:t> </a:t>
            </a:r>
          </a:p>
          <a:p>
            <a:r>
              <a:rPr lang="en-US" b="1" dirty="0" err="1" smtClean="0">
                <a:solidFill>
                  <a:schemeClr val="tx1"/>
                </a:solidFill>
                <a:latin typeface="Arial"/>
                <a:cs typeface="Arial"/>
              </a:rPr>
              <a:t>Mikrovasküler</a:t>
            </a:r>
            <a:r>
              <a:rPr lang="en-US" b="1" dirty="0" smtClean="0">
                <a:solidFill>
                  <a:schemeClr val="tx1"/>
                </a:solidFill>
                <a:latin typeface="Arial"/>
                <a:cs typeface="Arial"/>
              </a:rPr>
              <a:t> </a:t>
            </a:r>
            <a:r>
              <a:rPr lang="en-US" b="1" dirty="0" err="1" smtClean="0">
                <a:solidFill>
                  <a:schemeClr val="tx1"/>
                </a:solidFill>
                <a:latin typeface="Arial"/>
                <a:cs typeface="Arial"/>
              </a:rPr>
              <a:t>komplikasyonlar</a:t>
            </a:r>
            <a:r>
              <a:rPr lang="en-US" b="1" dirty="0" smtClean="0">
                <a:solidFill>
                  <a:schemeClr val="tx1"/>
                </a:solidFill>
                <a:latin typeface="Arial"/>
                <a:cs typeface="Arial"/>
              </a:rPr>
              <a:t> </a:t>
            </a:r>
            <a:endParaRPr lang="en-US" b="1" dirty="0">
              <a:solidFill>
                <a:schemeClr val="tx1"/>
              </a:solidFill>
              <a:latin typeface="Arial"/>
              <a:cs typeface="Arial"/>
            </a:endParaRPr>
          </a:p>
          <a:p>
            <a:r>
              <a:rPr lang="en-US" b="1" dirty="0" err="1" smtClean="0">
                <a:solidFill>
                  <a:schemeClr val="tx1"/>
                </a:solidFill>
                <a:latin typeface="Arial"/>
                <a:cs typeface="Arial"/>
              </a:rPr>
              <a:t>Makrovaasküler</a:t>
            </a:r>
            <a:r>
              <a:rPr lang="en-US" b="1" dirty="0" smtClean="0">
                <a:solidFill>
                  <a:schemeClr val="tx1"/>
                </a:solidFill>
                <a:latin typeface="Arial"/>
                <a:cs typeface="Arial"/>
              </a:rPr>
              <a:t> </a:t>
            </a:r>
            <a:r>
              <a:rPr lang="en-US" b="1" dirty="0" err="1">
                <a:solidFill>
                  <a:schemeClr val="tx1"/>
                </a:solidFill>
                <a:latin typeface="Arial"/>
                <a:cs typeface="Arial"/>
              </a:rPr>
              <a:t>komplikasyonlar</a:t>
            </a:r>
            <a:r>
              <a:rPr lang="en-US" b="1" dirty="0">
                <a:solidFill>
                  <a:schemeClr val="tx1"/>
                </a:solidFill>
                <a:latin typeface="Arial"/>
                <a:cs typeface="Arial"/>
              </a:rPr>
              <a:t> </a:t>
            </a:r>
            <a:endParaRPr lang="en-US" b="1" dirty="0" smtClean="0">
              <a:solidFill>
                <a:schemeClr val="tx1"/>
              </a:solidFill>
              <a:latin typeface="Arial"/>
              <a:cs typeface="Arial"/>
            </a:endParaRPr>
          </a:p>
          <a:p>
            <a:r>
              <a:rPr lang="en-US" b="1" dirty="0" err="1" smtClean="0">
                <a:solidFill>
                  <a:schemeClr val="tx1"/>
                </a:solidFill>
                <a:latin typeface="Arial"/>
                <a:cs typeface="Arial"/>
              </a:rPr>
              <a:t>Mortalite</a:t>
            </a:r>
            <a:r>
              <a:rPr lang="en-US" b="1" dirty="0" smtClean="0">
                <a:solidFill>
                  <a:schemeClr val="tx1"/>
                </a:solidFill>
                <a:latin typeface="Arial"/>
                <a:cs typeface="Arial"/>
              </a:rPr>
              <a:t> </a:t>
            </a:r>
          </a:p>
          <a:p>
            <a:r>
              <a:rPr lang="en-US" b="1" dirty="0" err="1" smtClean="0">
                <a:solidFill>
                  <a:schemeClr val="tx1"/>
                </a:solidFill>
                <a:latin typeface="Arial"/>
                <a:cs typeface="Arial"/>
              </a:rPr>
              <a:t>Tedaviye</a:t>
            </a:r>
            <a:r>
              <a:rPr lang="en-US" b="1" dirty="0" smtClean="0">
                <a:solidFill>
                  <a:schemeClr val="tx1"/>
                </a:solidFill>
                <a:latin typeface="Arial"/>
                <a:cs typeface="Arial"/>
              </a:rPr>
              <a:t> </a:t>
            </a:r>
            <a:r>
              <a:rPr lang="en-US" b="1" dirty="0" err="1" smtClean="0">
                <a:solidFill>
                  <a:schemeClr val="tx1"/>
                </a:solidFill>
                <a:latin typeface="Arial"/>
                <a:cs typeface="Arial"/>
              </a:rPr>
              <a:t>cevabı</a:t>
            </a:r>
            <a:r>
              <a:rPr lang="en-US" b="1" dirty="0" smtClean="0">
                <a:solidFill>
                  <a:schemeClr val="tx1"/>
                </a:solidFill>
                <a:latin typeface="Arial"/>
                <a:cs typeface="Arial"/>
              </a:rPr>
              <a:t> </a:t>
            </a:r>
            <a:r>
              <a:rPr lang="en-US" b="1" dirty="0" err="1" smtClean="0">
                <a:solidFill>
                  <a:schemeClr val="tx1"/>
                </a:solidFill>
                <a:latin typeface="Arial"/>
                <a:cs typeface="Arial"/>
              </a:rPr>
              <a:t>değerlendiren</a:t>
            </a:r>
            <a:r>
              <a:rPr lang="en-US" b="1" dirty="0" smtClean="0">
                <a:solidFill>
                  <a:schemeClr val="tx1"/>
                </a:solidFill>
                <a:latin typeface="Arial"/>
                <a:cs typeface="Arial"/>
              </a:rPr>
              <a:t> </a:t>
            </a:r>
            <a:r>
              <a:rPr lang="en-US" b="1" dirty="0" err="1" smtClean="0">
                <a:solidFill>
                  <a:schemeClr val="tx1"/>
                </a:solidFill>
                <a:latin typeface="Arial"/>
                <a:cs typeface="Arial"/>
              </a:rPr>
              <a:t>süre</a:t>
            </a:r>
            <a:r>
              <a:rPr lang="en-US" b="1" dirty="0" smtClean="0">
                <a:solidFill>
                  <a:schemeClr val="tx1"/>
                </a:solidFill>
                <a:latin typeface="Arial"/>
                <a:cs typeface="Arial"/>
                <a:sym typeface="Wingdings"/>
              </a:rPr>
              <a:t></a:t>
            </a:r>
            <a:r>
              <a:rPr lang="en-US" b="1" dirty="0" smtClean="0">
                <a:solidFill>
                  <a:schemeClr val="tx1"/>
                </a:solidFill>
                <a:latin typeface="Arial"/>
                <a:cs typeface="Arial"/>
              </a:rPr>
              <a:t> 3 ay</a:t>
            </a:r>
            <a:endParaRPr lang="en-US" b="1" dirty="0">
              <a:solidFill>
                <a:schemeClr val="tx1"/>
              </a:solidFill>
              <a:latin typeface="Arial"/>
              <a:cs typeface="Arial"/>
            </a:endParaRPr>
          </a:p>
        </p:txBody>
      </p:sp>
      <p:sp>
        <p:nvSpPr>
          <p:cNvPr id="4" name="Rectangle 48"/>
          <p:cNvSpPr txBox="1">
            <a:spLocks noChangeArrowheads="1"/>
          </p:cNvSpPr>
          <p:nvPr/>
        </p:nvSpPr>
        <p:spPr bwMode="auto">
          <a:xfrm>
            <a:off x="395288" y="188912"/>
            <a:ext cx="8605837" cy="1151855"/>
          </a:xfrm>
          <a:prstGeom prst="rect">
            <a:avLst/>
          </a:prstGeom>
          <a:solidFill>
            <a:schemeClr val="accent4"/>
          </a:solidFill>
          <a:ln w="76200">
            <a:solidFill>
              <a:srgbClr val="800000"/>
            </a:solid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a:lstStyle>
          <a:p>
            <a:pPr eaLnBrk="1" hangingPunct="1"/>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Diyabet önemli bir </a:t>
            </a:r>
            <a:r>
              <a:rPr lang="tr-TR" sz="3200" b="1" dirty="0" err="1"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morbidite</a:t>
            </a:r>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 ve </a:t>
            </a:r>
            <a:r>
              <a:rPr lang="tr-TR" sz="3200" b="1" dirty="0" err="1"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mortalite</a:t>
            </a:r>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 nedenidir</a:t>
            </a:r>
          </a:p>
        </p:txBody>
      </p:sp>
      <p:sp>
        <p:nvSpPr>
          <p:cNvPr id="5" name="Down Arrow 4"/>
          <p:cNvSpPr/>
          <p:nvPr/>
        </p:nvSpPr>
        <p:spPr>
          <a:xfrm>
            <a:off x="6156176" y="3645024"/>
            <a:ext cx="576064" cy="1584176"/>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684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nvSpPr>
        <p:spPr bwMode="auto">
          <a:xfrm>
            <a:off x="576263" y="5518150"/>
            <a:ext cx="2979982" cy="308419"/>
          </a:xfrm>
          <a:prstGeom prst="rect">
            <a:avLst/>
          </a:prstGeom>
          <a:noFill/>
          <a:ln w="9525">
            <a:noFill/>
            <a:miter lim="800000"/>
            <a:headEnd/>
            <a:tailEnd/>
          </a:ln>
        </p:spPr>
        <p:txBody>
          <a:bodyPr wrap="none" lIns="92075" tIns="46038" rIns="92075" bIns="46038">
            <a:spAutoFit/>
          </a:bodyPr>
          <a:lstStyle/>
          <a:p>
            <a:pPr eaLnBrk="0" hangingPunct="0"/>
            <a:r>
              <a:rPr lang="en-US" sz="1400" b="1" dirty="0" err="1" smtClean="0">
                <a:solidFill>
                  <a:srgbClr val="000000"/>
                </a:solidFill>
                <a:latin typeface="Arial"/>
                <a:cs typeface="Arial"/>
              </a:rPr>
              <a:t>Yaş</a:t>
            </a:r>
            <a:r>
              <a:rPr lang="en-US" sz="1400" b="1" dirty="0">
                <a:solidFill>
                  <a:srgbClr val="000000"/>
                </a:solidFill>
                <a:latin typeface="Arial"/>
                <a:cs typeface="Arial"/>
              </a:rPr>
              <a:t> </a:t>
            </a:r>
            <a:r>
              <a:rPr lang="en-US" sz="1400" b="1" dirty="0" err="1" smtClean="0">
                <a:solidFill>
                  <a:srgbClr val="000000"/>
                </a:solidFill>
                <a:latin typeface="Arial"/>
                <a:cs typeface="Arial"/>
              </a:rPr>
              <a:t>ve</a:t>
            </a:r>
            <a:r>
              <a:rPr lang="en-US" sz="1400" b="1" dirty="0" smtClean="0">
                <a:solidFill>
                  <a:srgbClr val="000000"/>
                </a:solidFill>
                <a:latin typeface="Arial"/>
                <a:cs typeface="Arial"/>
              </a:rPr>
              <a:t> </a:t>
            </a:r>
            <a:r>
              <a:rPr lang="en-US" sz="1400" b="1" dirty="0" err="1">
                <a:solidFill>
                  <a:srgbClr val="000000"/>
                </a:solidFill>
                <a:latin typeface="Arial"/>
                <a:cs typeface="Arial"/>
              </a:rPr>
              <a:t>cinsiyete</a:t>
            </a:r>
            <a:r>
              <a:rPr lang="en-US" sz="1400" b="1" dirty="0">
                <a:solidFill>
                  <a:srgbClr val="000000"/>
                </a:solidFill>
                <a:latin typeface="Arial"/>
                <a:cs typeface="Arial"/>
              </a:rPr>
              <a:t> </a:t>
            </a:r>
            <a:r>
              <a:rPr lang="en-US" sz="1400" b="1" dirty="0" err="1">
                <a:solidFill>
                  <a:srgbClr val="000000"/>
                </a:solidFill>
                <a:latin typeface="Arial"/>
                <a:cs typeface="Arial"/>
              </a:rPr>
              <a:t>göre</a:t>
            </a:r>
            <a:r>
              <a:rPr lang="en-US" sz="1400" b="1" dirty="0">
                <a:solidFill>
                  <a:srgbClr val="000000"/>
                </a:solidFill>
                <a:latin typeface="Arial"/>
                <a:cs typeface="Arial"/>
              </a:rPr>
              <a:t> </a:t>
            </a:r>
            <a:r>
              <a:rPr lang="en-US" sz="1400" b="1" dirty="0" err="1">
                <a:solidFill>
                  <a:srgbClr val="000000"/>
                </a:solidFill>
                <a:latin typeface="Arial"/>
                <a:cs typeface="Arial"/>
              </a:rPr>
              <a:t>düzeltilmiş</a:t>
            </a:r>
            <a:endParaRPr lang="en-US" sz="1400" b="1" dirty="0">
              <a:solidFill>
                <a:srgbClr val="000000"/>
              </a:solidFill>
              <a:latin typeface="Arial"/>
              <a:cs typeface="Arial"/>
            </a:endParaRPr>
          </a:p>
        </p:txBody>
      </p:sp>
      <p:graphicFrame>
        <p:nvGraphicFramePr>
          <p:cNvPr id="38914" name="Object 3"/>
          <p:cNvGraphicFramePr>
            <a:graphicFrameLocks/>
          </p:cNvGraphicFramePr>
          <p:nvPr/>
        </p:nvGraphicFramePr>
        <p:xfrm>
          <a:off x="871538" y="1270000"/>
          <a:ext cx="6845300" cy="3721100"/>
        </p:xfrm>
        <a:graphic>
          <a:graphicData uri="http://schemas.openxmlformats.org/presentationml/2006/ole">
            <mc:AlternateContent xmlns:mc="http://schemas.openxmlformats.org/markup-compatibility/2006">
              <mc:Choice xmlns:v="urn:schemas-microsoft-com:vml" Requires="v">
                <p:oleObj spid="_x0000_s39136" name="Chart" r:id="rId4" imgW="6845300" imgH="3721100" progId="MSGraph.Chart.8">
                  <p:embed followColorScheme="full"/>
                </p:oleObj>
              </mc:Choice>
              <mc:Fallback>
                <p:oleObj name="Chart" r:id="rId4" imgW="6845300" imgH="3721100" progId="MSGraph.Chart.8">
                  <p:embed followColorScheme="full"/>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invGray">
                      <a:xfrm>
                        <a:off x="871538" y="1270000"/>
                        <a:ext cx="6845300" cy="372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8915" name="Rectangle 4"/>
          <p:cNvSpPr>
            <a:spLocks noChangeArrowheads="1"/>
          </p:cNvSpPr>
          <p:nvPr/>
        </p:nvSpPr>
        <p:spPr bwMode="auto">
          <a:xfrm>
            <a:off x="1347788" y="4813300"/>
            <a:ext cx="4327525" cy="366713"/>
          </a:xfrm>
          <a:prstGeom prst="rect">
            <a:avLst/>
          </a:prstGeom>
          <a:noFill/>
          <a:ln w="9525">
            <a:noFill/>
            <a:miter lim="800000"/>
            <a:headEnd/>
            <a:tailEnd/>
          </a:ln>
        </p:spPr>
        <p:txBody>
          <a:bodyPr lIns="92075" tIns="46038" rIns="92075" bIns="46038">
            <a:spAutoFit/>
          </a:bodyPr>
          <a:lstStyle/>
          <a:p>
            <a:pPr eaLnBrk="0" hangingPunct="0">
              <a:tabLst>
                <a:tab pos="871538" algn="ctr"/>
                <a:tab pos="2227263" algn="ctr"/>
                <a:tab pos="3568700" algn="ctr"/>
                <a:tab pos="5000625" algn="ctr"/>
              </a:tabLst>
            </a:pPr>
            <a:r>
              <a:rPr lang="en-US" b="1">
                <a:solidFill>
                  <a:srgbClr val="000000"/>
                </a:solidFill>
              </a:rPr>
              <a:t>	&lt;110	110–12</a:t>
            </a:r>
            <a:r>
              <a:rPr lang="tr-TR" b="1">
                <a:solidFill>
                  <a:srgbClr val="000000"/>
                </a:solidFill>
              </a:rPr>
              <a:t>5</a:t>
            </a:r>
            <a:r>
              <a:rPr lang="en-US" b="1">
                <a:solidFill>
                  <a:srgbClr val="000000"/>
                </a:solidFill>
              </a:rPr>
              <a:t>	</a:t>
            </a:r>
            <a:r>
              <a:rPr lang="en-US" b="1">
                <a:solidFill>
                  <a:srgbClr val="000000"/>
                </a:solidFill>
                <a:latin typeface="Symbol" pitchFamily="18" charset="2"/>
              </a:rPr>
              <a:t>³</a:t>
            </a:r>
            <a:r>
              <a:rPr lang="en-US" b="1">
                <a:solidFill>
                  <a:srgbClr val="000000"/>
                </a:solidFill>
              </a:rPr>
              <a:t>126</a:t>
            </a:r>
          </a:p>
        </p:txBody>
      </p:sp>
      <p:sp>
        <p:nvSpPr>
          <p:cNvPr id="38916" name="Rectangle 5"/>
          <p:cNvSpPr>
            <a:spLocks noChangeArrowheads="1"/>
          </p:cNvSpPr>
          <p:nvPr/>
        </p:nvSpPr>
        <p:spPr bwMode="auto">
          <a:xfrm>
            <a:off x="6943725" y="3705225"/>
            <a:ext cx="690563" cy="3667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0000"/>
                </a:solidFill>
                <a:latin typeface="Symbol" pitchFamily="18" charset="2"/>
              </a:rPr>
              <a:t>³</a:t>
            </a:r>
            <a:r>
              <a:rPr lang="en-US" b="1">
                <a:solidFill>
                  <a:srgbClr val="000000"/>
                </a:solidFill>
              </a:rPr>
              <a:t>20</a:t>
            </a:r>
            <a:r>
              <a:rPr lang="tr-TR" b="1">
                <a:solidFill>
                  <a:srgbClr val="000000"/>
                </a:solidFill>
              </a:rPr>
              <a:t>1</a:t>
            </a:r>
            <a:endParaRPr lang="en-US" b="1">
              <a:solidFill>
                <a:srgbClr val="000000"/>
              </a:solidFill>
            </a:endParaRPr>
          </a:p>
        </p:txBody>
      </p:sp>
      <p:sp>
        <p:nvSpPr>
          <p:cNvPr id="38917" name="Rectangle 6"/>
          <p:cNvSpPr>
            <a:spLocks noChangeArrowheads="1"/>
          </p:cNvSpPr>
          <p:nvPr/>
        </p:nvSpPr>
        <p:spPr bwMode="auto">
          <a:xfrm>
            <a:off x="6443663" y="4097338"/>
            <a:ext cx="1073150" cy="366712"/>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0000"/>
                </a:solidFill>
              </a:rPr>
              <a:t>140–</a:t>
            </a:r>
            <a:r>
              <a:rPr lang="tr-TR" b="1">
                <a:solidFill>
                  <a:srgbClr val="000000"/>
                </a:solidFill>
              </a:rPr>
              <a:t>200</a:t>
            </a:r>
            <a:endParaRPr lang="en-US" b="1">
              <a:solidFill>
                <a:srgbClr val="000000"/>
              </a:solidFill>
            </a:endParaRPr>
          </a:p>
        </p:txBody>
      </p:sp>
      <p:sp>
        <p:nvSpPr>
          <p:cNvPr id="38918" name="Rectangle 7"/>
          <p:cNvSpPr>
            <a:spLocks noChangeArrowheads="1"/>
          </p:cNvSpPr>
          <p:nvPr/>
        </p:nvSpPr>
        <p:spPr bwMode="auto">
          <a:xfrm>
            <a:off x="5969000" y="4437063"/>
            <a:ext cx="698500" cy="366712"/>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0000"/>
                </a:solidFill>
              </a:rPr>
              <a:t>&lt;140</a:t>
            </a:r>
          </a:p>
        </p:txBody>
      </p:sp>
      <p:sp>
        <p:nvSpPr>
          <p:cNvPr id="38919" name="Rectangle 8"/>
          <p:cNvSpPr>
            <a:spLocks noChangeArrowheads="1"/>
          </p:cNvSpPr>
          <p:nvPr/>
        </p:nvSpPr>
        <p:spPr bwMode="auto">
          <a:xfrm>
            <a:off x="1944688" y="5084763"/>
            <a:ext cx="3117850" cy="366712"/>
          </a:xfrm>
          <a:prstGeom prst="rect">
            <a:avLst/>
          </a:prstGeom>
          <a:noFill/>
          <a:ln w="9525">
            <a:noFill/>
            <a:miter lim="800000"/>
            <a:headEnd/>
            <a:tailEnd/>
          </a:ln>
        </p:spPr>
        <p:txBody>
          <a:bodyPr wrap="none" lIns="92075" tIns="46038" rIns="92075" bIns="46038">
            <a:spAutoFit/>
          </a:bodyPr>
          <a:lstStyle/>
          <a:p>
            <a:pPr algn="ctr" eaLnBrk="0" hangingPunct="0"/>
            <a:r>
              <a:rPr lang="en-US" b="1">
                <a:solidFill>
                  <a:srgbClr val="000000"/>
                </a:solidFill>
              </a:rPr>
              <a:t>Açlık plazma şekeri (mg/dl)</a:t>
            </a:r>
          </a:p>
        </p:txBody>
      </p:sp>
      <p:sp>
        <p:nvSpPr>
          <p:cNvPr id="38920" name="Rectangle 9"/>
          <p:cNvSpPr>
            <a:spLocks noChangeArrowheads="1"/>
          </p:cNvSpPr>
          <p:nvPr/>
        </p:nvSpPr>
        <p:spPr bwMode="auto">
          <a:xfrm rot="-3060000">
            <a:off x="6631782" y="4004469"/>
            <a:ext cx="2646362" cy="641350"/>
          </a:xfrm>
          <a:prstGeom prst="rect">
            <a:avLst/>
          </a:prstGeom>
          <a:noFill/>
          <a:ln w="9525">
            <a:noFill/>
            <a:miter lim="800000"/>
            <a:headEnd/>
            <a:tailEnd/>
          </a:ln>
        </p:spPr>
        <p:txBody>
          <a:bodyPr lIns="92075" tIns="46038" rIns="92075" bIns="46038">
            <a:spAutoFit/>
          </a:bodyPr>
          <a:lstStyle/>
          <a:p>
            <a:pPr algn="ctr" eaLnBrk="0" hangingPunct="0"/>
            <a:r>
              <a:rPr lang="en-US" b="1">
                <a:solidFill>
                  <a:srgbClr val="000000"/>
                </a:solidFill>
              </a:rPr>
              <a:t>2.saat plazma şekeri</a:t>
            </a:r>
            <a:br>
              <a:rPr lang="en-US" b="1">
                <a:solidFill>
                  <a:srgbClr val="000000"/>
                </a:solidFill>
              </a:rPr>
            </a:br>
            <a:r>
              <a:rPr lang="en-US" b="1">
                <a:solidFill>
                  <a:srgbClr val="000000"/>
                </a:solidFill>
              </a:rPr>
              <a:t>(mg/dl)</a:t>
            </a:r>
          </a:p>
        </p:txBody>
      </p:sp>
      <p:sp>
        <p:nvSpPr>
          <p:cNvPr id="38921" name="Rectangle 10"/>
          <p:cNvSpPr>
            <a:spLocks noChangeArrowheads="1"/>
          </p:cNvSpPr>
          <p:nvPr/>
        </p:nvSpPr>
        <p:spPr bwMode="auto">
          <a:xfrm>
            <a:off x="1100138" y="2298700"/>
            <a:ext cx="501650" cy="2628900"/>
          </a:xfrm>
          <a:prstGeom prst="rect">
            <a:avLst/>
          </a:prstGeom>
          <a:noFill/>
          <a:ln w="9525">
            <a:noFill/>
            <a:miter lim="800000"/>
            <a:headEnd/>
            <a:tailEnd/>
          </a:ln>
        </p:spPr>
        <p:txBody>
          <a:bodyPr wrap="none" lIns="92075" tIns="46038" rIns="92075" bIns="46038">
            <a:spAutoFit/>
          </a:bodyPr>
          <a:lstStyle/>
          <a:p>
            <a:pPr algn="r" eaLnBrk="0" hangingPunct="0">
              <a:spcAft>
                <a:spcPct val="65000"/>
              </a:spcAft>
            </a:pPr>
            <a:r>
              <a:rPr lang="en-US" b="1">
                <a:solidFill>
                  <a:srgbClr val="000000"/>
                </a:solidFill>
              </a:rPr>
              <a:t>2.5</a:t>
            </a:r>
          </a:p>
          <a:p>
            <a:pPr algn="r" eaLnBrk="0" hangingPunct="0">
              <a:spcAft>
                <a:spcPct val="65000"/>
              </a:spcAft>
            </a:pPr>
            <a:r>
              <a:rPr lang="en-US" b="1">
                <a:solidFill>
                  <a:srgbClr val="000000"/>
                </a:solidFill>
              </a:rPr>
              <a:t>2.0</a:t>
            </a:r>
          </a:p>
          <a:p>
            <a:pPr algn="r" eaLnBrk="0" hangingPunct="0">
              <a:spcAft>
                <a:spcPct val="65000"/>
              </a:spcAft>
            </a:pPr>
            <a:r>
              <a:rPr lang="en-US" b="1">
                <a:solidFill>
                  <a:srgbClr val="000000"/>
                </a:solidFill>
              </a:rPr>
              <a:t>1.5</a:t>
            </a:r>
          </a:p>
          <a:p>
            <a:pPr algn="r" eaLnBrk="0" hangingPunct="0">
              <a:spcAft>
                <a:spcPct val="65000"/>
              </a:spcAft>
            </a:pPr>
            <a:r>
              <a:rPr lang="en-US" b="1">
                <a:solidFill>
                  <a:srgbClr val="000000"/>
                </a:solidFill>
              </a:rPr>
              <a:t>1.0</a:t>
            </a:r>
          </a:p>
          <a:p>
            <a:pPr algn="r" eaLnBrk="0" hangingPunct="0">
              <a:spcAft>
                <a:spcPct val="65000"/>
              </a:spcAft>
            </a:pPr>
            <a:r>
              <a:rPr lang="en-US" b="1">
                <a:solidFill>
                  <a:srgbClr val="000000"/>
                </a:solidFill>
              </a:rPr>
              <a:t>0.5</a:t>
            </a:r>
          </a:p>
          <a:p>
            <a:pPr algn="r" eaLnBrk="0" hangingPunct="0">
              <a:spcAft>
                <a:spcPct val="65000"/>
              </a:spcAft>
            </a:pPr>
            <a:r>
              <a:rPr lang="en-US" b="1">
                <a:solidFill>
                  <a:srgbClr val="000000"/>
                </a:solidFill>
              </a:rPr>
              <a:t>0.0</a:t>
            </a:r>
          </a:p>
        </p:txBody>
      </p:sp>
      <p:sp>
        <p:nvSpPr>
          <p:cNvPr id="38922" name="Rectangle 11"/>
          <p:cNvSpPr>
            <a:spLocks noChangeArrowheads="1"/>
          </p:cNvSpPr>
          <p:nvPr/>
        </p:nvSpPr>
        <p:spPr bwMode="auto">
          <a:xfrm rot="-5400000">
            <a:off x="199232" y="3515518"/>
            <a:ext cx="1314450" cy="3667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0000"/>
                </a:solidFill>
              </a:rPr>
              <a:t>Risk Artışı</a:t>
            </a:r>
          </a:p>
        </p:txBody>
      </p:sp>
      <p:sp>
        <p:nvSpPr>
          <p:cNvPr id="5132" name="Rectangle 12"/>
          <p:cNvSpPr>
            <a:spLocks noGrp="1" noChangeArrowheads="1"/>
          </p:cNvSpPr>
          <p:nvPr>
            <p:ph type="title"/>
          </p:nvPr>
        </p:nvSpPr>
        <p:spPr>
          <a:xfrm>
            <a:off x="490538" y="134938"/>
            <a:ext cx="8089900" cy="990600"/>
          </a:xfrm>
          <a:solidFill>
            <a:srgbClr val="FFC000"/>
          </a:solidFill>
          <a:ln w="76200">
            <a:solidFill>
              <a:srgbClr val="C00000"/>
            </a:solidFill>
          </a:ln>
        </p:spPr>
        <p:txBody>
          <a:bodyPr tIns="46038" bIns="46038"/>
          <a:lstStyle/>
          <a:p>
            <a:pPr eaLnBrk="1" hangingPunct="1"/>
            <a:r>
              <a:rPr lang="tr-TR" sz="2800" b="1" smtClean="0">
                <a:solidFill>
                  <a:schemeClr val="tx1"/>
                </a:solidFill>
                <a:effectLst>
                  <a:outerShdw blurRad="38100" dist="38100" dir="2700000" algn="tl">
                    <a:srgbClr val="FFFFFF"/>
                  </a:outerShdw>
                </a:effectLst>
                <a:latin typeface="Calibri" pitchFamily="34" charset="0"/>
                <a:ea typeface="ＭＳ Ｐゴシック" charset="-128"/>
              </a:rPr>
              <a:t>2. Saatteki Kan Glukozu, Açlık Kan Şekerinden Bağımsız Kardiyovasküler Risk Faktörüdür</a:t>
            </a:r>
          </a:p>
        </p:txBody>
      </p:sp>
      <p:sp>
        <p:nvSpPr>
          <p:cNvPr id="38924" name="Rectangle 13"/>
          <p:cNvSpPr>
            <a:spLocks noChangeArrowheads="1"/>
          </p:cNvSpPr>
          <p:nvPr/>
        </p:nvSpPr>
        <p:spPr bwMode="auto">
          <a:xfrm>
            <a:off x="5292080" y="6453336"/>
            <a:ext cx="3744912" cy="274638"/>
          </a:xfrm>
          <a:prstGeom prst="rect">
            <a:avLst/>
          </a:prstGeom>
          <a:noFill/>
          <a:ln w="9525">
            <a:noFill/>
            <a:miter lim="800000"/>
            <a:headEnd/>
            <a:tailEnd/>
          </a:ln>
        </p:spPr>
        <p:txBody>
          <a:bodyPr wrap="none" lIns="92075" tIns="46038" rIns="92075" bIns="46038">
            <a:spAutoFit/>
          </a:bodyPr>
          <a:lstStyle/>
          <a:p>
            <a:pPr eaLnBrk="0" hangingPunct="0"/>
            <a:r>
              <a:rPr lang="en-US" sz="1200" b="1" dirty="0">
                <a:solidFill>
                  <a:srgbClr val="000000"/>
                </a:solidFill>
              </a:rPr>
              <a:t>DECODE Study Group. Lancet 1999;354:617–621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b="1" dirty="0" smtClean="0">
              <a:solidFill>
                <a:schemeClr val="tx1"/>
              </a:solidFill>
              <a:latin typeface="Arial"/>
              <a:cs typeface="Arial"/>
            </a:endParaRPr>
          </a:p>
          <a:p>
            <a:r>
              <a:rPr lang="en-US" b="1" dirty="0" err="1" smtClean="0">
                <a:solidFill>
                  <a:schemeClr val="tx1"/>
                </a:solidFill>
                <a:latin typeface="Arial"/>
                <a:cs typeface="Arial"/>
              </a:rPr>
              <a:t>Komplikasyonlar</a:t>
            </a:r>
            <a:r>
              <a:rPr lang="en-US" b="1" dirty="0" smtClean="0">
                <a:solidFill>
                  <a:schemeClr val="tx1"/>
                </a:solidFill>
                <a:latin typeface="Arial"/>
                <a:cs typeface="Arial"/>
              </a:rPr>
              <a:t> </a:t>
            </a:r>
            <a:endParaRPr lang="en-US" b="1" dirty="0">
              <a:solidFill>
                <a:schemeClr val="tx1"/>
              </a:solidFill>
              <a:latin typeface="Arial"/>
              <a:cs typeface="Arial"/>
            </a:endParaRPr>
          </a:p>
          <a:p>
            <a:r>
              <a:rPr lang="en-US" b="1" dirty="0" err="1" smtClean="0">
                <a:solidFill>
                  <a:schemeClr val="tx1"/>
                </a:solidFill>
                <a:latin typeface="Arial"/>
                <a:cs typeface="Arial"/>
              </a:rPr>
              <a:t>Eşlik</a:t>
            </a:r>
            <a:r>
              <a:rPr lang="en-US" b="1" dirty="0" smtClean="0">
                <a:solidFill>
                  <a:schemeClr val="tx1"/>
                </a:solidFill>
                <a:latin typeface="Arial"/>
                <a:cs typeface="Arial"/>
              </a:rPr>
              <a:t> </a:t>
            </a:r>
            <a:r>
              <a:rPr lang="en-US" b="1" dirty="0" err="1" smtClean="0">
                <a:solidFill>
                  <a:schemeClr val="tx1"/>
                </a:solidFill>
                <a:latin typeface="Arial"/>
                <a:cs typeface="Arial"/>
              </a:rPr>
              <a:t>eden</a:t>
            </a:r>
            <a:r>
              <a:rPr lang="en-US" b="1" dirty="0" smtClean="0">
                <a:solidFill>
                  <a:schemeClr val="tx1"/>
                </a:solidFill>
                <a:latin typeface="Arial"/>
                <a:cs typeface="Arial"/>
              </a:rPr>
              <a:t> </a:t>
            </a:r>
            <a:r>
              <a:rPr lang="en-US" b="1" dirty="0" err="1" smtClean="0">
                <a:solidFill>
                  <a:schemeClr val="tx1"/>
                </a:solidFill>
                <a:latin typeface="Arial"/>
                <a:cs typeface="Arial"/>
              </a:rPr>
              <a:t>hastalıklar</a:t>
            </a:r>
            <a:endParaRPr lang="en-US" b="1" dirty="0" smtClean="0">
              <a:solidFill>
                <a:schemeClr val="tx1"/>
              </a:solidFill>
              <a:latin typeface="Arial"/>
              <a:cs typeface="Arial"/>
            </a:endParaRPr>
          </a:p>
          <a:p>
            <a:r>
              <a:rPr lang="en-US" b="1" dirty="0" smtClean="0">
                <a:solidFill>
                  <a:schemeClr val="tx1"/>
                </a:solidFill>
                <a:latin typeface="Arial"/>
                <a:cs typeface="Arial"/>
              </a:rPr>
              <a:t>Risk </a:t>
            </a:r>
            <a:r>
              <a:rPr lang="en-US" b="1" dirty="0" err="1" smtClean="0">
                <a:solidFill>
                  <a:schemeClr val="tx1"/>
                </a:solidFill>
                <a:latin typeface="Arial"/>
                <a:cs typeface="Arial"/>
              </a:rPr>
              <a:t>faktörleri</a:t>
            </a:r>
            <a:endParaRPr lang="en-US" b="1" dirty="0" smtClean="0">
              <a:solidFill>
                <a:schemeClr val="tx1"/>
              </a:solidFill>
              <a:latin typeface="Arial"/>
              <a:cs typeface="Arial"/>
            </a:endParaRPr>
          </a:p>
        </p:txBody>
      </p:sp>
      <p:sp>
        <p:nvSpPr>
          <p:cNvPr id="4" name="Rectangle 48"/>
          <p:cNvSpPr txBox="1">
            <a:spLocks noChangeArrowheads="1"/>
          </p:cNvSpPr>
          <p:nvPr/>
        </p:nvSpPr>
        <p:spPr bwMode="auto">
          <a:xfrm>
            <a:off x="395288" y="188912"/>
            <a:ext cx="8605837" cy="1151855"/>
          </a:xfrm>
          <a:prstGeom prst="rect">
            <a:avLst/>
          </a:prstGeom>
          <a:solidFill>
            <a:schemeClr val="accent4"/>
          </a:solidFill>
          <a:ln w="76200">
            <a:solidFill>
              <a:srgbClr val="800000"/>
            </a:solid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a:lstStyle>
          <a:p>
            <a:pPr eaLnBrk="1" hangingPunct="1"/>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Diyabette </a:t>
            </a:r>
            <a:r>
              <a:rPr lang="tr-TR" sz="3200" b="1" dirty="0" err="1"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mortaliteyi</a:t>
            </a:r>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 belirleyen faktörler</a:t>
            </a:r>
          </a:p>
        </p:txBody>
      </p:sp>
      <p:sp>
        <p:nvSpPr>
          <p:cNvPr id="5" name="Rectangle 4"/>
          <p:cNvSpPr/>
          <p:nvPr/>
        </p:nvSpPr>
        <p:spPr>
          <a:xfrm>
            <a:off x="3900859" y="6381328"/>
            <a:ext cx="5220072" cy="307777"/>
          </a:xfrm>
          <a:prstGeom prst="rect">
            <a:avLst/>
          </a:prstGeom>
        </p:spPr>
        <p:txBody>
          <a:bodyPr wrap="square">
            <a:spAutoFit/>
          </a:bodyPr>
          <a:lstStyle/>
          <a:p>
            <a:r>
              <a:rPr lang="en-US" sz="1400" dirty="0" err="1">
                <a:latin typeface="Arial"/>
                <a:cs typeface="Arial"/>
              </a:rPr>
              <a:t>Rawshani</a:t>
            </a:r>
            <a:r>
              <a:rPr lang="en-US" sz="1400" dirty="0">
                <a:latin typeface="Arial"/>
                <a:cs typeface="Arial"/>
              </a:rPr>
              <a:t> A, </a:t>
            </a:r>
            <a:r>
              <a:rPr lang="en-US" sz="1400" dirty="0" smtClean="0">
                <a:latin typeface="Arial"/>
                <a:cs typeface="Arial"/>
              </a:rPr>
              <a:t>et al. New </a:t>
            </a:r>
            <a:r>
              <a:rPr lang="en-US" sz="1400" dirty="0">
                <a:latin typeface="Arial"/>
                <a:cs typeface="Arial"/>
              </a:rPr>
              <a:t>England Journal of Medicine. </a:t>
            </a:r>
            <a:r>
              <a:rPr lang="en-US" sz="1400" dirty="0" smtClean="0">
                <a:latin typeface="Arial"/>
                <a:cs typeface="Arial"/>
              </a:rPr>
              <a:t>2018</a:t>
            </a:r>
            <a:endParaRPr lang="en-US" sz="1400" dirty="0">
              <a:latin typeface="Arial"/>
              <a:cs typeface="Arial"/>
            </a:endParaRPr>
          </a:p>
        </p:txBody>
      </p:sp>
      <p:pic>
        <p:nvPicPr>
          <p:cNvPr id="6" name="Picture 5"/>
          <p:cNvPicPr>
            <a:picLocks noChangeAspect="1"/>
          </p:cNvPicPr>
          <p:nvPr/>
        </p:nvPicPr>
        <p:blipFill>
          <a:blip r:embed="rId3"/>
          <a:stretch>
            <a:fillRect/>
          </a:stretch>
        </p:blipFill>
        <p:spPr>
          <a:xfrm>
            <a:off x="4139952" y="1628800"/>
            <a:ext cx="4536504" cy="4176464"/>
          </a:xfrm>
          <a:prstGeom prst="rect">
            <a:avLst/>
          </a:prstGeom>
        </p:spPr>
      </p:pic>
      <p:pic>
        <p:nvPicPr>
          <p:cNvPr id="8" name="Picture 7"/>
          <p:cNvPicPr>
            <a:picLocks noChangeAspect="1"/>
          </p:cNvPicPr>
          <p:nvPr/>
        </p:nvPicPr>
        <p:blipFill>
          <a:blip r:embed="rId4"/>
          <a:stretch>
            <a:fillRect/>
          </a:stretch>
        </p:blipFill>
        <p:spPr>
          <a:xfrm>
            <a:off x="2123728" y="764704"/>
            <a:ext cx="5472608" cy="6038435"/>
          </a:xfrm>
          <a:prstGeom prst="rect">
            <a:avLst/>
          </a:prstGeom>
        </p:spPr>
      </p:pic>
    </p:spTree>
    <p:extLst>
      <p:ext uri="{BB962C8B-B14F-4D97-AF65-F5344CB8AC3E}">
        <p14:creationId xmlns:p14="http://schemas.microsoft.com/office/powerpoint/2010/main" val="345277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dirty="0" err="1" smtClean="0">
                <a:solidFill>
                  <a:schemeClr val="tx1"/>
                </a:solidFill>
                <a:latin typeface="Arial"/>
                <a:cs typeface="Arial"/>
              </a:rPr>
              <a:t>Hedef</a:t>
            </a:r>
            <a:r>
              <a:rPr lang="en-US" b="1" dirty="0" smtClean="0">
                <a:solidFill>
                  <a:schemeClr val="tx1"/>
                </a:solidFill>
                <a:latin typeface="Arial"/>
                <a:cs typeface="Arial"/>
              </a:rPr>
              <a:t>: </a:t>
            </a:r>
            <a:r>
              <a:rPr lang="en-US" b="1" dirty="0" err="1">
                <a:solidFill>
                  <a:schemeClr val="tx1"/>
                </a:solidFill>
                <a:latin typeface="Arial"/>
                <a:cs typeface="Arial"/>
              </a:rPr>
              <a:t>M</a:t>
            </a:r>
            <a:r>
              <a:rPr lang="en-US" b="1" dirty="0" err="1" smtClean="0">
                <a:solidFill>
                  <a:schemeClr val="tx1"/>
                </a:solidFill>
                <a:latin typeface="Arial"/>
                <a:cs typeface="Arial"/>
              </a:rPr>
              <a:t>ortalite</a:t>
            </a:r>
            <a:r>
              <a:rPr lang="en-US" b="1" dirty="0" smtClean="0">
                <a:solidFill>
                  <a:schemeClr val="tx1"/>
                </a:solidFill>
                <a:latin typeface="Arial"/>
                <a:cs typeface="Arial"/>
              </a:rPr>
              <a:t> </a:t>
            </a:r>
            <a:r>
              <a:rPr lang="en-US" b="1" dirty="0" err="1" smtClean="0">
                <a:solidFill>
                  <a:schemeClr val="tx1"/>
                </a:solidFill>
                <a:latin typeface="Arial"/>
                <a:cs typeface="Arial"/>
              </a:rPr>
              <a:t>ve</a:t>
            </a:r>
            <a:r>
              <a:rPr lang="en-US" b="1" dirty="0" smtClean="0">
                <a:solidFill>
                  <a:schemeClr val="tx1"/>
                </a:solidFill>
                <a:latin typeface="Arial"/>
                <a:cs typeface="Arial"/>
              </a:rPr>
              <a:t> </a:t>
            </a:r>
            <a:r>
              <a:rPr lang="en-US" b="1" dirty="0" err="1" smtClean="0">
                <a:solidFill>
                  <a:schemeClr val="tx1"/>
                </a:solidFill>
                <a:latin typeface="Arial"/>
                <a:cs typeface="Arial"/>
              </a:rPr>
              <a:t>morbitditeyi</a:t>
            </a:r>
            <a:r>
              <a:rPr lang="en-US" b="1" dirty="0" smtClean="0">
                <a:solidFill>
                  <a:schemeClr val="tx1"/>
                </a:solidFill>
                <a:latin typeface="Arial"/>
                <a:cs typeface="Arial"/>
              </a:rPr>
              <a:t> </a:t>
            </a:r>
            <a:r>
              <a:rPr lang="en-US" b="1" dirty="0" err="1" smtClean="0">
                <a:solidFill>
                  <a:schemeClr val="tx1"/>
                </a:solidFill>
                <a:latin typeface="Arial"/>
                <a:cs typeface="Arial"/>
              </a:rPr>
              <a:t>önlemek</a:t>
            </a:r>
            <a:endParaRPr lang="en-US" b="1" dirty="0" smtClean="0">
              <a:solidFill>
                <a:schemeClr val="tx1"/>
              </a:solidFill>
              <a:latin typeface="Arial"/>
              <a:cs typeface="Arial"/>
            </a:endParaRPr>
          </a:p>
          <a:p>
            <a:r>
              <a:rPr lang="en-US" b="1" dirty="0" err="1" smtClean="0">
                <a:solidFill>
                  <a:schemeClr val="tx1"/>
                </a:solidFill>
                <a:latin typeface="Arial"/>
                <a:cs typeface="Arial"/>
              </a:rPr>
              <a:t>Yaşam</a:t>
            </a:r>
            <a:r>
              <a:rPr lang="en-US" b="1" dirty="0" smtClean="0">
                <a:solidFill>
                  <a:schemeClr val="tx1"/>
                </a:solidFill>
                <a:latin typeface="Arial"/>
                <a:cs typeface="Arial"/>
              </a:rPr>
              <a:t> </a:t>
            </a:r>
            <a:r>
              <a:rPr lang="en-US" b="1" dirty="0" err="1" smtClean="0">
                <a:solidFill>
                  <a:schemeClr val="tx1"/>
                </a:solidFill>
                <a:latin typeface="Arial"/>
                <a:cs typeface="Arial"/>
              </a:rPr>
              <a:t>kalitesini</a:t>
            </a:r>
            <a:r>
              <a:rPr lang="en-US" b="1" dirty="0" smtClean="0">
                <a:solidFill>
                  <a:schemeClr val="tx1"/>
                </a:solidFill>
                <a:latin typeface="Arial"/>
                <a:cs typeface="Arial"/>
              </a:rPr>
              <a:t> </a:t>
            </a:r>
            <a:r>
              <a:rPr lang="en-US" b="1" dirty="0" err="1" smtClean="0">
                <a:solidFill>
                  <a:schemeClr val="tx1"/>
                </a:solidFill>
                <a:latin typeface="Arial"/>
                <a:cs typeface="Arial"/>
              </a:rPr>
              <a:t>bozmamak</a:t>
            </a:r>
            <a:endParaRPr lang="en-US" b="1" dirty="0" smtClean="0">
              <a:solidFill>
                <a:schemeClr val="tx1"/>
              </a:solidFill>
              <a:latin typeface="Arial"/>
              <a:cs typeface="Arial"/>
            </a:endParaRPr>
          </a:p>
          <a:p>
            <a:r>
              <a:rPr lang="en-US" b="1" dirty="0" err="1" smtClean="0">
                <a:solidFill>
                  <a:schemeClr val="tx1"/>
                </a:solidFill>
                <a:latin typeface="Arial"/>
                <a:cs typeface="Arial"/>
              </a:rPr>
              <a:t>Tedavi</a:t>
            </a:r>
            <a:r>
              <a:rPr lang="en-US" b="1" dirty="0" smtClean="0">
                <a:solidFill>
                  <a:schemeClr val="tx1"/>
                </a:solidFill>
                <a:latin typeface="Arial"/>
                <a:cs typeface="Arial"/>
              </a:rPr>
              <a:t> </a:t>
            </a:r>
            <a:r>
              <a:rPr lang="en-US" b="1" dirty="0" err="1" smtClean="0">
                <a:solidFill>
                  <a:schemeClr val="tx1"/>
                </a:solidFill>
                <a:latin typeface="Arial"/>
                <a:cs typeface="Arial"/>
              </a:rPr>
              <a:t>hedefleri</a:t>
            </a:r>
            <a:r>
              <a:rPr lang="en-US" b="1" dirty="0" smtClean="0">
                <a:solidFill>
                  <a:schemeClr val="tx1"/>
                </a:solidFill>
                <a:latin typeface="Arial"/>
                <a:cs typeface="Arial"/>
              </a:rPr>
              <a:t>: </a:t>
            </a:r>
          </a:p>
          <a:p>
            <a:pPr lvl="1"/>
            <a:r>
              <a:rPr lang="en-US" b="1" dirty="0" err="1" smtClean="0">
                <a:solidFill>
                  <a:schemeClr val="tx1"/>
                </a:solidFill>
                <a:latin typeface="Arial"/>
                <a:cs typeface="Arial"/>
              </a:rPr>
              <a:t>Hiperglisemi</a:t>
            </a:r>
            <a:endParaRPr lang="en-US" b="1" dirty="0" smtClean="0">
              <a:solidFill>
                <a:schemeClr val="tx1"/>
              </a:solidFill>
              <a:latin typeface="Arial"/>
              <a:cs typeface="Arial"/>
            </a:endParaRPr>
          </a:p>
          <a:p>
            <a:pPr lvl="1"/>
            <a:r>
              <a:rPr lang="en-US" b="1" dirty="0" err="1" smtClean="0">
                <a:solidFill>
                  <a:schemeClr val="tx1"/>
                </a:solidFill>
                <a:latin typeface="Arial"/>
                <a:cs typeface="Arial"/>
              </a:rPr>
              <a:t>Hipertansiyon</a:t>
            </a:r>
            <a:endParaRPr lang="en-US" b="1" dirty="0" smtClean="0">
              <a:solidFill>
                <a:schemeClr val="tx1"/>
              </a:solidFill>
              <a:latin typeface="Arial"/>
              <a:cs typeface="Arial"/>
            </a:endParaRPr>
          </a:p>
          <a:p>
            <a:pPr lvl="1"/>
            <a:r>
              <a:rPr lang="en-US" b="1" dirty="0" err="1" smtClean="0">
                <a:solidFill>
                  <a:schemeClr val="tx1"/>
                </a:solidFill>
                <a:latin typeface="Arial"/>
                <a:cs typeface="Arial"/>
              </a:rPr>
              <a:t>Dislipidemi</a:t>
            </a:r>
            <a:endParaRPr lang="en-US" b="1" dirty="0" smtClean="0">
              <a:solidFill>
                <a:schemeClr val="tx1"/>
              </a:solidFill>
              <a:latin typeface="Arial"/>
              <a:cs typeface="Arial"/>
            </a:endParaRPr>
          </a:p>
          <a:p>
            <a:pPr lvl="1"/>
            <a:r>
              <a:rPr lang="en-US" b="1" dirty="0" err="1" smtClean="0">
                <a:solidFill>
                  <a:schemeClr val="tx1"/>
                </a:solidFill>
                <a:latin typeface="Arial"/>
                <a:cs typeface="Arial"/>
              </a:rPr>
              <a:t>Obezite</a:t>
            </a:r>
            <a:endParaRPr lang="en-US" b="1" dirty="0" smtClean="0">
              <a:solidFill>
                <a:schemeClr val="tx1"/>
              </a:solidFill>
              <a:latin typeface="Arial"/>
              <a:cs typeface="Arial"/>
            </a:endParaRPr>
          </a:p>
          <a:p>
            <a:pPr lvl="1"/>
            <a:r>
              <a:rPr lang="en-US" b="1" dirty="0" err="1" smtClean="0">
                <a:solidFill>
                  <a:schemeClr val="tx1"/>
                </a:solidFill>
                <a:latin typeface="Arial"/>
                <a:cs typeface="Arial"/>
              </a:rPr>
              <a:t>Alışkanlıklar</a:t>
            </a:r>
            <a:r>
              <a:rPr lang="en-US" b="1" dirty="0" smtClean="0">
                <a:solidFill>
                  <a:schemeClr val="tx1"/>
                </a:solidFill>
                <a:latin typeface="Arial"/>
                <a:cs typeface="Arial"/>
              </a:rPr>
              <a:t>: </a:t>
            </a:r>
            <a:r>
              <a:rPr lang="en-US" b="1" dirty="0" err="1" smtClean="0">
                <a:solidFill>
                  <a:schemeClr val="tx1"/>
                </a:solidFill>
                <a:latin typeface="Arial"/>
                <a:cs typeface="Arial"/>
              </a:rPr>
              <a:t>sigara</a:t>
            </a:r>
            <a:r>
              <a:rPr lang="en-US" b="1" dirty="0" smtClean="0">
                <a:solidFill>
                  <a:schemeClr val="tx1"/>
                </a:solidFill>
                <a:latin typeface="Arial"/>
                <a:cs typeface="Arial"/>
              </a:rPr>
              <a:t>, </a:t>
            </a:r>
            <a:r>
              <a:rPr lang="en-US" b="1" dirty="0" err="1" smtClean="0">
                <a:solidFill>
                  <a:schemeClr val="tx1"/>
                </a:solidFill>
                <a:latin typeface="Arial"/>
                <a:cs typeface="Arial"/>
              </a:rPr>
              <a:t>egzersiz</a:t>
            </a:r>
            <a:r>
              <a:rPr lang="en-US" b="1" dirty="0" smtClean="0">
                <a:solidFill>
                  <a:schemeClr val="tx1"/>
                </a:solidFill>
                <a:latin typeface="Arial"/>
                <a:cs typeface="Arial"/>
              </a:rPr>
              <a:t>, </a:t>
            </a:r>
            <a:r>
              <a:rPr lang="en-US" b="1" dirty="0" err="1" smtClean="0">
                <a:solidFill>
                  <a:schemeClr val="tx1"/>
                </a:solidFill>
                <a:latin typeface="Arial"/>
                <a:cs typeface="Arial"/>
              </a:rPr>
              <a:t>sağlıklı</a:t>
            </a:r>
            <a:r>
              <a:rPr lang="en-US" b="1" dirty="0" smtClean="0">
                <a:solidFill>
                  <a:schemeClr val="tx1"/>
                </a:solidFill>
                <a:latin typeface="Arial"/>
                <a:cs typeface="Arial"/>
              </a:rPr>
              <a:t> </a:t>
            </a:r>
            <a:r>
              <a:rPr lang="en-US" b="1" dirty="0" err="1" smtClean="0">
                <a:solidFill>
                  <a:schemeClr val="tx1"/>
                </a:solidFill>
                <a:latin typeface="Arial"/>
                <a:cs typeface="Arial"/>
              </a:rPr>
              <a:t>beslenme</a:t>
            </a:r>
            <a:endParaRPr lang="en-US" b="1" dirty="0">
              <a:solidFill>
                <a:schemeClr val="tx1"/>
              </a:solidFill>
              <a:latin typeface="Arial"/>
              <a:cs typeface="Arial"/>
            </a:endParaRPr>
          </a:p>
        </p:txBody>
      </p:sp>
      <p:sp>
        <p:nvSpPr>
          <p:cNvPr id="4" name="Rectangle 48"/>
          <p:cNvSpPr txBox="1">
            <a:spLocks noChangeArrowheads="1"/>
          </p:cNvSpPr>
          <p:nvPr/>
        </p:nvSpPr>
        <p:spPr bwMode="auto">
          <a:xfrm>
            <a:off x="395288" y="188912"/>
            <a:ext cx="8605837" cy="1151855"/>
          </a:xfrm>
          <a:prstGeom prst="rect">
            <a:avLst/>
          </a:prstGeom>
          <a:solidFill>
            <a:schemeClr val="accent4"/>
          </a:solidFill>
          <a:ln w="76200">
            <a:solidFill>
              <a:srgbClr val="800000"/>
            </a:solid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a:lstStyle>
          <a:p>
            <a:pPr eaLnBrk="1" hangingPunct="1"/>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Diyabet tedavisinde güncel strateji</a:t>
            </a:r>
          </a:p>
        </p:txBody>
      </p:sp>
    </p:spTree>
    <p:extLst>
      <p:ext uri="{BB962C8B-B14F-4D97-AF65-F5344CB8AC3E}">
        <p14:creationId xmlns:p14="http://schemas.microsoft.com/office/powerpoint/2010/main" val="2866740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14282" y="285728"/>
            <a:ext cx="8637588" cy="762000"/>
          </a:xfrm>
          <a:prstGeom prst="rect">
            <a:avLst/>
          </a:prstGeom>
          <a:solidFill>
            <a:schemeClr val="accent4"/>
          </a:solidFill>
          <a:ln w="76200" cmpd="sng">
            <a:solidFill>
              <a:schemeClr val="accent3">
                <a:lumMod val="50000"/>
              </a:schemeClr>
            </a:solidFill>
          </a:ln>
          <a:effectLst>
            <a:outerShdw blurRad="63500" dist="38099" dir="2700000" algn="ctr" rotWithShape="0">
              <a:schemeClr val="bg2">
                <a:alpha val="74998"/>
              </a:schemeClr>
            </a:outerShdw>
          </a:effectLst>
        </p:spPr>
        <p:txBody>
          <a:bodyPr anchor="ctr">
            <a:spAutoFit/>
          </a:bodyPr>
          <a:lstStyle/>
          <a:p>
            <a:pPr algn="ctr">
              <a:defRPr/>
            </a:pPr>
            <a:r>
              <a:rPr lang="en-US" sz="4400" b="1" dirty="0" err="1">
                <a:ln w="17780" cmpd="sng">
                  <a:solidFill>
                    <a:schemeClr val="accent1">
                      <a:tint val="3000"/>
                    </a:schemeClr>
                  </a:solidFill>
                  <a:prstDash val="solid"/>
                  <a:miter lim="800000"/>
                </a:ln>
                <a:effectLst>
                  <a:outerShdw blurRad="55000" dist="50800" dir="5400000" algn="tl">
                    <a:srgbClr val="000000">
                      <a:alpha val="33000"/>
                    </a:srgbClr>
                  </a:outerShdw>
                </a:effectLst>
                <a:latin typeface="Arial"/>
                <a:ea typeface="ＭＳ Ｐゴシック" charset="0"/>
                <a:cs typeface="Arial"/>
              </a:rPr>
              <a:t>Diyabet</a:t>
            </a:r>
            <a:r>
              <a:rPr lang="en-US" sz="4400" b="1" dirty="0">
                <a:ln w="17780" cmpd="sng">
                  <a:solidFill>
                    <a:schemeClr val="accent1">
                      <a:tint val="3000"/>
                    </a:schemeClr>
                  </a:solidFill>
                  <a:prstDash val="solid"/>
                  <a:miter lim="800000"/>
                </a:ln>
                <a:effectLst>
                  <a:outerShdw blurRad="55000" dist="50800" dir="5400000" algn="tl">
                    <a:srgbClr val="000000">
                      <a:alpha val="33000"/>
                    </a:srgbClr>
                  </a:outerShdw>
                </a:effectLst>
                <a:latin typeface="Arial"/>
                <a:ea typeface="ＭＳ Ｐゴシック" charset="0"/>
                <a:cs typeface="Arial"/>
              </a:rPr>
              <a:t> </a:t>
            </a:r>
            <a:r>
              <a:rPr lang="en-US" sz="4400" b="1" dirty="0" err="1">
                <a:ln w="17780" cmpd="sng">
                  <a:solidFill>
                    <a:schemeClr val="accent1">
                      <a:tint val="3000"/>
                    </a:schemeClr>
                  </a:solidFill>
                  <a:prstDash val="solid"/>
                  <a:miter lim="800000"/>
                </a:ln>
                <a:effectLst>
                  <a:outerShdw blurRad="55000" dist="50800" dir="5400000" algn="tl">
                    <a:srgbClr val="000000">
                      <a:alpha val="33000"/>
                    </a:srgbClr>
                  </a:outerShdw>
                </a:effectLst>
                <a:latin typeface="Arial"/>
                <a:ea typeface="ＭＳ Ｐゴシック" charset="0"/>
                <a:cs typeface="Arial"/>
              </a:rPr>
              <a:t>Tedavi</a:t>
            </a:r>
            <a:r>
              <a:rPr lang="en-US" sz="4400" b="1" dirty="0">
                <a:ln w="17780" cmpd="sng">
                  <a:solidFill>
                    <a:schemeClr val="accent1">
                      <a:tint val="3000"/>
                    </a:schemeClr>
                  </a:solidFill>
                  <a:prstDash val="solid"/>
                  <a:miter lim="800000"/>
                </a:ln>
                <a:effectLst>
                  <a:outerShdw blurRad="55000" dist="50800" dir="5400000" algn="tl">
                    <a:srgbClr val="000000">
                      <a:alpha val="33000"/>
                    </a:srgbClr>
                  </a:outerShdw>
                </a:effectLst>
                <a:latin typeface="Arial"/>
                <a:ea typeface="ＭＳ Ｐゴシック" charset="0"/>
                <a:cs typeface="Arial"/>
              </a:rPr>
              <a:t> </a:t>
            </a:r>
            <a:r>
              <a:rPr lang="en-US" sz="4400" b="1" dirty="0" err="1">
                <a:ln w="17780" cmpd="sng">
                  <a:solidFill>
                    <a:schemeClr val="accent1">
                      <a:tint val="3000"/>
                    </a:schemeClr>
                  </a:solidFill>
                  <a:prstDash val="solid"/>
                  <a:miter lim="800000"/>
                </a:ln>
                <a:effectLst>
                  <a:outerShdw blurRad="55000" dist="50800" dir="5400000" algn="tl">
                    <a:srgbClr val="000000">
                      <a:alpha val="33000"/>
                    </a:srgbClr>
                  </a:outerShdw>
                </a:effectLst>
                <a:latin typeface="Arial"/>
                <a:ea typeface="ＭＳ Ｐゴシック" charset="0"/>
                <a:cs typeface="Arial"/>
              </a:rPr>
              <a:t>Planı</a:t>
            </a:r>
            <a:endParaRPr lang="en-US" sz="4400" b="1" dirty="0">
              <a:ln w="17780" cmpd="sng">
                <a:solidFill>
                  <a:schemeClr val="accent1">
                    <a:tint val="3000"/>
                  </a:schemeClr>
                </a:solidFill>
                <a:prstDash val="solid"/>
                <a:miter lim="800000"/>
              </a:ln>
              <a:effectLst>
                <a:outerShdw blurRad="55000" dist="50800" dir="5400000" algn="tl">
                  <a:srgbClr val="000000">
                    <a:alpha val="33000"/>
                  </a:srgbClr>
                </a:outerShdw>
              </a:effectLst>
              <a:latin typeface="Arial"/>
              <a:ea typeface="ＭＳ Ｐゴシック" charset="0"/>
              <a:cs typeface="Arial"/>
            </a:endParaRPr>
          </a:p>
        </p:txBody>
      </p:sp>
      <p:sp>
        <p:nvSpPr>
          <p:cNvPr id="8195" name="Text Box 3"/>
          <p:cNvSpPr txBox="1">
            <a:spLocks noChangeArrowheads="1"/>
          </p:cNvSpPr>
          <p:nvPr/>
        </p:nvSpPr>
        <p:spPr bwMode="auto">
          <a:xfrm>
            <a:off x="255588" y="3749675"/>
            <a:ext cx="1800225" cy="1439863"/>
          </a:xfrm>
          <a:prstGeom prst="rect">
            <a:avLst/>
          </a:prstGeom>
          <a:solidFill>
            <a:srgbClr val="1FF9FF"/>
          </a:solidFill>
          <a:ln w="38100">
            <a:solidFill>
              <a:schemeClr val="bg2">
                <a:lumMod val="75000"/>
              </a:schemeClr>
            </a:solidFill>
            <a:miter lim="800000"/>
            <a:headEnd/>
            <a:tailEnd/>
          </a:ln>
          <a:effectLst/>
        </p:spPr>
        <p:txBody>
          <a:bodyPr wrap="none" anchor="ctr" anchorCtr="1"/>
          <a:lstStyle/>
          <a:p>
            <a:pPr algn="ctr" eaLnBrk="0" hangingPunct="0"/>
            <a:r>
              <a:rPr lang="en-US" sz="2400" b="1" dirty="0">
                <a:solidFill>
                  <a:srgbClr val="000000"/>
                </a:solidFill>
                <a:latin typeface="Arial" pitchFamily="34" charset="0"/>
              </a:rPr>
              <a:t>EĞİTİM</a:t>
            </a:r>
          </a:p>
        </p:txBody>
      </p:sp>
      <p:sp>
        <p:nvSpPr>
          <p:cNvPr id="40963" name="Text Box 4"/>
          <p:cNvSpPr txBox="1">
            <a:spLocks noChangeArrowheads="1"/>
          </p:cNvSpPr>
          <p:nvPr/>
        </p:nvSpPr>
        <p:spPr bwMode="auto">
          <a:xfrm>
            <a:off x="2312988" y="3749675"/>
            <a:ext cx="1800225" cy="1439863"/>
          </a:xfrm>
          <a:prstGeom prst="rect">
            <a:avLst/>
          </a:prstGeom>
          <a:solidFill>
            <a:srgbClr val="1FF9FF"/>
          </a:solidFill>
          <a:ln w="38100">
            <a:solidFill>
              <a:srgbClr val="33CCCC"/>
            </a:solidFill>
            <a:miter lim="800000"/>
            <a:headEnd/>
            <a:tailEnd/>
          </a:ln>
        </p:spPr>
        <p:txBody>
          <a:bodyPr wrap="none" anchor="ctr" anchorCtr="1"/>
          <a:lstStyle/>
          <a:p>
            <a:pPr algn="ctr" eaLnBrk="0" hangingPunct="0"/>
            <a:r>
              <a:rPr lang="en-US" sz="2400" b="1">
                <a:solidFill>
                  <a:srgbClr val="000000"/>
                </a:solidFill>
                <a:latin typeface="Arial" pitchFamily="34" charset="0"/>
              </a:rPr>
              <a:t>DİYET</a:t>
            </a:r>
          </a:p>
        </p:txBody>
      </p:sp>
      <p:sp>
        <p:nvSpPr>
          <p:cNvPr id="40964" name="Text Box 5"/>
          <p:cNvSpPr txBox="1">
            <a:spLocks noChangeArrowheads="1"/>
          </p:cNvSpPr>
          <p:nvPr/>
        </p:nvSpPr>
        <p:spPr bwMode="auto">
          <a:xfrm>
            <a:off x="4446588" y="3749675"/>
            <a:ext cx="1800225" cy="1439863"/>
          </a:xfrm>
          <a:prstGeom prst="rect">
            <a:avLst/>
          </a:prstGeom>
          <a:solidFill>
            <a:srgbClr val="1FF9FF"/>
          </a:solidFill>
          <a:ln w="38100">
            <a:solidFill>
              <a:srgbClr val="33CCCC"/>
            </a:solidFill>
            <a:miter lim="800000"/>
            <a:headEnd/>
            <a:tailEnd/>
          </a:ln>
        </p:spPr>
        <p:txBody>
          <a:bodyPr wrap="none" anchor="ctr" anchorCtr="1"/>
          <a:lstStyle/>
          <a:p>
            <a:pPr algn="ctr" eaLnBrk="0" hangingPunct="0"/>
            <a:r>
              <a:rPr lang="en-US" sz="2400" b="1">
                <a:solidFill>
                  <a:srgbClr val="000000"/>
                </a:solidFill>
                <a:latin typeface="Arial"/>
                <a:cs typeface="Arial"/>
              </a:rPr>
              <a:t>EGZERSİZ</a:t>
            </a:r>
          </a:p>
        </p:txBody>
      </p:sp>
      <p:sp>
        <p:nvSpPr>
          <p:cNvPr id="40965" name="Text Box 6"/>
          <p:cNvSpPr txBox="1">
            <a:spLocks noChangeArrowheads="1"/>
          </p:cNvSpPr>
          <p:nvPr/>
        </p:nvSpPr>
        <p:spPr bwMode="auto">
          <a:xfrm>
            <a:off x="6580188" y="3749675"/>
            <a:ext cx="1800225" cy="1439863"/>
          </a:xfrm>
          <a:prstGeom prst="rect">
            <a:avLst/>
          </a:prstGeom>
          <a:solidFill>
            <a:srgbClr val="1FF9FF"/>
          </a:solidFill>
          <a:ln w="38100">
            <a:solidFill>
              <a:srgbClr val="33CCCC"/>
            </a:solidFill>
            <a:miter lim="800000"/>
            <a:headEnd/>
            <a:tailEnd/>
          </a:ln>
        </p:spPr>
        <p:txBody>
          <a:bodyPr wrap="none" anchor="ctr" anchorCtr="1"/>
          <a:lstStyle/>
          <a:p>
            <a:pPr algn="ctr" eaLnBrk="0" hangingPunct="0"/>
            <a:r>
              <a:rPr lang="en-US" sz="2400" b="1" dirty="0">
                <a:solidFill>
                  <a:srgbClr val="000000"/>
                </a:solidFill>
                <a:latin typeface="Arial"/>
                <a:cs typeface="Arial"/>
              </a:rPr>
              <a:t>İ</a:t>
            </a:r>
            <a:r>
              <a:rPr lang="en-US" sz="2400" b="1" dirty="0" smtClean="0">
                <a:solidFill>
                  <a:srgbClr val="000000"/>
                </a:solidFill>
                <a:latin typeface="Arial"/>
                <a:cs typeface="Arial"/>
              </a:rPr>
              <a:t>LAÇ</a:t>
            </a:r>
            <a:endParaRPr lang="en-US" sz="2400" b="1" dirty="0">
              <a:solidFill>
                <a:srgbClr val="000000"/>
              </a:solidFill>
              <a:latin typeface="Arial"/>
              <a:cs typeface="Arial"/>
            </a:endParaRPr>
          </a:p>
        </p:txBody>
      </p:sp>
      <p:cxnSp>
        <p:nvCxnSpPr>
          <p:cNvPr id="40966" name="AutoShape 7"/>
          <p:cNvCxnSpPr>
            <a:cxnSpLocks noChangeShapeType="1"/>
            <a:stCxn id="8194" idx="2"/>
            <a:endCxn id="8195" idx="0"/>
          </p:cNvCxnSpPr>
          <p:nvPr/>
        </p:nvCxnSpPr>
        <p:spPr bwMode="auto">
          <a:xfrm rot="5400000">
            <a:off x="1493044" y="710406"/>
            <a:ext cx="2701925" cy="3376613"/>
          </a:xfrm>
          <a:prstGeom prst="bentConnector3">
            <a:avLst>
              <a:gd name="adj1" fmla="val 50000"/>
            </a:avLst>
          </a:prstGeom>
          <a:noFill/>
          <a:ln w="38100">
            <a:solidFill>
              <a:schemeClr val="accent1"/>
            </a:solidFill>
            <a:miter lim="800000"/>
            <a:headEnd/>
            <a:tailEnd type="triangle" w="med" len="med"/>
          </a:ln>
        </p:spPr>
      </p:cxnSp>
      <p:cxnSp>
        <p:nvCxnSpPr>
          <p:cNvPr id="40967" name="AutoShape 8"/>
          <p:cNvCxnSpPr>
            <a:cxnSpLocks noChangeShapeType="1"/>
            <a:stCxn id="8194" idx="2"/>
            <a:endCxn id="40963" idx="0"/>
          </p:cNvCxnSpPr>
          <p:nvPr/>
        </p:nvCxnSpPr>
        <p:spPr bwMode="auto">
          <a:xfrm rot="5400000">
            <a:off x="2521744" y="1739106"/>
            <a:ext cx="2701925" cy="1319213"/>
          </a:xfrm>
          <a:prstGeom prst="bentConnector3">
            <a:avLst>
              <a:gd name="adj1" fmla="val 50000"/>
            </a:avLst>
          </a:prstGeom>
          <a:noFill/>
          <a:ln w="38100">
            <a:solidFill>
              <a:schemeClr val="accent1"/>
            </a:solidFill>
            <a:miter lim="800000"/>
            <a:headEnd/>
            <a:tailEnd type="triangle" w="med" len="med"/>
          </a:ln>
        </p:spPr>
      </p:cxnSp>
      <p:cxnSp>
        <p:nvCxnSpPr>
          <p:cNvPr id="40968" name="AutoShape 9"/>
          <p:cNvCxnSpPr>
            <a:cxnSpLocks noChangeShapeType="1"/>
            <a:stCxn id="8194" idx="2"/>
            <a:endCxn id="40964" idx="0"/>
          </p:cNvCxnSpPr>
          <p:nvPr/>
        </p:nvCxnSpPr>
        <p:spPr bwMode="auto">
          <a:xfrm rot="16200000" flipH="1">
            <a:off x="3588544" y="1991519"/>
            <a:ext cx="2701925" cy="814387"/>
          </a:xfrm>
          <a:prstGeom prst="bentConnector3">
            <a:avLst>
              <a:gd name="adj1" fmla="val 50000"/>
            </a:avLst>
          </a:prstGeom>
          <a:noFill/>
          <a:ln w="38100">
            <a:solidFill>
              <a:schemeClr val="accent1"/>
            </a:solidFill>
            <a:miter lim="800000"/>
            <a:headEnd/>
            <a:tailEnd type="triangle" w="med" len="med"/>
          </a:ln>
        </p:spPr>
      </p:cxnSp>
      <p:cxnSp>
        <p:nvCxnSpPr>
          <p:cNvPr id="40969" name="AutoShape 10"/>
          <p:cNvCxnSpPr>
            <a:cxnSpLocks noChangeShapeType="1"/>
            <a:stCxn id="8194" idx="2"/>
            <a:endCxn id="40965" idx="0"/>
          </p:cNvCxnSpPr>
          <p:nvPr/>
        </p:nvCxnSpPr>
        <p:spPr bwMode="auto">
          <a:xfrm rot="16200000" flipH="1">
            <a:off x="4655344" y="924719"/>
            <a:ext cx="2701925" cy="2947987"/>
          </a:xfrm>
          <a:prstGeom prst="bentConnector3">
            <a:avLst>
              <a:gd name="adj1" fmla="val 50000"/>
            </a:avLst>
          </a:prstGeom>
          <a:noFill/>
          <a:ln w="76200">
            <a:solidFill>
              <a:schemeClr val="folHlink"/>
            </a:solidFill>
            <a:miter lim="800000"/>
            <a:headEnd/>
            <a:tailEnd type="triangle" w="med" len="med"/>
          </a:ln>
        </p:spPr>
      </p:cxnSp>
      <p:sp>
        <p:nvSpPr>
          <p:cNvPr id="8203" name="Text Box 11"/>
          <p:cNvSpPr txBox="1">
            <a:spLocks noChangeArrowheads="1"/>
          </p:cNvSpPr>
          <p:nvPr/>
        </p:nvSpPr>
        <p:spPr bwMode="auto">
          <a:xfrm>
            <a:off x="2771775" y="5400675"/>
            <a:ext cx="5543550" cy="1412875"/>
          </a:xfrm>
          <a:prstGeom prst="rect">
            <a:avLst/>
          </a:prstGeom>
          <a:solidFill>
            <a:srgbClr val="1FF9FF"/>
          </a:solidFill>
          <a:ln w="38100">
            <a:solidFill>
              <a:srgbClr val="33CCCC"/>
            </a:solidFill>
            <a:miter lim="800000"/>
            <a:headEnd/>
            <a:tailEnd/>
          </a:ln>
        </p:spPr>
        <p:txBody>
          <a:bodyPr wrap="none" anchor="ctr" anchorCtr="1"/>
          <a:lstStyle/>
          <a:p>
            <a:pPr algn="ctr" eaLnBrk="0" hangingPunct="0"/>
            <a:r>
              <a:rPr lang="tr-TR" sz="2400" b="1" dirty="0">
                <a:solidFill>
                  <a:srgbClr val="000000"/>
                </a:solidFill>
                <a:latin typeface="Arial"/>
                <a:cs typeface="Arial"/>
              </a:rPr>
              <a:t>1-Oral </a:t>
            </a:r>
            <a:r>
              <a:rPr lang="tr-TR" sz="2400" b="1" dirty="0" err="1" smtClean="0">
                <a:solidFill>
                  <a:srgbClr val="000000"/>
                </a:solidFill>
                <a:latin typeface="Arial"/>
                <a:cs typeface="Arial"/>
              </a:rPr>
              <a:t>antidiabetikler</a:t>
            </a:r>
            <a:r>
              <a:rPr lang="tr-TR" sz="2400" b="1" dirty="0" smtClean="0">
                <a:solidFill>
                  <a:srgbClr val="000000"/>
                </a:solidFill>
                <a:latin typeface="Arial"/>
                <a:cs typeface="Arial"/>
              </a:rPr>
              <a:t> (</a:t>
            </a:r>
            <a:r>
              <a:rPr lang="tr-TR" sz="2400" b="1" dirty="0">
                <a:solidFill>
                  <a:srgbClr val="000000"/>
                </a:solidFill>
                <a:latin typeface="Arial"/>
                <a:cs typeface="Arial"/>
              </a:rPr>
              <a:t>OAD)</a:t>
            </a:r>
            <a:r>
              <a:rPr lang="tr-TR" altLang="en-US" sz="2400" b="1" dirty="0">
                <a:solidFill>
                  <a:srgbClr val="000000"/>
                </a:solidFill>
                <a:latin typeface="Arial"/>
                <a:cs typeface="Arial"/>
              </a:rPr>
              <a:t>’</a:t>
            </a:r>
            <a:r>
              <a:rPr lang="tr-TR" altLang="ja-JP" sz="2400" b="1" dirty="0" err="1">
                <a:solidFill>
                  <a:srgbClr val="000000"/>
                </a:solidFill>
                <a:latin typeface="Arial"/>
                <a:cs typeface="Arial"/>
              </a:rPr>
              <a:t>ler</a:t>
            </a:r>
            <a:endParaRPr lang="tr-TR" altLang="ja-JP" sz="2400" b="1" dirty="0">
              <a:solidFill>
                <a:srgbClr val="000000"/>
              </a:solidFill>
              <a:latin typeface="Arial"/>
              <a:cs typeface="Arial"/>
            </a:endParaRPr>
          </a:p>
          <a:p>
            <a:pPr algn="ctr" eaLnBrk="0" hangingPunct="0"/>
            <a:r>
              <a:rPr lang="tr-TR" sz="2400" b="1" dirty="0">
                <a:solidFill>
                  <a:srgbClr val="000000"/>
                </a:solidFill>
                <a:latin typeface="Arial"/>
                <a:cs typeface="Arial"/>
              </a:rPr>
              <a:t>2-İnsülin</a:t>
            </a:r>
            <a:endParaRPr lang="en-US" sz="2400" b="1" dirty="0">
              <a:solidFill>
                <a:srgbClr val="000000"/>
              </a:solidFill>
              <a:latin typeface="Arial"/>
              <a:cs typeface="Arial"/>
            </a:endParaRPr>
          </a:p>
        </p:txBody>
      </p:sp>
      <p:sp>
        <p:nvSpPr>
          <p:cNvPr id="40971" name="Line 12"/>
          <p:cNvSpPr>
            <a:spLocks noChangeShapeType="1"/>
          </p:cNvSpPr>
          <p:nvPr/>
        </p:nvSpPr>
        <p:spPr bwMode="auto">
          <a:xfrm>
            <a:off x="7451725" y="5156200"/>
            <a:ext cx="0" cy="288925"/>
          </a:xfrm>
          <a:prstGeom prst="line">
            <a:avLst/>
          </a:prstGeom>
          <a:noFill/>
          <a:ln w="57150">
            <a:solidFill>
              <a:schemeClr val="tx1"/>
            </a:solidFill>
            <a:round/>
            <a:headEnd/>
            <a:tailEnd type="triangle" w="med" len="med"/>
          </a:ln>
        </p:spPr>
        <p:txBody>
          <a:bodyPr/>
          <a:lstStyle/>
          <a:p>
            <a:endParaRPr lang="tr-TR"/>
          </a:p>
        </p:txBody>
      </p:sp>
      <p:sp>
        <p:nvSpPr>
          <p:cNvPr id="2" name="Rectangle 1"/>
          <p:cNvSpPr/>
          <p:nvPr/>
        </p:nvSpPr>
        <p:spPr>
          <a:xfrm>
            <a:off x="1043608" y="2420888"/>
            <a:ext cx="6696744" cy="3312368"/>
          </a:xfrm>
          <a:prstGeom prst="rect">
            <a:avLst/>
          </a:prstGeom>
          <a:ln>
            <a:solidFill>
              <a:srgbClr val="2C7C9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chemeClr val="tx1"/>
                </a:solidFill>
                <a:latin typeface="Arial"/>
                <a:cs typeface="Arial"/>
              </a:rPr>
              <a:t>TEDAVİ BİREYSELLEŞTİRİLMELİDİR</a:t>
            </a:r>
            <a:endParaRPr lang="en-US" sz="3200" b="1" dirty="0">
              <a:solidFill>
                <a:schemeClr val="tx1"/>
              </a:solidFill>
              <a:latin typeface="Arial"/>
              <a:cs typeface="Aria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820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azhar.tuna\Desktop\AntihyperglycemcthrpyT2DM.gif"/>
          <p:cNvPicPr>
            <a:picLocks noGrp="1" noChangeAspect="1" noChangeArrowheads="1"/>
          </p:cNvPicPr>
          <p:nvPr>
            <p:ph idx="1"/>
          </p:nvPr>
        </p:nvPicPr>
        <p:blipFill>
          <a:blip r:embed="rId3"/>
          <a:srcRect/>
          <a:stretch>
            <a:fillRect/>
          </a:stretch>
        </p:blipFill>
        <p:spPr>
          <a:xfrm>
            <a:off x="500063" y="260648"/>
            <a:ext cx="8218487" cy="6264695"/>
          </a:xfrm>
          <a:noFill/>
        </p:spPr>
      </p:pic>
    </p:spTree>
    <p:extLst>
      <p:ext uri="{BB962C8B-B14F-4D97-AF65-F5344CB8AC3E}">
        <p14:creationId xmlns:p14="http://schemas.microsoft.com/office/powerpoint/2010/main" val="1916855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p:nvPr>
        </p:nvSpPr>
        <p:spPr>
          <a:xfrm>
            <a:off x="250825" y="228600"/>
            <a:ext cx="8642350" cy="1143000"/>
          </a:xfrm>
          <a:solidFill>
            <a:schemeClr val="accent4"/>
          </a:solidFill>
          <a:ln w="76200">
            <a:solidFill>
              <a:srgbClr val="713B0E"/>
            </a:solidFill>
          </a:ln>
        </p:spPr>
        <p:txBody>
          <a:bodyPr/>
          <a:lstStyle/>
          <a:p>
            <a:pPr eaLnBrk="1" hangingPunct="1"/>
            <a:r>
              <a:rPr lang="tr-TR" smtClean="0">
                <a:solidFill>
                  <a:schemeClr val="tx1"/>
                </a:solidFill>
                <a:latin typeface="Arial"/>
                <a:ea typeface="ＭＳ Ｐゴシック" charset="-128"/>
                <a:cs typeface="Arial"/>
              </a:rPr>
              <a:t>	</a:t>
            </a:r>
            <a:r>
              <a:rPr lang="tr-TR" b="1" smtClean="0">
                <a:solidFill>
                  <a:schemeClr val="tx1"/>
                </a:solidFill>
                <a:latin typeface="Arial"/>
                <a:ea typeface="ＭＳ Ｐゴシック" charset="-128"/>
                <a:cs typeface="Arial"/>
              </a:rPr>
              <a:t>OAD</a:t>
            </a:r>
            <a:r>
              <a:rPr lang="ja-JP" altLang="tr-TR" b="1" smtClean="0">
                <a:solidFill>
                  <a:schemeClr val="tx1"/>
                </a:solidFill>
                <a:latin typeface="Arial"/>
                <a:ea typeface="ＭＳ Ｐゴシック" charset="-128"/>
                <a:cs typeface="Arial"/>
              </a:rPr>
              <a:t>’</a:t>
            </a:r>
            <a:r>
              <a:rPr lang="tr-TR" altLang="ja-JP" b="1" smtClean="0">
                <a:solidFill>
                  <a:schemeClr val="tx1"/>
                </a:solidFill>
                <a:latin typeface="Arial"/>
                <a:ea typeface="ＭＳ Ｐゴシック" charset="-128"/>
                <a:cs typeface="Arial"/>
              </a:rPr>
              <a:t>lerin tarihsel gelişimi</a:t>
            </a:r>
            <a:endParaRPr lang="en-GB" b="1" smtClean="0">
              <a:solidFill>
                <a:schemeClr val="tx1"/>
              </a:solidFill>
              <a:latin typeface="Arial"/>
              <a:ea typeface="ＭＳ Ｐゴシック" charset="-128"/>
              <a:cs typeface="Arial"/>
            </a:endParaRPr>
          </a:p>
        </p:txBody>
      </p:sp>
      <p:sp>
        <p:nvSpPr>
          <p:cNvPr id="43010" name="Text Box 3"/>
          <p:cNvSpPr txBox="1">
            <a:spLocks noChangeArrowheads="1"/>
          </p:cNvSpPr>
          <p:nvPr/>
        </p:nvSpPr>
        <p:spPr bwMode="auto">
          <a:xfrm rot="-1696">
            <a:off x="2947988" y="3914775"/>
            <a:ext cx="1495425" cy="336550"/>
          </a:xfrm>
          <a:prstGeom prst="rect">
            <a:avLst/>
          </a:prstGeom>
          <a:noFill/>
          <a:ln w="9525">
            <a:noFill/>
            <a:miter lim="800000"/>
            <a:headEnd/>
            <a:tailEnd/>
          </a:ln>
        </p:spPr>
        <p:txBody>
          <a:bodyPr wrap="none">
            <a:spAutoFit/>
          </a:bodyPr>
          <a:lstStyle/>
          <a:p>
            <a:r>
              <a:rPr lang="en-US" sz="1600" b="1"/>
              <a:t>S</a:t>
            </a:r>
            <a:r>
              <a:rPr lang="tr-TR" sz="1600" b="1"/>
              <a:t>ü</a:t>
            </a:r>
            <a:r>
              <a:rPr lang="en-US" sz="1600" b="1"/>
              <a:t>l</a:t>
            </a:r>
            <a:r>
              <a:rPr lang="tr-TR" sz="1600" b="1"/>
              <a:t>fonilüreler</a:t>
            </a:r>
            <a:endParaRPr lang="en-US" sz="1600" b="1"/>
          </a:p>
        </p:txBody>
      </p:sp>
      <p:sp>
        <p:nvSpPr>
          <p:cNvPr id="43011" name="Rectangle 4"/>
          <p:cNvSpPr>
            <a:spLocks noChangeArrowheads="1"/>
          </p:cNvSpPr>
          <p:nvPr/>
        </p:nvSpPr>
        <p:spPr bwMode="auto">
          <a:xfrm>
            <a:off x="4660900" y="4057650"/>
            <a:ext cx="3238500" cy="103188"/>
          </a:xfrm>
          <a:prstGeom prst="rect">
            <a:avLst/>
          </a:prstGeom>
          <a:solidFill>
            <a:srgbClr val="66CCFF"/>
          </a:solidFill>
          <a:ln w="9525">
            <a:noFill/>
            <a:miter lim="800000"/>
            <a:headEnd/>
            <a:tailEnd/>
          </a:ln>
        </p:spPr>
        <p:txBody>
          <a:bodyPr anchor="ctr">
            <a:spAutoFit/>
          </a:bodyPr>
          <a:lstStyle/>
          <a:p>
            <a:endParaRPr lang="tr-TR"/>
          </a:p>
        </p:txBody>
      </p:sp>
      <p:sp>
        <p:nvSpPr>
          <p:cNvPr id="43012" name="Text Box 5"/>
          <p:cNvSpPr txBox="1">
            <a:spLocks noChangeArrowheads="1"/>
          </p:cNvSpPr>
          <p:nvPr/>
        </p:nvSpPr>
        <p:spPr bwMode="auto">
          <a:xfrm rot="-1696">
            <a:off x="3733800" y="3397250"/>
            <a:ext cx="2863850" cy="336550"/>
          </a:xfrm>
          <a:prstGeom prst="rect">
            <a:avLst/>
          </a:prstGeom>
          <a:noFill/>
          <a:ln w="9525">
            <a:noFill/>
            <a:miter lim="800000"/>
            <a:headEnd/>
            <a:tailEnd/>
          </a:ln>
        </p:spPr>
        <p:txBody>
          <a:bodyPr wrap="none">
            <a:spAutoFit/>
          </a:bodyPr>
          <a:lstStyle/>
          <a:p>
            <a:r>
              <a:rPr lang="en-US" sz="1600" b="1"/>
              <a:t>Al</a:t>
            </a:r>
            <a:r>
              <a:rPr lang="tr-TR" sz="1600" b="1"/>
              <a:t>fa</a:t>
            </a:r>
            <a:r>
              <a:rPr lang="en-US" sz="1600" b="1"/>
              <a:t>-glu</a:t>
            </a:r>
            <a:r>
              <a:rPr lang="tr-TR" sz="1600" b="1"/>
              <a:t>k</a:t>
            </a:r>
            <a:r>
              <a:rPr lang="en-US" sz="1600" b="1"/>
              <a:t>osida</a:t>
            </a:r>
            <a:r>
              <a:rPr lang="tr-TR" sz="1600" b="1"/>
              <a:t>z</a:t>
            </a:r>
            <a:r>
              <a:rPr lang="en-US" sz="1600" b="1"/>
              <a:t> Inhibit</a:t>
            </a:r>
            <a:r>
              <a:rPr lang="tr-TR" sz="1600" b="1"/>
              <a:t>örleri</a:t>
            </a:r>
            <a:endParaRPr lang="en-US" sz="1600" b="1"/>
          </a:p>
        </p:txBody>
      </p:sp>
      <p:sp>
        <p:nvSpPr>
          <p:cNvPr id="43013" name="Rectangle 6"/>
          <p:cNvSpPr>
            <a:spLocks noChangeArrowheads="1"/>
          </p:cNvSpPr>
          <p:nvPr/>
        </p:nvSpPr>
        <p:spPr bwMode="auto">
          <a:xfrm>
            <a:off x="6705600" y="3521075"/>
            <a:ext cx="1193800" cy="136525"/>
          </a:xfrm>
          <a:prstGeom prst="rect">
            <a:avLst/>
          </a:prstGeom>
          <a:solidFill>
            <a:srgbClr val="66FF33"/>
          </a:solidFill>
          <a:ln w="9525">
            <a:noFill/>
            <a:miter lim="800000"/>
            <a:headEnd/>
            <a:tailEnd/>
          </a:ln>
        </p:spPr>
        <p:txBody>
          <a:bodyPr anchor="ctr">
            <a:spAutoFit/>
          </a:bodyPr>
          <a:lstStyle/>
          <a:p>
            <a:endParaRPr lang="tr-TR"/>
          </a:p>
        </p:txBody>
      </p:sp>
      <p:sp>
        <p:nvSpPr>
          <p:cNvPr id="43014" name="Line 7"/>
          <p:cNvSpPr>
            <a:spLocks noChangeShapeType="1"/>
          </p:cNvSpPr>
          <p:nvPr/>
        </p:nvSpPr>
        <p:spPr bwMode="auto">
          <a:xfrm>
            <a:off x="5205413" y="3832225"/>
            <a:ext cx="2662237" cy="11113"/>
          </a:xfrm>
          <a:prstGeom prst="line">
            <a:avLst/>
          </a:prstGeom>
          <a:noFill/>
          <a:ln w="57150">
            <a:solidFill>
              <a:srgbClr val="FF9900"/>
            </a:solidFill>
            <a:round/>
            <a:headEnd/>
            <a:tailEnd/>
          </a:ln>
        </p:spPr>
        <p:txBody>
          <a:bodyPr anchor="ctr">
            <a:spAutoFit/>
          </a:bodyPr>
          <a:lstStyle/>
          <a:p>
            <a:endParaRPr lang="tr-TR"/>
          </a:p>
        </p:txBody>
      </p:sp>
      <p:sp>
        <p:nvSpPr>
          <p:cNvPr id="43015" name="Text Box 8"/>
          <p:cNvSpPr txBox="1">
            <a:spLocks noChangeArrowheads="1"/>
          </p:cNvSpPr>
          <p:nvPr/>
        </p:nvSpPr>
        <p:spPr bwMode="auto">
          <a:xfrm rot="-1696">
            <a:off x="3481388" y="3657600"/>
            <a:ext cx="1301750" cy="336550"/>
          </a:xfrm>
          <a:prstGeom prst="rect">
            <a:avLst/>
          </a:prstGeom>
          <a:noFill/>
          <a:ln w="9525">
            <a:noFill/>
            <a:miter lim="800000"/>
            <a:headEnd/>
            <a:tailEnd/>
          </a:ln>
        </p:spPr>
        <p:txBody>
          <a:bodyPr wrap="none">
            <a:spAutoFit/>
          </a:bodyPr>
          <a:lstStyle/>
          <a:p>
            <a:pPr algn="r"/>
            <a:r>
              <a:rPr lang="en-US" sz="1600" b="1"/>
              <a:t>Biguanid</a:t>
            </a:r>
            <a:r>
              <a:rPr lang="tr-TR" sz="1600" b="1"/>
              <a:t>ler</a:t>
            </a:r>
            <a:endParaRPr lang="en-US" sz="1600" b="1"/>
          </a:p>
        </p:txBody>
      </p:sp>
      <p:sp>
        <p:nvSpPr>
          <p:cNvPr id="43016" name="Rectangle 9"/>
          <p:cNvSpPr>
            <a:spLocks noChangeArrowheads="1"/>
          </p:cNvSpPr>
          <p:nvPr/>
        </p:nvSpPr>
        <p:spPr bwMode="auto">
          <a:xfrm>
            <a:off x="4800600" y="3792538"/>
            <a:ext cx="3098800" cy="93662"/>
          </a:xfrm>
          <a:prstGeom prst="rect">
            <a:avLst/>
          </a:prstGeom>
          <a:solidFill>
            <a:srgbClr val="FF9900"/>
          </a:solidFill>
          <a:ln w="9525">
            <a:noFill/>
            <a:miter lim="800000"/>
            <a:headEnd/>
            <a:tailEnd/>
          </a:ln>
        </p:spPr>
        <p:txBody>
          <a:bodyPr anchor="ctr">
            <a:spAutoFit/>
          </a:bodyPr>
          <a:lstStyle/>
          <a:p>
            <a:endParaRPr lang="tr-TR"/>
          </a:p>
        </p:txBody>
      </p:sp>
      <p:sp>
        <p:nvSpPr>
          <p:cNvPr id="43017" name="Rectangle 10"/>
          <p:cNvSpPr>
            <a:spLocks noChangeArrowheads="1"/>
          </p:cNvSpPr>
          <p:nvPr/>
        </p:nvSpPr>
        <p:spPr bwMode="auto">
          <a:xfrm>
            <a:off x="2517775" y="4319588"/>
            <a:ext cx="5381625" cy="144462"/>
          </a:xfrm>
          <a:prstGeom prst="rect">
            <a:avLst/>
          </a:prstGeom>
          <a:solidFill>
            <a:schemeClr val="tx2"/>
          </a:solidFill>
          <a:ln w="9525">
            <a:noFill/>
            <a:miter lim="800000"/>
            <a:headEnd/>
            <a:tailEnd/>
          </a:ln>
        </p:spPr>
        <p:txBody>
          <a:bodyPr anchor="ctr">
            <a:spAutoFit/>
          </a:bodyPr>
          <a:lstStyle/>
          <a:p>
            <a:endParaRPr lang="tr-TR"/>
          </a:p>
        </p:txBody>
      </p:sp>
      <p:sp>
        <p:nvSpPr>
          <p:cNvPr id="43018" name="Text Box 11"/>
          <p:cNvSpPr txBox="1">
            <a:spLocks noChangeArrowheads="1"/>
          </p:cNvSpPr>
          <p:nvPr/>
        </p:nvSpPr>
        <p:spPr bwMode="auto">
          <a:xfrm rot="-1696">
            <a:off x="758825" y="4186238"/>
            <a:ext cx="1654175" cy="336550"/>
          </a:xfrm>
          <a:prstGeom prst="rect">
            <a:avLst/>
          </a:prstGeom>
          <a:noFill/>
          <a:ln w="9525">
            <a:noFill/>
            <a:miter lim="800000"/>
            <a:headEnd/>
            <a:tailEnd/>
          </a:ln>
        </p:spPr>
        <p:txBody>
          <a:bodyPr wrap="none">
            <a:spAutoFit/>
          </a:bodyPr>
          <a:lstStyle/>
          <a:p>
            <a:r>
              <a:rPr lang="tr-TR" sz="1600" b="1"/>
              <a:t>İ</a:t>
            </a:r>
            <a:r>
              <a:rPr lang="en-US" sz="1600" b="1"/>
              <a:t>ns</a:t>
            </a:r>
            <a:r>
              <a:rPr lang="tr-TR" sz="1600" b="1"/>
              <a:t>ü</a:t>
            </a:r>
            <a:r>
              <a:rPr lang="en-US" sz="1600" b="1"/>
              <a:t>lin t</a:t>
            </a:r>
            <a:r>
              <a:rPr lang="tr-TR" sz="1600" b="1"/>
              <a:t>edavisi</a:t>
            </a:r>
            <a:endParaRPr lang="en-US" sz="1600" b="1"/>
          </a:p>
        </p:txBody>
      </p:sp>
      <p:sp>
        <p:nvSpPr>
          <p:cNvPr id="43019" name="Rectangle 12"/>
          <p:cNvSpPr>
            <a:spLocks noChangeArrowheads="1"/>
          </p:cNvSpPr>
          <p:nvPr/>
        </p:nvSpPr>
        <p:spPr bwMode="auto">
          <a:xfrm>
            <a:off x="771525" y="4572000"/>
            <a:ext cx="7127875" cy="158750"/>
          </a:xfrm>
          <a:prstGeom prst="rect">
            <a:avLst/>
          </a:prstGeom>
          <a:solidFill>
            <a:schemeClr val="tx1"/>
          </a:solidFill>
          <a:ln w="9525">
            <a:noFill/>
            <a:miter lim="800000"/>
            <a:headEnd/>
            <a:tailEnd/>
          </a:ln>
        </p:spPr>
        <p:txBody>
          <a:bodyPr anchor="ctr">
            <a:spAutoFit/>
          </a:bodyPr>
          <a:lstStyle/>
          <a:p>
            <a:endParaRPr lang="tr-TR"/>
          </a:p>
        </p:txBody>
      </p:sp>
      <p:sp>
        <p:nvSpPr>
          <p:cNvPr id="43020" name="Text Box 13"/>
          <p:cNvSpPr txBox="1">
            <a:spLocks noChangeArrowheads="1"/>
          </p:cNvSpPr>
          <p:nvPr/>
        </p:nvSpPr>
        <p:spPr bwMode="auto">
          <a:xfrm>
            <a:off x="1712913" y="5076825"/>
            <a:ext cx="635000" cy="336550"/>
          </a:xfrm>
          <a:prstGeom prst="rect">
            <a:avLst/>
          </a:prstGeom>
          <a:noFill/>
          <a:ln w="9525">
            <a:noFill/>
            <a:miter lim="800000"/>
            <a:headEnd/>
            <a:tailEnd/>
          </a:ln>
        </p:spPr>
        <p:txBody>
          <a:bodyPr wrap="none">
            <a:spAutoFit/>
          </a:bodyPr>
          <a:lstStyle/>
          <a:p>
            <a:r>
              <a:rPr lang="en-US" sz="1600" b="1"/>
              <a:t>1920</a:t>
            </a:r>
          </a:p>
        </p:txBody>
      </p:sp>
      <p:sp>
        <p:nvSpPr>
          <p:cNvPr id="43021" name="Text Box 14"/>
          <p:cNvSpPr txBox="1">
            <a:spLocks noChangeArrowheads="1"/>
          </p:cNvSpPr>
          <p:nvPr/>
        </p:nvSpPr>
        <p:spPr bwMode="auto">
          <a:xfrm>
            <a:off x="434975" y="2895600"/>
            <a:ext cx="1452563" cy="457200"/>
          </a:xfrm>
          <a:prstGeom prst="rect">
            <a:avLst/>
          </a:prstGeom>
          <a:noFill/>
          <a:ln w="9525">
            <a:noFill/>
            <a:miter lim="800000"/>
            <a:headEnd/>
            <a:tailEnd/>
          </a:ln>
        </p:spPr>
        <p:txBody>
          <a:bodyPr wrap="none">
            <a:spAutoFit/>
          </a:bodyPr>
          <a:lstStyle/>
          <a:p>
            <a:r>
              <a:rPr lang="en-US" sz="2400" b="1"/>
              <a:t>T</a:t>
            </a:r>
            <a:r>
              <a:rPr lang="tr-TR" sz="2400" b="1"/>
              <a:t>i</a:t>
            </a:r>
            <a:r>
              <a:rPr lang="en-US" sz="2400" b="1"/>
              <a:t>p 2</a:t>
            </a:r>
            <a:r>
              <a:rPr lang="tr-TR" sz="2400" b="1"/>
              <a:t> DM</a:t>
            </a:r>
            <a:endParaRPr lang="en-US" sz="2400" b="1"/>
          </a:p>
        </p:txBody>
      </p:sp>
      <p:sp>
        <p:nvSpPr>
          <p:cNvPr id="43022" name="Text Box 15"/>
          <p:cNvSpPr txBox="1">
            <a:spLocks noChangeArrowheads="1"/>
          </p:cNvSpPr>
          <p:nvPr/>
        </p:nvSpPr>
        <p:spPr bwMode="auto">
          <a:xfrm>
            <a:off x="6858000" y="5060950"/>
            <a:ext cx="635000" cy="336550"/>
          </a:xfrm>
          <a:prstGeom prst="rect">
            <a:avLst/>
          </a:prstGeom>
          <a:noFill/>
          <a:ln w="9525">
            <a:noFill/>
            <a:miter lim="800000"/>
            <a:headEnd/>
            <a:tailEnd/>
          </a:ln>
        </p:spPr>
        <p:txBody>
          <a:bodyPr wrap="none">
            <a:spAutoFit/>
          </a:bodyPr>
          <a:lstStyle/>
          <a:p>
            <a:r>
              <a:rPr lang="en-US" sz="1600" b="1"/>
              <a:t>2000</a:t>
            </a:r>
          </a:p>
        </p:txBody>
      </p:sp>
      <p:sp>
        <p:nvSpPr>
          <p:cNvPr id="43023" name="Text Box 16"/>
          <p:cNvSpPr txBox="1">
            <a:spLocks noChangeArrowheads="1"/>
          </p:cNvSpPr>
          <p:nvPr/>
        </p:nvSpPr>
        <p:spPr bwMode="auto">
          <a:xfrm>
            <a:off x="250825" y="5084763"/>
            <a:ext cx="635000" cy="336550"/>
          </a:xfrm>
          <a:prstGeom prst="rect">
            <a:avLst/>
          </a:prstGeom>
          <a:noFill/>
          <a:ln w="9525">
            <a:noFill/>
            <a:miter lim="800000"/>
            <a:headEnd/>
            <a:tailEnd/>
          </a:ln>
        </p:spPr>
        <p:txBody>
          <a:bodyPr wrap="none">
            <a:spAutoFit/>
          </a:bodyPr>
          <a:lstStyle/>
          <a:p>
            <a:r>
              <a:rPr lang="en-US" sz="1600" b="1"/>
              <a:t>1900</a:t>
            </a:r>
          </a:p>
        </p:txBody>
      </p:sp>
      <p:sp>
        <p:nvSpPr>
          <p:cNvPr id="43024" name="Text Box 17"/>
          <p:cNvSpPr txBox="1">
            <a:spLocks noChangeArrowheads="1"/>
          </p:cNvSpPr>
          <p:nvPr/>
        </p:nvSpPr>
        <p:spPr bwMode="auto">
          <a:xfrm>
            <a:off x="3870325" y="5060950"/>
            <a:ext cx="635000" cy="336550"/>
          </a:xfrm>
          <a:prstGeom prst="rect">
            <a:avLst/>
          </a:prstGeom>
          <a:noFill/>
          <a:ln w="9525">
            <a:noFill/>
            <a:miter lim="800000"/>
            <a:headEnd/>
            <a:tailEnd/>
          </a:ln>
        </p:spPr>
        <p:txBody>
          <a:bodyPr wrap="none">
            <a:spAutoFit/>
          </a:bodyPr>
          <a:lstStyle/>
          <a:p>
            <a:r>
              <a:rPr lang="en-US" sz="1600" b="1"/>
              <a:t>1950</a:t>
            </a:r>
          </a:p>
        </p:txBody>
      </p:sp>
      <p:sp>
        <p:nvSpPr>
          <p:cNvPr id="43025" name="Line 18"/>
          <p:cNvSpPr>
            <a:spLocks noChangeShapeType="1"/>
          </p:cNvSpPr>
          <p:nvPr/>
        </p:nvSpPr>
        <p:spPr bwMode="auto">
          <a:xfrm>
            <a:off x="2051050" y="4941888"/>
            <a:ext cx="0" cy="158750"/>
          </a:xfrm>
          <a:prstGeom prst="line">
            <a:avLst/>
          </a:prstGeom>
          <a:noFill/>
          <a:ln w="28575">
            <a:solidFill>
              <a:schemeClr val="tx1"/>
            </a:solidFill>
            <a:round/>
            <a:headEnd/>
            <a:tailEnd/>
          </a:ln>
        </p:spPr>
        <p:txBody>
          <a:bodyPr anchor="ctr">
            <a:spAutoFit/>
          </a:bodyPr>
          <a:lstStyle/>
          <a:p>
            <a:endParaRPr lang="tr-TR"/>
          </a:p>
        </p:txBody>
      </p:sp>
      <p:sp>
        <p:nvSpPr>
          <p:cNvPr id="43026" name="Line 19"/>
          <p:cNvSpPr>
            <a:spLocks noChangeShapeType="1"/>
          </p:cNvSpPr>
          <p:nvPr/>
        </p:nvSpPr>
        <p:spPr bwMode="auto">
          <a:xfrm>
            <a:off x="4211638" y="4941888"/>
            <a:ext cx="0" cy="158750"/>
          </a:xfrm>
          <a:prstGeom prst="line">
            <a:avLst/>
          </a:prstGeom>
          <a:noFill/>
          <a:ln w="28575">
            <a:solidFill>
              <a:schemeClr val="tx1"/>
            </a:solidFill>
            <a:round/>
            <a:headEnd/>
            <a:tailEnd/>
          </a:ln>
        </p:spPr>
        <p:txBody>
          <a:bodyPr anchor="ctr">
            <a:spAutoFit/>
          </a:bodyPr>
          <a:lstStyle/>
          <a:p>
            <a:endParaRPr lang="tr-TR"/>
          </a:p>
        </p:txBody>
      </p:sp>
      <p:sp>
        <p:nvSpPr>
          <p:cNvPr id="43027" name="Line 20"/>
          <p:cNvSpPr>
            <a:spLocks noChangeShapeType="1"/>
          </p:cNvSpPr>
          <p:nvPr/>
        </p:nvSpPr>
        <p:spPr bwMode="auto">
          <a:xfrm>
            <a:off x="7235825" y="4941888"/>
            <a:ext cx="0" cy="158750"/>
          </a:xfrm>
          <a:prstGeom prst="line">
            <a:avLst/>
          </a:prstGeom>
          <a:noFill/>
          <a:ln w="28575">
            <a:solidFill>
              <a:schemeClr val="tx1"/>
            </a:solidFill>
            <a:round/>
            <a:headEnd/>
            <a:tailEnd/>
          </a:ln>
        </p:spPr>
        <p:txBody>
          <a:bodyPr anchor="ctr">
            <a:spAutoFit/>
          </a:bodyPr>
          <a:lstStyle/>
          <a:p>
            <a:endParaRPr lang="tr-TR"/>
          </a:p>
        </p:txBody>
      </p:sp>
      <p:sp>
        <p:nvSpPr>
          <p:cNvPr id="43028" name="Text Box 21"/>
          <p:cNvSpPr txBox="1">
            <a:spLocks noChangeArrowheads="1"/>
          </p:cNvSpPr>
          <p:nvPr/>
        </p:nvSpPr>
        <p:spPr bwMode="auto">
          <a:xfrm rot="-1696">
            <a:off x="117475" y="4419600"/>
            <a:ext cx="681038" cy="336550"/>
          </a:xfrm>
          <a:prstGeom prst="rect">
            <a:avLst/>
          </a:prstGeom>
          <a:noFill/>
          <a:ln w="9525">
            <a:noFill/>
            <a:miter lim="800000"/>
            <a:headEnd/>
            <a:tailEnd/>
          </a:ln>
        </p:spPr>
        <p:txBody>
          <a:bodyPr wrap="none">
            <a:spAutoFit/>
          </a:bodyPr>
          <a:lstStyle/>
          <a:p>
            <a:r>
              <a:rPr lang="en-US" sz="1600" b="1"/>
              <a:t>Di</a:t>
            </a:r>
            <a:r>
              <a:rPr lang="tr-TR" sz="1600" b="1"/>
              <a:t>y</a:t>
            </a:r>
            <a:r>
              <a:rPr lang="en-US" sz="1600" b="1"/>
              <a:t>et</a:t>
            </a:r>
          </a:p>
        </p:txBody>
      </p:sp>
      <p:sp>
        <p:nvSpPr>
          <p:cNvPr id="43029" name="Line 22"/>
          <p:cNvSpPr>
            <a:spLocks noChangeShapeType="1"/>
          </p:cNvSpPr>
          <p:nvPr/>
        </p:nvSpPr>
        <p:spPr bwMode="auto">
          <a:xfrm>
            <a:off x="555625" y="4956174"/>
            <a:ext cx="8192839" cy="57001"/>
          </a:xfrm>
          <a:prstGeom prst="line">
            <a:avLst/>
          </a:prstGeom>
          <a:noFill/>
          <a:ln w="28575">
            <a:solidFill>
              <a:schemeClr val="tx1"/>
            </a:solidFill>
            <a:round/>
            <a:headEnd/>
            <a:tailEnd type="triangle" w="med" len="med"/>
          </a:ln>
        </p:spPr>
        <p:txBody>
          <a:bodyPr wrap="square" anchor="ctr">
            <a:spAutoFit/>
          </a:bodyPr>
          <a:lstStyle/>
          <a:p>
            <a:endParaRPr lang="tr-TR"/>
          </a:p>
        </p:txBody>
      </p:sp>
      <p:sp>
        <p:nvSpPr>
          <p:cNvPr id="43030" name="Line 23"/>
          <p:cNvSpPr>
            <a:spLocks noChangeShapeType="1"/>
          </p:cNvSpPr>
          <p:nvPr/>
        </p:nvSpPr>
        <p:spPr bwMode="auto">
          <a:xfrm>
            <a:off x="539750" y="4941888"/>
            <a:ext cx="0" cy="158750"/>
          </a:xfrm>
          <a:prstGeom prst="line">
            <a:avLst/>
          </a:prstGeom>
          <a:noFill/>
          <a:ln w="28575">
            <a:solidFill>
              <a:schemeClr val="tx1"/>
            </a:solidFill>
            <a:round/>
            <a:headEnd/>
            <a:tailEnd/>
          </a:ln>
        </p:spPr>
        <p:txBody>
          <a:bodyPr anchor="ctr">
            <a:spAutoFit/>
          </a:bodyPr>
          <a:lstStyle/>
          <a:p>
            <a:endParaRPr lang="tr-TR"/>
          </a:p>
        </p:txBody>
      </p:sp>
      <p:sp>
        <p:nvSpPr>
          <p:cNvPr id="43031" name="Text Box 24"/>
          <p:cNvSpPr txBox="1">
            <a:spLocks noChangeArrowheads="1"/>
          </p:cNvSpPr>
          <p:nvPr/>
        </p:nvSpPr>
        <p:spPr bwMode="auto">
          <a:xfrm rot="-1696">
            <a:off x="6019800" y="3200400"/>
            <a:ext cx="987425" cy="336550"/>
          </a:xfrm>
          <a:prstGeom prst="rect">
            <a:avLst/>
          </a:prstGeom>
          <a:noFill/>
          <a:ln w="9525">
            <a:noFill/>
            <a:miter lim="800000"/>
            <a:headEnd/>
            <a:tailEnd/>
          </a:ln>
        </p:spPr>
        <p:txBody>
          <a:bodyPr wrap="none">
            <a:spAutoFit/>
          </a:bodyPr>
          <a:lstStyle/>
          <a:p>
            <a:r>
              <a:rPr lang="en-US" sz="1600" b="1"/>
              <a:t>Glitazon</a:t>
            </a:r>
          </a:p>
        </p:txBody>
      </p:sp>
      <p:sp>
        <p:nvSpPr>
          <p:cNvPr id="43032" name="Rectangle 25"/>
          <p:cNvSpPr>
            <a:spLocks noChangeArrowheads="1"/>
          </p:cNvSpPr>
          <p:nvPr/>
        </p:nvSpPr>
        <p:spPr bwMode="auto">
          <a:xfrm>
            <a:off x="7239000" y="3276600"/>
            <a:ext cx="660400" cy="152400"/>
          </a:xfrm>
          <a:prstGeom prst="rect">
            <a:avLst/>
          </a:prstGeom>
          <a:solidFill>
            <a:srgbClr val="FF0066"/>
          </a:solidFill>
          <a:ln w="9525">
            <a:noFill/>
            <a:miter lim="800000"/>
            <a:headEnd/>
            <a:tailEnd/>
          </a:ln>
        </p:spPr>
        <p:txBody>
          <a:bodyPr anchor="ctr">
            <a:spAutoFit/>
          </a:bodyPr>
          <a:lstStyle/>
          <a:p>
            <a:endParaRPr lang="tr-TR"/>
          </a:p>
        </p:txBody>
      </p:sp>
      <p:sp>
        <p:nvSpPr>
          <p:cNvPr id="43033" name="Text Box 26"/>
          <p:cNvSpPr txBox="1">
            <a:spLocks noChangeArrowheads="1"/>
          </p:cNvSpPr>
          <p:nvPr/>
        </p:nvSpPr>
        <p:spPr bwMode="auto">
          <a:xfrm rot="-1696">
            <a:off x="6019800" y="2895600"/>
            <a:ext cx="1135063" cy="336550"/>
          </a:xfrm>
          <a:prstGeom prst="rect">
            <a:avLst/>
          </a:prstGeom>
          <a:noFill/>
          <a:ln w="9525">
            <a:noFill/>
            <a:miter lim="800000"/>
            <a:headEnd/>
            <a:tailEnd/>
          </a:ln>
        </p:spPr>
        <p:txBody>
          <a:bodyPr wrap="none">
            <a:spAutoFit/>
          </a:bodyPr>
          <a:lstStyle/>
          <a:p>
            <a:r>
              <a:rPr lang="en-US" sz="1600" b="1"/>
              <a:t>Meglitinid</a:t>
            </a:r>
          </a:p>
        </p:txBody>
      </p:sp>
      <p:sp>
        <p:nvSpPr>
          <p:cNvPr id="43034" name="Rectangle 27"/>
          <p:cNvSpPr>
            <a:spLocks noChangeArrowheads="1"/>
          </p:cNvSpPr>
          <p:nvPr/>
        </p:nvSpPr>
        <p:spPr bwMode="auto">
          <a:xfrm>
            <a:off x="7391400" y="3048000"/>
            <a:ext cx="533400" cy="117475"/>
          </a:xfrm>
          <a:prstGeom prst="rect">
            <a:avLst/>
          </a:prstGeom>
          <a:solidFill>
            <a:srgbClr val="CC00CC"/>
          </a:solidFill>
          <a:ln w="9525">
            <a:noFill/>
            <a:miter lim="800000"/>
            <a:headEnd/>
            <a:tailEnd/>
          </a:ln>
        </p:spPr>
        <p:txBody>
          <a:bodyPr anchor="ctr">
            <a:spAutoFit/>
          </a:bodyPr>
          <a:lstStyle/>
          <a:p>
            <a:endParaRPr lang="tr-TR"/>
          </a:p>
        </p:txBody>
      </p:sp>
      <p:sp>
        <p:nvSpPr>
          <p:cNvPr id="43035" name="Rectangle 28"/>
          <p:cNvSpPr>
            <a:spLocks noChangeArrowheads="1"/>
          </p:cNvSpPr>
          <p:nvPr/>
        </p:nvSpPr>
        <p:spPr bwMode="auto">
          <a:xfrm>
            <a:off x="7662863" y="2516188"/>
            <a:ext cx="236537" cy="130175"/>
          </a:xfrm>
          <a:prstGeom prst="rect">
            <a:avLst/>
          </a:prstGeom>
          <a:solidFill>
            <a:srgbClr val="FFFF99"/>
          </a:solidFill>
          <a:ln w="9525">
            <a:noFill/>
            <a:miter lim="800000"/>
            <a:headEnd/>
            <a:tailEnd/>
          </a:ln>
        </p:spPr>
        <p:txBody>
          <a:bodyPr anchor="ctr">
            <a:spAutoFit/>
          </a:bodyPr>
          <a:lstStyle/>
          <a:p>
            <a:endParaRPr lang="tr-TR"/>
          </a:p>
        </p:txBody>
      </p:sp>
      <p:sp>
        <p:nvSpPr>
          <p:cNvPr id="43036" name="Rectangle 29"/>
          <p:cNvSpPr>
            <a:spLocks noChangeArrowheads="1"/>
          </p:cNvSpPr>
          <p:nvPr/>
        </p:nvSpPr>
        <p:spPr bwMode="auto">
          <a:xfrm>
            <a:off x="7661275" y="2306638"/>
            <a:ext cx="238125" cy="130175"/>
          </a:xfrm>
          <a:prstGeom prst="rect">
            <a:avLst/>
          </a:prstGeom>
          <a:solidFill>
            <a:srgbClr val="9900FF"/>
          </a:solidFill>
          <a:ln w="9525">
            <a:noFill/>
            <a:miter lim="800000"/>
            <a:headEnd/>
            <a:tailEnd/>
          </a:ln>
        </p:spPr>
        <p:txBody>
          <a:bodyPr anchor="ctr">
            <a:spAutoFit/>
          </a:bodyPr>
          <a:lstStyle/>
          <a:p>
            <a:endParaRPr lang="tr-TR"/>
          </a:p>
        </p:txBody>
      </p:sp>
      <p:sp>
        <p:nvSpPr>
          <p:cNvPr id="43037" name="Text Box 30"/>
          <p:cNvSpPr txBox="1">
            <a:spLocks noChangeArrowheads="1"/>
          </p:cNvSpPr>
          <p:nvPr/>
        </p:nvSpPr>
        <p:spPr bwMode="auto">
          <a:xfrm rot="-1696">
            <a:off x="5784850" y="2162175"/>
            <a:ext cx="1800225" cy="336550"/>
          </a:xfrm>
          <a:prstGeom prst="rect">
            <a:avLst/>
          </a:prstGeom>
          <a:noFill/>
          <a:ln w="9525">
            <a:noFill/>
            <a:miter lim="800000"/>
            <a:headEnd/>
            <a:tailEnd/>
          </a:ln>
        </p:spPr>
        <p:txBody>
          <a:bodyPr wrap="none">
            <a:spAutoFit/>
          </a:bodyPr>
          <a:lstStyle/>
          <a:p>
            <a:r>
              <a:rPr lang="en-US" sz="1600" b="1"/>
              <a:t>GLP-1 analog</a:t>
            </a:r>
            <a:r>
              <a:rPr lang="tr-TR" sz="1600" b="1"/>
              <a:t>ları</a:t>
            </a:r>
            <a:endParaRPr lang="en-US" sz="1600" b="1"/>
          </a:p>
        </p:txBody>
      </p:sp>
      <p:sp>
        <p:nvSpPr>
          <p:cNvPr id="43038" name="Text Box 31"/>
          <p:cNvSpPr txBox="1">
            <a:spLocks noChangeArrowheads="1"/>
          </p:cNvSpPr>
          <p:nvPr/>
        </p:nvSpPr>
        <p:spPr bwMode="auto">
          <a:xfrm rot="-1696">
            <a:off x="5795963" y="2420938"/>
            <a:ext cx="1719262" cy="336550"/>
          </a:xfrm>
          <a:prstGeom prst="rect">
            <a:avLst/>
          </a:prstGeom>
          <a:noFill/>
          <a:ln w="9525">
            <a:noFill/>
            <a:miter lim="800000"/>
            <a:headEnd/>
            <a:tailEnd/>
          </a:ln>
        </p:spPr>
        <p:txBody>
          <a:bodyPr wrap="none">
            <a:spAutoFit/>
          </a:bodyPr>
          <a:lstStyle/>
          <a:p>
            <a:r>
              <a:rPr lang="en-US" sz="1600" b="1"/>
              <a:t>DDP4 inhibit</a:t>
            </a:r>
            <a:r>
              <a:rPr lang="tr-TR" sz="1600" b="1"/>
              <a:t>örü</a:t>
            </a:r>
            <a:endParaRPr lang="en-US" sz="1600" b="1"/>
          </a:p>
        </p:txBody>
      </p:sp>
      <p:sp>
        <p:nvSpPr>
          <p:cNvPr id="43039" name="Text Box 32"/>
          <p:cNvSpPr txBox="1">
            <a:spLocks noChangeArrowheads="1"/>
          </p:cNvSpPr>
          <p:nvPr/>
        </p:nvSpPr>
        <p:spPr bwMode="auto">
          <a:xfrm rot="-1696">
            <a:off x="5734050" y="2659063"/>
            <a:ext cx="1652588" cy="336550"/>
          </a:xfrm>
          <a:prstGeom prst="rect">
            <a:avLst/>
          </a:prstGeom>
          <a:noFill/>
          <a:ln w="9525">
            <a:noFill/>
            <a:miter lim="800000"/>
            <a:headEnd/>
            <a:tailEnd/>
          </a:ln>
        </p:spPr>
        <p:txBody>
          <a:bodyPr wrap="none">
            <a:spAutoFit/>
          </a:bodyPr>
          <a:lstStyle/>
          <a:p>
            <a:r>
              <a:rPr lang="en-US" sz="1600" b="1"/>
              <a:t>CB-1 inhibit</a:t>
            </a:r>
            <a:r>
              <a:rPr lang="tr-TR" sz="1600" b="1"/>
              <a:t>örü</a:t>
            </a:r>
            <a:endParaRPr lang="en-US" sz="1600" b="1"/>
          </a:p>
        </p:txBody>
      </p:sp>
      <p:sp>
        <p:nvSpPr>
          <p:cNvPr id="43040" name="Rectangle 33"/>
          <p:cNvSpPr>
            <a:spLocks noChangeArrowheads="1"/>
          </p:cNvSpPr>
          <p:nvPr/>
        </p:nvSpPr>
        <p:spPr bwMode="auto">
          <a:xfrm>
            <a:off x="7467600" y="2786063"/>
            <a:ext cx="431800" cy="109537"/>
          </a:xfrm>
          <a:prstGeom prst="rect">
            <a:avLst/>
          </a:prstGeom>
          <a:solidFill>
            <a:srgbClr val="0099FF"/>
          </a:solidFill>
          <a:ln w="9525">
            <a:noFill/>
            <a:miter lim="800000"/>
            <a:headEnd/>
            <a:tailEnd/>
          </a:ln>
        </p:spPr>
        <p:txBody>
          <a:bodyPr anchor="ctr">
            <a:spAutoFit/>
          </a:bodyPr>
          <a:lstStyle/>
          <a:p>
            <a:endParaRPr lang="tr-TR"/>
          </a:p>
        </p:txBody>
      </p:sp>
      <p:sp>
        <p:nvSpPr>
          <p:cNvPr id="43041" name="Text Box 34"/>
          <p:cNvSpPr txBox="1">
            <a:spLocks noChangeArrowheads="1"/>
          </p:cNvSpPr>
          <p:nvPr/>
        </p:nvSpPr>
        <p:spPr bwMode="auto">
          <a:xfrm rot="-1696">
            <a:off x="5715000" y="1905000"/>
            <a:ext cx="1879600" cy="336550"/>
          </a:xfrm>
          <a:prstGeom prst="rect">
            <a:avLst/>
          </a:prstGeom>
          <a:noFill/>
          <a:ln w="9525">
            <a:noFill/>
            <a:miter lim="800000"/>
            <a:headEnd/>
            <a:tailEnd/>
          </a:ln>
        </p:spPr>
        <p:txBody>
          <a:bodyPr wrap="none">
            <a:spAutoFit/>
          </a:bodyPr>
          <a:lstStyle/>
          <a:p>
            <a:r>
              <a:rPr lang="en-US" sz="1600" b="1" dirty="0"/>
              <a:t>Amylin analog</a:t>
            </a:r>
            <a:r>
              <a:rPr lang="tr-TR" sz="1600" b="1" dirty="0" err="1"/>
              <a:t>ları</a:t>
            </a:r>
            <a:endParaRPr lang="en-US" sz="1600" b="1" dirty="0"/>
          </a:p>
        </p:txBody>
      </p:sp>
      <p:sp>
        <p:nvSpPr>
          <p:cNvPr id="43042" name="Rectangle 35"/>
          <p:cNvSpPr>
            <a:spLocks noChangeArrowheads="1"/>
          </p:cNvSpPr>
          <p:nvPr/>
        </p:nvSpPr>
        <p:spPr bwMode="auto">
          <a:xfrm>
            <a:off x="7661275" y="2036763"/>
            <a:ext cx="238125" cy="130175"/>
          </a:xfrm>
          <a:prstGeom prst="rect">
            <a:avLst/>
          </a:prstGeom>
          <a:solidFill>
            <a:schemeClr val="hlink"/>
          </a:solidFill>
          <a:ln w="9525">
            <a:noFill/>
            <a:miter lim="800000"/>
            <a:headEnd/>
            <a:tailEnd/>
          </a:ln>
        </p:spPr>
        <p:txBody>
          <a:bodyPr anchor="ctr">
            <a:spAutoFit/>
          </a:bodyPr>
          <a:lstStyle/>
          <a:p>
            <a:endParaRPr lang="tr-TR"/>
          </a:p>
        </p:txBody>
      </p:sp>
      <p:sp>
        <p:nvSpPr>
          <p:cNvPr id="36" name="Rectangle 35"/>
          <p:cNvSpPr>
            <a:spLocks noChangeArrowheads="1"/>
          </p:cNvSpPr>
          <p:nvPr/>
        </p:nvSpPr>
        <p:spPr bwMode="auto">
          <a:xfrm>
            <a:off x="7740352" y="1772816"/>
            <a:ext cx="166117" cy="130175"/>
          </a:xfrm>
          <a:prstGeom prst="rect">
            <a:avLst/>
          </a:prstGeom>
          <a:solidFill>
            <a:schemeClr val="accent6">
              <a:lumMod val="50000"/>
            </a:schemeClr>
          </a:solidFill>
          <a:ln w="9525">
            <a:noFill/>
            <a:miter lim="800000"/>
            <a:headEnd/>
            <a:tailEnd/>
          </a:ln>
        </p:spPr>
        <p:txBody>
          <a:bodyPr wrap="square" anchor="ctr">
            <a:spAutoFit/>
          </a:bodyPr>
          <a:lstStyle/>
          <a:p>
            <a:endParaRPr lang="tr-TR"/>
          </a:p>
        </p:txBody>
      </p:sp>
      <p:sp>
        <p:nvSpPr>
          <p:cNvPr id="37" name="Text Box 34"/>
          <p:cNvSpPr txBox="1">
            <a:spLocks noChangeArrowheads="1"/>
          </p:cNvSpPr>
          <p:nvPr/>
        </p:nvSpPr>
        <p:spPr bwMode="auto">
          <a:xfrm rot="21598304">
            <a:off x="5724210" y="1629306"/>
            <a:ext cx="2052966" cy="338554"/>
          </a:xfrm>
          <a:prstGeom prst="rect">
            <a:avLst/>
          </a:prstGeom>
          <a:noFill/>
          <a:ln w="9525">
            <a:noFill/>
            <a:miter lim="800000"/>
            <a:headEnd/>
            <a:tailEnd/>
          </a:ln>
        </p:spPr>
        <p:txBody>
          <a:bodyPr wrap="none">
            <a:spAutoFit/>
          </a:bodyPr>
          <a:lstStyle/>
          <a:p>
            <a:r>
              <a:rPr lang="en-US" sz="1600" b="1" dirty="0" smtClean="0"/>
              <a:t>SGLT2 </a:t>
            </a:r>
            <a:r>
              <a:rPr lang="en-US" sz="1600" b="1" dirty="0" err="1" smtClean="0"/>
              <a:t>inhibitörler</a:t>
            </a:r>
            <a:endParaRPr lang="en-US" sz="1600" b="1" dirty="0"/>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dirty="0" err="1" smtClean="0">
                <a:solidFill>
                  <a:schemeClr val="tx1"/>
                </a:solidFill>
                <a:latin typeface="Arial"/>
                <a:cs typeface="Arial"/>
              </a:rPr>
              <a:t>Güçlü</a:t>
            </a:r>
            <a:r>
              <a:rPr lang="en-US" b="1" dirty="0" smtClean="0">
                <a:solidFill>
                  <a:schemeClr val="tx1"/>
                </a:solidFill>
                <a:latin typeface="Arial"/>
                <a:cs typeface="Arial"/>
              </a:rPr>
              <a:t> </a:t>
            </a:r>
            <a:r>
              <a:rPr lang="en-US" b="1" dirty="0" err="1" smtClean="0">
                <a:solidFill>
                  <a:schemeClr val="tx1"/>
                </a:solidFill>
                <a:latin typeface="Arial"/>
                <a:cs typeface="Arial"/>
              </a:rPr>
              <a:t>glisemik</a:t>
            </a:r>
            <a:r>
              <a:rPr lang="en-US" b="1" dirty="0" smtClean="0">
                <a:solidFill>
                  <a:schemeClr val="tx1"/>
                </a:solidFill>
                <a:latin typeface="Arial"/>
                <a:cs typeface="Arial"/>
              </a:rPr>
              <a:t> </a:t>
            </a:r>
            <a:r>
              <a:rPr lang="en-US" b="1" dirty="0" err="1" smtClean="0">
                <a:solidFill>
                  <a:schemeClr val="tx1"/>
                </a:solidFill>
                <a:latin typeface="Arial"/>
                <a:cs typeface="Arial"/>
              </a:rPr>
              <a:t>etkinlik</a:t>
            </a:r>
            <a:endParaRPr lang="en-US" b="1" dirty="0" smtClean="0">
              <a:solidFill>
                <a:schemeClr val="tx1"/>
              </a:solidFill>
              <a:latin typeface="Arial"/>
              <a:cs typeface="Arial"/>
            </a:endParaRPr>
          </a:p>
          <a:p>
            <a:r>
              <a:rPr lang="en-US" b="1" dirty="0" err="1" smtClean="0">
                <a:solidFill>
                  <a:schemeClr val="tx1"/>
                </a:solidFill>
                <a:latin typeface="Arial"/>
                <a:cs typeface="Arial"/>
              </a:rPr>
              <a:t>Düşük</a:t>
            </a:r>
            <a:r>
              <a:rPr lang="en-US" b="1" dirty="0" smtClean="0">
                <a:solidFill>
                  <a:schemeClr val="tx1"/>
                </a:solidFill>
                <a:latin typeface="Arial"/>
                <a:cs typeface="Arial"/>
              </a:rPr>
              <a:t> </a:t>
            </a:r>
            <a:r>
              <a:rPr lang="en-US" b="1" dirty="0" err="1" smtClean="0">
                <a:solidFill>
                  <a:schemeClr val="tx1"/>
                </a:solidFill>
                <a:latin typeface="Arial"/>
                <a:cs typeface="Arial"/>
              </a:rPr>
              <a:t>yan</a:t>
            </a:r>
            <a:r>
              <a:rPr lang="en-US" b="1" dirty="0" smtClean="0">
                <a:solidFill>
                  <a:schemeClr val="tx1"/>
                </a:solidFill>
                <a:latin typeface="Arial"/>
                <a:cs typeface="Arial"/>
              </a:rPr>
              <a:t> </a:t>
            </a:r>
            <a:r>
              <a:rPr lang="en-US" b="1" dirty="0" err="1" smtClean="0">
                <a:solidFill>
                  <a:schemeClr val="tx1"/>
                </a:solidFill>
                <a:latin typeface="Arial"/>
                <a:cs typeface="Arial"/>
              </a:rPr>
              <a:t>etki</a:t>
            </a:r>
            <a:r>
              <a:rPr lang="en-US" b="1" dirty="0" smtClean="0">
                <a:solidFill>
                  <a:schemeClr val="tx1"/>
                </a:solidFill>
                <a:latin typeface="Arial"/>
                <a:cs typeface="Arial"/>
              </a:rPr>
              <a:t> </a:t>
            </a:r>
            <a:r>
              <a:rPr lang="en-US" b="1" dirty="0" err="1" smtClean="0">
                <a:solidFill>
                  <a:schemeClr val="tx1"/>
                </a:solidFill>
                <a:latin typeface="Arial"/>
                <a:cs typeface="Arial"/>
              </a:rPr>
              <a:t>profili</a:t>
            </a:r>
            <a:endParaRPr lang="en-US" b="1" dirty="0" smtClean="0">
              <a:solidFill>
                <a:schemeClr val="tx1"/>
              </a:solidFill>
              <a:latin typeface="Arial"/>
              <a:cs typeface="Arial"/>
            </a:endParaRPr>
          </a:p>
          <a:p>
            <a:pPr lvl="1"/>
            <a:r>
              <a:rPr lang="en-US" b="1" dirty="0" smtClean="0">
                <a:solidFill>
                  <a:schemeClr val="tx1"/>
                </a:solidFill>
                <a:latin typeface="Arial"/>
                <a:cs typeface="Arial"/>
              </a:rPr>
              <a:t>Kilo </a:t>
            </a:r>
            <a:r>
              <a:rPr lang="en-US" b="1" dirty="0" err="1" smtClean="0">
                <a:solidFill>
                  <a:schemeClr val="tx1"/>
                </a:solidFill>
                <a:latin typeface="Arial"/>
                <a:cs typeface="Arial"/>
              </a:rPr>
              <a:t>alımı</a:t>
            </a:r>
            <a:endParaRPr lang="en-US" b="1" dirty="0" smtClean="0">
              <a:solidFill>
                <a:schemeClr val="tx1"/>
              </a:solidFill>
              <a:latin typeface="Arial"/>
              <a:cs typeface="Arial"/>
            </a:endParaRPr>
          </a:p>
          <a:p>
            <a:pPr lvl="1"/>
            <a:r>
              <a:rPr lang="en-US" b="1" dirty="0" err="1" smtClean="0">
                <a:solidFill>
                  <a:schemeClr val="tx1"/>
                </a:solidFill>
                <a:latin typeface="Arial"/>
                <a:cs typeface="Arial"/>
              </a:rPr>
              <a:t>Hipoglisemi</a:t>
            </a:r>
            <a:endParaRPr lang="en-US" b="1" dirty="0" smtClean="0">
              <a:solidFill>
                <a:schemeClr val="tx1"/>
              </a:solidFill>
              <a:latin typeface="Arial"/>
              <a:cs typeface="Arial"/>
            </a:endParaRPr>
          </a:p>
          <a:p>
            <a:r>
              <a:rPr lang="en-US" b="1" dirty="0" err="1">
                <a:solidFill>
                  <a:schemeClr val="tx1"/>
                </a:solidFill>
                <a:latin typeface="Arial"/>
                <a:cs typeface="Arial"/>
              </a:rPr>
              <a:t>Kardiyovaskuler</a:t>
            </a:r>
            <a:r>
              <a:rPr lang="en-US" b="1" dirty="0">
                <a:solidFill>
                  <a:schemeClr val="tx1"/>
                </a:solidFill>
                <a:latin typeface="Arial"/>
                <a:cs typeface="Arial"/>
              </a:rPr>
              <a:t> </a:t>
            </a:r>
            <a:r>
              <a:rPr lang="en-US" b="1" dirty="0" err="1" smtClean="0">
                <a:solidFill>
                  <a:schemeClr val="tx1"/>
                </a:solidFill>
                <a:latin typeface="Arial"/>
                <a:cs typeface="Arial"/>
              </a:rPr>
              <a:t>güvenlik</a:t>
            </a:r>
            <a:endParaRPr lang="en-US" b="1" dirty="0">
              <a:solidFill>
                <a:schemeClr val="tx1"/>
              </a:solidFill>
              <a:latin typeface="Arial"/>
              <a:cs typeface="Arial"/>
            </a:endParaRPr>
          </a:p>
          <a:p>
            <a:r>
              <a:rPr lang="en-US" b="1" dirty="0" err="1">
                <a:solidFill>
                  <a:schemeClr val="tx1"/>
                </a:solidFill>
                <a:latin typeface="Arial"/>
                <a:cs typeface="Arial"/>
              </a:rPr>
              <a:t>Özel</a:t>
            </a:r>
            <a:r>
              <a:rPr lang="en-US" b="1" dirty="0">
                <a:solidFill>
                  <a:schemeClr val="tx1"/>
                </a:solidFill>
                <a:latin typeface="Arial"/>
                <a:cs typeface="Arial"/>
              </a:rPr>
              <a:t> </a:t>
            </a:r>
            <a:r>
              <a:rPr lang="en-US" b="1" dirty="0" smtClean="0">
                <a:solidFill>
                  <a:schemeClr val="tx1"/>
                </a:solidFill>
                <a:latin typeface="Arial"/>
                <a:cs typeface="Arial"/>
              </a:rPr>
              <a:t>hasta </a:t>
            </a:r>
            <a:r>
              <a:rPr lang="en-US" b="1" dirty="0" err="1">
                <a:solidFill>
                  <a:schemeClr val="tx1"/>
                </a:solidFill>
                <a:latin typeface="Arial"/>
                <a:cs typeface="Arial"/>
              </a:rPr>
              <a:t>gruplarında</a:t>
            </a:r>
            <a:r>
              <a:rPr lang="en-US" b="1" dirty="0">
                <a:solidFill>
                  <a:schemeClr val="tx1"/>
                </a:solidFill>
                <a:latin typeface="Arial"/>
                <a:cs typeface="Arial"/>
              </a:rPr>
              <a:t> </a:t>
            </a:r>
            <a:r>
              <a:rPr lang="en-US" b="1" dirty="0" err="1" smtClean="0">
                <a:solidFill>
                  <a:schemeClr val="tx1"/>
                </a:solidFill>
                <a:latin typeface="Arial"/>
                <a:cs typeface="Arial"/>
              </a:rPr>
              <a:t>kullanım</a:t>
            </a:r>
            <a:endParaRPr lang="en-US" b="1" dirty="0">
              <a:solidFill>
                <a:schemeClr val="tx1"/>
              </a:solidFill>
              <a:latin typeface="Arial"/>
              <a:cs typeface="Arial"/>
            </a:endParaRPr>
          </a:p>
          <a:p>
            <a:pPr lvl="1"/>
            <a:r>
              <a:rPr lang="en-US" b="1" dirty="0" err="1" smtClean="0">
                <a:solidFill>
                  <a:schemeClr val="tx1"/>
                </a:solidFill>
                <a:latin typeface="Arial"/>
                <a:cs typeface="Arial"/>
              </a:rPr>
              <a:t>Kronik</a:t>
            </a:r>
            <a:r>
              <a:rPr lang="en-US" b="1" dirty="0" smtClean="0">
                <a:solidFill>
                  <a:schemeClr val="tx1"/>
                </a:solidFill>
                <a:latin typeface="Arial"/>
                <a:cs typeface="Arial"/>
              </a:rPr>
              <a:t> </a:t>
            </a:r>
            <a:r>
              <a:rPr lang="en-US" b="1" dirty="0" err="1" smtClean="0">
                <a:solidFill>
                  <a:schemeClr val="tx1"/>
                </a:solidFill>
                <a:latin typeface="Arial"/>
                <a:cs typeface="Arial"/>
              </a:rPr>
              <a:t>böbrek</a:t>
            </a:r>
            <a:r>
              <a:rPr lang="en-US" b="1" dirty="0" smtClean="0">
                <a:solidFill>
                  <a:schemeClr val="tx1"/>
                </a:solidFill>
                <a:latin typeface="Arial"/>
                <a:cs typeface="Arial"/>
              </a:rPr>
              <a:t> </a:t>
            </a:r>
            <a:r>
              <a:rPr lang="en-US" b="1" dirty="0" err="1" smtClean="0">
                <a:solidFill>
                  <a:schemeClr val="tx1"/>
                </a:solidFill>
                <a:latin typeface="Arial"/>
                <a:cs typeface="Arial"/>
              </a:rPr>
              <a:t>hastalığı</a:t>
            </a:r>
            <a:r>
              <a:rPr lang="en-US" b="1" dirty="0" smtClean="0">
                <a:solidFill>
                  <a:schemeClr val="tx1"/>
                </a:solidFill>
                <a:latin typeface="Arial"/>
                <a:cs typeface="Arial"/>
              </a:rPr>
              <a:t> </a:t>
            </a:r>
          </a:p>
          <a:p>
            <a:pPr lvl="1"/>
            <a:r>
              <a:rPr lang="en-US" b="1" dirty="0" err="1" smtClean="0">
                <a:solidFill>
                  <a:schemeClr val="tx1"/>
                </a:solidFill>
                <a:latin typeface="Arial"/>
                <a:cs typeface="Arial"/>
              </a:rPr>
              <a:t>Karaciğer</a:t>
            </a:r>
            <a:r>
              <a:rPr lang="en-US" b="1" dirty="0" smtClean="0">
                <a:solidFill>
                  <a:schemeClr val="tx1"/>
                </a:solidFill>
                <a:latin typeface="Arial"/>
                <a:cs typeface="Arial"/>
              </a:rPr>
              <a:t> </a:t>
            </a:r>
            <a:r>
              <a:rPr lang="en-US" b="1" dirty="0" err="1" smtClean="0">
                <a:solidFill>
                  <a:schemeClr val="tx1"/>
                </a:solidFill>
                <a:latin typeface="Arial"/>
                <a:cs typeface="Arial"/>
              </a:rPr>
              <a:t>yetmezliği</a:t>
            </a:r>
            <a:r>
              <a:rPr lang="en-US" b="1" dirty="0" smtClean="0">
                <a:solidFill>
                  <a:schemeClr val="tx1"/>
                </a:solidFill>
                <a:latin typeface="Arial"/>
                <a:cs typeface="Arial"/>
              </a:rPr>
              <a:t> </a:t>
            </a:r>
          </a:p>
          <a:p>
            <a:pPr lvl="1"/>
            <a:r>
              <a:rPr lang="en-US" b="1" dirty="0" err="1" smtClean="0">
                <a:solidFill>
                  <a:schemeClr val="tx1"/>
                </a:solidFill>
                <a:latin typeface="Arial"/>
                <a:cs typeface="Arial"/>
              </a:rPr>
              <a:t>İleri</a:t>
            </a:r>
            <a:r>
              <a:rPr lang="en-US" b="1" dirty="0" smtClean="0">
                <a:solidFill>
                  <a:schemeClr val="tx1"/>
                </a:solidFill>
                <a:latin typeface="Arial"/>
                <a:cs typeface="Arial"/>
              </a:rPr>
              <a:t> </a:t>
            </a:r>
            <a:r>
              <a:rPr lang="en-US" b="1" dirty="0" err="1" smtClean="0">
                <a:solidFill>
                  <a:schemeClr val="tx1"/>
                </a:solidFill>
                <a:latin typeface="Arial"/>
                <a:cs typeface="Arial"/>
              </a:rPr>
              <a:t>yaş</a:t>
            </a:r>
            <a:endParaRPr lang="en-US" b="1" dirty="0" smtClean="0">
              <a:solidFill>
                <a:schemeClr val="tx1"/>
              </a:solidFill>
              <a:latin typeface="Arial"/>
              <a:cs typeface="Arial"/>
            </a:endParaRPr>
          </a:p>
          <a:p>
            <a:endParaRPr lang="en-US" b="1" dirty="0">
              <a:solidFill>
                <a:schemeClr val="tx1"/>
              </a:solidFill>
              <a:latin typeface="Arial"/>
              <a:cs typeface="Arial"/>
            </a:endParaRPr>
          </a:p>
          <a:p>
            <a:pPr lvl="1"/>
            <a:endParaRPr lang="en-US" b="1" dirty="0">
              <a:solidFill>
                <a:schemeClr val="tx1"/>
              </a:solidFill>
              <a:latin typeface="Arial"/>
              <a:cs typeface="Arial"/>
            </a:endParaRPr>
          </a:p>
        </p:txBody>
      </p:sp>
      <p:sp>
        <p:nvSpPr>
          <p:cNvPr id="4" name="Rectangle 48"/>
          <p:cNvSpPr txBox="1">
            <a:spLocks noChangeArrowheads="1"/>
          </p:cNvSpPr>
          <p:nvPr/>
        </p:nvSpPr>
        <p:spPr bwMode="auto">
          <a:xfrm>
            <a:off x="395288" y="188912"/>
            <a:ext cx="8605837" cy="1151855"/>
          </a:xfrm>
          <a:prstGeom prst="rect">
            <a:avLst/>
          </a:prstGeom>
          <a:solidFill>
            <a:schemeClr val="accent4"/>
          </a:solidFill>
          <a:ln w="76200">
            <a:solidFill>
              <a:srgbClr val="800000"/>
            </a:solid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600" kern="1200">
                <a:solidFill>
                  <a:schemeClr val="accent1"/>
                </a:solidFill>
                <a:latin typeface="+mj-lt"/>
                <a:ea typeface="ＭＳ Ｐゴシック" charset="0"/>
                <a:cs typeface="ＭＳ Ｐゴシック" charset="-128"/>
              </a:defRPr>
            </a:lvl1pPr>
            <a:lvl2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2pPr>
            <a:lvl3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3pPr>
            <a:lvl4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4pPr>
            <a:lvl5pPr algn="ctr" rtl="0" eaLnBrk="0" fontAlgn="base" hangingPunct="0">
              <a:spcBef>
                <a:spcPct val="0"/>
              </a:spcBef>
              <a:spcAft>
                <a:spcPct val="0"/>
              </a:spcAft>
              <a:defRPr sz="4600">
                <a:solidFill>
                  <a:schemeClr val="accent1"/>
                </a:solidFill>
                <a:latin typeface="News Gothic MT" charset="0"/>
                <a:ea typeface="ＭＳ Ｐゴシック" charset="0"/>
                <a:cs typeface="ＭＳ Ｐゴシック" charset="-128"/>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a:lstStyle>
          <a:p>
            <a:pPr eaLnBrk="1" hangingPunct="1"/>
            <a:r>
              <a:rPr lang="tr-TR" sz="3200" b="1" dirty="0" smtClean="0">
                <a:solidFill>
                  <a:srgbClr val="000000"/>
                </a:solidFill>
                <a:effectLst>
                  <a:outerShdw blurRad="38100" dist="38100" dir="2700000" algn="tl">
                    <a:srgbClr val="FFFFFF"/>
                  </a:outerShdw>
                </a:effectLst>
                <a:latin typeface="Arial" pitchFamily="34" charset="0"/>
                <a:ea typeface="ＭＳ Ｐゴシック" charset="-128"/>
                <a:cs typeface="Arial" pitchFamily="34" charset="0"/>
              </a:rPr>
              <a:t>İdeal bir OAD nasıl olmalıdır</a:t>
            </a:r>
          </a:p>
        </p:txBody>
      </p:sp>
    </p:spTree>
    <p:extLst>
      <p:ext uri="{BB962C8B-B14F-4D97-AF65-F5344CB8AC3E}">
        <p14:creationId xmlns:p14="http://schemas.microsoft.com/office/powerpoint/2010/main" val="2866740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6473" b="-6473"/>
          <a:stretch>
            <a:fillRect/>
          </a:stretch>
        </p:blipFill>
        <p:spPr/>
      </p:pic>
    </p:spTree>
    <p:extLst>
      <p:ext uri="{BB962C8B-B14F-4D97-AF65-F5344CB8AC3E}">
        <p14:creationId xmlns:p14="http://schemas.microsoft.com/office/powerpoint/2010/main" val="987744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39552" y="2204864"/>
            <a:ext cx="8042275" cy="3571875"/>
          </a:xfrm>
          <a:solidFill>
            <a:schemeClr val="bg2">
              <a:lumMod val="90000"/>
            </a:schemeClr>
          </a:solidFill>
          <a:ln w="76200">
            <a:solidFill>
              <a:schemeClr val="accent1">
                <a:lumMod val="75000"/>
              </a:schemeClr>
            </a:solidFill>
          </a:ln>
        </p:spPr>
        <p:txBody>
          <a:bodyPr/>
          <a:lstStyle/>
          <a:p>
            <a:pPr lvl="0"/>
            <a:r>
              <a:rPr lang="tr-TR" sz="1800" dirty="0">
                <a:solidFill>
                  <a:schemeClr val="tx1"/>
                </a:solidFill>
                <a:latin typeface="Arial"/>
                <a:cs typeface="Arial"/>
              </a:rPr>
              <a:t>65 </a:t>
            </a:r>
            <a:r>
              <a:rPr lang="tr-TR" sz="1800" dirty="0" smtClean="0">
                <a:solidFill>
                  <a:schemeClr val="tx1"/>
                </a:solidFill>
                <a:latin typeface="Arial"/>
                <a:cs typeface="Arial"/>
              </a:rPr>
              <a:t>yaş, E, 3 yıldır Tip </a:t>
            </a:r>
            <a:r>
              <a:rPr lang="tr-TR" sz="1800" dirty="0">
                <a:solidFill>
                  <a:schemeClr val="tx1"/>
                </a:solidFill>
                <a:latin typeface="Arial"/>
                <a:cs typeface="Arial"/>
              </a:rPr>
              <a:t>2 </a:t>
            </a:r>
            <a:r>
              <a:rPr lang="tr-TR" sz="1800" dirty="0" smtClean="0">
                <a:solidFill>
                  <a:schemeClr val="tx1"/>
                </a:solidFill>
                <a:latin typeface="Arial"/>
                <a:cs typeface="Arial"/>
              </a:rPr>
              <a:t>DM </a:t>
            </a:r>
          </a:p>
          <a:p>
            <a:pPr lvl="0"/>
            <a:r>
              <a:rPr lang="tr-TR" sz="1800" b="1" dirty="0" smtClean="0">
                <a:solidFill>
                  <a:schemeClr val="tx1"/>
                </a:solidFill>
                <a:latin typeface="Arial"/>
                <a:cs typeface="Arial"/>
              </a:rPr>
              <a:t>Özgeçmiş: </a:t>
            </a:r>
            <a:r>
              <a:rPr lang="tr-TR" sz="1800" dirty="0" smtClean="0">
                <a:solidFill>
                  <a:schemeClr val="tx1"/>
                </a:solidFill>
                <a:latin typeface="Arial"/>
                <a:cs typeface="Arial"/>
              </a:rPr>
              <a:t>Hafif </a:t>
            </a:r>
            <a:r>
              <a:rPr lang="tr-TR" sz="1800" dirty="0">
                <a:solidFill>
                  <a:schemeClr val="tx1"/>
                </a:solidFill>
                <a:latin typeface="Arial"/>
                <a:cs typeface="Arial"/>
              </a:rPr>
              <a:t>hipertansiyonlu, ailede diyabet öyküsü </a:t>
            </a:r>
            <a:r>
              <a:rPr lang="tr-TR" sz="1800" dirty="0" smtClean="0">
                <a:solidFill>
                  <a:schemeClr val="tx1"/>
                </a:solidFill>
                <a:latin typeface="Arial"/>
                <a:cs typeface="Arial"/>
              </a:rPr>
              <a:t>BMI </a:t>
            </a:r>
            <a:r>
              <a:rPr lang="tr-TR" sz="1800" dirty="0">
                <a:solidFill>
                  <a:schemeClr val="tx1"/>
                </a:solidFill>
                <a:latin typeface="Arial"/>
                <a:cs typeface="Arial"/>
              </a:rPr>
              <a:t>24 kg/m</a:t>
            </a:r>
            <a:r>
              <a:rPr lang="tr-TR" sz="1800" dirty="0" smtClean="0">
                <a:solidFill>
                  <a:schemeClr val="tx1"/>
                </a:solidFill>
                <a:latin typeface="Arial"/>
                <a:cs typeface="Arial"/>
              </a:rPr>
              <a:t>²</a:t>
            </a:r>
            <a:endParaRPr lang="tr-TR" sz="1800" dirty="0">
              <a:solidFill>
                <a:schemeClr val="tx1"/>
              </a:solidFill>
              <a:latin typeface="Arial"/>
              <a:cs typeface="Arial"/>
            </a:endParaRPr>
          </a:p>
          <a:p>
            <a:pPr lvl="0"/>
            <a:r>
              <a:rPr lang="tr-TR" sz="1800" dirty="0" smtClean="0">
                <a:solidFill>
                  <a:schemeClr val="tx1"/>
                </a:solidFill>
                <a:latin typeface="Arial"/>
                <a:cs typeface="Arial"/>
              </a:rPr>
              <a:t>AKŞ: 150</a:t>
            </a:r>
            <a:r>
              <a:rPr lang="tr-TR" sz="1800" dirty="0">
                <a:solidFill>
                  <a:schemeClr val="tx1"/>
                </a:solidFill>
                <a:latin typeface="Arial"/>
                <a:cs typeface="Arial"/>
              </a:rPr>
              <a:t>-170 mg/</a:t>
            </a:r>
            <a:r>
              <a:rPr lang="tr-TR" sz="1800" dirty="0" err="1" smtClean="0">
                <a:solidFill>
                  <a:schemeClr val="tx1"/>
                </a:solidFill>
                <a:latin typeface="Arial"/>
                <a:cs typeface="Arial"/>
              </a:rPr>
              <a:t>dL</a:t>
            </a:r>
            <a:r>
              <a:rPr lang="tr-TR" sz="1800" dirty="0" smtClean="0">
                <a:solidFill>
                  <a:schemeClr val="tx1"/>
                </a:solidFill>
                <a:latin typeface="Arial"/>
                <a:cs typeface="Arial"/>
              </a:rPr>
              <a:t>, HbA1c </a:t>
            </a:r>
            <a:r>
              <a:rPr lang="tr-TR" sz="1800" dirty="0">
                <a:solidFill>
                  <a:schemeClr val="tx1"/>
                </a:solidFill>
                <a:latin typeface="Arial"/>
                <a:cs typeface="Arial"/>
              </a:rPr>
              <a:t>%7.5.</a:t>
            </a:r>
          </a:p>
          <a:p>
            <a:pPr lvl="0"/>
            <a:r>
              <a:rPr lang="tr-TR" sz="1800" dirty="0" err="1" smtClean="0">
                <a:solidFill>
                  <a:schemeClr val="tx1"/>
                </a:solidFill>
                <a:latin typeface="Arial"/>
                <a:cs typeface="Arial"/>
              </a:rPr>
              <a:t>Metformin</a:t>
            </a:r>
            <a:r>
              <a:rPr lang="tr-TR" sz="1800" dirty="0" smtClean="0">
                <a:solidFill>
                  <a:schemeClr val="tx1"/>
                </a:solidFill>
                <a:latin typeface="Arial"/>
                <a:cs typeface="Arial"/>
              </a:rPr>
              <a:t> 2x1000</a:t>
            </a:r>
            <a:r>
              <a:rPr lang="tr-TR" sz="1800" dirty="0" smtClean="0">
                <a:solidFill>
                  <a:schemeClr val="tx1"/>
                </a:solidFill>
                <a:latin typeface="Arial"/>
                <a:cs typeface="Arial"/>
                <a:sym typeface="Wingdings"/>
              </a:rPr>
              <a:t></a:t>
            </a:r>
            <a:r>
              <a:rPr lang="tr-TR" sz="1800" dirty="0" smtClean="0">
                <a:solidFill>
                  <a:schemeClr val="tx1"/>
                </a:solidFill>
                <a:latin typeface="Arial"/>
                <a:cs typeface="Arial"/>
              </a:rPr>
              <a:t>gliklazid MR günde </a:t>
            </a:r>
            <a:r>
              <a:rPr lang="tr-TR" sz="1800" dirty="0">
                <a:solidFill>
                  <a:schemeClr val="tx1"/>
                </a:solidFill>
                <a:latin typeface="Arial"/>
                <a:cs typeface="Arial"/>
              </a:rPr>
              <a:t>30 </a:t>
            </a:r>
            <a:r>
              <a:rPr lang="tr-TR" sz="1800" dirty="0" smtClean="0">
                <a:solidFill>
                  <a:schemeClr val="tx1"/>
                </a:solidFill>
                <a:latin typeface="Arial"/>
                <a:cs typeface="Arial"/>
              </a:rPr>
              <a:t>mg başlandı</a:t>
            </a:r>
          </a:p>
          <a:p>
            <a:pPr lvl="0"/>
            <a:r>
              <a:rPr lang="tr-TR" sz="1800" dirty="0" smtClean="0">
                <a:solidFill>
                  <a:schemeClr val="tx1"/>
                </a:solidFill>
                <a:latin typeface="Arial"/>
                <a:cs typeface="Arial"/>
              </a:rPr>
              <a:t>YTD ve Hipoglisemi </a:t>
            </a:r>
            <a:r>
              <a:rPr lang="tr-TR" sz="1800" dirty="0">
                <a:solidFill>
                  <a:schemeClr val="tx1"/>
                </a:solidFill>
                <a:latin typeface="Arial"/>
                <a:cs typeface="Arial"/>
              </a:rPr>
              <a:t>belirtileri </a:t>
            </a:r>
            <a:r>
              <a:rPr lang="tr-TR" sz="1800" dirty="0" smtClean="0">
                <a:solidFill>
                  <a:schemeClr val="tx1"/>
                </a:solidFill>
                <a:latin typeface="Arial"/>
                <a:cs typeface="Arial"/>
              </a:rPr>
              <a:t>ve önlemleri konusunda </a:t>
            </a:r>
            <a:r>
              <a:rPr lang="tr-TR" sz="1800" dirty="0">
                <a:solidFill>
                  <a:schemeClr val="tx1"/>
                </a:solidFill>
                <a:latin typeface="Arial"/>
                <a:cs typeface="Arial"/>
              </a:rPr>
              <a:t>hasta </a:t>
            </a:r>
            <a:r>
              <a:rPr lang="tr-TR" sz="1800" dirty="0" smtClean="0">
                <a:solidFill>
                  <a:schemeClr val="tx1"/>
                </a:solidFill>
                <a:latin typeface="Arial"/>
                <a:cs typeface="Arial"/>
              </a:rPr>
              <a:t>bilgilendirildi.</a:t>
            </a:r>
          </a:p>
          <a:p>
            <a:pPr lvl="0"/>
            <a:r>
              <a:rPr lang="tr-TR" sz="1800" b="1" dirty="0" smtClean="0">
                <a:solidFill>
                  <a:schemeClr val="tx1"/>
                </a:solidFill>
                <a:latin typeface="Arial"/>
                <a:cs typeface="Arial"/>
              </a:rPr>
              <a:t>Takip </a:t>
            </a:r>
            <a:r>
              <a:rPr lang="tr-TR" sz="1800" b="1" dirty="0">
                <a:solidFill>
                  <a:schemeClr val="tx1"/>
                </a:solidFill>
                <a:latin typeface="Arial"/>
                <a:cs typeface="Arial"/>
              </a:rPr>
              <a:t>ve Ayarlama</a:t>
            </a:r>
            <a:r>
              <a:rPr lang="tr-TR" sz="1800" dirty="0">
                <a:solidFill>
                  <a:schemeClr val="tx1"/>
                </a:solidFill>
                <a:latin typeface="Arial"/>
                <a:cs typeface="Arial"/>
              </a:rPr>
              <a:t>:</a:t>
            </a:r>
          </a:p>
          <a:p>
            <a:pPr lvl="1"/>
            <a:r>
              <a:rPr lang="tr-TR" sz="1800" dirty="0">
                <a:solidFill>
                  <a:schemeClr val="tx1"/>
                </a:solidFill>
                <a:latin typeface="Arial"/>
                <a:cs typeface="Arial"/>
              </a:rPr>
              <a:t>3</a:t>
            </a:r>
            <a:r>
              <a:rPr lang="tr-TR" sz="1800" dirty="0" smtClean="0">
                <a:solidFill>
                  <a:schemeClr val="tx1"/>
                </a:solidFill>
                <a:latin typeface="Arial"/>
                <a:cs typeface="Arial"/>
              </a:rPr>
              <a:t> </a:t>
            </a:r>
            <a:r>
              <a:rPr lang="tr-TR" sz="1800" dirty="0">
                <a:solidFill>
                  <a:schemeClr val="tx1"/>
                </a:solidFill>
                <a:latin typeface="Arial"/>
                <a:cs typeface="Arial"/>
              </a:rPr>
              <a:t>ay sonra, açlık kan şekeri 120 mg/</a:t>
            </a:r>
            <a:r>
              <a:rPr lang="tr-TR" sz="1800" dirty="0" err="1">
                <a:solidFill>
                  <a:schemeClr val="tx1"/>
                </a:solidFill>
                <a:latin typeface="Arial"/>
                <a:cs typeface="Arial"/>
              </a:rPr>
              <a:t>dL'ye</a:t>
            </a:r>
            <a:r>
              <a:rPr lang="tr-TR" sz="1800" dirty="0">
                <a:solidFill>
                  <a:schemeClr val="tx1"/>
                </a:solidFill>
                <a:latin typeface="Arial"/>
                <a:cs typeface="Arial"/>
              </a:rPr>
              <a:t>, HbA1c %7.0'e düştü</a:t>
            </a:r>
            <a:r>
              <a:rPr lang="tr-TR" sz="1800" dirty="0" smtClean="0">
                <a:solidFill>
                  <a:schemeClr val="tx1"/>
                </a:solidFill>
                <a:latin typeface="Arial"/>
                <a:cs typeface="Arial"/>
              </a:rPr>
              <a:t>.</a:t>
            </a:r>
            <a:endParaRPr lang="tr-TR" sz="1800" dirty="0">
              <a:solidFill>
                <a:schemeClr val="tx1"/>
              </a:solidFill>
              <a:latin typeface="Arial"/>
              <a:cs typeface="Arial"/>
            </a:endParaRPr>
          </a:p>
        </p:txBody>
      </p:sp>
    </p:spTree>
    <p:extLst>
      <p:ext uri="{BB962C8B-B14F-4D97-AF65-F5344CB8AC3E}">
        <p14:creationId xmlns:p14="http://schemas.microsoft.com/office/powerpoint/2010/main" val="86071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57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757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7570">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757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9275" y="1341438"/>
            <a:ext cx="3840163" cy="862012"/>
          </a:xfrm>
          <a:solidFill>
            <a:schemeClr val="accent4"/>
          </a:solidFill>
          <a:ln w="76200">
            <a:solidFill>
              <a:schemeClr val="accent3">
                <a:lumMod val="50000"/>
              </a:schemeClr>
            </a:solidFill>
          </a:ln>
        </p:spPr>
        <p:txBody>
          <a:bodyPr/>
          <a:lstStyle/>
          <a:p>
            <a:pPr eaLnBrk="1" hangingPunct="1">
              <a:spcBef>
                <a:spcPct val="0"/>
              </a:spcBef>
            </a:pPr>
            <a:endParaRPr lang="en-AU" b="1" u="sng" dirty="0" smtClean="0">
              <a:solidFill>
                <a:srgbClr val="000000"/>
              </a:solidFill>
              <a:ea typeface="ＭＳ Ｐゴシック" charset="-128"/>
            </a:endParaRPr>
          </a:p>
          <a:p>
            <a:pPr eaLnBrk="1" hangingPunct="1">
              <a:spcBef>
                <a:spcPct val="0"/>
              </a:spcBef>
            </a:pPr>
            <a:endParaRPr lang="en-AU" b="1" u="sng" dirty="0" smtClean="0">
              <a:solidFill>
                <a:srgbClr val="000000"/>
              </a:solidFill>
              <a:ea typeface="ＭＳ Ｐゴシック" charset="-128"/>
            </a:endParaRPr>
          </a:p>
          <a:p>
            <a:pPr eaLnBrk="1" hangingPunct="1">
              <a:spcBef>
                <a:spcPct val="0"/>
              </a:spcBef>
            </a:pPr>
            <a:r>
              <a:rPr lang="en-AU" b="1" u="sng" dirty="0" smtClean="0">
                <a:solidFill>
                  <a:srgbClr val="000000"/>
                </a:solidFill>
                <a:ea typeface="ＭＳ Ｐゴシック" charset="-128"/>
              </a:rPr>
              <a:t>-</a:t>
            </a:r>
            <a:r>
              <a:rPr lang="tr-TR" b="1" u="sng" dirty="0" smtClean="0">
                <a:solidFill>
                  <a:srgbClr val="000000"/>
                </a:solidFill>
                <a:latin typeface="Arial"/>
                <a:ea typeface="ＭＳ Ｐゴシック" charset="-128"/>
                <a:cs typeface="Arial"/>
              </a:rPr>
              <a:t>S</a:t>
            </a:r>
            <a:r>
              <a:rPr lang="en-AU" b="1" u="sng" dirty="0" smtClean="0">
                <a:solidFill>
                  <a:srgbClr val="000000"/>
                </a:solidFill>
                <a:latin typeface="Arial"/>
                <a:ea typeface="ＭＳ Ｐゴシック" charset="-128"/>
                <a:cs typeface="Arial"/>
              </a:rPr>
              <a:t>ÜLFONİLÜRELER</a:t>
            </a:r>
            <a:r>
              <a:rPr lang="tr-TR" b="1" u="sng" dirty="0" smtClean="0">
                <a:solidFill>
                  <a:srgbClr val="000000"/>
                </a:solidFill>
                <a:latin typeface="Arial"/>
                <a:ea typeface="ＭＳ Ｐゴシック" charset="-128"/>
                <a:cs typeface="Arial"/>
              </a:rPr>
              <a:t> (Yavaş etkililer)</a:t>
            </a:r>
            <a:endParaRPr lang="tr-TR" b="1" dirty="0" smtClean="0">
              <a:solidFill>
                <a:srgbClr val="000000"/>
              </a:solidFill>
              <a:latin typeface="Arial"/>
              <a:ea typeface="ＭＳ Ｐゴシック" charset="-128"/>
              <a:cs typeface="Arial"/>
            </a:endParaRPr>
          </a:p>
        </p:txBody>
      </p:sp>
      <p:sp>
        <p:nvSpPr>
          <p:cNvPr id="4" name="Content Placeholder 3"/>
          <p:cNvSpPr>
            <a:spLocks noGrp="1"/>
          </p:cNvSpPr>
          <p:nvPr>
            <p:ph sz="half" idx="2"/>
          </p:nvPr>
        </p:nvSpPr>
        <p:spPr>
          <a:xfrm>
            <a:off x="468313" y="2492375"/>
            <a:ext cx="3840162" cy="3597275"/>
          </a:xfrm>
          <a:ln w="76200">
            <a:solidFill>
              <a:srgbClr val="163E50"/>
            </a:solidFill>
          </a:ln>
        </p:spPr>
        <p:txBody>
          <a:bodyPr rtlCol="0">
            <a:normAutofit/>
          </a:bodyPr>
          <a:lstStyle/>
          <a:p>
            <a:pPr eaLnBrk="1" fontAlgn="auto" hangingPunct="1">
              <a:lnSpc>
                <a:spcPct val="90000"/>
              </a:lnSpc>
              <a:spcAft>
                <a:spcPts val="0"/>
              </a:spcAft>
              <a:buClr>
                <a:schemeClr val="accent1">
                  <a:lumMod val="60000"/>
                  <a:lumOff val="40000"/>
                </a:schemeClr>
              </a:buClr>
              <a:defRPr/>
            </a:pPr>
            <a:r>
              <a:rPr lang="tr-TR" sz="3200" b="1" dirty="0" smtClean="0">
                <a:solidFill>
                  <a:srgbClr val="FF0000"/>
                </a:solidFill>
                <a:ea typeface="+mn-ea"/>
                <a:cs typeface="+mn-cs"/>
              </a:rPr>
              <a:t>A</a:t>
            </a:r>
            <a:r>
              <a:rPr lang="tr-TR" sz="3200" b="1" dirty="0">
                <a:solidFill>
                  <a:srgbClr val="FF0000"/>
                </a:solidFill>
                <a:ea typeface="+mn-ea"/>
                <a:cs typeface="+mn-cs"/>
              </a:rPr>
              <a:t>- I. J</a:t>
            </a:r>
            <a:r>
              <a:rPr lang="tr-TR" sz="3200" b="1" dirty="0" smtClean="0">
                <a:solidFill>
                  <a:srgbClr val="FF0000"/>
                </a:solidFill>
                <a:ea typeface="+mn-ea"/>
                <a:cs typeface="+mn-cs"/>
              </a:rPr>
              <a:t>enerasyon</a:t>
            </a:r>
            <a:endParaRPr lang="tr-TR" sz="3200" b="1" dirty="0">
              <a:solidFill>
                <a:srgbClr val="FF0000"/>
              </a:solidFill>
              <a:ea typeface="+mn-ea"/>
              <a:cs typeface="+mn-cs"/>
            </a:endParaRPr>
          </a:p>
          <a:p>
            <a:pPr eaLnBrk="1" fontAlgn="auto" hangingPunct="1">
              <a:lnSpc>
                <a:spcPct val="90000"/>
              </a:lnSpc>
              <a:spcAft>
                <a:spcPts val="0"/>
              </a:spcAft>
              <a:buClr>
                <a:schemeClr val="accent1">
                  <a:lumMod val="60000"/>
                  <a:lumOff val="40000"/>
                </a:schemeClr>
              </a:buClr>
              <a:defRPr/>
            </a:pPr>
            <a:r>
              <a:rPr lang="tr-TR" sz="3200" b="1" dirty="0">
                <a:solidFill>
                  <a:srgbClr val="FF0000"/>
                </a:solidFill>
                <a:ea typeface="+mn-ea"/>
                <a:cs typeface="+mn-cs"/>
              </a:rPr>
              <a:t>B- II. J</a:t>
            </a:r>
            <a:r>
              <a:rPr lang="tr-TR" sz="3200" b="1" dirty="0" smtClean="0">
                <a:solidFill>
                  <a:srgbClr val="FF0000"/>
                </a:solidFill>
                <a:ea typeface="+mn-ea"/>
                <a:cs typeface="+mn-cs"/>
              </a:rPr>
              <a:t>enerasyon</a:t>
            </a:r>
            <a:endParaRPr lang="tr-TR" sz="3200" b="1" dirty="0">
              <a:solidFill>
                <a:srgbClr val="FF0000"/>
              </a:solidFill>
              <a:ea typeface="+mn-ea"/>
              <a:cs typeface="+mn-cs"/>
            </a:endParaRPr>
          </a:p>
          <a:p>
            <a:pPr lvl="1" eaLnBrk="1" fontAlgn="auto" hangingPunct="1">
              <a:lnSpc>
                <a:spcPct val="90000"/>
              </a:lnSpc>
              <a:spcAft>
                <a:spcPts val="0"/>
              </a:spcAft>
              <a:buClr>
                <a:schemeClr val="accent1">
                  <a:lumMod val="75000"/>
                </a:schemeClr>
              </a:buClr>
              <a:defRPr/>
            </a:pPr>
            <a:r>
              <a:rPr lang="en-AU" sz="2800" b="1" dirty="0" err="1">
                <a:solidFill>
                  <a:schemeClr val="tx1">
                    <a:lumMod val="65000"/>
                    <a:lumOff val="35000"/>
                  </a:schemeClr>
                </a:solidFill>
                <a:ea typeface="+mn-ea"/>
                <a:cs typeface="+mn-cs"/>
              </a:rPr>
              <a:t>Glipizid</a:t>
            </a:r>
            <a:r>
              <a:rPr lang="en-AU" sz="2800" b="1" dirty="0">
                <a:solidFill>
                  <a:schemeClr val="tx1">
                    <a:lumMod val="65000"/>
                    <a:lumOff val="35000"/>
                  </a:schemeClr>
                </a:solidFill>
                <a:ea typeface="+mn-ea"/>
                <a:cs typeface="+mn-cs"/>
              </a:rPr>
              <a:t> </a:t>
            </a:r>
          </a:p>
          <a:p>
            <a:pPr lvl="1" eaLnBrk="1" fontAlgn="auto" hangingPunct="1">
              <a:lnSpc>
                <a:spcPct val="90000"/>
              </a:lnSpc>
              <a:spcAft>
                <a:spcPts val="0"/>
              </a:spcAft>
              <a:buClr>
                <a:schemeClr val="accent1">
                  <a:lumMod val="75000"/>
                </a:schemeClr>
              </a:buClr>
              <a:defRPr/>
            </a:pPr>
            <a:r>
              <a:rPr lang="en-AU" sz="2800" b="1" dirty="0" err="1">
                <a:solidFill>
                  <a:schemeClr val="tx1">
                    <a:lumMod val="65000"/>
                    <a:lumOff val="35000"/>
                  </a:schemeClr>
                </a:solidFill>
                <a:ea typeface="+mn-ea"/>
                <a:cs typeface="+mn-cs"/>
              </a:rPr>
              <a:t>Glibornurid</a:t>
            </a:r>
            <a:endParaRPr lang="en-AU" sz="2800" b="1" dirty="0">
              <a:solidFill>
                <a:schemeClr val="tx1">
                  <a:lumMod val="65000"/>
                  <a:lumOff val="35000"/>
                </a:schemeClr>
              </a:solidFill>
              <a:ea typeface="+mn-ea"/>
              <a:cs typeface="+mn-cs"/>
            </a:endParaRPr>
          </a:p>
          <a:p>
            <a:pPr lvl="1" eaLnBrk="1" fontAlgn="auto" hangingPunct="1">
              <a:lnSpc>
                <a:spcPct val="90000"/>
              </a:lnSpc>
              <a:spcAft>
                <a:spcPts val="0"/>
              </a:spcAft>
              <a:buClr>
                <a:schemeClr val="accent1">
                  <a:lumMod val="75000"/>
                </a:schemeClr>
              </a:buClr>
              <a:defRPr/>
            </a:pPr>
            <a:r>
              <a:rPr lang="en-AU" sz="2800" b="1" dirty="0" err="1">
                <a:solidFill>
                  <a:schemeClr val="tx1">
                    <a:lumMod val="65000"/>
                    <a:lumOff val="35000"/>
                  </a:schemeClr>
                </a:solidFill>
                <a:ea typeface="+mn-ea"/>
                <a:cs typeface="+mn-cs"/>
              </a:rPr>
              <a:t>Glibenklamid</a:t>
            </a:r>
            <a:endParaRPr lang="tr-TR" sz="2800" b="1" dirty="0">
              <a:solidFill>
                <a:schemeClr val="tx1">
                  <a:lumMod val="65000"/>
                  <a:lumOff val="35000"/>
                </a:schemeClr>
              </a:solidFill>
              <a:ea typeface="+mn-ea"/>
              <a:cs typeface="+mn-cs"/>
            </a:endParaRPr>
          </a:p>
          <a:p>
            <a:pPr lvl="1" eaLnBrk="1" fontAlgn="auto" hangingPunct="1">
              <a:lnSpc>
                <a:spcPct val="90000"/>
              </a:lnSpc>
              <a:spcAft>
                <a:spcPts val="0"/>
              </a:spcAft>
              <a:buClr>
                <a:schemeClr val="accent1">
                  <a:lumMod val="75000"/>
                </a:schemeClr>
              </a:buClr>
              <a:defRPr/>
            </a:pPr>
            <a:r>
              <a:rPr lang="en-AU" sz="2800" b="1" dirty="0" err="1">
                <a:solidFill>
                  <a:schemeClr val="tx1">
                    <a:lumMod val="65000"/>
                    <a:lumOff val="35000"/>
                  </a:schemeClr>
                </a:solidFill>
                <a:ea typeface="+mn-ea"/>
                <a:cs typeface="+mn-cs"/>
              </a:rPr>
              <a:t>Gliklazid</a:t>
            </a:r>
            <a:r>
              <a:rPr lang="en-AU" sz="2800" b="1" dirty="0">
                <a:solidFill>
                  <a:schemeClr val="tx1">
                    <a:lumMod val="65000"/>
                    <a:lumOff val="35000"/>
                  </a:schemeClr>
                </a:solidFill>
                <a:ea typeface="+mn-ea"/>
                <a:cs typeface="+mn-cs"/>
              </a:rPr>
              <a:t> </a:t>
            </a:r>
          </a:p>
          <a:p>
            <a:pPr lvl="1" eaLnBrk="1" fontAlgn="auto" hangingPunct="1">
              <a:lnSpc>
                <a:spcPct val="90000"/>
              </a:lnSpc>
              <a:spcAft>
                <a:spcPts val="0"/>
              </a:spcAft>
              <a:buClr>
                <a:schemeClr val="accent1">
                  <a:lumMod val="75000"/>
                </a:schemeClr>
              </a:buClr>
              <a:defRPr/>
            </a:pPr>
            <a:r>
              <a:rPr lang="en-AU" sz="2800" b="1" dirty="0" err="1">
                <a:solidFill>
                  <a:schemeClr val="tx1">
                    <a:lumMod val="65000"/>
                    <a:lumOff val="35000"/>
                  </a:schemeClr>
                </a:solidFill>
                <a:ea typeface="+mn-ea"/>
                <a:cs typeface="+mn-cs"/>
              </a:rPr>
              <a:t>Glimep</a:t>
            </a:r>
            <a:r>
              <a:rPr lang="tr-TR" sz="2800" b="1" dirty="0">
                <a:solidFill>
                  <a:schemeClr val="tx1">
                    <a:lumMod val="65000"/>
                    <a:lumOff val="35000"/>
                  </a:schemeClr>
                </a:solidFill>
                <a:ea typeface="+mn-ea"/>
                <a:cs typeface="+mn-cs"/>
              </a:rPr>
              <a:t>i</a:t>
            </a:r>
            <a:r>
              <a:rPr lang="en-AU" sz="2800" b="1" dirty="0">
                <a:solidFill>
                  <a:schemeClr val="tx1">
                    <a:lumMod val="65000"/>
                    <a:lumOff val="35000"/>
                  </a:schemeClr>
                </a:solidFill>
                <a:ea typeface="+mn-ea"/>
                <a:cs typeface="+mn-cs"/>
              </a:rPr>
              <a:t>rid</a:t>
            </a:r>
            <a:r>
              <a:rPr lang="tr-TR" sz="2800" b="1" dirty="0">
                <a:solidFill>
                  <a:schemeClr val="tx1">
                    <a:lumMod val="65000"/>
                    <a:lumOff val="35000"/>
                  </a:schemeClr>
                </a:solidFill>
                <a:ea typeface="+mn-ea"/>
                <a:cs typeface="+mn-cs"/>
              </a:rPr>
              <a:t> </a:t>
            </a:r>
            <a:endParaRPr lang="en-AU" sz="2800" b="1" dirty="0">
              <a:solidFill>
                <a:schemeClr val="tx1">
                  <a:lumMod val="65000"/>
                  <a:lumOff val="35000"/>
                </a:schemeClr>
              </a:solidFill>
              <a:ea typeface="+mn-ea"/>
              <a:cs typeface="+mn-cs"/>
            </a:endParaRPr>
          </a:p>
          <a:p>
            <a:pPr eaLnBrk="1" fontAlgn="auto" hangingPunct="1">
              <a:spcAft>
                <a:spcPts val="0"/>
              </a:spcAft>
              <a:buClr>
                <a:schemeClr val="accent1">
                  <a:lumMod val="60000"/>
                  <a:lumOff val="40000"/>
                </a:schemeClr>
              </a:buClr>
              <a:defRPr/>
            </a:pPr>
            <a:endParaRPr lang="en-US" dirty="0">
              <a:solidFill>
                <a:schemeClr val="tx1">
                  <a:lumMod val="65000"/>
                  <a:lumOff val="35000"/>
                </a:schemeClr>
              </a:solidFill>
              <a:ea typeface="+mn-ea"/>
              <a:cs typeface="+mn-cs"/>
            </a:endParaRPr>
          </a:p>
        </p:txBody>
      </p:sp>
      <p:sp>
        <p:nvSpPr>
          <p:cNvPr id="49155" name="Text Placeholder 4"/>
          <p:cNvSpPr>
            <a:spLocks noGrp="1"/>
          </p:cNvSpPr>
          <p:nvPr>
            <p:ph type="body" sz="quarter" idx="3"/>
          </p:nvPr>
        </p:nvSpPr>
        <p:spPr>
          <a:xfrm>
            <a:off x="4751388" y="1341438"/>
            <a:ext cx="3840162" cy="862012"/>
          </a:xfrm>
          <a:solidFill>
            <a:schemeClr val="accent4"/>
          </a:solidFill>
          <a:ln w="76200">
            <a:solidFill>
              <a:srgbClr val="713B0E"/>
            </a:solidFill>
          </a:ln>
        </p:spPr>
        <p:txBody>
          <a:bodyPr/>
          <a:lstStyle/>
          <a:p>
            <a:pPr eaLnBrk="1" hangingPunct="1">
              <a:spcBef>
                <a:spcPct val="0"/>
              </a:spcBef>
            </a:pPr>
            <a:r>
              <a:rPr lang="en-AU" b="1" u="sng" dirty="0" smtClean="0">
                <a:solidFill>
                  <a:srgbClr val="000000"/>
                </a:solidFill>
                <a:latin typeface="Arial"/>
                <a:ea typeface="ＭＳ Ｐゴシック" charset="-128"/>
                <a:cs typeface="Arial"/>
              </a:rPr>
              <a:t>-NONSÜLFONİLÜRE</a:t>
            </a:r>
            <a:r>
              <a:rPr lang="tr-TR" b="1" u="sng" dirty="0" smtClean="0">
                <a:solidFill>
                  <a:srgbClr val="000000"/>
                </a:solidFill>
                <a:latin typeface="Arial"/>
                <a:ea typeface="ＭＳ Ｐゴシック" charset="-128"/>
                <a:cs typeface="Arial"/>
              </a:rPr>
              <a:t> (Hızlı etkililer)</a:t>
            </a:r>
          </a:p>
        </p:txBody>
      </p:sp>
      <p:sp>
        <p:nvSpPr>
          <p:cNvPr id="50180" name="Content Placeholder 5"/>
          <p:cNvSpPr>
            <a:spLocks noGrp="1"/>
          </p:cNvSpPr>
          <p:nvPr>
            <p:ph sz="quarter" idx="4"/>
          </p:nvPr>
        </p:nvSpPr>
        <p:spPr>
          <a:xfrm>
            <a:off x="4751388" y="2492375"/>
            <a:ext cx="3840162" cy="3451225"/>
          </a:xfrm>
          <a:ln w="76200">
            <a:solidFill>
              <a:srgbClr val="163E50"/>
            </a:solidFill>
          </a:ln>
        </p:spPr>
        <p:txBody>
          <a:bodyPr/>
          <a:lstStyle/>
          <a:p>
            <a:pPr eaLnBrk="1" hangingPunct="1"/>
            <a:endParaRPr lang="en-AU" b="1" dirty="0">
              <a:ea typeface="ＭＳ Ｐゴシック" charset="-128"/>
            </a:endParaRPr>
          </a:p>
          <a:p>
            <a:pPr eaLnBrk="1" hangingPunct="1"/>
            <a:r>
              <a:rPr lang="en-AU" b="1" dirty="0" smtClean="0">
                <a:ea typeface="ＭＳ Ｐゴシック" charset="-128"/>
              </a:rPr>
              <a:t>  </a:t>
            </a:r>
            <a:r>
              <a:rPr lang="en-AU" b="1" dirty="0" err="1" smtClean="0">
                <a:ea typeface="ＭＳ Ｐゴシック" charset="-128"/>
              </a:rPr>
              <a:t>Repaglinide</a:t>
            </a:r>
            <a:r>
              <a:rPr lang="en-AU" b="1" dirty="0" smtClean="0">
                <a:ea typeface="ＭＳ Ｐゴシック" charset="-128"/>
              </a:rPr>
              <a:t>	</a:t>
            </a:r>
            <a:r>
              <a:rPr lang="tr-TR" b="1" dirty="0" smtClean="0">
                <a:ea typeface="ＭＳ Ｐゴシック" charset="-128"/>
              </a:rPr>
              <a:t>          </a:t>
            </a:r>
            <a:endParaRPr lang="en-AU" b="1" dirty="0" smtClean="0">
              <a:ea typeface="ＭＳ Ｐゴシック" charset="-128"/>
            </a:endParaRPr>
          </a:p>
          <a:p>
            <a:pPr eaLnBrk="1" hangingPunct="1"/>
            <a:r>
              <a:rPr lang="en-AU" b="1" dirty="0" smtClean="0">
                <a:ea typeface="ＭＳ Ｐゴシック" charset="-128"/>
              </a:rPr>
              <a:t>  </a:t>
            </a:r>
            <a:r>
              <a:rPr lang="en-AU" b="1" dirty="0" err="1" smtClean="0">
                <a:ea typeface="ＭＳ Ｐゴシック" charset="-128"/>
              </a:rPr>
              <a:t>Nateglinide</a:t>
            </a:r>
            <a:endParaRPr lang="en-AU" b="1" dirty="0" smtClean="0">
              <a:ea typeface="ＭＳ Ｐゴシック" charset="-128"/>
            </a:endParaRPr>
          </a:p>
          <a:p>
            <a:pPr eaLnBrk="1" hangingPunct="1"/>
            <a:endParaRPr lang="en-US" dirty="0" smtClean="0">
              <a:ea typeface="ＭＳ Ｐゴシック" charset="-128"/>
            </a:endParaRPr>
          </a:p>
        </p:txBody>
      </p:sp>
      <p:graphicFrame>
        <p:nvGraphicFramePr>
          <p:cNvPr id="50181" name="Object 5"/>
          <p:cNvGraphicFramePr>
            <a:graphicFrameLocks noChangeAspect="1"/>
          </p:cNvGraphicFramePr>
          <p:nvPr/>
        </p:nvGraphicFramePr>
        <p:xfrm>
          <a:off x="3060700" y="5602288"/>
          <a:ext cx="2447925" cy="1211262"/>
        </p:xfrm>
        <a:graphic>
          <a:graphicData uri="http://schemas.openxmlformats.org/presentationml/2006/ole">
            <mc:AlternateContent xmlns:mc="http://schemas.openxmlformats.org/markup-compatibility/2006">
              <mc:Choice xmlns:v="urn:schemas-microsoft-com:vml" Requires="v">
                <p:oleObj spid="_x0000_s50403" name="ISIS/Draw Sketch" r:id="rId3" imgW="1923786" imgH="951128" progId="">
                  <p:embed/>
                </p:oleObj>
              </mc:Choice>
              <mc:Fallback>
                <p:oleObj name="ISIS/Draw Sketch" r:id="rId3" imgW="1923786" imgH="951128"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700" y="5602288"/>
                        <a:ext cx="2447925" cy="1211262"/>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 name="Rectangle 2"/>
          <p:cNvSpPr>
            <a:spLocks noGrp="1" noRot="1" noChangeArrowheads="1"/>
          </p:cNvSpPr>
          <p:nvPr>
            <p:ph type="title"/>
          </p:nvPr>
        </p:nvSpPr>
        <p:spPr>
          <a:xfrm>
            <a:off x="457200" y="188913"/>
            <a:ext cx="8229600" cy="936625"/>
          </a:xfrm>
          <a:solidFill>
            <a:schemeClr val="accent4"/>
          </a:solidFill>
          <a:ln w="76200">
            <a:solidFill>
              <a:srgbClr val="163E50"/>
            </a:solidFill>
          </a:ln>
        </p:spPr>
        <p:txBody>
          <a:bodyPr>
            <a:normAutofit/>
          </a:bodyPr>
          <a:lstStyle/>
          <a:p>
            <a:pPr eaLnBrk="1" hangingPunct="1"/>
            <a:r>
              <a:rPr lang="en-AU" sz="5300" dirty="0" smtClean="0">
                <a:latin typeface="Arial"/>
                <a:ea typeface="ＭＳ Ｐゴシック" charset="-128"/>
                <a:cs typeface="Arial"/>
              </a:rPr>
              <a:t> </a:t>
            </a:r>
            <a:r>
              <a:rPr lang="en-AU" sz="3500" b="1" dirty="0" err="1" smtClean="0">
                <a:solidFill>
                  <a:srgbClr val="000000"/>
                </a:solidFill>
                <a:latin typeface="Arial"/>
                <a:ea typeface="ＭＳ Ｐゴシック" charset="-128"/>
                <a:cs typeface="Arial"/>
              </a:rPr>
              <a:t>İnsülin</a:t>
            </a:r>
            <a:r>
              <a:rPr lang="en-AU" sz="3500" b="1" dirty="0" smtClean="0">
                <a:solidFill>
                  <a:srgbClr val="000000"/>
                </a:solidFill>
                <a:latin typeface="Arial"/>
                <a:ea typeface="ＭＳ Ｐゴシック" charset="-128"/>
                <a:cs typeface="Arial"/>
              </a:rPr>
              <a:t> </a:t>
            </a:r>
            <a:r>
              <a:rPr lang="en-AU" sz="3500" b="1" dirty="0" err="1" smtClean="0">
                <a:solidFill>
                  <a:srgbClr val="000000"/>
                </a:solidFill>
                <a:latin typeface="Arial"/>
                <a:ea typeface="ＭＳ Ｐゴシック" charset="-128"/>
                <a:cs typeface="Arial"/>
              </a:rPr>
              <a:t>Salgılatıcılar</a:t>
            </a:r>
            <a:r>
              <a:rPr lang="en-AU" sz="3500" b="1" dirty="0" smtClean="0">
                <a:solidFill>
                  <a:srgbClr val="000000"/>
                </a:solidFill>
                <a:latin typeface="Arial"/>
                <a:ea typeface="ＭＳ Ｐゴシック" charset="-128"/>
                <a:cs typeface="Arial"/>
              </a:rPr>
              <a:t>(</a:t>
            </a:r>
            <a:r>
              <a:rPr lang="en-AU" sz="3500" b="1" dirty="0" err="1" smtClean="0">
                <a:solidFill>
                  <a:srgbClr val="000000"/>
                </a:solidFill>
                <a:latin typeface="Arial"/>
                <a:ea typeface="ＭＳ Ｐゴシック" charset="-128"/>
                <a:cs typeface="Arial"/>
              </a:rPr>
              <a:t>Sekretogoglar</a:t>
            </a:r>
            <a:r>
              <a:rPr lang="en-AU" sz="3500" b="1" dirty="0" smtClean="0">
                <a:solidFill>
                  <a:srgbClr val="000000"/>
                </a:solidFill>
                <a:latin typeface="Arial"/>
                <a:ea typeface="ＭＳ Ｐゴシック" charset="-128"/>
                <a:cs typeface="Arial"/>
              </a:rPr>
              <a:t>)</a:t>
            </a:r>
            <a:endParaRPr lang="en-AU" sz="3300" b="1" dirty="0" smtClean="0">
              <a:solidFill>
                <a:srgbClr val="000000"/>
              </a:solidFill>
              <a:latin typeface="Arial"/>
              <a:ea typeface="ＭＳ Ｐゴシック" charset="-128"/>
              <a:cs typeface="Aria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Başlık"/>
          <p:cNvSpPr>
            <a:spLocks noGrp="1"/>
          </p:cNvSpPr>
          <p:nvPr>
            <p:ph type="title"/>
          </p:nvPr>
        </p:nvSpPr>
        <p:spPr>
          <a:xfrm>
            <a:off x="457200" y="198438"/>
            <a:ext cx="7758113" cy="1143000"/>
          </a:xfrm>
          <a:solidFill>
            <a:schemeClr val="accent4"/>
          </a:solidFill>
          <a:ln w="76200">
            <a:solidFill>
              <a:srgbClr val="5A160B"/>
            </a:solidFill>
          </a:ln>
        </p:spPr>
        <p:txBody>
          <a:bodyPr/>
          <a:lstStyle/>
          <a:p>
            <a:r>
              <a:rPr lang="tr-TR" sz="3600" b="1" smtClean="0">
                <a:solidFill>
                  <a:srgbClr val="000000"/>
                </a:solidFill>
                <a:latin typeface="Arial"/>
                <a:ea typeface="ＭＳ Ｐゴシック" charset="-128"/>
                <a:cs typeface="Arial"/>
              </a:rPr>
              <a:t>   ETKİ MEKANİZMASI</a:t>
            </a:r>
          </a:p>
        </p:txBody>
      </p:sp>
      <p:pic>
        <p:nvPicPr>
          <p:cNvPr id="51202" name="Picture 2" descr="http://upload.wikimedia.org/wikipedia/commons/thumb/f/f4/Glucose_Insulin_Release_Pancreas.svg/500px-Glucose_Insulin_Release_Pancreas.svg.png"/>
          <p:cNvPicPr>
            <a:picLocks noGrp="1" noChangeAspect="1" noChangeArrowheads="1"/>
          </p:cNvPicPr>
          <p:nvPr>
            <p:ph sz="quarter" idx="1"/>
          </p:nvPr>
        </p:nvPicPr>
        <p:blipFill>
          <a:blip r:embed="rId3"/>
          <a:srcRect/>
          <a:stretch>
            <a:fillRect/>
          </a:stretch>
        </p:blipFill>
        <p:spPr>
          <a:xfrm>
            <a:off x="539750" y="1714500"/>
            <a:ext cx="7704138" cy="4738688"/>
          </a:xfrm>
          <a:ln w="76200">
            <a:solidFill>
              <a:srgbClr val="163E50"/>
            </a:solidFill>
          </a:ln>
        </p:spPr>
      </p:pic>
      <p:sp>
        <p:nvSpPr>
          <p:cNvPr id="51203" name="TextBox 2"/>
          <p:cNvSpPr txBox="1">
            <a:spLocks noChangeArrowheads="1"/>
          </p:cNvSpPr>
          <p:nvPr/>
        </p:nvSpPr>
        <p:spPr bwMode="auto">
          <a:xfrm>
            <a:off x="5857875" y="6429375"/>
            <a:ext cx="2809875" cy="277813"/>
          </a:xfrm>
          <a:prstGeom prst="rect">
            <a:avLst/>
          </a:prstGeom>
          <a:noFill/>
          <a:ln w="9525">
            <a:noFill/>
            <a:miter lim="800000"/>
            <a:headEnd/>
            <a:tailEnd/>
          </a:ln>
        </p:spPr>
        <p:txBody>
          <a:bodyPr wrap="none">
            <a:spAutoFit/>
          </a:bodyPr>
          <a:lstStyle/>
          <a:p>
            <a:r>
              <a:rPr lang="en-US" sz="1200"/>
              <a:t>Ashcroft, Gribble , Diabetologia 1999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285750" y="274638"/>
            <a:ext cx="8215313" cy="993775"/>
          </a:xfrm>
          <a:solidFill>
            <a:schemeClr val="accent4"/>
          </a:solidFill>
          <a:ln w="76200">
            <a:solidFill>
              <a:srgbClr val="713B0E"/>
            </a:solidFill>
          </a:ln>
        </p:spPr>
        <p:txBody>
          <a:bodyPr/>
          <a:lstStyle/>
          <a:p>
            <a:r>
              <a:rPr lang="en-US" sz="3200" b="1" smtClean="0">
                <a:solidFill>
                  <a:schemeClr val="tx1"/>
                </a:solidFill>
                <a:latin typeface="Arial"/>
                <a:ea typeface="ＭＳ Ｐゴシック" charset="-128"/>
                <a:cs typeface="Arial"/>
              </a:rPr>
              <a:t>SU FARMAKOKİNETİK ÖZELLİKLERİ</a:t>
            </a:r>
          </a:p>
        </p:txBody>
      </p:sp>
      <p:graphicFrame>
        <p:nvGraphicFramePr>
          <p:cNvPr id="4" name="Table Placeholder 3"/>
          <p:cNvGraphicFramePr>
            <a:graphicFrameLocks noGrp="1"/>
          </p:cNvGraphicFramePr>
          <p:nvPr>
            <p:ph type="tbl" idx="1"/>
            <p:extLst>
              <p:ext uri="{D42A27DB-BD31-4B8C-83A1-F6EECF244321}">
                <p14:modId xmlns:p14="http://schemas.microsoft.com/office/powerpoint/2010/main" val="4205993331"/>
              </p:ext>
            </p:extLst>
          </p:nvPr>
        </p:nvGraphicFramePr>
        <p:xfrm>
          <a:off x="357188" y="1557338"/>
          <a:ext cx="8001000" cy="4343402"/>
        </p:xfrm>
        <a:graphic>
          <a:graphicData uri="http://schemas.openxmlformats.org/drawingml/2006/table">
            <a:tbl>
              <a:tblPr/>
              <a:tblGrid>
                <a:gridCol w="1500187">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928688">
                  <a:extLst>
                    <a:ext uri="{9D8B030D-6E8A-4147-A177-3AD203B41FA5}">
                      <a16:colId xmlns:a16="http://schemas.microsoft.com/office/drawing/2014/main" val="20002"/>
                    </a:ext>
                  </a:extLst>
                </a:gridCol>
                <a:gridCol w="1214437">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187450">
                  <a:extLst>
                    <a:ext uri="{9D8B030D-6E8A-4147-A177-3AD203B41FA5}">
                      <a16:colId xmlns:a16="http://schemas.microsoft.com/office/drawing/2014/main" val="20005"/>
                    </a:ext>
                  </a:extLst>
                </a:gridCol>
                <a:gridCol w="884238">
                  <a:extLst>
                    <a:ext uri="{9D8B030D-6E8A-4147-A177-3AD203B41FA5}">
                      <a16:colId xmlns:a16="http://schemas.microsoft.com/office/drawing/2014/main" val="20006"/>
                    </a:ext>
                  </a:extLst>
                </a:gridCol>
              </a:tblGrid>
              <a:tr h="9572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JENERASYON </a:t>
                      </a:r>
                    </a:p>
                  </a:txBody>
                  <a:tcPr marL="90487" marR="90487" marT="44441" marB="44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Doz</a:t>
                      </a:r>
                      <a:endPar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(mg/gün)</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Maks.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etki (saat)</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Yarılanma  süresi (saat)</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Etki</a:t>
                      </a:r>
                      <a:r>
                        <a:rPr kumimoji="0" lang="tr-TR" sz="1400" b="1" i="0" u="none" strike="noStrike" cap="none" normalizeH="0" baseline="0" smtClean="0">
                          <a:ln>
                            <a:noFill/>
                          </a:ln>
                          <a:solidFill>
                            <a:srgbClr val="18579B"/>
                          </a:solidFill>
                          <a:effectLst/>
                          <a:latin typeface="Arial" pitchFamily="34" charset="0"/>
                          <a:ea typeface="ＭＳ Ｐゴシック" charset="-128"/>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süresi</a:t>
                      </a:r>
                      <a:endPar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(saat)</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Metabolitler</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Atılış  yolu</a:t>
                      </a:r>
                      <a:endPar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txBody>
                  <a:tcPr marL="90487" marR="90487" marT="44441" marB="44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09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err="1" smtClean="0">
                          <a:ln>
                            <a:noFill/>
                          </a:ln>
                          <a:solidFill>
                            <a:srgbClr val="18579B"/>
                          </a:solidFill>
                          <a:effectLst/>
                          <a:latin typeface="Arial" pitchFamily="34" charset="0"/>
                          <a:ea typeface="ＭＳ Ｐゴシック" charset="-128"/>
                          <a:cs typeface="Times New Roman" pitchFamily="18" charset="0"/>
                        </a:rPr>
                        <a:t>Klorpropamid</a:t>
                      </a:r>
                      <a:endParaRPr kumimoji="0" lang="tr-TR" sz="14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rPr>
                        <a:t>                            </a:t>
                      </a:r>
                    </a:p>
                  </a:txBody>
                  <a:tcPr marL="90487" marR="90487" marT="44441" marB="44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100-500</a:t>
                      </a: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2  -  4</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rPr>
                        <a:t>36</a:t>
                      </a:r>
                      <a:endParaRPr kumimoji="0" lang="en-US"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rPr>
                        <a:t>60</a:t>
                      </a:r>
                      <a:endParaRPr kumimoji="0" lang="en-US"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rPr>
                        <a:t>Aktif </a:t>
                      </a: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Böbrek</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(B)</a:t>
                      </a: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87" marR="90487" marT="44441" marB="44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Tolazomid</a:t>
                      </a:r>
                    </a:p>
                  </a:txBody>
                  <a:tcPr marL="90487" marR="90487" marT="44441" marB="44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100-1000</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3-4</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7</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16-24</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inaktif</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B</a:t>
                      </a:r>
                    </a:p>
                  </a:txBody>
                  <a:tcPr marL="90487" marR="90487" marT="44441" marB="44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Tolbutamid</a:t>
                      </a:r>
                    </a:p>
                  </a:txBody>
                  <a:tcPr marL="90487" marR="90487" marT="44441" marB="44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500-3000</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3-4</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4.5-5.5</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6-10</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inaktif</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B</a:t>
                      </a:r>
                    </a:p>
                  </a:txBody>
                  <a:tcPr marL="90487" marR="90487" marT="44441" marB="44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Asetoheksamid</a:t>
                      </a:r>
                    </a:p>
                  </a:txBody>
                  <a:tcPr marL="90487" marR="90487" marT="44441" marB="44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250-1500</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4-6</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5</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12-18</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00"/>
                          </a:solidFill>
                          <a:effectLst/>
                          <a:latin typeface="Arial" pitchFamily="34" charset="0"/>
                          <a:ea typeface="ＭＳ Ｐゴシック" charset="-128"/>
                        </a:rPr>
                        <a:t>Aktif</a:t>
                      </a:r>
                    </a:p>
                  </a:txBody>
                  <a:tcPr marL="90487" marR="90487" marT="44441" marB="44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rPr>
                        <a:t>B</a:t>
                      </a:r>
                    </a:p>
                  </a:txBody>
                  <a:tcPr marL="90487" marR="90487" marT="44441" marB="44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Placeholder 3"/>
          <p:cNvGraphicFramePr>
            <a:graphicFrameLocks noGrp="1"/>
          </p:cNvGraphicFramePr>
          <p:nvPr>
            <p:ph type="tbl" idx="1"/>
            <p:extLst>
              <p:ext uri="{D42A27DB-BD31-4B8C-83A1-F6EECF244321}">
                <p14:modId xmlns:p14="http://schemas.microsoft.com/office/powerpoint/2010/main" val="1736337560"/>
              </p:ext>
            </p:extLst>
          </p:nvPr>
        </p:nvGraphicFramePr>
        <p:xfrm>
          <a:off x="467544" y="1700808"/>
          <a:ext cx="8075612" cy="4175470"/>
        </p:xfrm>
        <a:graphic>
          <a:graphicData uri="http://schemas.openxmlformats.org/drawingml/2006/table">
            <a:tbl>
              <a:tblPr/>
              <a:tblGrid>
                <a:gridCol w="1262062">
                  <a:extLst>
                    <a:ext uri="{9D8B030D-6E8A-4147-A177-3AD203B41FA5}">
                      <a16:colId xmlns:a16="http://schemas.microsoft.com/office/drawing/2014/main" val="20000"/>
                    </a:ext>
                  </a:extLst>
                </a:gridCol>
                <a:gridCol w="1008534">
                  <a:extLst>
                    <a:ext uri="{9D8B030D-6E8A-4147-A177-3AD203B41FA5}">
                      <a16:colId xmlns:a16="http://schemas.microsoft.com/office/drawing/2014/main" val="20001"/>
                    </a:ext>
                  </a:extLst>
                </a:gridCol>
                <a:gridCol w="1091729">
                  <a:extLst>
                    <a:ext uri="{9D8B030D-6E8A-4147-A177-3AD203B41FA5}">
                      <a16:colId xmlns:a16="http://schemas.microsoft.com/office/drawing/2014/main" val="20002"/>
                    </a:ext>
                  </a:extLst>
                </a:gridCol>
                <a:gridCol w="1165225">
                  <a:extLst>
                    <a:ext uri="{9D8B030D-6E8A-4147-A177-3AD203B41FA5}">
                      <a16:colId xmlns:a16="http://schemas.microsoft.com/office/drawing/2014/main" val="20003"/>
                    </a:ext>
                  </a:extLst>
                </a:gridCol>
                <a:gridCol w="1050925">
                  <a:extLst>
                    <a:ext uri="{9D8B030D-6E8A-4147-A177-3AD203B41FA5}">
                      <a16:colId xmlns:a16="http://schemas.microsoft.com/office/drawing/2014/main" val="20004"/>
                    </a:ext>
                  </a:extLst>
                </a:gridCol>
                <a:gridCol w="1193800">
                  <a:extLst>
                    <a:ext uri="{9D8B030D-6E8A-4147-A177-3AD203B41FA5}">
                      <a16:colId xmlns:a16="http://schemas.microsoft.com/office/drawing/2014/main" val="20005"/>
                    </a:ext>
                  </a:extLst>
                </a:gridCol>
                <a:gridCol w="1303337">
                  <a:extLst>
                    <a:ext uri="{9D8B030D-6E8A-4147-A177-3AD203B41FA5}">
                      <a16:colId xmlns:a16="http://schemas.microsoft.com/office/drawing/2014/main" val="20006"/>
                    </a:ext>
                  </a:extLst>
                </a:gridCol>
              </a:tblGrid>
              <a:tr h="7715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rPr>
                        <a:t>JENERASYON</a:t>
                      </a:r>
                    </a:p>
                  </a:txBody>
                  <a:tcPr marL="90479" marR="90479" marT="44444" marB="444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Doz</a:t>
                      </a:r>
                      <a:endPar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(mg/gün)</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Maksimum  etki (saat)</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Yarılanma  süresi (saat)</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Etki</a:t>
                      </a:r>
                      <a:r>
                        <a:rPr kumimoji="0" lang="tr-TR" sz="1400" b="1" i="0" u="none" strike="noStrike" cap="none" normalizeH="0" baseline="0" smtClean="0">
                          <a:ln>
                            <a:noFill/>
                          </a:ln>
                          <a:solidFill>
                            <a:srgbClr val="18579B"/>
                          </a:solidFill>
                          <a:effectLst/>
                          <a:latin typeface="Arial" pitchFamily="34" charset="0"/>
                          <a:ea typeface="ＭＳ Ｐゴシック" charset="-128"/>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süresi</a:t>
                      </a:r>
                      <a:endPar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(saat)</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Metabolitler</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 </a:t>
                      </a:r>
                      <a:r>
                        <a:rPr kumimoji="0" lang="tr-TR"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rPr>
                        <a:t>Atılış  yolu</a:t>
                      </a:r>
                      <a:endParaRPr kumimoji="0" lang="en-US" sz="1400" b="1" i="0" u="none" strike="noStrike" cap="none" normalizeH="0" baseline="0" smtClean="0">
                        <a:ln>
                          <a:noFill/>
                        </a:ln>
                        <a:solidFill>
                          <a:srgbClr val="18579B"/>
                        </a:solidFill>
                        <a:effectLst/>
                        <a:latin typeface="Arial" pitchFamily="34" charset="0"/>
                        <a:ea typeface="ＭＳ Ｐゴシック" charset="-128"/>
                        <a:cs typeface="Times New Roman" pitchFamily="18" charset="0"/>
                      </a:endParaRPr>
                    </a:p>
                  </a:txBody>
                  <a:tcPr marL="90479" marR="90479" marT="44444" marB="444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71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dirty="0" err="1" smtClean="0">
                          <a:ln>
                            <a:noFill/>
                          </a:ln>
                          <a:solidFill>
                            <a:srgbClr val="18579B"/>
                          </a:solidFill>
                          <a:effectLst/>
                          <a:latin typeface="Arial" pitchFamily="34" charset="0"/>
                          <a:ea typeface="ＭＳ Ｐゴシック" charset="-128"/>
                          <a:cs typeface="Times New Roman" pitchFamily="18" charset="0"/>
                        </a:rPr>
                        <a:t>Glipizid</a:t>
                      </a:r>
                      <a:endParaRPr kumimoji="0" lang="tr-TR" sz="12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endParaRPr>
                    </a:p>
                  </a:txBody>
                  <a:tcPr marL="90479" marR="90479" marT="44444" marB="444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rPr>
                        <a:t>2.5 -5-10 mg</a:t>
                      </a:r>
                      <a:endParaRPr kumimoji="0" lang="en-US"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rPr>
                        <a:t> 1  -  3</a:t>
                      </a:r>
                      <a:endParaRPr kumimoji="0" lang="en-US"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008000"/>
                          </a:solidFill>
                          <a:effectLst/>
                          <a:latin typeface="Arial" pitchFamily="34" charset="0"/>
                          <a:ea typeface="ＭＳ Ｐゴシック" charset="-128"/>
                          <a:cs typeface="Times New Roman" pitchFamily="18" charset="0"/>
                        </a:rPr>
                        <a:t>2 - 4  </a:t>
                      </a:r>
                      <a:endParaRPr kumimoji="0" lang="en-US" sz="1400" b="1" i="0" u="none" strike="noStrike" cap="none" normalizeH="0" baseline="0" smtClean="0">
                        <a:ln>
                          <a:noFill/>
                        </a:ln>
                        <a:solidFill>
                          <a:srgbClr val="008000"/>
                        </a:solidFill>
                        <a:effectLst/>
                        <a:latin typeface="Arial" pitchFamily="34" charset="0"/>
                        <a:ea typeface="ＭＳ Ｐゴシック" charset="-128"/>
                        <a:cs typeface="Times New Roman" pitchFamily="18" charset="0"/>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15 - 24</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İnaktif</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%80 B, </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%20</a:t>
                      </a:r>
                      <a:r>
                        <a:rPr kumimoji="0" lang="tr-TR" sz="12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karaciğe</a:t>
                      </a: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r (KC)</a:t>
                      </a: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8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dirty="0" err="1" smtClean="0">
                          <a:ln>
                            <a:noFill/>
                          </a:ln>
                          <a:solidFill>
                            <a:srgbClr val="18579B"/>
                          </a:solidFill>
                          <a:effectLst/>
                          <a:latin typeface="Arial" pitchFamily="34" charset="0"/>
                          <a:ea typeface="ＭＳ Ｐゴシック" charset="-128"/>
                          <a:cs typeface="Times New Roman" pitchFamily="18" charset="0"/>
                        </a:rPr>
                        <a:t>Glibenklamid</a:t>
                      </a:r>
                      <a:endParaRPr kumimoji="0" lang="tr-TR" sz="12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endParaRPr>
                    </a:p>
                  </a:txBody>
                  <a:tcPr marL="90479" marR="90479" marT="44444" marB="444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rPr>
                        <a:t>1.25 – 20 mg</a:t>
                      </a:r>
                      <a:endParaRPr kumimoji="0" lang="en-US"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4</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5-10</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16-24 </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00"/>
                          </a:solidFill>
                          <a:effectLst/>
                          <a:latin typeface="Arial" pitchFamily="34" charset="0"/>
                          <a:ea typeface="ＭＳ Ｐゴシック" charset="-128"/>
                          <a:cs typeface="Times New Roman" pitchFamily="18" charset="0"/>
                        </a:rPr>
                        <a:t>aktif</a:t>
                      </a:r>
                      <a:endParaRPr kumimoji="0" lang="tr-TR" sz="1400" b="1" i="0" u="none" strike="noStrike" cap="none" normalizeH="0" baseline="0" smtClean="0">
                        <a:ln>
                          <a:noFill/>
                        </a:ln>
                        <a:solidFill>
                          <a:srgbClr val="FF0000"/>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00B050"/>
                          </a:solidFill>
                          <a:effectLst/>
                          <a:latin typeface="Arial" pitchFamily="34" charset="0"/>
                          <a:ea typeface="ＭＳ Ｐゴシック" charset="-128"/>
                          <a:cs typeface="Times New Roman" pitchFamily="18" charset="0"/>
                        </a:rPr>
                        <a:t>%50 B </a:t>
                      </a:r>
                      <a:endParaRPr kumimoji="0" lang="en-US" sz="1400" b="1" i="0" u="none" strike="noStrike" cap="none" normalizeH="0" baseline="0" smtClean="0">
                        <a:ln>
                          <a:noFill/>
                        </a:ln>
                        <a:solidFill>
                          <a:srgbClr val="00B050"/>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00B050"/>
                          </a:solidFill>
                          <a:effectLst/>
                          <a:latin typeface="Arial" pitchFamily="34" charset="0"/>
                          <a:ea typeface="ＭＳ Ｐゴシック" charset="-128"/>
                          <a:cs typeface="Times New Roman" pitchFamily="18" charset="0"/>
                        </a:rPr>
                        <a:t>%50 KC</a:t>
                      </a:r>
                      <a:endParaRPr kumimoji="0" lang="tr-TR" sz="1400" b="1" i="0" u="none" strike="noStrike" cap="none" normalizeH="0" baseline="0" smtClean="0">
                        <a:ln>
                          <a:noFill/>
                        </a:ln>
                        <a:solidFill>
                          <a:srgbClr val="00B050"/>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30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dirty="0" err="1" smtClean="0">
                          <a:ln>
                            <a:noFill/>
                          </a:ln>
                          <a:solidFill>
                            <a:srgbClr val="18579B"/>
                          </a:solidFill>
                          <a:effectLst/>
                          <a:latin typeface="Arial" pitchFamily="34" charset="0"/>
                          <a:ea typeface="ＭＳ Ｐゴシック" charset="-128"/>
                          <a:cs typeface="Times New Roman" pitchFamily="18" charset="0"/>
                        </a:rPr>
                        <a:t>Gliclazid</a:t>
                      </a:r>
                      <a:endParaRPr kumimoji="0" lang="tr-TR" sz="12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dirty="0" err="1" smtClean="0">
                          <a:ln>
                            <a:noFill/>
                          </a:ln>
                          <a:solidFill>
                            <a:srgbClr val="18579B"/>
                          </a:solidFill>
                          <a:effectLst/>
                          <a:latin typeface="Arial" pitchFamily="34" charset="0"/>
                          <a:ea typeface="ＭＳ Ｐゴシック" charset="-128"/>
                          <a:cs typeface="Times New Roman" pitchFamily="18" charset="0"/>
                        </a:rPr>
                        <a:t>Glıkalzid</a:t>
                      </a:r>
                      <a:r>
                        <a:rPr kumimoji="0" lang="tr-TR" sz="12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rPr>
                        <a:t> MR</a:t>
                      </a:r>
                    </a:p>
                  </a:txBody>
                  <a:tcPr marL="90479" marR="90479" marT="44444" marB="444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rPr>
                        <a:t>80 – 240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cs typeface="+mn-cs"/>
                        </a:rPr>
                        <a:t>30-120 mg</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2-6</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6  -  12</a:t>
                      </a: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16 - 24</a:t>
                      </a:r>
                      <a:endParaRPr kumimoji="0" lang="tr-TR" sz="1400" b="1" i="0" u="none" strike="noStrike" cap="none" normalizeH="0" baseline="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B3742"/>
                          </a:solidFill>
                          <a:effectLst/>
                          <a:latin typeface="Arial" pitchFamily="34" charset="0"/>
                          <a:ea typeface="ＭＳ Ｐゴシック" charset="-128"/>
                          <a:cs typeface="Times New Roman" pitchFamily="18" charset="0"/>
                        </a:rPr>
                        <a:t>Zayıf aktif</a:t>
                      </a:r>
                      <a:endParaRPr kumimoji="0" lang="tr-TR" sz="1400" b="1" i="0" u="none" strike="noStrike" cap="none" normalizeH="0" baseline="0" smtClean="0">
                        <a:ln>
                          <a:noFill/>
                        </a:ln>
                        <a:solidFill>
                          <a:srgbClr val="1B3742"/>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%70 B</a:t>
                      </a:r>
                      <a:endParaRPr kumimoji="0" lang="en-US"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%30 KC</a:t>
                      </a:r>
                    </a:p>
                  </a:txBody>
                  <a:tcPr marL="90479" marR="90479" marT="44444" marB="444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30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dirty="0" err="1" smtClean="0">
                          <a:ln>
                            <a:noFill/>
                          </a:ln>
                          <a:solidFill>
                            <a:srgbClr val="18579B"/>
                          </a:solidFill>
                          <a:effectLst/>
                          <a:latin typeface="Arial" pitchFamily="34" charset="0"/>
                          <a:ea typeface="ＭＳ Ｐゴシック" charset="-128"/>
                          <a:cs typeface="Times New Roman" pitchFamily="18" charset="0"/>
                        </a:rPr>
                        <a:t>Glimepirid</a:t>
                      </a:r>
                      <a:endParaRPr kumimoji="0" lang="tr-TR" sz="1200" b="1" i="0" u="none" strike="noStrike" cap="none" normalizeH="0" baseline="0" dirty="0" smtClean="0">
                        <a:ln>
                          <a:noFill/>
                        </a:ln>
                        <a:solidFill>
                          <a:srgbClr val="18579B"/>
                        </a:solidFill>
                        <a:effectLst/>
                        <a:latin typeface="Arial" pitchFamily="34" charset="0"/>
                        <a:ea typeface="ＭＳ Ｐゴシック" charset="-128"/>
                        <a:cs typeface="Times New Roman" pitchFamily="18" charset="0"/>
                      </a:endParaRPr>
                    </a:p>
                  </a:txBody>
                  <a:tcPr marL="90479" marR="90479" marT="44444" marB="444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ea typeface="ＭＳ Ｐゴシック" charset="-128"/>
                          <a:cs typeface="Times New Roman" pitchFamily="18" charset="0"/>
                        </a:rPr>
                        <a:t>1-8 mg</a:t>
                      </a:r>
                      <a:endParaRPr kumimoji="0" lang="tr-TR" sz="1400" b="1" i="0" u="none" strike="noStrike" cap="none" normalizeH="0" baseline="0" dirty="0" smtClean="0">
                        <a:ln>
                          <a:noFill/>
                        </a:ln>
                        <a:solidFill>
                          <a:schemeClr val="tx1"/>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2.5</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cs typeface="Times New Roman" pitchFamily="18" charset="0"/>
                        </a:rPr>
                        <a:t>9</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ea typeface="ＭＳ Ｐゴシック" charset="-128"/>
                        </a:rPr>
                        <a:t>16-24 </a:t>
                      </a: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1B3742"/>
                          </a:solidFill>
                          <a:effectLst/>
                          <a:latin typeface="Arial" pitchFamily="34" charset="0"/>
                          <a:ea typeface="ＭＳ Ｐゴシック" charset="-128"/>
                          <a:cs typeface="Times New Roman" pitchFamily="18" charset="0"/>
                        </a:rPr>
                        <a:t>zayıf aktif</a:t>
                      </a:r>
                      <a:endParaRPr kumimoji="0" lang="tr-TR" sz="1400" b="1" i="0" u="none" strike="noStrike" cap="none" normalizeH="0" baseline="0" smtClean="0">
                        <a:ln>
                          <a:noFill/>
                        </a:ln>
                        <a:solidFill>
                          <a:srgbClr val="1B3742"/>
                        </a:solidFill>
                        <a:effectLst/>
                        <a:latin typeface="Arial" pitchFamily="34" charset="0"/>
                        <a:ea typeface="ＭＳ Ｐゴシック" charset="-128"/>
                      </a:endParaRPr>
                    </a:p>
                  </a:txBody>
                  <a:tcPr marL="90479" marR="90479" marT="44444" marB="44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rgbClr val="00B050"/>
                          </a:solidFill>
                          <a:effectLst/>
                          <a:latin typeface="Arial" pitchFamily="34" charset="0"/>
                          <a:ea typeface="ＭＳ Ｐゴシック" charset="-128"/>
                          <a:cs typeface="Times New Roman" pitchFamily="18" charset="0"/>
                        </a:rPr>
                        <a:t>%50 B</a:t>
                      </a:r>
                      <a:endParaRPr kumimoji="0" lang="en-US" sz="1400" b="1" i="0" u="none" strike="noStrike" cap="none" normalizeH="0" baseline="0" dirty="0" smtClean="0">
                        <a:ln>
                          <a:noFill/>
                        </a:ln>
                        <a:solidFill>
                          <a:srgbClr val="00B050"/>
                        </a:solidFill>
                        <a:effectLst/>
                        <a:latin typeface="Arial" pitchFamily="34" charset="0"/>
                        <a:ea typeface="ＭＳ Ｐゴシック" charset="-128"/>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rgbClr val="00B050"/>
                          </a:solidFill>
                          <a:effectLst/>
                          <a:latin typeface="Arial" pitchFamily="34" charset="0"/>
                          <a:ea typeface="ＭＳ Ｐゴシック" charset="-128"/>
                          <a:cs typeface="Times New Roman" pitchFamily="18" charset="0"/>
                        </a:rPr>
                        <a:t>%50 KC</a:t>
                      </a:r>
                    </a:p>
                  </a:txBody>
                  <a:tcPr marL="90479" marR="90479" marT="44444" marB="444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8435" name="Title 1"/>
          <p:cNvSpPr>
            <a:spLocks noGrp="1"/>
          </p:cNvSpPr>
          <p:nvPr>
            <p:ph type="title"/>
          </p:nvPr>
        </p:nvSpPr>
        <p:spPr>
          <a:xfrm>
            <a:off x="285750" y="142875"/>
            <a:ext cx="8215313" cy="838200"/>
          </a:xfrm>
          <a:solidFill>
            <a:schemeClr val="accent4"/>
          </a:solidFill>
          <a:ln w="76200">
            <a:solidFill>
              <a:srgbClr val="713B0E"/>
            </a:solidFill>
          </a:ln>
        </p:spPr>
        <p:txBody>
          <a:bodyPr/>
          <a:lstStyle/>
          <a:p>
            <a:r>
              <a:rPr lang="en-US" sz="3200" b="1" smtClean="0">
                <a:solidFill>
                  <a:schemeClr val="tx1"/>
                </a:solidFill>
                <a:latin typeface="Arial"/>
                <a:ea typeface="ＭＳ Ｐゴシック" charset="-128"/>
                <a:cs typeface="Arial"/>
              </a:rPr>
              <a:t>SU FARMAKOKİNETİK ÖZELLİKLERİ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idx="4294967295"/>
          </p:nvPr>
        </p:nvSpPr>
        <p:spPr>
          <a:xfrm>
            <a:off x="250825" y="260350"/>
            <a:ext cx="8713788" cy="720725"/>
          </a:xfrm>
          <a:solidFill>
            <a:schemeClr val="accent4"/>
          </a:solidFill>
          <a:ln w="76200">
            <a:solidFill>
              <a:srgbClr val="713B0E"/>
            </a:solidFill>
          </a:ln>
        </p:spPr>
        <p:txBody>
          <a:bodyPr lIns="45720" rIns="45720" bIns="64008"/>
          <a:lstStyle/>
          <a:p>
            <a:pPr eaLnBrk="1" hangingPunct="1"/>
            <a:r>
              <a:rPr lang="en-US" sz="4000" b="1" smtClean="0">
                <a:solidFill>
                  <a:schemeClr val="tx1"/>
                </a:solidFill>
                <a:latin typeface="Calibri" pitchFamily="34" charset="0"/>
                <a:ea typeface="ＭＳ Ｐゴシック" charset="-128"/>
              </a:rPr>
              <a:t>S</a:t>
            </a:r>
            <a:r>
              <a:rPr lang="tr-TR" sz="4000" b="1" smtClean="0">
                <a:solidFill>
                  <a:schemeClr val="tx1"/>
                </a:solidFill>
                <a:latin typeface="Calibri" pitchFamily="34" charset="0"/>
                <a:ea typeface="ＭＳ Ｐゴシック" charset="-128"/>
              </a:rPr>
              <a:t>ü</a:t>
            </a:r>
            <a:r>
              <a:rPr lang="en-US" sz="4000" b="1" smtClean="0">
                <a:solidFill>
                  <a:schemeClr val="tx1"/>
                </a:solidFill>
                <a:latin typeface="Calibri" pitchFamily="34" charset="0"/>
                <a:ea typeface="ＭＳ Ｐゴシック" charset="-128"/>
              </a:rPr>
              <a:t>lfon</a:t>
            </a:r>
            <a:r>
              <a:rPr lang="tr-TR" sz="4000" b="1" smtClean="0">
                <a:solidFill>
                  <a:schemeClr val="tx1"/>
                </a:solidFill>
                <a:latin typeface="Calibri" pitchFamily="34" charset="0"/>
                <a:ea typeface="ＭＳ Ｐゴシック" charset="-128"/>
              </a:rPr>
              <a:t>i</a:t>
            </a:r>
            <a:r>
              <a:rPr lang="en-US" sz="4000" b="1" smtClean="0">
                <a:solidFill>
                  <a:schemeClr val="tx1"/>
                </a:solidFill>
                <a:latin typeface="Calibri" pitchFamily="34" charset="0"/>
                <a:ea typeface="ＭＳ Ｐゴシック" charset="-128"/>
              </a:rPr>
              <a:t>l</a:t>
            </a:r>
            <a:r>
              <a:rPr lang="tr-TR" sz="4000" b="1" smtClean="0">
                <a:solidFill>
                  <a:schemeClr val="tx1"/>
                </a:solidFill>
                <a:latin typeface="Calibri" pitchFamily="34" charset="0"/>
                <a:ea typeface="ＭＳ Ｐゴシック" charset="-128"/>
              </a:rPr>
              <a:t>üreler</a:t>
            </a:r>
            <a:endParaRPr lang="en-US" sz="4000" b="1" smtClean="0">
              <a:solidFill>
                <a:schemeClr val="tx1"/>
              </a:solidFill>
              <a:latin typeface="Calibri" pitchFamily="34" charset="0"/>
              <a:ea typeface="ＭＳ Ｐゴシック" charset="-128"/>
            </a:endParaRPr>
          </a:p>
        </p:txBody>
      </p:sp>
      <p:sp>
        <p:nvSpPr>
          <p:cNvPr id="57346" name="Rectangle 3"/>
          <p:cNvSpPr>
            <a:spLocks noGrp="1" noChangeArrowheads="1"/>
          </p:cNvSpPr>
          <p:nvPr>
            <p:ph type="body" idx="4294967295"/>
          </p:nvPr>
        </p:nvSpPr>
        <p:spPr>
          <a:xfrm>
            <a:off x="285750" y="1412776"/>
            <a:ext cx="8642350" cy="4464149"/>
          </a:xfrm>
          <a:ln w="76200">
            <a:solidFill>
              <a:srgbClr val="0F3661"/>
            </a:solidFill>
          </a:ln>
        </p:spPr>
        <p:txBody>
          <a:bodyPr/>
          <a:lstStyle/>
          <a:p>
            <a:pPr marL="0" indent="0" eaLnBrk="1" hangingPunct="1">
              <a:lnSpc>
                <a:spcPct val="80000"/>
              </a:lnSpc>
              <a:buNone/>
            </a:pPr>
            <a:r>
              <a:rPr lang="tr-TR" dirty="0">
                <a:solidFill>
                  <a:srgbClr val="000000"/>
                </a:solidFill>
                <a:latin typeface="Arial"/>
                <a:cs typeface="Arial"/>
              </a:rPr>
              <a:t>Beta hücrelerinden insülin salgısının </a:t>
            </a:r>
            <a:r>
              <a:rPr lang="tr-TR" dirty="0" smtClean="0">
                <a:solidFill>
                  <a:srgbClr val="000000"/>
                </a:solidFill>
                <a:latin typeface="Arial"/>
                <a:cs typeface="Arial"/>
              </a:rPr>
              <a:t>arttırılması</a:t>
            </a:r>
            <a:endParaRPr lang="tr-TR" b="1" dirty="0">
              <a:solidFill>
                <a:srgbClr val="000000"/>
              </a:solidFill>
              <a:latin typeface="Arial"/>
              <a:cs typeface="Arial"/>
            </a:endParaRPr>
          </a:p>
          <a:p>
            <a:pPr marL="0" indent="0" eaLnBrk="1" hangingPunct="1">
              <a:lnSpc>
                <a:spcPct val="80000"/>
              </a:lnSpc>
              <a:buNone/>
            </a:pPr>
            <a:r>
              <a:rPr lang="en-US" b="1" dirty="0" err="1" smtClean="0">
                <a:solidFill>
                  <a:srgbClr val="FF0000"/>
                </a:solidFill>
                <a:latin typeface="Arial" pitchFamily="34" charset="0"/>
                <a:ea typeface="ＭＳ Ｐゴシック" charset="-128"/>
                <a:cs typeface="Arial" pitchFamily="34" charset="0"/>
              </a:rPr>
              <a:t>Nongl</a:t>
            </a:r>
            <a:r>
              <a:rPr lang="tr-TR" b="1" dirty="0" err="1" smtClean="0">
                <a:solidFill>
                  <a:srgbClr val="FF0000"/>
                </a:solidFill>
                <a:latin typeface="Arial" pitchFamily="34" charset="0"/>
                <a:ea typeface="ＭＳ Ｐゴシック" charset="-128"/>
                <a:cs typeface="Arial" pitchFamily="34" charset="0"/>
              </a:rPr>
              <a:t>isemik</a:t>
            </a:r>
            <a:r>
              <a:rPr lang="tr-TR" b="1" dirty="0" smtClean="0">
                <a:solidFill>
                  <a:srgbClr val="FF0000"/>
                </a:solidFill>
                <a:latin typeface="Arial" pitchFamily="34" charset="0"/>
                <a:ea typeface="ＭＳ Ｐゴシック" charset="-128"/>
                <a:cs typeface="Arial" pitchFamily="34" charset="0"/>
              </a:rPr>
              <a:t> etki</a:t>
            </a:r>
            <a:endParaRPr lang="tr-TR" dirty="0">
              <a:latin typeface="Arial" pitchFamily="34" charset="0"/>
              <a:ea typeface="ＭＳ Ｐゴシック" charset="-128"/>
              <a:cs typeface="Arial" pitchFamily="34" charset="0"/>
            </a:endParaRPr>
          </a:p>
          <a:p>
            <a:pPr marL="0" indent="0" eaLnBrk="1" hangingPunct="1">
              <a:lnSpc>
                <a:spcPct val="80000"/>
              </a:lnSpc>
              <a:buNone/>
            </a:pPr>
            <a:r>
              <a:rPr lang="tr-TR" b="1" dirty="0" smtClean="0">
                <a:solidFill>
                  <a:schemeClr val="tx1"/>
                </a:solidFill>
                <a:latin typeface="Arial" pitchFamily="34" charset="0"/>
                <a:ea typeface="ＭＳ Ｐゴシック" charset="-128"/>
                <a:cs typeface="Arial" pitchFamily="34" charset="0"/>
              </a:rPr>
              <a:t>	Kilo aldırıcı </a:t>
            </a:r>
            <a:r>
              <a:rPr lang="en-US" b="1" dirty="0" smtClean="0">
                <a:solidFill>
                  <a:schemeClr val="tx1"/>
                </a:solidFill>
                <a:latin typeface="Arial" pitchFamily="34" charset="0"/>
                <a:ea typeface="ＭＳ Ｐゴシック" charset="-128"/>
                <a:cs typeface="Arial" pitchFamily="34" charset="0"/>
              </a:rPr>
              <a:t> </a:t>
            </a:r>
            <a:r>
              <a:rPr lang="tr-TR" b="1" dirty="0" smtClean="0">
                <a:solidFill>
                  <a:schemeClr val="tx1"/>
                </a:solidFill>
                <a:latin typeface="Arial" pitchFamily="34" charset="0"/>
                <a:ea typeface="ＭＳ Ｐゴシック" charset="-128"/>
                <a:cs typeface="Arial" pitchFamily="34" charset="0"/>
              </a:rPr>
              <a:t>etki (+)</a:t>
            </a:r>
          </a:p>
          <a:p>
            <a:pPr marL="0" indent="0" eaLnBrk="1" hangingPunct="1">
              <a:lnSpc>
                <a:spcPct val="80000"/>
              </a:lnSpc>
              <a:buNone/>
            </a:pPr>
            <a:r>
              <a:rPr lang="en-US" b="1" dirty="0" smtClean="0">
                <a:solidFill>
                  <a:srgbClr val="FF0000"/>
                </a:solidFill>
                <a:latin typeface="Arial" pitchFamily="34" charset="0"/>
                <a:ea typeface="ＭＳ Ｐゴシック" charset="-128"/>
                <a:cs typeface="Arial" pitchFamily="34" charset="0"/>
              </a:rPr>
              <a:t>Major A</a:t>
            </a:r>
            <a:r>
              <a:rPr lang="tr-TR" b="1" dirty="0" smtClean="0">
                <a:solidFill>
                  <a:srgbClr val="FF0000"/>
                </a:solidFill>
                <a:latin typeface="Arial" pitchFamily="34" charset="0"/>
                <a:ea typeface="ＭＳ Ｐゴシック" charset="-128"/>
                <a:cs typeface="Arial" pitchFamily="34" charset="0"/>
              </a:rPr>
              <a:t>v</a:t>
            </a:r>
            <a:r>
              <a:rPr lang="en-US" b="1" dirty="0" smtClean="0">
                <a:solidFill>
                  <a:srgbClr val="FF0000"/>
                </a:solidFill>
                <a:latin typeface="Arial" pitchFamily="34" charset="0"/>
                <a:ea typeface="ＭＳ Ｐゴシック" charset="-128"/>
                <a:cs typeface="Arial" pitchFamily="34" charset="0"/>
              </a:rPr>
              <a:t>anta</a:t>
            </a:r>
            <a:r>
              <a:rPr lang="tr-TR" b="1" dirty="0" err="1" smtClean="0">
                <a:solidFill>
                  <a:srgbClr val="FF0000"/>
                </a:solidFill>
                <a:latin typeface="Arial" pitchFamily="34" charset="0"/>
                <a:ea typeface="ＭＳ Ｐゴシック" charset="-128"/>
                <a:cs typeface="Arial" pitchFamily="34" charset="0"/>
              </a:rPr>
              <a:t>jları</a:t>
            </a:r>
            <a:r>
              <a:rPr lang="en-US" dirty="0" smtClean="0">
                <a:solidFill>
                  <a:srgbClr val="FF0000"/>
                </a:solidFill>
                <a:latin typeface="Arial" pitchFamily="34" charset="0"/>
                <a:ea typeface="ＭＳ Ｐゴシック" charset="-128"/>
                <a:cs typeface="Arial" pitchFamily="34" charset="0"/>
              </a:rPr>
              <a:t>:</a:t>
            </a:r>
          </a:p>
          <a:p>
            <a:pPr marL="687388" lvl="1" indent="-346075" eaLnBrk="1" hangingPunct="1">
              <a:lnSpc>
                <a:spcPct val="80000"/>
              </a:lnSpc>
            </a:pPr>
            <a:r>
              <a:rPr lang="tr-TR" b="1" dirty="0" smtClean="0">
                <a:solidFill>
                  <a:srgbClr val="000000"/>
                </a:solidFill>
                <a:latin typeface="Arial" pitchFamily="34" charset="0"/>
              </a:rPr>
              <a:t>Uzun süreli deneyim, emniyet</a:t>
            </a:r>
            <a:endParaRPr lang="tr-TR" b="1" dirty="0">
              <a:solidFill>
                <a:srgbClr val="000000"/>
              </a:solidFill>
              <a:latin typeface="Arial" pitchFamily="34" charset="0"/>
            </a:endParaRPr>
          </a:p>
          <a:p>
            <a:pPr marL="687388" lvl="1" indent="-346075" eaLnBrk="1" hangingPunct="1">
              <a:lnSpc>
                <a:spcPct val="80000"/>
              </a:lnSpc>
            </a:pPr>
            <a:r>
              <a:rPr lang="tr-TR" b="1" dirty="0" smtClean="0">
                <a:solidFill>
                  <a:srgbClr val="000000"/>
                </a:solidFill>
                <a:latin typeface="Arial" pitchFamily="34" charset="0"/>
              </a:rPr>
              <a:t>Ucuzluk, etkinlik yüksek</a:t>
            </a:r>
          </a:p>
          <a:p>
            <a:pPr marL="687388" lvl="1" indent="-346075" eaLnBrk="1" hangingPunct="1">
              <a:lnSpc>
                <a:spcPct val="80000"/>
              </a:lnSpc>
            </a:pPr>
            <a:r>
              <a:rPr lang="tr-TR" b="1" dirty="0" err="1" smtClean="0">
                <a:solidFill>
                  <a:srgbClr val="000000"/>
                </a:solidFill>
                <a:latin typeface="Arial"/>
                <a:cs typeface="Arial"/>
              </a:rPr>
              <a:t>Mikrovasküler</a:t>
            </a:r>
            <a:r>
              <a:rPr lang="tr-TR" b="1" dirty="0" smtClean="0">
                <a:solidFill>
                  <a:srgbClr val="000000"/>
                </a:solidFill>
                <a:latin typeface="Arial"/>
                <a:cs typeface="Arial"/>
              </a:rPr>
              <a:t> </a:t>
            </a:r>
            <a:r>
              <a:rPr lang="tr-TR" b="1" dirty="0">
                <a:solidFill>
                  <a:srgbClr val="000000"/>
                </a:solidFill>
                <a:latin typeface="Arial"/>
                <a:cs typeface="Arial"/>
              </a:rPr>
              <a:t>komplikasyon riskini </a:t>
            </a:r>
            <a:r>
              <a:rPr lang="tr-TR" b="1" dirty="0" smtClean="0">
                <a:solidFill>
                  <a:srgbClr val="000000"/>
                </a:solidFill>
                <a:latin typeface="Arial"/>
                <a:cs typeface="Arial"/>
              </a:rPr>
              <a:t>azaltır  </a:t>
            </a:r>
            <a:r>
              <a:rPr lang="tr-TR" b="1" dirty="0">
                <a:solidFill>
                  <a:srgbClr val="000000"/>
                </a:solidFill>
                <a:latin typeface="Arial"/>
                <a:cs typeface="Arial"/>
              </a:rPr>
              <a:t>(UKPDS ve ADVANCE)</a:t>
            </a:r>
          </a:p>
          <a:p>
            <a:pPr marL="687388" lvl="1" indent="-346075" eaLnBrk="1" hangingPunct="1">
              <a:lnSpc>
                <a:spcPct val="80000"/>
              </a:lnSpc>
            </a:pPr>
            <a:endParaRPr lang="en-US" b="1" dirty="0" smtClean="0">
              <a:latin typeface="Calibri" pitchFamily="34" charset="0"/>
            </a:endParaRPr>
          </a:p>
          <a:p>
            <a:pPr marL="227013" indent="-227013" eaLnBrk="1" hangingPunct="1">
              <a:lnSpc>
                <a:spcPct val="80000"/>
              </a:lnSpc>
            </a:pPr>
            <a:r>
              <a:rPr lang="en-US" b="1" dirty="0" err="1">
                <a:solidFill>
                  <a:schemeClr val="tx1"/>
                </a:solidFill>
                <a:ea typeface="ＭＳ Ｐゴシック" charset="-128"/>
              </a:rPr>
              <a:t>Aç</a:t>
            </a:r>
            <a:r>
              <a:rPr lang="en-US" b="1" dirty="0">
                <a:solidFill>
                  <a:schemeClr val="tx1"/>
                </a:solidFill>
                <a:ea typeface="ＭＳ Ｐゴシック" charset="-128"/>
              </a:rPr>
              <a:t> </a:t>
            </a:r>
            <a:r>
              <a:rPr lang="en-US" b="1" dirty="0" err="1">
                <a:solidFill>
                  <a:schemeClr val="tx1"/>
                </a:solidFill>
                <a:ea typeface="ＭＳ Ｐゴシック" charset="-128"/>
              </a:rPr>
              <a:t>karnına</a:t>
            </a:r>
            <a:r>
              <a:rPr lang="en-US" b="1" dirty="0">
                <a:solidFill>
                  <a:schemeClr val="tx1"/>
                </a:solidFill>
                <a:ea typeface="ＭＳ Ｐゴシック" charset="-128"/>
              </a:rPr>
              <a:t>, </a:t>
            </a:r>
            <a:r>
              <a:rPr lang="en-US" b="1" dirty="0" err="1">
                <a:solidFill>
                  <a:schemeClr val="tx1"/>
                </a:solidFill>
                <a:ea typeface="ＭＳ Ｐゴシック" charset="-128"/>
              </a:rPr>
              <a:t>yemeklerden</a:t>
            </a:r>
            <a:r>
              <a:rPr lang="en-US" b="1" dirty="0">
                <a:solidFill>
                  <a:schemeClr val="tx1"/>
                </a:solidFill>
                <a:ea typeface="ＭＳ Ｐゴシック" charset="-128"/>
              </a:rPr>
              <a:t> 20-30 </a:t>
            </a:r>
            <a:r>
              <a:rPr lang="en-US" b="1" dirty="0" err="1">
                <a:solidFill>
                  <a:schemeClr val="tx1"/>
                </a:solidFill>
                <a:ea typeface="ＭＳ Ｐゴシック" charset="-128"/>
              </a:rPr>
              <a:t>dk</a:t>
            </a:r>
            <a:r>
              <a:rPr lang="en-US" b="1" dirty="0">
                <a:solidFill>
                  <a:schemeClr val="tx1"/>
                </a:solidFill>
                <a:ea typeface="ＭＳ Ｐゴシック" charset="-128"/>
              </a:rPr>
              <a:t> </a:t>
            </a:r>
            <a:r>
              <a:rPr lang="en-US" b="1" dirty="0" err="1">
                <a:solidFill>
                  <a:schemeClr val="tx1"/>
                </a:solidFill>
                <a:ea typeface="ＭＳ Ｐゴシック" charset="-128"/>
              </a:rPr>
              <a:t>önce</a:t>
            </a:r>
            <a:endParaRPr lang="tr-TR" b="1" dirty="0">
              <a:solidFill>
                <a:schemeClr val="tx1"/>
              </a:solidFill>
              <a:latin typeface="Arial" pitchFamily="34" charset="0"/>
              <a:ea typeface="ＭＳ Ｐゴシック" charset="-128"/>
              <a:cs typeface="Arial" pitchFamily="34" charset="0"/>
            </a:endParaRPr>
          </a:p>
          <a:p>
            <a:pPr marL="227013" indent="-227013" eaLnBrk="1" hangingPunct="1">
              <a:lnSpc>
                <a:spcPct val="80000"/>
              </a:lnSpc>
            </a:pPr>
            <a:endParaRPr lang="en-US" dirty="0" smtClean="0">
              <a:latin typeface="Calibri" pitchFamily="34" charset="0"/>
              <a:ea typeface="ＭＳ Ｐゴシック" charset="-128"/>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rrowheads="1"/>
          </p:cNvSpPr>
          <p:nvPr>
            <p:ph type="title"/>
          </p:nvPr>
        </p:nvSpPr>
        <p:spPr>
          <a:xfrm>
            <a:off x="0" y="0"/>
            <a:ext cx="8928100" cy="1143000"/>
          </a:xfrm>
          <a:solidFill>
            <a:schemeClr val="accent4"/>
          </a:solidFill>
          <a:ln w="76200">
            <a:solidFill>
              <a:srgbClr val="800000"/>
            </a:solidFill>
          </a:ln>
        </p:spPr>
        <p:txBody>
          <a:bodyPr/>
          <a:lstStyle/>
          <a:p>
            <a:pPr eaLnBrk="1" hangingPunct="1"/>
            <a:r>
              <a:rPr lang="en-AU" sz="4800" b="1" dirty="0" err="1" smtClean="0">
                <a:solidFill>
                  <a:schemeClr val="tx1"/>
                </a:solidFill>
                <a:ea typeface="ＭＳ Ｐゴシック" charset="-128"/>
              </a:rPr>
              <a:t>Sülfonilüre</a:t>
            </a:r>
            <a:r>
              <a:rPr lang="en-AU" sz="4800" b="1" dirty="0" smtClean="0">
                <a:solidFill>
                  <a:schemeClr val="tx1"/>
                </a:solidFill>
                <a:ea typeface="ＭＳ Ｐゴシック" charset="-128"/>
              </a:rPr>
              <a:t> Yan </a:t>
            </a:r>
            <a:r>
              <a:rPr lang="en-AU" sz="4800" b="1" dirty="0" err="1" smtClean="0">
                <a:solidFill>
                  <a:schemeClr val="tx1"/>
                </a:solidFill>
                <a:ea typeface="ＭＳ Ｐゴシック" charset="-128"/>
              </a:rPr>
              <a:t>Etkileri</a:t>
            </a:r>
            <a:endParaRPr lang="en-AU" b="1" dirty="0" smtClean="0">
              <a:solidFill>
                <a:schemeClr val="tx1"/>
              </a:solidFill>
              <a:ea typeface="ＭＳ Ｐゴシック" charset="-128"/>
            </a:endParaRPr>
          </a:p>
        </p:txBody>
      </p:sp>
      <p:sp>
        <p:nvSpPr>
          <p:cNvPr id="22531" name="Rectangle 3"/>
          <p:cNvSpPr>
            <a:spLocks noGrp="1" noChangeArrowheads="1"/>
          </p:cNvSpPr>
          <p:nvPr>
            <p:ph type="body" sz="half" idx="1"/>
          </p:nvPr>
        </p:nvSpPr>
        <p:spPr>
          <a:xfrm>
            <a:off x="107950" y="1412875"/>
            <a:ext cx="4895850" cy="5184775"/>
          </a:xfrm>
          <a:ln w="76200">
            <a:solidFill>
              <a:schemeClr val="accent2">
                <a:lumMod val="50000"/>
              </a:schemeClr>
            </a:solidFill>
          </a:ln>
        </p:spPr>
        <p:txBody>
          <a:bodyPr>
            <a:normAutofit/>
          </a:bodyPr>
          <a:lstStyle/>
          <a:p>
            <a:pPr eaLnBrk="1" hangingPunct="1">
              <a:lnSpc>
                <a:spcPct val="70000"/>
              </a:lnSpc>
            </a:pPr>
            <a:endParaRPr lang="tr-TR" sz="2200" b="1" dirty="0" smtClean="0">
              <a:solidFill>
                <a:srgbClr val="000000"/>
              </a:solidFill>
              <a:latin typeface="Arial"/>
              <a:ea typeface="ＭＳ Ｐゴシック" charset="-128"/>
              <a:cs typeface="Arial"/>
            </a:endParaRPr>
          </a:p>
          <a:p>
            <a:pPr eaLnBrk="1" hangingPunct="1">
              <a:lnSpc>
                <a:spcPct val="70000"/>
              </a:lnSpc>
            </a:pPr>
            <a:r>
              <a:rPr lang="en-AU" sz="2200" b="1" dirty="0" err="1" smtClean="0">
                <a:solidFill>
                  <a:srgbClr val="000000"/>
                </a:solidFill>
                <a:latin typeface="Arial"/>
                <a:ea typeface="ＭＳ Ｐゴシック" charset="-128"/>
                <a:cs typeface="Arial"/>
              </a:rPr>
              <a:t>Hipoglisemi</a:t>
            </a:r>
            <a:r>
              <a:rPr lang="tr-TR" sz="2200" b="1" dirty="0" smtClean="0">
                <a:solidFill>
                  <a:srgbClr val="000000"/>
                </a:solidFill>
                <a:latin typeface="Arial"/>
                <a:ea typeface="ＭＳ Ｐゴシック" charset="-128"/>
                <a:cs typeface="Arial"/>
              </a:rPr>
              <a:t> %1.8-%60 (kısa etkililerde az)</a:t>
            </a:r>
          </a:p>
          <a:p>
            <a:pPr eaLnBrk="1" hangingPunct="1">
              <a:lnSpc>
                <a:spcPct val="70000"/>
              </a:lnSpc>
            </a:pPr>
            <a:r>
              <a:rPr lang="tr-TR" sz="2200" b="1" dirty="0" smtClean="0">
                <a:solidFill>
                  <a:srgbClr val="000000"/>
                </a:solidFill>
                <a:latin typeface="Arial"/>
                <a:ea typeface="ＭＳ Ｐゴシック" charset="-128"/>
                <a:cs typeface="Arial"/>
              </a:rPr>
              <a:t>Kilo artışı</a:t>
            </a:r>
            <a:endParaRPr lang="en-AU" sz="2200" b="1" dirty="0" smtClean="0">
              <a:solidFill>
                <a:srgbClr val="000000"/>
              </a:solidFill>
              <a:latin typeface="Arial"/>
              <a:ea typeface="ＭＳ Ｐゴシック" charset="-128"/>
              <a:cs typeface="Arial"/>
            </a:endParaRPr>
          </a:p>
          <a:p>
            <a:pPr eaLnBrk="1" hangingPunct="1">
              <a:lnSpc>
                <a:spcPct val="70000"/>
              </a:lnSpc>
            </a:pPr>
            <a:r>
              <a:rPr lang="en-AU" sz="2200" b="1" dirty="0" err="1" smtClean="0">
                <a:solidFill>
                  <a:srgbClr val="000000"/>
                </a:solidFill>
                <a:latin typeface="Arial"/>
                <a:ea typeface="ＭＳ Ｐゴシック" charset="-128"/>
                <a:cs typeface="Arial"/>
              </a:rPr>
              <a:t>Hepatotoksisite</a:t>
            </a:r>
            <a:endParaRPr lang="en-AU" sz="2200" b="1" dirty="0" smtClean="0">
              <a:solidFill>
                <a:srgbClr val="000000"/>
              </a:solidFill>
              <a:latin typeface="Arial"/>
              <a:ea typeface="ＭＳ Ｐゴシック" charset="-128"/>
              <a:cs typeface="Arial"/>
            </a:endParaRPr>
          </a:p>
          <a:p>
            <a:pPr eaLnBrk="1" hangingPunct="1">
              <a:lnSpc>
                <a:spcPct val="70000"/>
              </a:lnSpc>
            </a:pPr>
            <a:r>
              <a:rPr lang="en-AU" sz="2200" b="1" dirty="0" err="1" smtClean="0">
                <a:solidFill>
                  <a:srgbClr val="000000"/>
                </a:solidFill>
                <a:latin typeface="Arial"/>
                <a:ea typeface="ＭＳ Ｐゴシック" charset="-128"/>
                <a:cs typeface="Arial"/>
              </a:rPr>
              <a:t>Uygunsuz</a:t>
            </a:r>
            <a:r>
              <a:rPr lang="en-AU" sz="2200" b="1" dirty="0" smtClean="0">
                <a:solidFill>
                  <a:srgbClr val="000000"/>
                </a:solidFill>
                <a:latin typeface="Arial"/>
                <a:ea typeface="ＭＳ Ｐゴシック" charset="-128"/>
                <a:cs typeface="Arial"/>
              </a:rPr>
              <a:t> ADH </a:t>
            </a:r>
            <a:r>
              <a:rPr lang="en-AU" sz="2200" b="1" dirty="0" err="1" smtClean="0">
                <a:solidFill>
                  <a:srgbClr val="000000"/>
                </a:solidFill>
                <a:latin typeface="Arial"/>
                <a:ea typeface="ＭＳ Ｐゴシック" charset="-128"/>
                <a:cs typeface="Arial"/>
              </a:rPr>
              <a:t>sendromu</a:t>
            </a:r>
            <a:endParaRPr lang="en-AU" sz="2200" b="1" dirty="0" smtClean="0">
              <a:solidFill>
                <a:srgbClr val="000000"/>
              </a:solidFill>
              <a:latin typeface="Arial"/>
              <a:ea typeface="ＭＳ Ｐゴシック" charset="-128"/>
              <a:cs typeface="Arial"/>
            </a:endParaRPr>
          </a:p>
          <a:p>
            <a:pPr eaLnBrk="1" hangingPunct="1">
              <a:lnSpc>
                <a:spcPct val="70000"/>
              </a:lnSpc>
            </a:pPr>
            <a:r>
              <a:rPr lang="en-AU" sz="2200" b="1" dirty="0" err="1" smtClean="0">
                <a:solidFill>
                  <a:srgbClr val="000000"/>
                </a:solidFill>
                <a:latin typeface="Arial"/>
                <a:ea typeface="ＭＳ Ｐゴシック" charset="-128"/>
                <a:cs typeface="Arial"/>
              </a:rPr>
              <a:t>Aşırı</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duyarlılık</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Ürt</a:t>
            </a:r>
            <a:r>
              <a:rPr lang="tr-TR" sz="2200" b="1" dirty="0" smtClean="0">
                <a:solidFill>
                  <a:srgbClr val="000000"/>
                </a:solidFill>
                <a:latin typeface="Arial"/>
                <a:ea typeface="ＭＳ Ｐゴシック" charset="-128"/>
                <a:cs typeface="Arial"/>
              </a:rPr>
              <a:t>i</a:t>
            </a:r>
            <a:r>
              <a:rPr lang="en-AU" sz="2200" b="1" dirty="0" err="1" smtClean="0">
                <a:solidFill>
                  <a:srgbClr val="000000"/>
                </a:solidFill>
                <a:latin typeface="Arial"/>
                <a:ea typeface="ＭＳ Ｐゴシック" charset="-128"/>
                <a:cs typeface="Arial"/>
              </a:rPr>
              <a:t>ker</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pruritis</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dermatit</a:t>
            </a:r>
            <a:r>
              <a:rPr lang="en-AU" sz="2200" b="1" dirty="0" smtClean="0">
                <a:solidFill>
                  <a:srgbClr val="000000"/>
                </a:solidFill>
                <a:latin typeface="Arial"/>
                <a:ea typeface="ＭＳ Ｐゴシック" charset="-128"/>
                <a:cs typeface="Arial"/>
              </a:rPr>
              <a:t>)</a:t>
            </a:r>
          </a:p>
          <a:p>
            <a:pPr eaLnBrk="1" hangingPunct="1">
              <a:lnSpc>
                <a:spcPct val="70000"/>
              </a:lnSpc>
            </a:pPr>
            <a:r>
              <a:rPr lang="en-AU" sz="2200" b="1" dirty="0" err="1" smtClean="0">
                <a:solidFill>
                  <a:srgbClr val="000000"/>
                </a:solidFill>
                <a:latin typeface="Arial"/>
                <a:ea typeface="ＭＳ Ｐゴシック" charset="-128"/>
                <a:cs typeface="Arial"/>
              </a:rPr>
              <a:t>Hematolojik</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Pansitopeni</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eritropeni</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trombopeni</a:t>
            </a:r>
            <a:r>
              <a:rPr lang="en-AU" sz="2200" b="1" dirty="0" smtClean="0">
                <a:solidFill>
                  <a:srgbClr val="000000"/>
                </a:solidFill>
                <a:latin typeface="Arial"/>
                <a:ea typeface="ＭＳ Ｐゴシック" charset="-128"/>
                <a:cs typeface="Arial"/>
              </a:rPr>
              <a:t>)</a:t>
            </a:r>
          </a:p>
          <a:p>
            <a:pPr eaLnBrk="1" hangingPunct="1">
              <a:lnSpc>
                <a:spcPct val="70000"/>
              </a:lnSpc>
            </a:pPr>
            <a:r>
              <a:rPr lang="en-AU" sz="2200" b="1" dirty="0" err="1" smtClean="0">
                <a:solidFill>
                  <a:srgbClr val="000000"/>
                </a:solidFill>
                <a:latin typeface="Arial"/>
                <a:ea typeface="ＭＳ Ｐゴシック" charset="-128"/>
                <a:cs typeface="Arial"/>
              </a:rPr>
              <a:t>Eozinofilik</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pulmoner</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infiltrasyon</a:t>
            </a:r>
            <a:endParaRPr lang="en-AU" sz="2200" b="1" dirty="0" smtClean="0">
              <a:solidFill>
                <a:srgbClr val="000000"/>
              </a:solidFill>
              <a:latin typeface="Arial"/>
              <a:ea typeface="ＭＳ Ｐゴシック" charset="-128"/>
              <a:cs typeface="Arial"/>
            </a:endParaRPr>
          </a:p>
          <a:p>
            <a:pPr eaLnBrk="1" hangingPunct="1">
              <a:lnSpc>
                <a:spcPct val="70000"/>
              </a:lnSpc>
            </a:pPr>
            <a:r>
              <a:rPr lang="en-AU" sz="2200" b="1" dirty="0" err="1" smtClean="0">
                <a:solidFill>
                  <a:srgbClr val="000000"/>
                </a:solidFill>
                <a:latin typeface="Arial"/>
                <a:ea typeface="ＭＳ Ｐゴシック" charset="-128"/>
                <a:cs typeface="Arial"/>
              </a:rPr>
              <a:t>Alkolle</a:t>
            </a:r>
            <a:r>
              <a:rPr lang="en-AU" sz="2200" b="1" dirty="0" smtClean="0">
                <a:solidFill>
                  <a:srgbClr val="000000"/>
                </a:solidFill>
                <a:latin typeface="Arial"/>
                <a:ea typeface="ＭＳ Ｐゴシック" charset="-128"/>
                <a:cs typeface="Arial"/>
              </a:rPr>
              <a:t> </a:t>
            </a:r>
            <a:r>
              <a:rPr lang="en-AU" sz="2200" b="1" dirty="0" err="1" smtClean="0">
                <a:solidFill>
                  <a:srgbClr val="000000"/>
                </a:solidFill>
                <a:latin typeface="Arial"/>
                <a:ea typeface="ＭＳ Ｐゴシック" charset="-128"/>
                <a:cs typeface="Arial"/>
              </a:rPr>
              <a:t>birlikteliğinde</a:t>
            </a:r>
            <a:r>
              <a:rPr lang="en-AU" sz="2200" b="1" dirty="0" smtClean="0">
                <a:solidFill>
                  <a:srgbClr val="000000"/>
                </a:solidFill>
                <a:latin typeface="Arial"/>
                <a:ea typeface="ＭＳ Ｐゴシック" charset="-128"/>
                <a:cs typeface="Arial"/>
              </a:rPr>
              <a:t> (Flushing)</a:t>
            </a:r>
            <a:endParaRPr lang="en-AU" sz="2200" dirty="0" smtClean="0">
              <a:solidFill>
                <a:srgbClr val="000000"/>
              </a:solidFill>
              <a:latin typeface="Arial"/>
              <a:ea typeface="ＭＳ Ｐゴシック" charset="-128"/>
              <a:cs typeface="Arial"/>
            </a:endParaRPr>
          </a:p>
        </p:txBody>
      </p:sp>
      <p:pic>
        <p:nvPicPr>
          <p:cNvPr id="59395" name="Picture 4" descr="DSC00465"/>
          <p:cNvPicPr>
            <a:picLocks noGrp="1" noChangeAspect="1" noChangeArrowheads="1"/>
          </p:cNvPicPr>
          <p:nvPr>
            <p:ph sz="quarter" idx="2"/>
          </p:nvPr>
        </p:nvPicPr>
        <p:blipFill>
          <a:blip r:embed="rId3"/>
          <a:srcRect/>
          <a:stretch>
            <a:fillRect/>
          </a:stretch>
        </p:blipFill>
        <p:spPr>
          <a:xfrm>
            <a:off x="5148263" y="1412875"/>
            <a:ext cx="3706812" cy="2520950"/>
          </a:xfrm>
        </p:spPr>
      </p:pic>
      <p:pic>
        <p:nvPicPr>
          <p:cNvPr id="59396" name="Picture 5" descr="chapte34">
            <a:hlinkClick r:id="rId4" action="ppaction://hlinksldjump"/>
          </p:cNvPr>
          <p:cNvPicPr>
            <a:picLocks noGrp="1" noChangeAspect="1" noChangeArrowheads="1"/>
          </p:cNvPicPr>
          <p:nvPr>
            <p:ph sz="quarter" idx="3"/>
          </p:nvPr>
        </p:nvPicPr>
        <p:blipFill>
          <a:blip r:embed="rId5"/>
          <a:srcRect t="10843" b="10843"/>
          <a:stretch>
            <a:fillRect/>
          </a:stretch>
        </p:blipFill>
        <p:spPr>
          <a:xfrm>
            <a:off x="5072063" y="4429125"/>
            <a:ext cx="3859212" cy="2187575"/>
          </a:xfrm>
        </p:spPr>
      </p:pic>
      <p:sp>
        <p:nvSpPr>
          <p:cNvPr id="6" name="3 Oval"/>
          <p:cNvSpPr/>
          <p:nvPr/>
        </p:nvSpPr>
        <p:spPr>
          <a:xfrm>
            <a:off x="5500688" y="1643063"/>
            <a:ext cx="3144837" cy="1800225"/>
          </a:xfrm>
          <a:prstGeom prst="ellipse">
            <a:avLst/>
          </a:prstGeom>
          <a:solidFill>
            <a:srgbClr val="FFFF00"/>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a:defRPr/>
            </a:pPr>
            <a:r>
              <a:rPr lang="tr-TR" b="1" dirty="0" err="1">
                <a:solidFill>
                  <a:schemeClr val="tx1"/>
                </a:solidFill>
              </a:rPr>
              <a:t>Tolbutamid</a:t>
            </a:r>
            <a:r>
              <a:rPr lang="tr-TR" b="1" dirty="0">
                <a:solidFill>
                  <a:schemeClr val="tx1"/>
                </a:solidFill>
              </a:rPr>
              <a:t>, </a:t>
            </a:r>
          </a:p>
          <a:p>
            <a:pPr lvl="1">
              <a:defRPr/>
            </a:pPr>
            <a:r>
              <a:rPr lang="tr-TR" b="1" dirty="0" err="1">
                <a:solidFill>
                  <a:schemeClr val="tx1"/>
                </a:solidFill>
              </a:rPr>
              <a:t>Glipizid</a:t>
            </a:r>
            <a:r>
              <a:rPr lang="tr-TR" b="1" dirty="0">
                <a:solidFill>
                  <a:schemeClr val="tx1"/>
                </a:solidFill>
              </a:rPr>
              <a:t> minimal </a:t>
            </a:r>
            <a:r>
              <a:rPr lang="tr-TR" b="1" dirty="0" err="1">
                <a:solidFill>
                  <a:schemeClr val="tx1"/>
                </a:solidFill>
              </a:rPr>
              <a:t>dilusyonel</a:t>
            </a:r>
            <a:r>
              <a:rPr lang="tr-TR" b="1" dirty="0">
                <a:solidFill>
                  <a:schemeClr val="tx1"/>
                </a:solidFill>
              </a:rPr>
              <a:t> </a:t>
            </a:r>
            <a:r>
              <a:rPr lang="tr-TR" b="1" dirty="0" err="1">
                <a:solidFill>
                  <a:schemeClr val="tx1"/>
                </a:solidFill>
              </a:rPr>
              <a:t>hiponatremi</a:t>
            </a:r>
            <a:endParaRPr lang="tr-TR" b="1" dirty="0">
              <a:solidFill>
                <a:schemeClr val="tx1"/>
              </a:solidFill>
            </a:endParaRPr>
          </a:p>
        </p:txBody>
      </p:sp>
      <p:sp>
        <p:nvSpPr>
          <p:cNvPr id="7" name="1 Oval"/>
          <p:cNvSpPr/>
          <p:nvPr/>
        </p:nvSpPr>
        <p:spPr>
          <a:xfrm>
            <a:off x="5067300" y="4286250"/>
            <a:ext cx="4076700" cy="2160588"/>
          </a:xfrm>
          <a:prstGeom prst="ellipse">
            <a:avLst/>
          </a:prstGeom>
          <a:solidFill>
            <a:srgbClr val="FFFF00"/>
          </a:solidFill>
          <a:ln w="76200"/>
        </p:spPr>
        <p:style>
          <a:lnRef idx="2">
            <a:schemeClr val="accent1">
              <a:shade val="50000"/>
            </a:schemeClr>
          </a:lnRef>
          <a:fillRef idx="1">
            <a:schemeClr val="accent1"/>
          </a:fillRef>
          <a:effectRef idx="0">
            <a:schemeClr val="accent1"/>
          </a:effectRef>
          <a:fontRef idx="minor">
            <a:schemeClr val="lt1"/>
          </a:fontRef>
        </p:style>
        <p:txBody>
          <a:bodyPr/>
          <a:lstStyle/>
          <a:p>
            <a:r>
              <a:rPr lang="tr-TR" sz="1400" b="1">
                <a:solidFill>
                  <a:srgbClr val="000000"/>
                </a:solidFill>
                <a:ea typeface="ＭＳ Ｐゴシック" charset="-128"/>
              </a:rPr>
              <a:t>İNTRAHEPATİK KOLESTAZ: KLORPROPAMİD</a:t>
            </a:r>
          </a:p>
          <a:p>
            <a:r>
              <a:rPr lang="tr-TR" sz="1400" b="1">
                <a:solidFill>
                  <a:srgbClr val="000000"/>
                </a:solidFill>
                <a:ea typeface="ＭＳ Ｐゴシック" charset="-128"/>
              </a:rPr>
              <a:t>HEPATİT: GLİBENKLAMİD</a:t>
            </a:r>
          </a:p>
          <a:p>
            <a:r>
              <a:rPr lang="tr-TR" sz="1400" b="1">
                <a:solidFill>
                  <a:srgbClr val="000000"/>
                </a:solidFill>
                <a:ea typeface="ＭＳ Ｐゴシック" charset="-128"/>
              </a:rPr>
              <a:t>Glibenklamid, Asetoheksamid, Tolazamid:hafif diüretik etki</a:t>
            </a:r>
          </a:p>
          <a:p>
            <a:endParaRPr lang="tr-TR" sz="1400" b="1">
              <a:solidFill>
                <a:srgbClr val="000000"/>
              </a:solidFill>
              <a:ea typeface="ＭＳ Ｐゴシック" charset="-128"/>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err="1">
                <a:solidFill>
                  <a:schemeClr val="tx1"/>
                </a:solidFill>
                <a:latin typeface="Arial"/>
                <a:ea typeface="ＭＳ Ｐゴシック" charset="-128"/>
                <a:cs typeface="Arial"/>
              </a:rPr>
              <a:t>Monoterapide</a:t>
            </a:r>
            <a:r>
              <a:rPr lang="en-US" sz="4000" b="1" dirty="0">
                <a:solidFill>
                  <a:schemeClr val="tx1"/>
                </a:solidFill>
                <a:latin typeface="Arial"/>
                <a:ea typeface="ＭＳ Ｐゴシック" charset="-128"/>
                <a:cs typeface="Arial"/>
              </a:rPr>
              <a:t> </a:t>
            </a:r>
            <a:r>
              <a:rPr lang="en-US" sz="4000" b="1" dirty="0" err="1">
                <a:solidFill>
                  <a:schemeClr val="tx1"/>
                </a:solidFill>
                <a:latin typeface="Arial"/>
                <a:ea typeface="ＭＳ Ｐゴシック" charset="-128"/>
                <a:cs typeface="Arial"/>
              </a:rPr>
              <a:t>antidiyabetik</a:t>
            </a:r>
            <a:r>
              <a:rPr lang="en-US" sz="4000" b="1" dirty="0">
                <a:solidFill>
                  <a:schemeClr val="tx1"/>
                </a:solidFill>
                <a:latin typeface="Arial"/>
                <a:ea typeface="ＭＳ Ｐゴシック" charset="-128"/>
                <a:cs typeface="Arial"/>
              </a:rPr>
              <a:t> </a:t>
            </a:r>
            <a:r>
              <a:rPr lang="en-US" sz="4000" b="1" dirty="0" err="1">
                <a:solidFill>
                  <a:schemeClr val="tx1"/>
                </a:solidFill>
                <a:latin typeface="Arial"/>
                <a:ea typeface="ＭＳ Ｐゴシック" charset="-128"/>
                <a:cs typeface="Arial"/>
              </a:rPr>
              <a:t>ilaçların</a:t>
            </a:r>
            <a:r>
              <a:rPr lang="en-US" sz="4000" b="1" dirty="0">
                <a:solidFill>
                  <a:schemeClr val="tx1"/>
                </a:solidFill>
                <a:latin typeface="Arial"/>
                <a:ea typeface="ＭＳ Ｐゴシック" charset="-128"/>
                <a:cs typeface="Arial"/>
              </a:rPr>
              <a:t> </a:t>
            </a:r>
            <a:r>
              <a:rPr lang="en-US" sz="4000" b="1" dirty="0" err="1">
                <a:solidFill>
                  <a:schemeClr val="tx1"/>
                </a:solidFill>
                <a:latin typeface="Arial"/>
                <a:ea typeface="ＭＳ Ｐゴシック" charset="-128"/>
                <a:cs typeface="Arial"/>
              </a:rPr>
              <a:t>etkinliği</a:t>
            </a:r>
            <a:endParaRPr lang="en-US" sz="4000" b="1" dirty="0" smtClean="0">
              <a:solidFill>
                <a:schemeClr val="tx1"/>
              </a:solidFill>
              <a:latin typeface="Arial"/>
              <a:ea typeface="ＭＳ Ｐゴシック" charset="-128"/>
              <a:cs typeface="Arial"/>
            </a:endParaRPr>
          </a:p>
        </p:txBody>
      </p:sp>
      <p:pic>
        <p:nvPicPr>
          <p:cNvPr id="6" name="Picture 2" descr="C:\Users\mazhar.tuna\Desktop\slide_49.jpg"/>
          <p:cNvPicPr>
            <a:picLocks noChangeAspect="1" noChangeArrowheads="1"/>
          </p:cNvPicPr>
          <p:nvPr/>
        </p:nvPicPr>
        <p:blipFill>
          <a:blip r:embed="rId3"/>
          <a:srcRect l="15652" t="21278" r="19900" b="3430"/>
          <a:stretch>
            <a:fillRect/>
          </a:stretch>
        </p:blipFill>
        <p:spPr bwMode="auto">
          <a:xfrm>
            <a:off x="611560" y="1643050"/>
            <a:ext cx="7992888" cy="4600608"/>
          </a:xfrm>
          <a:prstGeom prst="rect">
            <a:avLst/>
          </a:prstGeom>
          <a:noFill/>
          <a:ln w="38100">
            <a:solidFill>
              <a:schemeClr val="tx1"/>
            </a:solidFill>
            <a:miter lim="800000"/>
            <a:headEnd/>
            <a:tailEnd/>
          </a:ln>
        </p:spPr>
      </p:pic>
      <p:sp>
        <p:nvSpPr>
          <p:cNvPr id="2" name="Content Placeholder 1"/>
          <p:cNvSpPr>
            <a:spLocks noGrp="1"/>
          </p:cNvSpPr>
          <p:nvPr>
            <p:ph idx="1"/>
          </p:nvPr>
        </p:nvSpPr>
        <p:spPr>
          <a:xfrm>
            <a:off x="539553" y="1600200"/>
            <a:ext cx="8051998" cy="4343400"/>
          </a:xfrm>
        </p:spPr>
        <p:txBody>
          <a:bodyPr/>
          <a:lstStyle/>
          <a:p>
            <a:pPr marL="0" indent="0">
              <a:buNone/>
            </a:pPr>
            <a:endParaRPr lang="en-US" dirty="0"/>
          </a:p>
        </p:txBody>
      </p:sp>
      <p:sp>
        <p:nvSpPr>
          <p:cNvPr id="7" name="Oval 6"/>
          <p:cNvSpPr/>
          <p:nvPr/>
        </p:nvSpPr>
        <p:spPr>
          <a:xfrm>
            <a:off x="179512" y="2780928"/>
            <a:ext cx="8424936" cy="72008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6B1EC1F-BDAD-40F8-899C-C7D77F763646}"/>
              </a:ext>
            </a:extLst>
          </p:cNvPr>
          <p:cNvGraphicFramePr/>
          <p:nvPr>
            <p:extLst>
              <p:ext uri="{D42A27DB-BD31-4B8C-83A1-F6EECF244321}">
                <p14:modId xmlns:p14="http://schemas.microsoft.com/office/powerpoint/2010/main" val="1506271770"/>
              </p:ext>
            </p:extLst>
          </p:nvPr>
        </p:nvGraphicFramePr>
        <p:xfrm>
          <a:off x="2987824" y="1435088"/>
          <a:ext cx="5688632" cy="4442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a:extLst>
              <a:ext uri="{FF2B5EF4-FFF2-40B4-BE49-F238E27FC236}">
                <a16:creationId xmlns:a16="http://schemas.microsoft.com/office/drawing/2014/main" id="{7899FC19-237A-40FF-BED4-06B1D5C1FF72}"/>
              </a:ext>
            </a:extLst>
          </p:cNvPr>
          <p:cNvSpPr/>
          <p:nvPr/>
        </p:nvSpPr>
        <p:spPr>
          <a:xfrm>
            <a:off x="428596" y="2285992"/>
            <a:ext cx="1901973" cy="15624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err="1" smtClean="0">
                <a:ln>
                  <a:noFill/>
                </a:ln>
                <a:solidFill>
                  <a:prstClr val="white"/>
                </a:solidFill>
                <a:effectLst/>
                <a:uLnTx/>
                <a:uFillTx/>
                <a:latin typeface="Arial"/>
                <a:ea typeface="+mn-ea"/>
                <a:cs typeface="Arial"/>
              </a:rPr>
              <a:t>Monoterapi</a:t>
            </a: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7" name="TextBox 6">
            <a:extLst>
              <a:ext uri="{FF2B5EF4-FFF2-40B4-BE49-F238E27FC236}">
                <a16:creationId xmlns:a16="http://schemas.microsoft.com/office/drawing/2014/main" id="{0C8BECF5-21CA-411F-AFA4-555E6F4713F5}"/>
              </a:ext>
            </a:extLst>
          </p:cNvPr>
          <p:cNvSpPr txBox="1"/>
          <p:nvPr/>
        </p:nvSpPr>
        <p:spPr>
          <a:xfrm>
            <a:off x="7713362" y="1257745"/>
            <a:ext cx="12979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white"/>
                </a:solidFill>
                <a:effectLst/>
                <a:uLnTx/>
                <a:uFillTx/>
                <a:latin typeface="Calibri"/>
                <a:ea typeface="+mn-ea"/>
                <a:cs typeface="+mn-cs"/>
              </a:rPr>
              <a:t>Monoterapi</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8F199D3C-92D7-4BB1-A9CF-1A4B8837F424}"/>
              </a:ext>
            </a:extLst>
          </p:cNvPr>
          <p:cNvSpPr/>
          <p:nvPr/>
        </p:nvSpPr>
        <p:spPr>
          <a:xfrm>
            <a:off x="107504" y="116632"/>
            <a:ext cx="6221729"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2800" b="1" i="0" u="none" strike="noStrike" kern="1200" cap="none" spc="0" normalizeH="0" baseline="0" noProof="0" dirty="0">
              <a:ln>
                <a:noFill/>
              </a:ln>
              <a:solidFill>
                <a:schemeClr val="bg1"/>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effectLst/>
                <a:uLnTx/>
                <a:uFillTx/>
                <a:latin typeface="Arial"/>
                <a:cs typeface="Arial"/>
              </a:rPr>
              <a:t>Bir çok ilaçla kombine </a:t>
            </a:r>
            <a:r>
              <a:rPr kumimoji="0" lang="tr-TR" sz="2800" b="1" i="0" u="none" strike="noStrike" kern="1200" cap="none" spc="0" normalizeH="0" baseline="0" noProof="0" dirty="0" smtClean="0">
                <a:ln>
                  <a:noFill/>
                </a:ln>
                <a:effectLst/>
                <a:uLnTx/>
                <a:uFillTx/>
                <a:latin typeface="Arial"/>
                <a:cs typeface="Arial"/>
              </a:rPr>
              <a:t>edilebilir!</a:t>
            </a:r>
            <a:endParaRPr kumimoji="0" lang="en-US" sz="2800" b="1" i="0" u="none" strike="noStrike" kern="1200" cap="none" spc="0" normalizeH="0" baseline="0" noProof="0" dirty="0">
              <a:ln>
                <a:noFill/>
              </a:ln>
              <a:effectLst/>
              <a:uLnTx/>
              <a:uFillTx/>
              <a:latin typeface="Arial"/>
              <a:cs typeface="Arial"/>
            </a:endParaRPr>
          </a:p>
        </p:txBody>
      </p:sp>
      <p:sp>
        <p:nvSpPr>
          <p:cNvPr id="12" name="Rectangle 11">
            <a:extLst>
              <a:ext uri="{FF2B5EF4-FFF2-40B4-BE49-F238E27FC236}">
                <a16:creationId xmlns:a16="http://schemas.microsoft.com/office/drawing/2014/main" id="{8B5E7781-B075-46E5-8C0F-82DE0D6659E1}"/>
              </a:ext>
            </a:extLst>
          </p:cNvPr>
          <p:cNvSpPr/>
          <p:nvPr/>
        </p:nvSpPr>
        <p:spPr>
          <a:xfrm>
            <a:off x="20860" y="6412495"/>
            <a:ext cx="7893340" cy="338554"/>
          </a:xfrm>
          <a:prstGeom prst="rect">
            <a:avLst/>
          </a:prstGeom>
        </p:spPr>
        <p:txBody>
          <a:bodyPr wrap="square">
            <a:spAutoFit/>
          </a:bodyPr>
          <a:lstStyle/>
          <a:p>
            <a:pPr>
              <a:defRPr/>
            </a:pPr>
            <a:r>
              <a:rPr lang="tr-TR" sz="800" dirty="0">
                <a:solidFill>
                  <a:srgbClr val="8B9599"/>
                </a:solidFill>
                <a:latin typeface="Roboto Slab"/>
              </a:rPr>
              <a:t>1-KÜB</a:t>
            </a:r>
            <a:endParaRPr lang="en-US" sz="800" dirty="0">
              <a:solidFill>
                <a:srgbClr val="8B9599"/>
              </a:solidFill>
              <a:latin typeface="Roboto Slab"/>
            </a:endParaRPr>
          </a:p>
          <a:p>
            <a:pPr marR="0" lvl="0" fontAlgn="auto">
              <a:lnSpc>
                <a:spcPct val="100000"/>
              </a:lnSpc>
              <a:spcBef>
                <a:spcPts val="0"/>
              </a:spcBef>
              <a:spcAft>
                <a:spcPts val="0"/>
              </a:spcAft>
              <a:buClrTx/>
              <a:buSzTx/>
              <a:tabLst/>
              <a:defRPr/>
            </a:pPr>
            <a:endParaRPr lang="en-US" sz="800" dirty="0"/>
          </a:p>
        </p:txBody>
      </p:sp>
    </p:spTree>
    <p:extLst>
      <p:ext uri="{BB962C8B-B14F-4D97-AF65-F5344CB8AC3E}">
        <p14:creationId xmlns:p14="http://schemas.microsoft.com/office/powerpoint/2010/main" val="18171847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err="1">
                <a:solidFill>
                  <a:schemeClr val="tx1"/>
                </a:solidFill>
                <a:latin typeface="Arial"/>
                <a:ea typeface="ＭＳ Ｐゴシック" charset="-128"/>
                <a:cs typeface="Arial"/>
              </a:rPr>
              <a:t>Hipoglisemi</a:t>
            </a:r>
            <a:endParaRPr lang="en-US" sz="4000" b="1" dirty="0" smtClean="0">
              <a:solidFill>
                <a:schemeClr val="tx1"/>
              </a:solidFill>
              <a:latin typeface="Arial"/>
              <a:ea typeface="ＭＳ Ｐゴシック" charset="-128"/>
              <a:cs typeface="Arial"/>
            </a:endParaRPr>
          </a:p>
        </p:txBody>
      </p:sp>
      <p:sp>
        <p:nvSpPr>
          <p:cNvPr id="237570" name="Content Placeholder 2"/>
          <p:cNvSpPr>
            <a:spLocks noGrp="1"/>
          </p:cNvSpPr>
          <p:nvPr>
            <p:ph idx="1"/>
          </p:nvPr>
        </p:nvSpPr>
        <p:spPr>
          <a:xfrm>
            <a:off x="549275" y="1714500"/>
            <a:ext cx="8042275" cy="4522812"/>
          </a:xfrm>
          <a:solidFill>
            <a:schemeClr val="bg2">
              <a:lumMod val="90000"/>
            </a:schemeClr>
          </a:solidFill>
          <a:ln w="76200">
            <a:solidFill>
              <a:schemeClr val="accent1">
                <a:lumMod val="75000"/>
              </a:schemeClr>
            </a:solidFill>
          </a:ln>
        </p:spPr>
        <p:txBody>
          <a:bodyPr/>
          <a:lstStyle/>
          <a:p>
            <a:pPr marL="0" indent="0">
              <a:buNone/>
            </a:pPr>
            <a:endParaRPr lang="tr-TR" b="1" dirty="0" smtClean="0">
              <a:latin typeface="Arial"/>
              <a:cs typeface="Arial"/>
            </a:endParaRPr>
          </a:p>
          <a:p>
            <a:r>
              <a:rPr lang="tr-TR" b="1" dirty="0" smtClean="0">
                <a:solidFill>
                  <a:srgbClr val="000000"/>
                </a:solidFill>
                <a:latin typeface="Arial"/>
                <a:cs typeface="Arial"/>
              </a:rPr>
              <a:t>Meta</a:t>
            </a:r>
            <a:r>
              <a:rPr lang="tr-TR" b="1" dirty="0">
                <a:solidFill>
                  <a:srgbClr val="000000"/>
                </a:solidFill>
                <a:latin typeface="Arial"/>
                <a:cs typeface="Arial"/>
              </a:rPr>
              <a:t>-</a:t>
            </a:r>
            <a:r>
              <a:rPr lang="tr-TR" b="1" dirty="0" smtClean="0">
                <a:solidFill>
                  <a:srgbClr val="000000"/>
                </a:solidFill>
                <a:latin typeface="Arial"/>
                <a:cs typeface="Arial"/>
              </a:rPr>
              <a:t>analizde;</a:t>
            </a:r>
          </a:p>
          <a:p>
            <a:pPr lvl="1"/>
            <a:r>
              <a:rPr lang="tr-TR" sz="1800" b="1" dirty="0">
                <a:solidFill>
                  <a:srgbClr val="000000"/>
                </a:solidFill>
                <a:latin typeface="Arial"/>
                <a:cs typeface="Arial"/>
              </a:rPr>
              <a:t>Ş</a:t>
            </a:r>
            <a:r>
              <a:rPr lang="tr-TR" sz="1800" b="1" dirty="0" smtClean="0">
                <a:solidFill>
                  <a:srgbClr val="000000"/>
                </a:solidFill>
                <a:latin typeface="Arial"/>
                <a:cs typeface="Arial"/>
              </a:rPr>
              <a:t>iddetli </a:t>
            </a:r>
            <a:r>
              <a:rPr lang="tr-TR" sz="1800" b="1" dirty="0">
                <a:solidFill>
                  <a:srgbClr val="000000"/>
                </a:solidFill>
                <a:latin typeface="Arial"/>
                <a:cs typeface="Arial"/>
              </a:rPr>
              <a:t>hipoglisemi sıklığı %</a:t>
            </a:r>
            <a:r>
              <a:rPr lang="tr-TR" sz="1800" b="1" dirty="0" smtClean="0">
                <a:solidFill>
                  <a:srgbClr val="000000"/>
                </a:solidFill>
                <a:latin typeface="Arial"/>
                <a:cs typeface="Arial"/>
              </a:rPr>
              <a:t>0.3</a:t>
            </a:r>
          </a:p>
          <a:p>
            <a:pPr lvl="1"/>
            <a:r>
              <a:rPr lang="tr-TR" sz="1800" b="1" dirty="0" smtClean="0">
                <a:solidFill>
                  <a:srgbClr val="000000"/>
                </a:solidFill>
                <a:latin typeface="Arial"/>
                <a:cs typeface="Arial"/>
              </a:rPr>
              <a:t>KŞ&lt;</a:t>
            </a:r>
            <a:r>
              <a:rPr lang="tr-TR" sz="1800" b="1" dirty="0">
                <a:solidFill>
                  <a:srgbClr val="000000"/>
                </a:solidFill>
                <a:latin typeface="Arial"/>
                <a:cs typeface="Arial"/>
              </a:rPr>
              <a:t>55 mg/</a:t>
            </a:r>
            <a:r>
              <a:rPr lang="tr-TR" sz="1800" b="1" dirty="0" smtClean="0">
                <a:solidFill>
                  <a:srgbClr val="000000"/>
                </a:solidFill>
                <a:latin typeface="Arial"/>
                <a:cs typeface="Arial"/>
              </a:rPr>
              <a:t>dl</a:t>
            </a:r>
            <a:r>
              <a:rPr lang="tr-TR" sz="1800" b="1" dirty="0" smtClean="0">
                <a:solidFill>
                  <a:srgbClr val="000000"/>
                </a:solidFill>
                <a:latin typeface="Arial"/>
                <a:cs typeface="Arial"/>
                <a:sym typeface="Wingdings"/>
              </a:rPr>
              <a:t></a:t>
            </a:r>
            <a:r>
              <a:rPr lang="tr-TR" sz="1800" b="1" dirty="0" smtClean="0">
                <a:solidFill>
                  <a:srgbClr val="000000"/>
                </a:solidFill>
                <a:latin typeface="Arial"/>
                <a:cs typeface="Arial"/>
              </a:rPr>
              <a:t> </a:t>
            </a:r>
            <a:r>
              <a:rPr lang="tr-TR" sz="1800" b="1" dirty="0">
                <a:solidFill>
                  <a:srgbClr val="000000"/>
                </a:solidFill>
                <a:latin typeface="Arial"/>
                <a:cs typeface="Arial"/>
              </a:rPr>
              <a:t>%10, </a:t>
            </a:r>
            <a:r>
              <a:rPr lang="tr-TR" sz="1800" b="1" dirty="0" smtClean="0">
                <a:solidFill>
                  <a:srgbClr val="000000"/>
                </a:solidFill>
                <a:latin typeface="Arial"/>
                <a:cs typeface="Arial"/>
              </a:rPr>
              <a:t>KŞ&lt;</a:t>
            </a:r>
            <a:r>
              <a:rPr lang="tr-TR" sz="1800" b="1" dirty="0">
                <a:solidFill>
                  <a:srgbClr val="000000"/>
                </a:solidFill>
                <a:latin typeface="Arial"/>
                <a:cs typeface="Arial"/>
              </a:rPr>
              <a:t>50 mg/</a:t>
            </a:r>
            <a:r>
              <a:rPr lang="tr-TR" sz="1800" b="1" dirty="0" smtClean="0">
                <a:solidFill>
                  <a:srgbClr val="000000"/>
                </a:solidFill>
                <a:latin typeface="Arial"/>
                <a:cs typeface="Arial"/>
              </a:rPr>
              <a:t>dl</a:t>
            </a:r>
            <a:r>
              <a:rPr lang="tr-TR" sz="1800" b="1" dirty="0" smtClean="0">
                <a:solidFill>
                  <a:srgbClr val="000000"/>
                </a:solidFill>
                <a:latin typeface="Arial"/>
                <a:cs typeface="Arial"/>
                <a:sym typeface="Wingdings"/>
              </a:rPr>
              <a:t></a:t>
            </a:r>
            <a:r>
              <a:rPr lang="tr-TR" sz="1800" b="1" dirty="0" smtClean="0">
                <a:solidFill>
                  <a:srgbClr val="000000"/>
                </a:solidFill>
                <a:latin typeface="Arial"/>
                <a:cs typeface="Arial"/>
              </a:rPr>
              <a:t> </a:t>
            </a:r>
            <a:r>
              <a:rPr lang="tr-TR" sz="1800" b="1" dirty="0">
                <a:solidFill>
                  <a:srgbClr val="000000"/>
                </a:solidFill>
                <a:latin typeface="Arial"/>
                <a:cs typeface="Arial"/>
              </a:rPr>
              <a:t>%</a:t>
            </a:r>
            <a:r>
              <a:rPr lang="tr-TR" sz="1800" b="1" dirty="0" smtClean="0">
                <a:solidFill>
                  <a:srgbClr val="000000"/>
                </a:solidFill>
                <a:latin typeface="Arial"/>
                <a:cs typeface="Arial"/>
              </a:rPr>
              <a:t>5.9*</a:t>
            </a:r>
          </a:p>
          <a:p>
            <a:r>
              <a:rPr lang="tr-TR" b="1" dirty="0" smtClean="0">
                <a:solidFill>
                  <a:srgbClr val="000000"/>
                </a:solidFill>
                <a:latin typeface="Arial"/>
                <a:cs typeface="Arial"/>
              </a:rPr>
              <a:t>GRADE </a:t>
            </a:r>
            <a:r>
              <a:rPr lang="tr-TR" b="1" dirty="0">
                <a:solidFill>
                  <a:srgbClr val="000000"/>
                </a:solidFill>
                <a:latin typeface="Arial"/>
                <a:cs typeface="Arial"/>
              </a:rPr>
              <a:t>çalışmasında hipoglisemi sıklığı </a:t>
            </a:r>
            <a:r>
              <a:rPr lang="tr-TR" b="1" dirty="0" err="1">
                <a:solidFill>
                  <a:srgbClr val="FF0000"/>
                </a:solidFill>
                <a:latin typeface="Arial"/>
                <a:cs typeface="Arial"/>
              </a:rPr>
              <a:t>glimepirid</a:t>
            </a:r>
            <a:r>
              <a:rPr lang="tr-TR" b="1" dirty="0">
                <a:latin typeface="Arial"/>
                <a:cs typeface="Arial"/>
              </a:rPr>
              <a:t> </a:t>
            </a:r>
            <a:r>
              <a:rPr lang="tr-TR" b="1" dirty="0">
                <a:solidFill>
                  <a:srgbClr val="000000"/>
                </a:solidFill>
                <a:latin typeface="Arial"/>
                <a:cs typeface="Arial"/>
              </a:rPr>
              <a:t>ile %2.2 </a:t>
            </a:r>
            <a:r>
              <a:rPr lang="fr-FR" b="1" dirty="0" err="1">
                <a:solidFill>
                  <a:srgbClr val="FF0000"/>
                </a:solidFill>
                <a:latin typeface="Arial"/>
                <a:cs typeface="Arial"/>
              </a:rPr>
              <a:t>liraglutide</a:t>
            </a:r>
            <a:r>
              <a:rPr lang="tr-TR" b="1" dirty="0">
                <a:solidFill>
                  <a:srgbClr val="FF0000"/>
                </a:solidFill>
                <a:latin typeface="Arial"/>
                <a:cs typeface="Arial"/>
              </a:rPr>
              <a:t> </a:t>
            </a:r>
            <a:r>
              <a:rPr lang="fr-FR" b="1" dirty="0">
                <a:solidFill>
                  <a:srgbClr val="000000"/>
                </a:solidFill>
                <a:latin typeface="Arial"/>
                <a:cs typeface="Arial"/>
              </a:rPr>
              <a:t>(</a:t>
            </a:r>
            <a:r>
              <a:rPr lang="tr-TR" b="1" dirty="0">
                <a:solidFill>
                  <a:srgbClr val="000000"/>
                </a:solidFill>
                <a:latin typeface="Arial"/>
                <a:cs typeface="Arial"/>
              </a:rPr>
              <a:t>%</a:t>
            </a:r>
            <a:r>
              <a:rPr lang="fr-FR" b="1" dirty="0">
                <a:solidFill>
                  <a:srgbClr val="000000"/>
                </a:solidFill>
                <a:latin typeface="Arial"/>
                <a:cs typeface="Arial"/>
              </a:rPr>
              <a:t>1), </a:t>
            </a:r>
            <a:r>
              <a:rPr lang="fr-FR" b="1" dirty="0" err="1">
                <a:solidFill>
                  <a:srgbClr val="FF0000"/>
                </a:solidFill>
                <a:latin typeface="Arial"/>
                <a:cs typeface="Arial"/>
              </a:rPr>
              <a:t>glargine</a:t>
            </a:r>
            <a:r>
              <a:rPr lang="tr-TR" b="1" dirty="0">
                <a:solidFill>
                  <a:srgbClr val="FF0000"/>
                </a:solidFill>
                <a:latin typeface="Arial"/>
                <a:cs typeface="Arial"/>
              </a:rPr>
              <a:t> </a:t>
            </a:r>
            <a:r>
              <a:rPr lang="fr-FR" b="1" dirty="0">
                <a:solidFill>
                  <a:srgbClr val="000000"/>
                </a:solidFill>
                <a:latin typeface="Arial"/>
                <a:cs typeface="Arial"/>
              </a:rPr>
              <a:t>(</a:t>
            </a:r>
            <a:r>
              <a:rPr lang="tr-TR" b="1" dirty="0">
                <a:solidFill>
                  <a:srgbClr val="000000"/>
                </a:solidFill>
                <a:latin typeface="Arial"/>
                <a:cs typeface="Arial"/>
              </a:rPr>
              <a:t>%</a:t>
            </a:r>
            <a:r>
              <a:rPr lang="fr-FR" b="1" dirty="0">
                <a:solidFill>
                  <a:srgbClr val="000000"/>
                </a:solidFill>
                <a:latin typeface="Arial"/>
                <a:cs typeface="Arial"/>
              </a:rPr>
              <a:t>1.3), </a:t>
            </a:r>
            <a:r>
              <a:rPr lang="fr-FR" b="1" dirty="0" err="1">
                <a:solidFill>
                  <a:srgbClr val="FF0000"/>
                </a:solidFill>
                <a:latin typeface="Arial"/>
                <a:cs typeface="Arial"/>
              </a:rPr>
              <a:t>sitagliptin</a:t>
            </a:r>
            <a:r>
              <a:rPr lang="tr-TR" b="1" dirty="0">
                <a:solidFill>
                  <a:srgbClr val="000000"/>
                </a:solidFill>
                <a:latin typeface="Arial"/>
                <a:cs typeface="Arial"/>
              </a:rPr>
              <a:t> </a:t>
            </a:r>
            <a:r>
              <a:rPr lang="fr-FR" b="1" dirty="0">
                <a:solidFill>
                  <a:srgbClr val="000000"/>
                </a:solidFill>
                <a:latin typeface="Arial"/>
                <a:cs typeface="Arial"/>
              </a:rPr>
              <a:t>(</a:t>
            </a:r>
            <a:r>
              <a:rPr lang="tr-TR" b="1" dirty="0">
                <a:solidFill>
                  <a:srgbClr val="000000"/>
                </a:solidFill>
                <a:latin typeface="Arial"/>
                <a:cs typeface="Arial"/>
              </a:rPr>
              <a:t>%</a:t>
            </a:r>
            <a:r>
              <a:rPr lang="fr-FR" b="1" dirty="0">
                <a:solidFill>
                  <a:srgbClr val="000000"/>
                </a:solidFill>
                <a:latin typeface="Arial"/>
                <a:cs typeface="Arial"/>
              </a:rPr>
              <a:t>0.7) </a:t>
            </a:r>
            <a:endParaRPr lang="tr-TR" b="1" dirty="0">
              <a:latin typeface="Arial"/>
              <a:cs typeface="Arial"/>
            </a:endParaRPr>
          </a:p>
          <a:p>
            <a:r>
              <a:rPr lang="tr-TR" b="1" dirty="0">
                <a:solidFill>
                  <a:srgbClr val="000000"/>
                </a:solidFill>
                <a:latin typeface="Arial"/>
                <a:cs typeface="Arial"/>
              </a:rPr>
              <a:t>En düşük hipoglisemi sıklığı </a:t>
            </a:r>
            <a:r>
              <a:rPr lang="tr-TR" b="1" dirty="0" err="1">
                <a:solidFill>
                  <a:srgbClr val="FF0000"/>
                </a:solidFill>
                <a:latin typeface="Arial"/>
                <a:cs typeface="Arial"/>
              </a:rPr>
              <a:t>gliklazid</a:t>
            </a:r>
            <a:r>
              <a:rPr lang="tr-TR" b="1" dirty="0">
                <a:latin typeface="Arial"/>
                <a:cs typeface="Arial"/>
              </a:rPr>
              <a:t> </a:t>
            </a:r>
            <a:r>
              <a:rPr lang="tr-TR" b="1" dirty="0" smtClean="0">
                <a:solidFill>
                  <a:srgbClr val="000000"/>
                </a:solidFill>
                <a:latin typeface="Arial"/>
                <a:cs typeface="Arial"/>
              </a:rPr>
              <a:t>ile</a:t>
            </a:r>
            <a:endParaRPr lang="tr-TR" b="1" dirty="0">
              <a:solidFill>
                <a:srgbClr val="000000"/>
              </a:solidFill>
              <a:latin typeface="Arial"/>
              <a:cs typeface="Arial"/>
            </a:endParaRPr>
          </a:p>
        </p:txBody>
      </p:sp>
      <p:sp>
        <p:nvSpPr>
          <p:cNvPr id="2" name="Rectangle 1"/>
          <p:cNvSpPr/>
          <p:nvPr/>
        </p:nvSpPr>
        <p:spPr>
          <a:xfrm>
            <a:off x="3275856" y="6381328"/>
            <a:ext cx="5868144" cy="276999"/>
          </a:xfrm>
          <a:prstGeom prst="rect">
            <a:avLst/>
          </a:prstGeom>
        </p:spPr>
        <p:txBody>
          <a:bodyPr wrap="square">
            <a:spAutoFit/>
          </a:bodyPr>
          <a:lstStyle/>
          <a:p>
            <a:pPr>
              <a:buNone/>
            </a:pPr>
            <a:r>
              <a:rPr lang="tr-TR" sz="1200" dirty="0"/>
              <a:t>AU </a:t>
            </a:r>
            <a:r>
              <a:rPr lang="tr-TR" sz="1200" dirty="0" err="1"/>
              <a:t>Schopman</a:t>
            </a:r>
            <a:r>
              <a:rPr lang="tr-TR" sz="1200" dirty="0"/>
              <a:t> JE, et al. </a:t>
            </a:r>
            <a:r>
              <a:rPr lang="tr-TR" sz="1200" dirty="0" err="1" smtClean="0"/>
              <a:t>Diabetes</a:t>
            </a:r>
            <a:r>
              <a:rPr lang="tr-TR" sz="1200" dirty="0" smtClean="0"/>
              <a:t> </a:t>
            </a:r>
            <a:r>
              <a:rPr lang="tr-TR" sz="1200" dirty="0" err="1"/>
              <a:t>Metab</a:t>
            </a:r>
            <a:r>
              <a:rPr lang="tr-TR" sz="1200" dirty="0"/>
              <a:t> </a:t>
            </a:r>
            <a:r>
              <a:rPr lang="tr-TR" sz="1200" dirty="0" err="1"/>
              <a:t>Res</a:t>
            </a:r>
            <a:r>
              <a:rPr lang="tr-TR" sz="1200" dirty="0"/>
              <a:t> </a:t>
            </a:r>
            <a:r>
              <a:rPr lang="tr-TR" sz="1200" dirty="0" err="1"/>
              <a:t>Rev</a:t>
            </a:r>
            <a:r>
              <a:rPr lang="tr-TR" sz="1200" dirty="0"/>
              <a:t>. 2014 Jan;30(1):11-22. </a:t>
            </a:r>
          </a:p>
        </p:txBody>
      </p:sp>
    </p:spTree>
    <p:extLst>
      <p:ext uri="{BB962C8B-B14F-4D97-AF65-F5344CB8AC3E}">
        <p14:creationId xmlns:p14="http://schemas.microsoft.com/office/powerpoint/2010/main" val="21573353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a:solidFill>
                  <a:schemeClr val="tx1"/>
                </a:solidFill>
                <a:latin typeface="Arial"/>
                <a:ea typeface="ＭＳ Ｐゴシック" charset="-128"/>
                <a:cs typeface="Arial"/>
              </a:rPr>
              <a:t>Kilo </a:t>
            </a:r>
            <a:r>
              <a:rPr lang="en-US" sz="4000" b="1" dirty="0" err="1">
                <a:solidFill>
                  <a:schemeClr val="tx1"/>
                </a:solidFill>
                <a:latin typeface="Arial"/>
                <a:ea typeface="ＭＳ Ｐゴシック" charset="-128"/>
                <a:cs typeface="Arial"/>
              </a:rPr>
              <a:t>alımı</a:t>
            </a:r>
            <a:r>
              <a:rPr lang="en-US" sz="4000" b="1" dirty="0">
                <a:solidFill>
                  <a:schemeClr val="tx1"/>
                </a:solidFill>
                <a:latin typeface="Arial"/>
                <a:ea typeface="ＭＳ Ｐゴシック" charset="-128"/>
                <a:cs typeface="Arial"/>
              </a:rPr>
              <a:t> </a:t>
            </a:r>
            <a:endParaRPr lang="en-US" sz="4000" b="1" dirty="0" smtClean="0">
              <a:solidFill>
                <a:schemeClr val="tx1"/>
              </a:solidFill>
              <a:latin typeface="Arial"/>
              <a:ea typeface="ＭＳ Ｐゴシック" charset="-128"/>
              <a:cs typeface="Arial"/>
            </a:endParaRPr>
          </a:p>
        </p:txBody>
      </p:sp>
      <p:sp>
        <p:nvSpPr>
          <p:cNvPr id="237570" name="Content Placeholder 2"/>
          <p:cNvSpPr>
            <a:spLocks noGrp="1"/>
          </p:cNvSpPr>
          <p:nvPr>
            <p:ph idx="1"/>
          </p:nvPr>
        </p:nvSpPr>
        <p:spPr>
          <a:xfrm>
            <a:off x="549275" y="1714500"/>
            <a:ext cx="8042275" cy="3946748"/>
          </a:xfrm>
          <a:solidFill>
            <a:schemeClr val="bg2">
              <a:lumMod val="90000"/>
            </a:schemeClr>
          </a:solidFill>
          <a:ln w="76200">
            <a:solidFill>
              <a:schemeClr val="accent1">
                <a:lumMod val="75000"/>
              </a:schemeClr>
            </a:solidFill>
          </a:ln>
        </p:spPr>
        <p:txBody>
          <a:bodyPr/>
          <a:lstStyle/>
          <a:p>
            <a:r>
              <a:rPr lang="en-US" b="1" dirty="0" smtClean="0">
                <a:solidFill>
                  <a:schemeClr val="tx1"/>
                </a:solidFill>
                <a:latin typeface="Arial"/>
                <a:ea typeface="ＭＳ Ｐゴシック" charset="-128"/>
                <a:cs typeface="Arial"/>
              </a:rPr>
              <a:t>6033 </a:t>
            </a:r>
            <a:r>
              <a:rPr lang="en-US" b="1" dirty="0">
                <a:solidFill>
                  <a:schemeClr val="tx1"/>
                </a:solidFill>
                <a:latin typeface="Arial"/>
                <a:ea typeface="ＭＳ Ｐゴシック" charset="-128"/>
                <a:cs typeface="Arial"/>
              </a:rPr>
              <a:t>hasta, </a:t>
            </a:r>
            <a:r>
              <a:rPr lang="en-US" b="1" dirty="0" err="1">
                <a:solidFill>
                  <a:schemeClr val="tx1"/>
                </a:solidFill>
                <a:latin typeface="Arial"/>
                <a:ea typeface="ＭＳ Ｐゴシック" charset="-128"/>
                <a:cs typeface="Arial"/>
              </a:rPr>
              <a:t>glimepirid</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vs</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linagliptin</a:t>
            </a:r>
            <a:r>
              <a:rPr lang="en-US" b="1" dirty="0">
                <a:solidFill>
                  <a:schemeClr val="tx1"/>
                </a:solidFill>
                <a:latin typeface="Arial"/>
                <a:ea typeface="ＭＳ Ｐゴシック" charset="-128"/>
                <a:cs typeface="Arial"/>
              </a:rPr>
              <a:t>, 6 </a:t>
            </a:r>
            <a:r>
              <a:rPr lang="en-US" b="1" dirty="0" err="1">
                <a:solidFill>
                  <a:schemeClr val="tx1"/>
                </a:solidFill>
                <a:latin typeface="Arial"/>
                <a:ea typeface="ＭＳ Ｐゴシック" charset="-128"/>
                <a:cs typeface="Arial"/>
              </a:rPr>
              <a:t>yıl</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sonunda</a:t>
            </a:r>
            <a:r>
              <a:rPr lang="en-US" b="1" dirty="0">
                <a:solidFill>
                  <a:schemeClr val="tx1"/>
                </a:solidFill>
                <a:latin typeface="Arial"/>
                <a:ea typeface="ＭＳ Ｐゴシック" charset="-128"/>
                <a:cs typeface="Arial"/>
              </a:rPr>
              <a:t> +1.5 </a:t>
            </a:r>
            <a:r>
              <a:rPr lang="en-US" b="1" dirty="0" smtClean="0">
                <a:solidFill>
                  <a:schemeClr val="tx1"/>
                </a:solidFill>
                <a:latin typeface="Arial"/>
                <a:ea typeface="ＭＳ Ｐゴシック" charset="-128"/>
                <a:cs typeface="Arial"/>
              </a:rPr>
              <a:t>kg*</a:t>
            </a:r>
          </a:p>
          <a:p>
            <a:r>
              <a:rPr lang="en-US" b="1" dirty="0">
                <a:solidFill>
                  <a:schemeClr val="tx1"/>
                </a:solidFill>
                <a:latin typeface="Arial"/>
                <a:ea typeface="ＭＳ Ｐゴシック" charset="-128"/>
                <a:cs typeface="Arial"/>
              </a:rPr>
              <a:t>ADVANCE </a:t>
            </a:r>
            <a:r>
              <a:rPr lang="en-US" b="1" dirty="0" err="1">
                <a:solidFill>
                  <a:schemeClr val="tx1"/>
                </a:solidFill>
                <a:latin typeface="Arial"/>
                <a:ea typeface="ＭＳ Ｐゴシック" charset="-128"/>
                <a:cs typeface="Arial"/>
              </a:rPr>
              <a:t>çalışması</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gliklazid</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ile</a:t>
            </a:r>
            <a:r>
              <a:rPr lang="en-US" b="1" dirty="0">
                <a:solidFill>
                  <a:schemeClr val="tx1"/>
                </a:solidFill>
                <a:latin typeface="Arial"/>
                <a:ea typeface="ＭＳ Ｐゴシック" charset="-128"/>
                <a:cs typeface="Arial"/>
              </a:rPr>
              <a:t> 5 </a:t>
            </a:r>
            <a:r>
              <a:rPr lang="en-US" b="1" dirty="0" err="1">
                <a:solidFill>
                  <a:schemeClr val="tx1"/>
                </a:solidFill>
                <a:latin typeface="Arial"/>
                <a:ea typeface="ＭＳ Ｐゴシック" charset="-128"/>
                <a:cs typeface="Arial"/>
              </a:rPr>
              <a:t>yıl</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sonunda</a:t>
            </a:r>
            <a:r>
              <a:rPr lang="en-US" b="1" dirty="0">
                <a:solidFill>
                  <a:schemeClr val="tx1"/>
                </a:solidFill>
                <a:latin typeface="Arial"/>
                <a:ea typeface="ＭＳ Ｐゴシック" charset="-128"/>
                <a:cs typeface="Arial"/>
              </a:rPr>
              <a:t> kilo </a:t>
            </a:r>
            <a:r>
              <a:rPr lang="en-US" b="1" dirty="0" err="1">
                <a:solidFill>
                  <a:schemeClr val="tx1"/>
                </a:solidFill>
                <a:latin typeface="Arial"/>
                <a:ea typeface="ＭＳ Ｐゴシック" charset="-128"/>
                <a:cs typeface="Arial"/>
              </a:rPr>
              <a:t>alımı</a:t>
            </a:r>
            <a:r>
              <a:rPr lang="en-US" b="1" dirty="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yok</a:t>
            </a:r>
            <a:endParaRPr lang="en-US" b="1" dirty="0">
              <a:solidFill>
                <a:schemeClr val="tx1"/>
              </a:solidFill>
              <a:latin typeface="Arial"/>
              <a:ea typeface="ＭＳ Ｐゴシック" charset="-128"/>
              <a:cs typeface="Arial"/>
            </a:endParaRPr>
          </a:p>
          <a:p>
            <a:r>
              <a:rPr lang="en-US" b="1" dirty="0">
                <a:solidFill>
                  <a:schemeClr val="tx1"/>
                </a:solidFill>
                <a:latin typeface="Arial"/>
                <a:ea typeface="ＭＳ Ｐゴシック" charset="-128"/>
                <a:cs typeface="Arial"/>
              </a:rPr>
              <a:t>1-5 kg </a:t>
            </a:r>
            <a:r>
              <a:rPr lang="en-US" b="1" dirty="0" err="1">
                <a:solidFill>
                  <a:schemeClr val="tx1"/>
                </a:solidFill>
                <a:latin typeface="Arial"/>
                <a:ea typeface="ＭＳ Ｐゴシック" charset="-128"/>
                <a:cs typeface="Arial"/>
              </a:rPr>
              <a:t>arasında</a:t>
            </a:r>
            <a:r>
              <a:rPr lang="en-US" b="1" dirty="0">
                <a:solidFill>
                  <a:schemeClr val="tx1"/>
                </a:solidFill>
                <a:latin typeface="Arial"/>
                <a:ea typeface="ＭＳ Ｐゴシック" charset="-128"/>
                <a:cs typeface="Arial"/>
              </a:rPr>
              <a:t> kilo </a:t>
            </a:r>
            <a:r>
              <a:rPr lang="en-US" b="1" dirty="0" err="1">
                <a:solidFill>
                  <a:schemeClr val="tx1"/>
                </a:solidFill>
                <a:latin typeface="Arial"/>
                <a:ea typeface="ＭＳ Ｐゴシック" charset="-128"/>
                <a:cs typeface="Arial"/>
              </a:rPr>
              <a:t>alımı</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gösterilmiş</a:t>
            </a:r>
            <a:r>
              <a:rPr lang="en-US" b="1" dirty="0">
                <a:solidFill>
                  <a:schemeClr val="tx1"/>
                </a:solidFill>
                <a:latin typeface="Arial"/>
                <a:ea typeface="ＭＳ Ｐゴシック" charset="-128"/>
                <a:cs typeface="Arial"/>
              </a:rPr>
              <a:t> </a:t>
            </a:r>
          </a:p>
          <a:p>
            <a:r>
              <a:rPr lang="en-US" b="1" dirty="0" err="1">
                <a:solidFill>
                  <a:schemeClr val="tx1"/>
                </a:solidFill>
                <a:latin typeface="Arial"/>
                <a:ea typeface="ＭＳ Ｐゴシック" charset="-128"/>
                <a:cs typeface="Arial"/>
              </a:rPr>
              <a:t>Genellikle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eğitim</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diyet</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egzersiz</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ile</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kontrol</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altına</a:t>
            </a:r>
            <a:r>
              <a:rPr lang="en-US" b="1" dirty="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alınabilir</a:t>
            </a:r>
            <a:endParaRPr lang="en-US" b="1" dirty="0">
              <a:solidFill>
                <a:schemeClr val="tx1"/>
              </a:solidFill>
              <a:latin typeface="Arial"/>
              <a:ea typeface="ＭＳ Ｐゴシック" charset="-128"/>
              <a:cs typeface="Arial"/>
            </a:endParaRPr>
          </a:p>
          <a:p>
            <a:endParaRPr lang="en-US" b="1" dirty="0" smtClean="0">
              <a:solidFill>
                <a:schemeClr val="tx1"/>
              </a:solidFill>
              <a:latin typeface="Arial"/>
              <a:ea typeface="ＭＳ Ｐゴシック" charset="-128"/>
              <a:cs typeface="Arial"/>
            </a:endParaRPr>
          </a:p>
        </p:txBody>
      </p:sp>
      <p:sp>
        <p:nvSpPr>
          <p:cNvPr id="2" name="Rectangle 1"/>
          <p:cNvSpPr/>
          <p:nvPr/>
        </p:nvSpPr>
        <p:spPr>
          <a:xfrm>
            <a:off x="2195736" y="6093296"/>
            <a:ext cx="6696744" cy="553998"/>
          </a:xfrm>
          <a:prstGeom prst="rect">
            <a:avLst/>
          </a:prstGeom>
        </p:spPr>
        <p:txBody>
          <a:bodyPr wrap="square">
            <a:spAutoFit/>
          </a:bodyPr>
          <a:lstStyle/>
          <a:p>
            <a:pPr marL="274320" lvl="1" indent="-274320">
              <a:spcBef>
                <a:spcPts val="580"/>
              </a:spcBef>
              <a:buClr>
                <a:schemeClr val="accent1"/>
              </a:buClr>
              <a:buNone/>
            </a:pPr>
            <a:r>
              <a:rPr lang="tr-TR" sz="1000" dirty="0"/>
              <a:t>	</a:t>
            </a:r>
            <a:r>
              <a:rPr lang="tr-TR" sz="1000" dirty="0" err="1"/>
              <a:t>Effect</a:t>
            </a:r>
            <a:r>
              <a:rPr lang="tr-TR" sz="1000" dirty="0"/>
              <a:t> of </a:t>
            </a:r>
            <a:r>
              <a:rPr lang="tr-TR" sz="1000" dirty="0" err="1"/>
              <a:t>Linagliptin</a:t>
            </a:r>
            <a:r>
              <a:rPr lang="tr-TR" sz="1000" dirty="0"/>
              <a:t> </a:t>
            </a:r>
            <a:r>
              <a:rPr lang="tr-TR" sz="1000" dirty="0" err="1"/>
              <a:t>vs</a:t>
            </a:r>
            <a:r>
              <a:rPr lang="tr-TR" sz="1000" dirty="0"/>
              <a:t> </a:t>
            </a:r>
            <a:r>
              <a:rPr lang="tr-TR" sz="1000" dirty="0" err="1"/>
              <a:t>Glimepiride</a:t>
            </a:r>
            <a:r>
              <a:rPr lang="tr-TR" sz="1000" dirty="0"/>
              <a:t> on </a:t>
            </a:r>
            <a:r>
              <a:rPr lang="tr-TR" sz="1000" dirty="0" err="1"/>
              <a:t>Major</a:t>
            </a:r>
            <a:r>
              <a:rPr lang="tr-TR" sz="1000" dirty="0"/>
              <a:t> </a:t>
            </a:r>
            <a:r>
              <a:rPr lang="tr-TR" sz="1000" dirty="0" err="1"/>
              <a:t>Adverse</a:t>
            </a:r>
            <a:r>
              <a:rPr lang="tr-TR" sz="1000" dirty="0"/>
              <a:t> </a:t>
            </a:r>
            <a:r>
              <a:rPr lang="tr-TR" sz="1000" dirty="0" err="1"/>
              <a:t>Cardiovascular</a:t>
            </a:r>
            <a:r>
              <a:rPr lang="tr-TR" sz="1000" dirty="0"/>
              <a:t> </a:t>
            </a:r>
            <a:r>
              <a:rPr lang="tr-TR" sz="1000" dirty="0" err="1"/>
              <a:t>Outcomes</a:t>
            </a:r>
            <a:r>
              <a:rPr lang="tr-TR" sz="1000" dirty="0"/>
              <a:t> in </a:t>
            </a:r>
            <a:r>
              <a:rPr lang="tr-TR" sz="1000" dirty="0" err="1"/>
              <a:t>Patients</a:t>
            </a:r>
            <a:r>
              <a:rPr lang="tr-TR" sz="1000" dirty="0"/>
              <a:t> </a:t>
            </a:r>
            <a:r>
              <a:rPr lang="tr-TR" sz="1000" dirty="0" err="1"/>
              <a:t>With</a:t>
            </a:r>
            <a:r>
              <a:rPr lang="tr-TR" sz="1000" dirty="0"/>
              <a:t> </a:t>
            </a:r>
            <a:r>
              <a:rPr lang="tr-TR" sz="1000" dirty="0" err="1"/>
              <a:t>Type</a:t>
            </a:r>
            <a:r>
              <a:rPr lang="tr-TR" sz="1000" dirty="0"/>
              <a:t> 2 </a:t>
            </a:r>
            <a:r>
              <a:rPr lang="tr-TR" sz="1000" dirty="0" err="1"/>
              <a:t>Diabetes</a:t>
            </a:r>
            <a:r>
              <a:rPr lang="tr-TR" sz="1000" dirty="0"/>
              <a:t>: </a:t>
            </a:r>
            <a:r>
              <a:rPr lang="tr-TR" sz="1000" dirty="0" err="1"/>
              <a:t>The</a:t>
            </a:r>
            <a:r>
              <a:rPr lang="tr-TR" sz="1000" dirty="0"/>
              <a:t> </a:t>
            </a:r>
            <a:r>
              <a:rPr lang="tr-TR" sz="1000" dirty="0" smtClean="0"/>
              <a:t>CAROLINA </a:t>
            </a:r>
            <a:r>
              <a:rPr lang="tr-TR" sz="1000" dirty="0" err="1"/>
              <a:t>Randomized</a:t>
            </a:r>
            <a:r>
              <a:rPr lang="tr-TR" sz="1000" dirty="0"/>
              <a:t> </a:t>
            </a:r>
            <a:r>
              <a:rPr lang="tr-TR" sz="1000" dirty="0" err="1"/>
              <a:t>Clinical</a:t>
            </a:r>
            <a:r>
              <a:rPr lang="tr-TR" sz="1000" dirty="0"/>
              <a:t> </a:t>
            </a:r>
            <a:r>
              <a:rPr lang="tr-TR" sz="1000" dirty="0" err="1"/>
              <a:t>Trial.AURosenstock</a:t>
            </a:r>
            <a:r>
              <a:rPr lang="tr-TR" sz="1000" dirty="0"/>
              <a:t> J, </a:t>
            </a:r>
            <a:r>
              <a:rPr lang="tr-TR" sz="1000" dirty="0" smtClean="0"/>
              <a:t>et al. CAROLINA </a:t>
            </a:r>
            <a:r>
              <a:rPr lang="tr-TR" sz="1000" dirty="0" err="1"/>
              <a:t>Investigators</a:t>
            </a:r>
            <a:r>
              <a:rPr lang="tr-TR" sz="1000" dirty="0"/>
              <a:t> SOJAMA. </a:t>
            </a:r>
            <a:r>
              <a:rPr lang="tr-TR" sz="1000" dirty="0" smtClean="0"/>
              <a:t>2019</a:t>
            </a:r>
            <a:endParaRPr lang="tr-TR" sz="1000" dirty="0"/>
          </a:p>
        </p:txBody>
      </p:sp>
    </p:spTree>
    <p:extLst>
      <p:ext uri="{BB962C8B-B14F-4D97-AF65-F5344CB8AC3E}">
        <p14:creationId xmlns:p14="http://schemas.microsoft.com/office/powerpoint/2010/main" val="2720772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err="1">
                <a:solidFill>
                  <a:schemeClr val="tx1"/>
                </a:solidFill>
                <a:latin typeface="Arial"/>
                <a:ea typeface="ＭＳ Ｐゴシック" charset="-128"/>
                <a:cs typeface="Arial"/>
              </a:rPr>
              <a:t>Kardiyovasküler</a:t>
            </a:r>
            <a:r>
              <a:rPr lang="en-US" sz="4000" b="1" dirty="0">
                <a:solidFill>
                  <a:schemeClr val="tx1"/>
                </a:solidFill>
                <a:latin typeface="Arial"/>
                <a:ea typeface="ＭＳ Ｐゴシック" charset="-128"/>
                <a:cs typeface="Arial"/>
              </a:rPr>
              <a:t> </a:t>
            </a:r>
            <a:r>
              <a:rPr lang="en-US" sz="4000" b="1" dirty="0" err="1">
                <a:solidFill>
                  <a:schemeClr val="tx1"/>
                </a:solidFill>
                <a:latin typeface="Arial"/>
                <a:ea typeface="ＭＳ Ｐゴシック" charset="-128"/>
                <a:cs typeface="Arial"/>
              </a:rPr>
              <a:t>güvenlik</a:t>
            </a:r>
            <a:endParaRPr lang="en-US" sz="4000" b="1" dirty="0" smtClean="0">
              <a:solidFill>
                <a:schemeClr val="tx1"/>
              </a:solidFill>
              <a:latin typeface="Arial"/>
              <a:ea typeface="ＭＳ Ｐゴシック" charset="-128"/>
              <a:cs typeface="Arial"/>
            </a:endParaRPr>
          </a:p>
        </p:txBody>
      </p:sp>
      <p:sp>
        <p:nvSpPr>
          <p:cNvPr id="237570" name="Content Placeholder 2"/>
          <p:cNvSpPr>
            <a:spLocks noGrp="1"/>
          </p:cNvSpPr>
          <p:nvPr>
            <p:ph idx="1"/>
          </p:nvPr>
        </p:nvSpPr>
        <p:spPr>
          <a:xfrm>
            <a:off x="611560" y="1988840"/>
            <a:ext cx="8042275" cy="4032448"/>
          </a:xfrm>
          <a:solidFill>
            <a:schemeClr val="bg2">
              <a:lumMod val="90000"/>
            </a:schemeClr>
          </a:solidFill>
          <a:ln w="76200">
            <a:solidFill>
              <a:schemeClr val="accent1">
                <a:lumMod val="75000"/>
              </a:schemeClr>
            </a:solidFill>
          </a:ln>
        </p:spPr>
        <p:txBody>
          <a:bodyPr/>
          <a:lstStyle/>
          <a:p>
            <a:endParaRPr lang="tr-TR" b="1" dirty="0" smtClean="0">
              <a:solidFill>
                <a:srgbClr val="000000"/>
              </a:solidFill>
              <a:latin typeface="Arial"/>
              <a:cs typeface="Arial"/>
            </a:endParaRPr>
          </a:p>
          <a:p>
            <a:r>
              <a:rPr lang="tr-TR" b="1" dirty="0" smtClean="0">
                <a:solidFill>
                  <a:srgbClr val="000000"/>
                </a:solidFill>
                <a:latin typeface="Arial"/>
                <a:cs typeface="Arial"/>
              </a:rPr>
              <a:t>2008 </a:t>
            </a:r>
            <a:r>
              <a:rPr lang="tr-TR" b="1" dirty="0">
                <a:solidFill>
                  <a:srgbClr val="000000"/>
                </a:solidFill>
                <a:latin typeface="Arial"/>
                <a:cs typeface="Arial"/>
              </a:rPr>
              <a:t>de FDA ve EMA yeni </a:t>
            </a:r>
            <a:r>
              <a:rPr lang="tr-TR" b="1" dirty="0" err="1">
                <a:solidFill>
                  <a:srgbClr val="000000"/>
                </a:solidFill>
                <a:latin typeface="Arial"/>
                <a:cs typeface="Arial"/>
              </a:rPr>
              <a:t>glukoz</a:t>
            </a:r>
            <a:r>
              <a:rPr lang="tr-TR" b="1" dirty="0">
                <a:solidFill>
                  <a:srgbClr val="000000"/>
                </a:solidFill>
                <a:latin typeface="Arial"/>
                <a:cs typeface="Arial"/>
              </a:rPr>
              <a:t> düşürücü ajanların ruhsatlandırılması için KV sonuç çalışmalarının gerekliliğini ortaya </a:t>
            </a:r>
            <a:r>
              <a:rPr lang="tr-TR" b="1" dirty="0" smtClean="0">
                <a:solidFill>
                  <a:srgbClr val="000000"/>
                </a:solidFill>
                <a:latin typeface="Arial"/>
                <a:cs typeface="Arial"/>
              </a:rPr>
              <a:t>koydu</a:t>
            </a:r>
          </a:p>
          <a:p>
            <a:endParaRPr lang="tr-TR" b="1" dirty="0">
              <a:solidFill>
                <a:srgbClr val="000000"/>
              </a:solidFill>
              <a:latin typeface="Arial"/>
              <a:cs typeface="Arial"/>
            </a:endParaRPr>
          </a:p>
          <a:p>
            <a:r>
              <a:rPr lang="tr-TR" b="1" dirty="0" err="1" smtClean="0">
                <a:solidFill>
                  <a:srgbClr val="000000"/>
                </a:solidFill>
                <a:latin typeface="Arial"/>
                <a:cs typeface="Arial"/>
              </a:rPr>
              <a:t>Metanalizlerin</a:t>
            </a:r>
            <a:r>
              <a:rPr lang="tr-TR" b="1" dirty="0" smtClean="0">
                <a:solidFill>
                  <a:srgbClr val="000000"/>
                </a:solidFill>
                <a:latin typeface="Arial"/>
                <a:cs typeface="Arial"/>
              </a:rPr>
              <a:t> çoğu değerlendirildiğinde KVH olay riskinde azalma yada artış saptanmamış </a:t>
            </a:r>
            <a:endParaRPr lang="tr-TR" b="1" dirty="0">
              <a:solidFill>
                <a:srgbClr val="000000"/>
              </a:solidFill>
              <a:latin typeface="Arial"/>
              <a:cs typeface="Arial"/>
            </a:endParaRPr>
          </a:p>
        </p:txBody>
      </p:sp>
      <p:sp>
        <p:nvSpPr>
          <p:cNvPr id="2" name="Rectangle 1"/>
          <p:cNvSpPr/>
          <p:nvPr/>
        </p:nvSpPr>
        <p:spPr>
          <a:xfrm>
            <a:off x="5940152" y="6309320"/>
            <a:ext cx="3173740" cy="261610"/>
          </a:xfrm>
          <a:prstGeom prst="rect">
            <a:avLst/>
          </a:prstGeom>
        </p:spPr>
        <p:txBody>
          <a:bodyPr wrap="none">
            <a:spAutoFit/>
          </a:bodyPr>
          <a:lstStyle/>
          <a:p>
            <a:r>
              <a:rPr lang="en-US" sz="1100" dirty="0" err="1"/>
              <a:t>Catala</a:t>
            </a:r>
            <a:r>
              <a:rPr lang="en-US" sz="1100" dirty="0"/>
              <a:t>-Lopez, </a:t>
            </a:r>
            <a:r>
              <a:rPr lang="en-US" sz="1100" dirty="0" err="1"/>
              <a:t>Fet</a:t>
            </a:r>
            <a:r>
              <a:rPr lang="en-US" sz="1100" dirty="0"/>
              <a:t> al. </a:t>
            </a:r>
            <a:r>
              <a:rPr lang="en-US" sz="1100" dirty="0" err="1"/>
              <a:t>PLoS</a:t>
            </a:r>
            <a:r>
              <a:rPr lang="en-US" sz="1100" dirty="0"/>
              <a:t> medicine, </a:t>
            </a:r>
            <a:r>
              <a:rPr lang="en-US" sz="1100" dirty="0" smtClean="0"/>
              <a:t>2016; 13</a:t>
            </a:r>
            <a:r>
              <a:rPr lang="en-US" sz="1100" dirty="0"/>
              <a:t>(3 </a:t>
            </a:r>
          </a:p>
        </p:txBody>
      </p:sp>
    </p:spTree>
    <p:extLst>
      <p:ext uri="{BB962C8B-B14F-4D97-AF65-F5344CB8AC3E}">
        <p14:creationId xmlns:p14="http://schemas.microsoft.com/office/powerpoint/2010/main" val="33784803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035050"/>
          </a:xfrm>
          <a:solidFill>
            <a:schemeClr val="accent4"/>
          </a:solidFill>
          <a:ln w="76200">
            <a:solidFill>
              <a:schemeClr val="accent3">
                <a:lumMod val="50000"/>
              </a:schemeClr>
            </a:solidFill>
          </a:ln>
        </p:spPr>
        <p:txBody>
          <a:bodyPr/>
          <a:lstStyle/>
          <a:p>
            <a:r>
              <a:rPr lang="en-US" b="1" dirty="0" err="1" smtClean="0">
                <a:solidFill>
                  <a:schemeClr val="tx1"/>
                </a:solidFill>
                <a:latin typeface="Arial"/>
                <a:ea typeface="ＭＳ Ｐゴシック" charset="-128"/>
                <a:cs typeface="Arial"/>
              </a:rPr>
              <a:t>Kime</a:t>
            </a:r>
            <a:r>
              <a:rPr lang="tr-TR" b="1" dirty="0" smtClean="0">
                <a:solidFill>
                  <a:schemeClr val="tx1"/>
                </a:solidFill>
                <a:latin typeface="Arial"/>
                <a:ea typeface="ＭＳ Ｐゴシック" charset="-128"/>
                <a:cs typeface="Arial"/>
              </a:rPr>
              <a:t> Vermeyelim?</a:t>
            </a:r>
            <a:endParaRPr lang="en-US" b="1" dirty="0" smtClean="0">
              <a:solidFill>
                <a:schemeClr val="tx1"/>
              </a:solidFill>
              <a:latin typeface="Arial"/>
              <a:ea typeface="ＭＳ Ｐゴシック" charset="-128"/>
              <a:cs typeface="Arial"/>
            </a:endParaRPr>
          </a:p>
        </p:txBody>
      </p:sp>
      <p:sp>
        <p:nvSpPr>
          <p:cNvPr id="237570" name="Content Placeholder 2"/>
          <p:cNvSpPr>
            <a:spLocks noGrp="1"/>
          </p:cNvSpPr>
          <p:nvPr>
            <p:ph idx="1"/>
          </p:nvPr>
        </p:nvSpPr>
        <p:spPr>
          <a:xfrm>
            <a:off x="549275" y="1714500"/>
            <a:ext cx="8042275" cy="4810844"/>
          </a:xfrm>
          <a:solidFill>
            <a:schemeClr val="bg2">
              <a:lumMod val="90000"/>
            </a:schemeClr>
          </a:solidFill>
          <a:ln w="76200">
            <a:solidFill>
              <a:schemeClr val="accent1">
                <a:lumMod val="75000"/>
              </a:schemeClr>
            </a:solidFill>
          </a:ln>
        </p:spPr>
        <p:txBody>
          <a:bodyPr/>
          <a:lstStyle/>
          <a:p>
            <a:r>
              <a:rPr lang="en-US" sz="2000" b="1" dirty="0">
                <a:solidFill>
                  <a:schemeClr val="tx1"/>
                </a:solidFill>
                <a:latin typeface="Arial"/>
                <a:ea typeface="ＭＳ Ｐゴシック" charset="-128"/>
                <a:cs typeface="Arial"/>
              </a:rPr>
              <a:t>Tip 1 </a:t>
            </a:r>
            <a:r>
              <a:rPr lang="en-US" sz="2000" b="1" dirty="0" smtClean="0">
                <a:solidFill>
                  <a:schemeClr val="tx1"/>
                </a:solidFill>
                <a:latin typeface="Arial"/>
                <a:ea typeface="ＭＳ Ｐゴシック" charset="-128"/>
                <a:cs typeface="Arial"/>
              </a:rPr>
              <a:t>DM</a:t>
            </a:r>
          </a:p>
          <a:p>
            <a:r>
              <a:rPr lang="en-US" sz="2000" b="1" dirty="0" err="1" smtClean="0">
                <a:solidFill>
                  <a:schemeClr val="tx1"/>
                </a:solidFill>
                <a:latin typeface="Arial"/>
                <a:ea typeface="ＭＳ Ｐゴシック" charset="-128"/>
                <a:cs typeface="Arial"/>
              </a:rPr>
              <a:t>Sekonder</a:t>
            </a:r>
            <a:r>
              <a:rPr lang="en-US" sz="2000" b="1" dirty="0" smtClean="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diyabet</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pankreas</a:t>
            </a:r>
            <a:r>
              <a:rPr lang="en-US" sz="2000" b="1" dirty="0">
                <a:solidFill>
                  <a:schemeClr val="tx1"/>
                </a:solidFill>
                <a:latin typeface="Arial"/>
                <a:ea typeface="ＭＳ Ｐゴシック" charset="-128"/>
                <a:cs typeface="Arial"/>
              </a:rPr>
              <a:t> </a:t>
            </a:r>
            <a:r>
              <a:rPr lang="en-US" sz="2000" b="1" dirty="0" err="1" smtClean="0">
                <a:solidFill>
                  <a:schemeClr val="tx1"/>
                </a:solidFill>
                <a:latin typeface="Arial"/>
                <a:ea typeface="ＭＳ Ｐゴシック" charset="-128"/>
                <a:cs typeface="Arial"/>
              </a:rPr>
              <a:t>hastalıkları</a:t>
            </a:r>
            <a:r>
              <a:rPr lang="en-US" sz="2000" b="1" dirty="0" smtClean="0">
                <a:solidFill>
                  <a:schemeClr val="tx1"/>
                </a:solidFill>
                <a:latin typeface="Arial"/>
                <a:ea typeface="ＭＳ Ｐゴシック" charset="-128"/>
                <a:cs typeface="Arial"/>
              </a:rPr>
              <a:t>…)</a:t>
            </a:r>
          </a:p>
          <a:p>
            <a:r>
              <a:rPr lang="en-US" sz="2000" b="1" dirty="0" err="1" smtClean="0">
                <a:solidFill>
                  <a:schemeClr val="tx1"/>
                </a:solidFill>
                <a:latin typeface="Arial"/>
                <a:ea typeface="ＭＳ Ｐゴシック" charset="-128"/>
                <a:cs typeface="Arial"/>
              </a:rPr>
              <a:t>Hiperglisemik</a:t>
            </a:r>
            <a:r>
              <a:rPr lang="en-US" sz="2000" b="1" dirty="0" smtClean="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acil</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durumlar</a:t>
            </a:r>
            <a:r>
              <a:rPr lang="en-US" sz="2000" b="1" dirty="0">
                <a:solidFill>
                  <a:schemeClr val="tx1"/>
                </a:solidFill>
                <a:latin typeface="Arial"/>
                <a:ea typeface="ＭＳ Ｐゴシック" charset="-128"/>
                <a:cs typeface="Arial"/>
              </a:rPr>
              <a:t> (DKA, HHD) </a:t>
            </a:r>
            <a:endParaRPr lang="en-US" sz="2000" b="1" dirty="0" smtClean="0">
              <a:solidFill>
                <a:schemeClr val="tx1"/>
              </a:solidFill>
              <a:latin typeface="Arial"/>
              <a:ea typeface="ＭＳ Ｐゴシック" charset="-128"/>
              <a:cs typeface="Arial"/>
            </a:endParaRPr>
          </a:p>
          <a:p>
            <a:r>
              <a:rPr lang="en-US" sz="2000" b="1" dirty="0" err="1" smtClean="0">
                <a:solidFill>
                  <a:schemeClr val="tx1"/>
                </a:solidFill>
                <a:latin typeface="Arial"/>
                <a:ea typeface="ＭＳ Ｐゴシック" charset="-128"/>
                <a:cs typeface="Arial"/>
              </a:rPr>
              <a:t>Gebelik</a:t>
            </a:r>
            <a:endParaRPr lang="en-US" sz="2000" b="1" dirty="0" smtClean="0">
              <a:solidFill>
                <a:schemeClr val="tx1"/>
              </a:solidFill>
              <a:latin typeface="Arial"/>
              <a:ea typeface="ＭＳ Ｐゴシック" charset="-128"/>
              <a:cs typeface="Arial"/>
            </a:endParaRPr>
          </a:p>
          <a:p>
            <a:r>
              <a:rPr lang="en-US" sz="2000" b="1" dirty="0" err="1" smtClean="0">
                <a:solidFill>
                  <a:schemeClr val="tx1"/>
                </a:solidFill>
                <a:latin typeface="Arial"/>
                <a:ea typeface="ＭＳ Ｐゴシック" charset="-128"/>
                <a:cs typeface="Arial"/>
              </a:rPr>
              <a:t>Travma</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stres</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cerrahi</a:t>
            </a:r>
            <a:r>
              <a:rPr lang="en-US" sz="2000" b="1" dirty="0">
                <a:solidFill>
                  <a:schemeClr val="tx1"/>
                </a:solidFill>
                <a:latin typeface="Arial"/>
                <a:ea typeface="ＭＳ Ｐゴシック" charset="-128"/>
                <a:cs typeface="Arial"/>
              </a:rPr>
              <a:t> </a:t>
            </a:r>
            <a:r>
              <a:rPr lang="en-US" sz="2000" b="1" dirty="0" err="1" smtClean="0">
                <a:solidFill>
                  <a:schemeClr val="tx1"/>
                </a:solidFill>
                <a:latin typeface="Arial"/>
                <a:ea typeface="ＭＳ Ｐゴシック" charset="-128"/>
                <a:cs typeface="Arial"/>
              </a:rPr>
              <a:t>müdahale</a:t>
            </a:r>
            <a:r>
              <a:rPr lang="en-US" sz="2000" b="1" dirty="0" smtClean="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a</a:t>
            </a:r>
            <a:r>
              <a:rPr lang="en-US" sz="2000" b="1" dirty="0" err="1" smtClean="0">
                <a:solidFill>
                  <a:schemeClr val="tx1"/>
                </a:solidFill>
                <a:latin typeface="Arial"/>
                <a:ea typeface="ＭＳ Ｐゴシック" charset="-128"/>
                <a:cs typeface="Arial"/>
              </a:rPr>
              <a:t>ğır</a:t>
            </a:r>
            <a:r>
              <a:rPr lang="en-US" sz="2000" b="1" dirty="0" smtClean="0">
                <a:solidFill>
                  <a:schemeClr val="tx1"/>
                </a:solidFill>
                <a:latin typeface="Arial"/>
                <a:ea typeface="ＭＳ Ｐゴシック" charset="-128"/>
                <a:cs typeface="Arial"/>
              </a:rPr>
              <a:t> </a:t>
            </a:r>
            <a:r>
              <a:rPr lang="en-US" sz="2000" b="1" dirty="0" err="1" smtClean="0">
                <a:solidFill>
                  <a:schemeClr val="tx1"/>
                </a:solidFill>
                <a:latin typeface="Arial"/>
                <a:ea typeface="ＭＳ Ｐゴシック" charset="-128"/>
                <a:cs typeface="Arial"/>
              </a:rPr>
              <a:t>enfeksiyon</a:t>
            </a:r>
            <a:endParaRPr lang="en-US" sz="2000" b="1" dirty="0" smtClean="0">
              <a:solidFill>
                <a:schemeClr val="tx1"/>
              </a:solidFill>
              <a:latin typeface="Arial"/>
              <a:ea typeface="ＭＳ Ｐゴシック" charset="-128"/>
              <a:cs typeface="Arial"/>
            </a:endParaRPr>
          </a:p>
          <a:p>
            <a:r>
              <a:rPr lang="en-US" sz="2000" b="1" dirty="0" smtClean="0">
                <a:solidFill>
                  <a:schemeClr val="tx1"/>
                </a:solidFill>
                <a:latin typeface="Arial"/>
                <a:ea typeface="ＭＳ Ｐゴシック" charset="-128"/>
                <a:cs typeface="Arial"/>
              </a:rPr>
              <a:t>SU </a:t>
            </a:r>
            <a:r>
              <a:rPr lang="en-US" sz="2000" b="1" dirty="0" err="1">
                <a:solidFill>
                  <a:schemeClr val="tx1"/>
                </a:solidFill>
                <a:latin typeface="Arial"/>
                <a:ea typeface="ＭＳ Ｐゴシック" charset="-128"/>
                <a:cs typeface="Arial"/>
              </a:rPr>
              <a:t>grubu</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ilaçlara</a:t>
            </a:r>
            <a:r>
              <a:rPr lang="en-US" sz="2000" b="1" dirty="0">
                <a:solidFill>
                  <a:schemeClr val="tx1"/>
                </a:solidFill>
                <a:latin typeface="Arial"/>
                <a:ea typeface="ＭＳ Ｐゴシック" charset="-128"/>
                <a:cs typeface="Arial"/>
              </a:rPr>
              <a:t> </a:t>
            </a:r>
            <a:r>
              <a:rPr lang="en-US" sz="2000" b="1" dirty="0" err="1" smtClean="0">
                <a:solidFill>
                  <a:schemeClr val="tx1"/>
                </a:solidFill>
                <a:latin typeface="Arial"/>
                <a:ea typeface="ＭＳ Ｐゴシック" charset="-128"/>
                <a:cs typeface="Arial"/>
              </a:rPr>
              <a:t>allerji</a:t>
            </a:r>
            <a:endParaRPr lang="en-US" sz="2000" b="1" dirty="0" smtClean="0">
              <a:solidFill>
                <a:schemeClr val="tx1"/>
              </a:solidFill>
              <a:latin typeface="Arial"/>
              <a:ea typeface="ＭＳ Ｐゴシック" charset="-128"/>
              <a:cs typeface="Arial"/>
            </a:endParaRPr>
          </a:p>
          <a:p>
            <a:r>
              <a:rPr lang="en-US" sz="2000" b="1" dirty="0" err="1" smtClean="0">
                <a:solidFill>
                  <a:schemeClr val="tx1"/>
                </a:solidFill>
                <a:latin typeface="Arial"/>
                <a:ea typeface="ＭＳ Ｐゴシック" charset="-128"/>
                <a:cs typeface="Arial"/>
              </a:rPr>
              <a:t>Ağır</a:t>
            </a:r>
            <a:r>
              <a:rPr lang="en-US" sz="2000" b="1" dirty="0" smtClean="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hipoglisemiye</a:t>
            </a:r>
            <a:r>
              <a:rPr lang="en-US" sz="2000" b="1" dirty="0">
                <a:solidFill>
                  <a:schemeClr val="tx1"/>
                </a:solidFill>
                <a:latin typeface="Arial"/>
                <a:ea typeface="ＭＳ Ｐゴシック" charset="-128"/>
                <a:cs typeface="Arial"/>
              </a:rPr>
              <a:t> </a:t>
            </a:r>
            <a:r>
              <a:rPr lang="en-US" sz="2000" b="1" dirty="0" err="1" smtClean="0">
                <a:solidFill>
                  <a:schemeClr val="tx1"/>
                </a:solidFill>
                <a:latin typeface="Arial"/>
                <a:ea typeface="ＭＳ Ｐゴシック" charset="-128"/>
                <a:cs typeface="Arial"/>
              </a:rPr>
              <a:t>yatkınlık</a:t>
            </a:r>
            <a:endParaRPr lang="en-US" sz="2000" b="1" dirty="0" smtClean="0">
              <a:solidFill>
                <a:schemeClr val="tx1"/>
              </a:solidFill>
              <a:latin typeface="Arial"/>
              <a:ea typeface="ＭＳ Ｐゴシック" charset="-128"/>
              <a:cs typeface="Arial"/>
            </a:endParaRPr>
          </a:p>
          <a:p>
            <a:r>
              <a:rPr lang="en-US" sz="2000" b="1" dirty="0" err="1" smtClean="0">
                <a:solidFill>
                  <a:schemeClr val="tx1"/>
                </a:solidFill>
                <a:latin typeface="Arial"/>
                <a:ea typeface="ＭＳ Ｐゴシック" charset="-128"/>
                <a:cs typeface="Arial"/>
              </a:rPr>
              <a:t>Dekompanse</a:t>
            </a:r>
            <a:r>
              <a:rPr lang="en-US" sz="2000" b="1" dirty="0" smtClean="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karaciğer</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ve</a:t>
            </a:r>
            <a:r>
              <a:rPr lang="en-US" sz="2000" b="1" dirty="0">
                <a:solidFill>
                  <a:schemeClr val="tx1"/>
                </a:solidFill>
                <a:latin typeface="Arial"/>
                <a:ea typeface="ＭＳ Ｐゴシック" charset="-128"/>
                <a:cs typeface="Arial"/>
              </a:rPr>
              <a:t> son </a:t>
            </a:r>
            <a:r>
              <a:rPr lang="en-US" sz="2000" b="1" dirty="0" err="1">
                <a:solidFill>
                  <a:schemeClr val="tx1"/>
                </a:solidFill>
                <a:latin typeface="Arial"/>
                <a:ea typeface="ＭＳ Ｐゴシック" charset="-128"/>
                <a:cs typeface="Arial"/>
              </a:rPr>
              <a:t>dönem</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böbrek</a:t>
            </a:r>
            <a:r>
              <a:rPr lang="en-US" sz="2000" b="1" dirty="0">
                <a:solidFill>
                  <a:schemeClr val="tx1"/>
                </a:solidFill>
                <a:latin typeface="Arial"/>
                <a:ea typeface="ＭＳ Ｐゴシック" charset="-128"/>
                <a:cs typeface="Arial"/>
              </a:rPr>
              <a:t> </a:t>
            </a:r>
            <a:r>
              <a:rPr lang="en-US" sz="2000" b="1" dirty="0" err="1">
                <a:solidFill>
                  <a:schemeClr val="tx1"/>
                </a:solidFill>
                <a:latin typeface="Arial"/>
                <a:ea typeface="ＭＳ Ｐゴシック" charset="-128"/>
                <a:cs typeface="Arial"/>
              </a:rPr>
              <a:t>yetersizliği</a:t>
            </a:r>
            <a:endParaRPr lang="en-US" sz="2000" b="1" dirty="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6843569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49275" y="1714500"/>
            <a:ext cx="8042275" cy="4666828"/>
          </a:xfrm>
          <a:solidFill>
            <a:schemeClr val="bg2">
              <a:lumMod val="90000"/>
            </a:schemeClr>
          </a:solidFill>
          <a:ln w="76200">
            <a:solidFill>
              <a:schemeClr val="accent1">
                <a:lumMod val="75000"/>
              </a:schemeClr>
            </a:solidFill>
          </a:ln>
        </p:spPr>
        <p:txBody>
          <a:bodyPr/>
          <a:lstStyle/>
          <a:p>
            <a:r>
              <a:rPr lang="tr-TR" sz="1800" b="1" dirty="0" smtClean="0">
                <a:solidFill>
                  <a:schemeClr val="tx1"/>
                </a:solidFill>
                <a:latin typeface="Arial"/>
                <a:cs typeface="Arial"/>
              </a:rPr>
              <a:t>71 y, K, </a:t>
            </a:r>
          </a:p>
          <a:p>
            <a:r>
              <a:rPr lang="tr-TR" sz="1800" b="1" dirty="0" smtClean="0">
                <a:solidFill>
                  <a:schemeClr val="tx1"/>
                </a:solidFill>
                <a:latin typeface="Arial"/>
                <a:cs typeface="Arial"/>
              </a:rPr>
              <a:t>AKŞ: 163 </a:t>
            </a:r>
            <a:r>
              <a:rPr lang="tr-TR" sz="1800" b="1" dirty="0">
                <a:solidFill>
                  <a:schemeClr val="tx1"/>
                </a:solidFill>
                <a:latin typeface="Arial"/>
                <a:cs typeface="Arial"/>
              </a:rPr>
              <a:t>mg/dL</a:t>
            </a:r>
            <a:r>
              <a:rPr lang="tr-TR" sz="1800" b="1" dirty="0" smtClean="0">
                <a:solidFill>
                  <a:schemeClr val="tx1"/>
                </a:solidFill>
                <a:latin typeface="Arial"/>
                <a:cs typeface="Arial"/>
              </a:rPr>
              <a:t>,TKŞ:240 HbA1c: %</a:t>
            </a:r>
            <a:r>
              <a:rPr lang="tr-TR" sz="1800" b="1" dirty="0">
                <a:solidFill>
                  <a:schemeClr val="tx1"/>
                </a:solidFill>
                <a:latin typeface="Arial"/>
                <a:cs typeface="Arial"/>
              </a:rPr>
              <a:t>8.8 </a:t>
            </a:r>
            <a:endParaRPr lang="tr-TR" sz="1800" b="1" dirty="0" smtClean="0">
              <a:solidFill>
                <a:schemeClr val="tx1"/>
              </a:solidFill>
              <a:latin typeface="Arial"/>
              <a:cs typeface="Arial"/>
            </a:endParaRPr>
          </a:p>
          <a:p>
            <a:r>
              <a:rPr lang="tr-TR" sz="1800" b="1" dirty="0" smtClean="0">
                <a:solidFill>
                  <a:schemeClr val="tx1"/>
                </a:solidFill>
                <a:latin typeface="Arial"/>
                <a:cs typeface="Arial"/>
              </a:rPr>
              <a:t>GIS </a:t>
            </a:r>
            <a:r>
              <a:rPr lang="tr-TR" sz="1800" b="1" dirty="0">
                <a:solidFill>
                  <a:schemeClr val="tx1"/>
                </a:solidFill>
                <a:latin typeface="Arial"/>
                <a:cs typeface="Arial"/>
              </a:rPr>
              <a:t>yan etkiler nedeniyle </a:t>
            </a:r>
            <a:r>
              <a:rPr lang="tr-TR" sz="1800" b="1" dirty="0" err="1">
                <a:solidFill>
                  <a:schemeClr val="tx1"/>
                </a:solidFill>
                <a:latin typeface="Arial"/>
                <a:cs typeface="Arial"/>
              </a:rPr>
              <a:t>metformin</a:t>
            </a:r>
            <a:r>
              <a:rPr lang="tr-TR" sz="1800" b="1" dirty="0">
                <a:solidFill>
                  <a:schemeClr val="tx1"/>
                </a:solidFill>
                <a:latin typeface="Arial"/>
                <a:cs typeface="Arial"/>
              </a:rPr>
              <a:t> </a:t>
            </a:r>
            <a:r>
              <a:rPr lang="tr-TR" sz="1800" b="1" dirty="0" smtClean="0">
                <a:solidFill>
                  <a:schemeClr val="tx1"/>
                </a:solidFill>
                <a:latin typeface="Arial"/>
                <a:cs typeface="Arial"/>
              </a:rPr>
              <a:t>kullanmak istemiyor</a:t>
            </a:r>
            <a:r>
              <a:rPr lang="tr-TR" sz="1800" b="1" dirty="0">
                <a:solidFill>
                  <a:schemeClr val="tx1"/>
                </a:solidFill>
                <a:latin typeface="Arial"/>
                <a:cs typeface="Arial"/>
              </a:rPr>
              <a:t> </a:t>
            </a:r>
          </a:p>
          <a:p>
            <a:r>
              <a:rPr lang="tr-TR" sz="1800" b="1" dirty="0" err="1">
                <a:solidFill>
                  <a:schemeClr val="tx1"/>
                </a:solidFill>
                <a:latin typeface="Arial"/>
                <a:cs typeface="Arial"/>
              </a:rPr>
              <a:t>R</a:t>
            </a:r>
            <a:r>
              <a:rPr lang="tr-TR" sz="1800" b="1" dirty="0" err="1" smtClean="0">
                <a:solidFill>
                  <a:schemeClr val="tx1"/>
                </a:solidFill>
                <a:latin typeface="Arial"/>
                <a:cs typeface="Arial"/>
              </a:rPr>
              <a:t>epaglinid</a:t>
            </a:r>
            <a:r>
              <a:rPr lang="tr-TR" sz="1800" b="1" dirty="0" smtClean="0">
                <a:solidFill>
                  <a:schemeClr val="tx1"/>
                </a:solidFill>
                <a:latin typeface="Arial"/>
                <a:cs typeface="Arial"/>
              </a:rPr>
              <a:t> 3x1 </a:t>
            </a:r>
            <a:r>
              <a:rPr lang="tr-TR" sz="1800" b="1" dirty="0">
                <a:solidFill>
                  <a:schemeClr val="tx1"/>
                </a:solidFill>
                <a:latin typeface="Arial"/>
                <a:cs typeface="Arial"/>
              </a:rPr>
              <a:t>mg </a:t>
            </a:r>
            <a:r>
              <a:rPr lang="tr-TR" sz="1800" b="1" dirty="0" smtClean="0">
                <a:solidFill>
                  <a:schemeClr val="tx1"/>
                </a:solidFill>
                <a:latin typeface="Arial"/>
                <a:cs typeface="Arial"/>
              </a:rPr>
              <a:t>reçete edildi</a:t>
            </a:r>
          </a:p>
          <a:p>
            <a:r>
              <a:rPr lang="tr-TR" sz="1800" b="1" dirty="0">
                <a:solidFill>
                  <a:schemeClr val="tx1"/>
                </a:solidFill>
                <a:latin typeface="Arial"/>
                <a:cs typeface="Arial"/>
              </a:rPr>
              <a:t>H</a:t>
            </a:r>
            <a:r>
              <a:rPr lang="tr-TR" sz="1800" b="1" dirty="0" smtClean="0">
                <a:solidFill>
                  <a:schemeClr val="tx1"/>
                </a:solidFill>
                <a:latin typeface="Arial"/>
                <a:cs typeface="Arial"/>
              </a:rPr>
              <a:t>astanın </a:t>
            </a:r>
            <a:r>
              <a:rPr lang="tr-TR" sz="1800" b="1" dirty="0">
                <a:solidFill>
                  <a:schemeClr val="tx1"/>
                </a:solidFill>
                <a:latin typeface="Arial"/>
                <a:cs typeface="Arial"/>
              </a:rPr>
              <a:t>öğünlerle birlikte ilacını </a:t>
            </a:r>
            <a:r>
              <a:rPr lang="tr-TR" sz="1800" b="1" dirty="0" smtClean="0">
                <a:solidFill>
                  <a:schemeClr val="tx1"/>
                </a:solidFill>
                <a:latin typeface="Arial"/>
                <a:cs typeface="Arial"/>
              </a:rPr>
              <a:t>kullanması </a:t>
            </a:r>
            <a:r>
              <a:rPr lang="tr-TR" sz="1800" b="1" dirty="0">
                <a:solidFill>
                  <a:schemeClr val="tx1"/>
                </a:solidFill>
                <a:latin typeface="Arial"/>
                <a:cs typeface="Arial"/>
              </a:rPr>
              <a:t>ve </a:t>
            </a:r>
            <a:r>
              <a:rPr lang="tr-TR" sz="1800" b="1" dirty="0" err="1">
                <a:solidFill>
                  <a:schemeClr val="tx1"/>
                </a:solidFill>
                <a:latin typeface="Arial"/>
                <a:cs typeface="Arial"/>
              </a:rPr>
              <a:t>postprandiyal</a:t>
            </a:r>
            <a:r>
              <a:rPr lang="tr-TR" sz="1800" b="1" dirty="0">
                <a:solidFill>
                  <a:schemeClr val="tx1"/>
                </a:solidFill>
                <a:latin typeface="Arial"/>
                <a:cs typeface="Arial"/>
              </a:rPr>
              <a:t> </a:t>
            </a:r>
            <a:r>
              <a:rPr lang="tr-TR" sz="1800" b="1" dirty="0" err="1">
                <a:solidFill>
                  <a:schemeClr val="tx1"/>
                </a:solidFill>
                <a:latin typeface="Arial"/>
                <a:cs typeface="Arial"/>
              </a:rPr>
              <a:t>glikemik</a:t>
            </a:r>
            <a:r>
              <a:rPr lang="tr-TR" sz="1800" b="1" dirty="0">
                <a:solidFill>
                  <a:schemeClr val="tx1"/>
                </a:solidFill>
                <a:latin typeface="Arial"/>
                <a:cs typeface="Arial"/>
              </a:rPr>
              <a:t> kontrol </a:t>
            </a:r>
            <a:r>
              <a:rPr lang="tr-TR" sz="1800" b="1" dirty="0" smtClean="0">
                <a:solidFill>
                  <a:schemeClr val="tx1"/>
                </a:solidFill>
                <a:latin typeface="Arial"/>
                <a:cs typeface="Arial"/>
              </a:rPr>
              <a:t>sağlandı</a:t>
            </a:r>
            <a:endParaRPr lang="tr-TR" sz="1800" b="1" dirty="0">
              <a:solidFill>
                <a:schemeClr val="tx1"/>
              </a:solidFill>
              <a:latin typeface="Arial"/>
              <a:cs typeface="Arial"/>
            </a:endParaRPr>
          </a:p>
          <a:p>
            <a:r>
              <a:rPr lang="tr-TR" sz="1800" b="1" dirty="0" smtClean="0">
                <a:solidFill>
                  <a:schemeClr val="tx1"/>
                </a:solidFill>
                <a:latin typeface="Arial"/>
                <a:cs typeface="Arial"/>
              </a:rPr>
              <a:t>HbA1c %7.2, AKŞ: 100</a:t>
            </a:r>
            <a:r>
              <a:rPr lang="tr-TR" sz="1800" b="1" dirty="0">
                <a:solidFill>
                  <a:schemeClr val="tx1"/>
                </a:solidFill>
                <a:latin typeface="Arial"/>
                <a:cs typeface="Arial"/>
              </a:rPr>
              <a:t>-120 mg/</a:t>
            </a:r>
            <a:r>
              <a:rPr lang="tr-TR" sz="1800" b="1" dirty="0" err="1">
                <a:solidFill>
                  <a:schemeClr val="tx1"/>
                </a:solidFill>
                <a:latin typeface="Arial"/>
                <a:cs typeface="Arial"/>
              </a:rPr>
              <a:t>dL</a:t>
            </a:r>
            <a:r>
              <a:rPr lang="tr-TR" sz="1800" b="1" dirty="0">
                <a:solidFill>
                  <a:schemeClr val="tx1"/>
                </a:solidFill>
                <a:latin typeface="Arial"/>
                <a:cs typeface="Arial"/>
              </a:rPr>
              <a:t> </a:t>
            </a:r>
            <a:r>
              <a:rPr lang="tr-TR" sz="1800" b="1" dirty="0" smtClean="0">
                <a:solidFill>
                  <a:schemeClr val="tx1"/>
                </a:solidFill>
                <a:latin typeface="Arial"/>
                <a:cs typeface="Arial"/>
              </a:rPr>
              <a:t>TKŞ:</a:t>
            </a:r>
            <a:r>
              <a:rPr lang="tr-TR" sz="1800" b="1" dirty="0">
                <a:solidFill>
                  <a:schemeClr val="tx1"/>
                </a:solidFill>
                <a:latin typeface="Arial"/>
                <a:cs typeface="Arial"/>
              </a:rPr>
              <a:t>156 mg/</a:t>
            </a:r>
            <a:r>
              <a:rPr lang="tr-TR" sz="1800" b="1" dirty="0" err="1">
                <a:solidFill>
                  <a:schemeClr val="tx1"/>
                </a:solidFill>
                <a:latin typeface="Arial"/>
                <a:cs typeface="Arial"/>
              </a:rPr>
              <a:t>dL</a:t>
            </a:r>
            <a:r>
              <a:rPr lang="tr-TR" sz="1800" b="1" dirty="0">
                <a:solidFill>
                  <a:schemeClr val="tx1"/>
                </a:solidFill>
                <a:latin typeface="Arial"/>
                <a:cs typeface="Arial"/>
              </a:rPr>
              <a:t> </a:t>
            </a:r>
            <a:endParaRPr lang="tr-TR" sz="1800" b="1" dirty="0" smtClean="0">
              <a:solidFill>
                <a:schemeClr val="tx1"/>
              </a:solidFill>
              <a:latin typeface="Arial"/>
              <a:cs typeface="Arial"/>
            </a:endParaRPr>
          </a:p>
          <a:p>
            <a:r>
              <a:rPr lang="tr-TR" sz="1800" b="1" dirty="0" smtClean="0">
                <a:solidFill>
                  <a:schemeClr val="tx1"/>
                </a:solidFill>
                <a:latin typeface="Arial"/>
                <a:cs typeface="Arial"/>
              </a:rPr>
              <a:t>Öğün </a:t>
            </a:r>
            <a:r>
              <a:rPr lang="tr-TR" sz="1800" b="1" dirty="0">
                <a:solidFill>
                  <a:schemeClr val="tx1"/>
                </a:solidFill>
                <a:latin typeface="Arial"/>
                <a:cs typeface="Arial"/>
              </a:rPr>
              <a:t>sonrası kan şekeri kontrolü </a:t>
            </a:r>
            <a:r>
              <a:rPr lang="tr-TR" sz="1800" b="1" dirty="0" smtClean="0">
                <a:solidFill>
                  <a:schemeClr val="tx1"/>
                </a:solidFill>
                <a:latin typeface="Arial"/>
                <a:cs typeface="Arial"/>
              </a:rPr>
              <a:t>sağlandı</a:t>
            </a:r>
            <a:endParaRPr lang="en-US" sz="1800" b="1" dirty="0" smtClean="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384270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7570">
                                            <p:txEl>
                                              <p:pRg st="3" end="3"/>
                                            </p:txEl>
                                          </p:spTgt>
                                        </p:tgtEl>
                                        <p:attrNameLst>
                                          <p:attrName>style.visibility</p:attrName>
                                        </p:attrNameLst>
                                      </p:cBhvr>
                                      <p:to>
                                        <p:strVal val="visible"/>
                                      </p:to>
                                    </p:set>
                                    <p:anim calcmode="lin" valueType="num">
                                      <p:cBhvr additive="base">
                                        <p:cTn id="7" dur="500" fill="hold"/>
                                        <p:tgtEl>
                                          <p:spTgt spid="23757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0">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7570">
                                            <p:txEl>
                                              <p:pRg st="4" end="4"/>
                                            </p:txEl>
                                          </p:spTgt>
                                        </p:tgtEl>
                                        <p:attrNameLst>
                                          <p:attrName>style.visibility</p:attrName>
                                        </p:attrNameLst>
                                      </p:cBhvr>
                                      <p:to>
                                        <p:strVal val="visible"/>
                                      </p:to>
                                    </p:set>
                                    <p:anim calcmode="lin" valueType="num">
                                      <p:cBhvr additive="base">
                                        <p:cTn id="11" dur="500" fill="hold"/>
                                        <p:tgtEl>
                                          <p:spTgt spid="237570">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7570">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7570">
                                            <p:txEl>
                                              <p:pRg st="5" end="5"/>
                                            </p:txEl>
                                          </p:spTgt>
                                        </p:tgtEl>
                                        <p:attrNameLst>
                                          <p:attrName>style.visibility</p:attrName>
                                        </p:attrNameLst>
                                      </p:cBhvr>
                                      <p:to>
                                        <p:strVal val="visible"/>
                                      </p:to>
                                    </p:set>
                                    <p:anim calcmode="lin" valueType="num">
                                      <p:cBhvr additive="base">
                                        <p:cTn id="15" dur="500" fill="hold"/>
                                        <p:tgtEl>
                                          <p:spTgt spid="237570">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7570">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7570">
                                            <p:txEl>
                                              <p:pRg st="6" end="6"/>
                                            </p:txEl>
                                          </p:spTgt>
                                        </p:tgtEl>
                                        <p:attrNameLst>
                                          <p:attrName>style.visibility</p:attrName>
                                        </p:attrNameLst>
                                      </p:cBhvr>
                                      <p:to>
                                        <p:strVal val="visible"/>
                                      </p:to>
                                    </p:set>
                                    <p:anim calcmode="lin" valueType="num">
                                      <p:cBhvr additive="base">
                                        <p:cTn id="19" dur="500" fill="hold"/>
                                        <p:tgtEl>
                                          <p:spTgt spid="237570">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75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42938" y="1928813"/>
            <a:ext cx="7243762" cy="708025"/>
          </a:xfrm>
          <a:prstGeom prst="rect">
            <a:avLst/>
          </a:prstGeom>
          <a:solidFill>
            <a:schemeClr val="accent4"/>
          </a:solidFill>
          <a:ln w="76200">
            <a:solidFill>
              <a:schemeClr val="accent3">
                <a:lumMod val="50000"/>
              </a:schemeClr>
            </a:solidFill>
          </a:ln>
        </p:spPr>
        <p:txBody>
          <a:bodyPr>
            <a:spAutoFit/>
          </a:bodyPr>
          <a:lstStyle/>
          <a:p>
            <a:pPr algn="ctr"/>
            <a:r>
              <a:rPr lang="tr-TR" sz="4000" b="1">
                <a:latin typeface="Arial" pitchFamily="34" charset="0"/>
                <a:cs typeface="Arial" pitchFamily="34" charset="0"/>
              </a:rPr>
              <a:t>MEGLİNİTİDLER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rrowheads="1"/>
          </p:cNvSpPr>
          <p:nvPr>
            <p:ph type="title"/>
          </p:nvPr>
        </p:nvSpPr>
        <p:spPr>
          <a:xfrm>
            <a:off x="395288" y="107950"/>
            <a:ext cx="8280400" cy="1336675"/>
          </a:xfrm>
          <a:solidFill>
            <a:schemeClr val="accent4"/>
          </a:solidFill>
          <a:ln w="76200">
            <a:solidFill>
              <a:srgbClr val="0F3661"/>
            </a:solidFill>
          </a:ln>
        </p:spPr>
        <p:txBody>
          <a:bodyPr/>
          <a:lstStyle/>
          <a:p>
            <a:pPr eaLnBrk="1" hangingPunct="1"/>
            <a:r>
              <a:rPr lang="tr-TR" sz="4000" b="1" smtClean="0">
                <a:solidFill>
                  <a:srgbClr val="000000"/>
                </a:solidFill>
                <a:ea typeface="ＭＳ Ｐゴシック" charset="-128"/>
              </a:rPr>
              <a:t>Kısa etkili sekretagog etki süreleri ve dozları</a:t>
            </a:r>
            <a:endParaRPr lang="en-US" sz="4000" b="1" smtClean="0">
              <a:solidFill>
                <a:srgbClr val="000000"/>
              </a:solidFill>
              <a:ea typeface="ＭＳ Ｐゴシック" charset="-128"/>
            </a:endParaRPr>
          </a:p>
        </p:txBody>
      </p:sp>
      <p:sp>
        <p:nvSpPr>
          <p:cNvPr id="67586" name="Rectangle 3"/>
          <p:cNvSpPr>
            <a:spLocks noGrp="1" noChangeArrowheads="1"/>
          </p:cNvSpPr>
          <p:nvPr>
            <p:ph idx="1"/>
          </p:nvPr>
        </p:nvSpPr>
        <p:spPr>
          <a:xfrm>
            <a:off x="457200" y="1600200"/>
            <a:ext cx="8229600" cy="4997450"/>
          </a:xfrm>
          <a:ln w="76200">
            <a:solidFill>
              <a:srgbClr val="0F3661"/>
            </a:solidFill>
          </a:ln>
        </p:spPr>
        <p:txBody>
          <a:bodyPr/>
          <a:lstStyle/>
          <a:p>
            <a:pPr eaLnBrk="1" hangingPunct="1">
              <a:lnSpc>
                <a:spcPct val="90000"/>
              </a:lnSpc>
            </a:pPr>
            <a:endParaRPr lang="tr-TR" sz="700" b="1" dirty="0" smtClean="0">
              <a:solidFill>
                <a:srgbClr val="FF0000"/>
              </a:solidFill>
              <a:ea typeface="ＭＳ Ｐゴシック" charset="-128"/>
            </a:endParaRPr>
          </a:p>
          <a:p>
            <a:pPr eaLnBrk="1" hangingPunct="1">
              <a:lnSpc>
                <a:spcPct val="90000"/>
              </a:lnSpc>
            </a:pPr>
            <a:r>
              <a:rPr lang="tr-TR" sz="2800" b="1" dirty="0">
                <a:solidFill>
                  <a:srgbClr val="FF0000"/>
                </a:solidFill>
                <a:latin typeface="Arial" pitchFamily="34" charset="0"/>
                <a:ea typeface="ＭＳ Ｐゴシック" charset="-128"/>
                <a:cs typeface="Arial" pitchFamily="34" charset="0"/>
              </a:rPr>
              <a:t>1-</a:t>
            </a:r>
            <a:r>
              <a:rPr lang="tr-TR" sz="2800" b="1" dirty="0" smtClean="0">
                <a:solidFill>
                  <a:srgbClr val="FF0000"/>
                </a:solidFill>
                <a:latin typeface="Arial" pitchFamily="34" charset="0"/>
                <a:ea typeface="ＭＳ Ｐゴシック" charset="-128"/>
                <a:cs typeface="Arial" pitchFamily="34" charset="0"/>
              </a:rPr>
              <a:t>Repaglinid </a:t>
            </a:r>
            <a:r>
              <a:rPr lang="tr-TR" sz="2800" b="1" dirty="0" smtClean="0">
                <a:solidFill>
                  <a:srgbClr val="FF0000"/>
                </a:solidFill>
                <a:latin typeface="Arial" pitchFamily="34" charset="0"/>
                <a:ea typeface="ＭＳ Ｐゴシック" charset="-128"/>
                <a:cs typeface="Arial" pitchFamily="34" charset="0"/>
                <a:sym typeface="Wingdings"/>
              </a:rPr>
              <a:t> </a:t>
            </a:r>
            <a:r>
              <a:rPr lang="tr-TR" sz="2800" b="1" dirty="0" smtClean="0">
                <a:solidFill>
                  <a:srgbClr val="FF0000"/>
                </a:solidFill>
                <a:latin typeface="Arial" pitchFamily="34" charset="0"/>
                <a:ea typeface="ＭＳ Ｐゴシック" charset="-128"/>
                <a:cs typeface="Arial" pitchFamily="34" charset="0"/>
              </a:rPr>
              <a:t>0.5-1-2 mg</a:t>
            </a:r>
          </a:p>
          <a:p>
            <a:pPr eaLnBrk="1" hangingPunct="1">
              <a:lnSpc>
                <a:spcPct val="90000"/>
              </a:lnSpc>
              <a:buNone/>
            </a:pPr>
            <a:r>
              <a:rPr lang="tr-TR" sz="2800" b="1" dirty="0" smtClean="0">
                <a:latin typeface="Arial" pitchFamily="34" charset="0"/>
                <a:ea typeface="ＭＳ Ｐゴシック" charset="-128"/>
                <a:cs typeface="Arial" pitchFamily="34" charset="0"/>
              </a:rPr>
              <a:t>  		3X0.5 mg/gün</a:t>
            </a:r>
            <a:endParaRPr lang="tr-TR" sz="2800" b="1" dirty="0">
              <a:latin typeface="Arial" pitchFamily="34" charset="0"/>
              <a:ea typeface="ＭＳ Ｐゴシック" charset="-128"/>
              <a:cs typeface="Arial" pitchFamily="34" charset="0"/>
            </a:endParaRPr>
          </a:p>
          <a:p>
            <a:pPr eaLnBrk="1" hangingPunct="1">
              <a:lnSpc>
                <a:spcPct val="90000"/>
              </a:lnSpc>
            </a:pPr>
            <a:r>
              <a:rPr lang="tr-TR" sz="2800" b="1" dirty="0">
                <a:solidFill>
                  <a:srgbClr val="FF0000"/>
                </a:solidFill>
                <a:latin typeface="Arial" pitchFamily="34" charset="0"/>
                <a:ea typeface="ＭＳ Ｐゴシック" charset="-128"/>
                <a:cs typeface="Arial" pitchFamily="34" charset="0"/>
              </a:rPr>
              <a:t>2-</a:t>
            </a:r>
            <a:r>
              <a:rPr lang="tr-TR" sz="2800" b="1" dirty="0" smtClean="0">
                <a:solidFill>
                  <a:srgbClr val="FF0000"/>
                </a:solidFill>
                <a:latin typeface="Arial" pitchFamily="34" charset="0"/>
                <a:ea typeface="ＭＳ Ｐゴシック" charset="-128"/>
                <a:cs typeface="Arial" pitchFamily="34" charset="0"/>
              </a:rPr>
              <a:t>Nateglinid</a:t>
            </a:r>
            <a:r>
              <a:rPr lang="tr-TR" sz="2800" b="1" dirty="0" smtClean="0">
                <a:solidFill>
                  <a:srgbClr val="FF0000"/>
                </a:solidFill>
                <a:latin typeface="Arial" pitchFamily="34" charset="0"/>
                <a:ea typeface="ＭＳ Ｐゴシック" charset="-128"/>
                <a:cs typeface="Arial" pitchFamily="34" charset="0"/>
                <a:sym typeface="Wingdings"/>
              </a:rPr>
              <a:t> 120-180 mg</a:t>
            </a:r>
            <a:endParaRPr lang="tr-TR" sz="2800" b="1" dirty="0">
              <a:solidFill>
                <a:srgbClr val="FF0000"/>
              </a:solidFill>
              <a:latin typeface="Arial" pitchFamily="34" charset="0"/>
              <a:ea typeface="ＭＳ Ｐゴシック" charset="-128"/>
              <a:cs typeface="Arial" pitchFamily="34" charset="0"/>
            </a:endParaRPr>
          </a:p>
          <a:p>
            <a:pPr marL="349250" lvl="1" indent="0" eaLnBrk="1" hangingPunct="1">
              <a:lnSpc>
                <a:spcPct val="90000"/>
              </a:lnSpc>
              <a:buNone/>
            </a:pPr>
            <a:r>
              <a:rPr lang="tr-TR" sz="2800" b="1" dirty="0" smtClean="0">
                <a:latin typeface="Arial" pitchFamily="34" charset="0"/>
                <a:cs typeface="Arial" pitchFamily="34" charset="0"/>
              </a:rPr>
              <a:t>      3X120 </a:t>
            </a:r>
            <a:r>
              <a:rPr lang="tr-TR" sz="2800" b="1" dirty="0">
                <a:latin typeface="Arial" pitchFamily="34" charset="0"/>
                <a:cs typeface="Arial" pitchFamily="34" charset="0"/>
              </a:rPr>
              <a:t>mg/gün </a:t>
            </a:r>
          </a:p>
          <a:p>
            <a:pPr eaLnBrk="1" hangingPunct="1">
              <a:lnSpc>
                <a:spcPct val="60000"/>
              </a:lnSpc>
              <a:buFont typeface="Wingdings" pitchFamily="2" charset="2"/>
              <a:buNone/>
            </a:pPr>
            <a:endParaRPr lang="tr-TR" sz="2800" b="1" dirty="0">
              <a:latin typeface="Arial" pitchFamily="34" charset="0"/>
              <a:ea typeface="ＭＳ Ｐゴシック" charset="-128"/>
              <a:cs typeface="Arial" pitchFamily="34" charset="0"/>
            </a:endParaRPr>
          </a:p>
          <a:p>
            <a:pPr eaLnBrk="1" hangingPunct="1">
              <a:lnSpc>
                <a:spcPct val="60000"/>
              </a:lnSpc>
            </a:pPr>
            <a:r>
              <a:rPr lang="tr-TR" sz="2800" b="1" dirty="0">
                <a:solidFill>
                  <a:srgbClr val="FF0000"/>
                </a:solidFill>
                <a:latin typeface="Arial" pitchFamily="34" charset="0"/>
                <a:ea typeface="ＭＳ Ｐゴシック" charset="-128"/>
                <a:cs typeface="Arial" pitchFamily="34" charset="0"/>
              </a:rPr>
              <a:t>Etki başlama: </a:t>
            </a:r>
            <a:r>
              <a:rPr lang="tr-TR" sz="2800" b="1" dirty="0">
                <a:latin typeface="Arial" pitchFamily="34" charset="0"/>
                <a:ea typeface="ＭＳ Ｐゴシック" charset="-128"/>
                <a:cs typeface="Arial" pitchFamily="34" charset="0"/>
              </a:rPr>
              <a:t>		         1/2  saat</a:t>
            </a:r>
          </a:p>
          <a:p>
            <a:pPr eaLnBrk="1" hangingPunct="1">
              <a:lnSpc>
                <a:spcPct val="60000"/>
              </a:lnSpc>
            </a:pPr>
            <a:r>
              <a:rPr lang="tr-TR" sz="2800" b="1" dirty="0">
                <a:solidFill>
                  <a:srgbClr val="FF0000"/>
                </a:solidFill>
                <a:latin typeface="Arial" pitchFamily="34" charset="0"/>
                <a:ea typeface="ＭＳ Ｐゴシック" charset="-128"/>
                <a:cs typeface="Arial" pitchFamily="34" charset="0"/>
              </a:rPr>
              <a:t>Maksimal etki: </a:t>
            </a:r>
            <a:r>
              <a:rPr lang="tr-TR" sz="2800" b="1" dirty="0">
                <a:latin typeface="Arial" pitchFamily="34" charset="0"/>
                <a:ea typeface="ＭＳ Ｐゴシック" charset="-128"/>
                <a:cs typeface="Arial" pitchFamily="34" charset="0"/>
              </a:rPr>
              <a:t>		1-2 saat,</a:t>
            </a:r>
          </a:p>
          <a:p>
            <a:pPr eaLnBrk="1" hangingPunct="1">
              <a:lnSpc>
                <a:spcPct val="60000"/>
              </a:lnSpc>
            </a:pPr>
            <a:r>
              <a:rPr lang="tr-TR" sz="2800" b="1" dirty="0">
                <a:solidFill>
                  <a:srgbClr val="FF0000"/>
                </a:solidFill>
                <a:latin typeface="Arial" pitchFamily="34" charset="0"/>
                <a:ea typeface="ＭＳ Ｐゴシック" charset="-128"/>
                <a:cs typeface="Arial" pitchFamily="34" charset="0"/>
              </a:rPr>
              <a:t>Etki süresi: </a:t>
            </a:r>
            <a:r>
              <a:rPr lang="tr-TR" sz="2800" b="1" dirty="0">
                <a:latin typeface="Arial" pitchFamily="34" charset="0"/>
                <a:ea typeface="ＭＳ Ｐゴシック" charset="-128"/>
                <a:cs typeface="Arial" pitchFamily="34" charset="0"/>
              </a:rPr>
              <a:t>		         3-5 saat</a:t>
            </a:r>
          </a:p>
          <a:p>
            <a:pPr eaLnBrk="1" hangingPunct="1">
              <a:lnSpc>
                <a:spcPct val="60000"/>
              </a:lnSpc>
            </a:pPr>
            <a:endParaRPr lang="tr-TR" sz="700" b="1" dirty="0" smtClean="0">
              <a:ea typeface="ＭＳ Ｐゴシック" charset="-128"/>
            </a:endParaRPr>
          </a:p>
        </p:txBody>
      </p:sp>
    </p:spTree>
  </p:cSld>
  <p:clrMapOvr>
    <a:masterClrMapping/>
  </p:clrMapOvr>
  <p:transition>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00063" y="357188"/>
            <a:ext cx="8042275" cy="1035050"/>
          </a:xfrm>
          <a:solidFill>
            <a:schemeClr val="accent4"/>
          </a:solidFill>
          <a:ln w="76200">
            <a:solidFill>
              <a:schemeClr val="accent3">
                <a:lumMod val="50000"/>
              </a:schemeClr>
            </a:solidFill>
          </a:ln>
        </p:spPr>
        <p:txBody>
          <a:bodyPr/>
          <a:lstStyle/>
          <a:p>
            <a:r>
              <a:rPr lang="tr-TR" b="1" dirty="0" err="1" smtClean="0">
                <a:solidFill>
                  <a:schemeClr val="tx1"/>
                </a:solidFill>
                <a:latin typeface="Arial"/>
                <a:ea typeface="ＭＳ Ｐゴシック" charset="-128"/>
                <a:cs typeface="Arial"/>
              </a:rPr>
              <a:t>Glinidler</a:t>
            </a:r>
            <a:r>
              <a:rPr lang="tr-TR" b="1" dirty="0" smtClean="0">
                <a:solidFill>
                  <a:schemeClr val="tx1"/>
                </a:solidFill>
                <a:latin typeface="Arial"/>
                <a:ea typeface="ＭＳ Ｐゴシック" charset="-128"/>
                <a:cs typeface="Arial"/>
              </a:rPr>
              <a:t> </a:t>
            </a:r>
            <a:endParaRPr lang="en-US" b="1" dirty="0" smtClean="0">
              <a:solidFill>
                <a:schemeClr val="tx1"/>
              </a:solidFill>
              <a:latin typeface="Arial"/>
              <a:ea typeface="ＭＳ Ｐゴシック" charset="-128"/>
              <a:cs typeface="Arial"/>
            </a:endParaRPr>
          </a:p>
        </p:txBody>
      </p:sp>
      <p:sp>
        <p:nvSpPr>
          <p:cNvPr id="237570" name="Content Placeholder 2"/>
          <p:cNvSpPr>
            <a:spLocks noGrp="1"/>
          </p:cNvSpPr>
          <p:nvPr>
            <p:ph idx="1"/>
          </p:nvPr>
        </p:nvSpPr>
        <p:spPr>
          <a:xfrm>
            <a:off x="500063" y="1988840"/>
            <a:ext cx="8042275" cy="4392488"/>
          </a:xfrm>
          <a:solidFill>
            <a:schemeClr val="bg2">
              <a:lumMod val="90000"/>
            </a:schemeClr>
          </a:solidFill>
          <a:ln w="76200">
            <a:solidFill>
              <a:schemeClr val="accent1">
                <a:lumMod val="75000"/>
              </a:schemeClr>
            </a:solidFill>
          </a:ln>
        </p:spPr>
        <p:txBody>
          <a:bodyPr/>
          <a:lstStyle/>
          <a:p>
            <a:r>
              <a:rPr lang="tr-TR" b="1" dirty="0" smtClean="0">
                <a:solidFill>
                  <a:schemeClr val="tx1"/>
                </a:solidFill>
                <a:latin typeface="Arial"/>
                <a:ea typeface="ＭＳ Ｐゴシック" charset="-128"/>
                <a:cs typeface="Arial"/>
              </a:rPr>
              <a:t>Böbrek yetersizliğinde kullanım avantajı </a:t>
            </a:r>
          </a:p>
          <a:p>
            <a:r>
              <a:rPr lang="tr-TR" b="1" dirty="0">
                <a:solidFill>
                  <a:schemeClr val="tx1"/>
                </a:solidFill>
                <a:latin typeface="Arial"/>
                <a:ea typeface="ＭＳ Ｐゴシック" charset="-128"/>
                <a:cs typeface="Arial"/>
              </a:rPr>
              <a:t>S</a:t>
            </a:r>
            <a:r>
              <a:rPr lang="tr-TR" b="1" dirty="0" smtClean="0">
                <a:solidFill>
                  <a:schemeClr val="tx1"/>
                </a:solidFill>
                <a:latin typeface="Arial"/>
                <a:ea typeface="ＭＳ Ｐゴシック" charset="-128"/>
                <a:cs typeface="Arial"/>
              </a:rPr>
              <a:t>on dönem BY ve GFR &lt;30 olanlarda kullanımı önerilmez</a:t>
            </a:r>
          </a:p>
          <a:p>
            <a:r>
              <a:rPr lang="tr-TR" b="1" dirty="0" err="1" smtClean="0">
                <a:solidFill>
                  <a:schemeClr val="tx1"/>
                </a:solidFill>
                <a:latin typeface="Arial"/>
                <a:ea typeface="ＭＳ Ｐゴシック" charset="-128"/>
                <a:cs typeface="Arial"/>
              </a:rPr>
              <a:t>Klapidogrel</a:t>
            </a:r>
            <a:r>
              <a:rPr lang="tr-TR" b="1" dirty="0" smtClean="0">
                <a:solidFill>
                  <a:schemeClr val="tx1"/>
                </a:solidFill>
                <a:latin typeface="Arial"/>
                <a:ea typeface="ＭＳ Ｐゴシック" charset="-128"/>
                <a:cs typeface="Arial"/>
              </a:rPr>
              <a:t> ve </a:t>
            </a:r>
            <a:r>
              <a:rPr lang="tr-TR" b="1" dirty="0" err="1" smtClean="0">
                <a:solidFill>
                  <a:schemeClr val="tx1"/>
                </a:solidFill>
                <a:latin typeface="Arial"/>
                <a:ea typeface="ＭＳ Ｐゴシック" charset="-128"/>
                <a:cs typeface="Arial"/>
              </a:rPr>
              <a:t>gemfibrozil</a:t>
            </a:r>
            <a:r>
              <a:rPr lang="tr-TR" b="1" dirty="0" smtClean="0">
                <a:solidFill>
                  <a:schemeClr val="tx1"/>
                </a:solidFill>
                <a:latin typeface="Arial"/>
                <a:ea typeface="ＭＳ Ｐゴシック" charset="-128"/>
                <a:cs typeface="Arial"/>
              </a:rPr>
              <a:t> kullanımına dikkat edilmelidir</a:t>
            </a:r>
          </a:p>
          <a:p>
            <a:pPr lvl="1"/>
            <a:r>
              <a:rPr lang="tr-TR" b="1" dirty="0" err="1" smtClean="0">
                <a:solidFill>
                  <a:schemeClr val="tx1"/>
                </a:solidFill>
                <a:latin typeface="Arial"/>
                <a:cs typeface="Arial"/>
              </a:rPr>
              <a:t>Repaglinide</a:t>
            </a:r>
            <a:r>
              <a:rPr lang="tr-TR" b="1" dirty="0" smtClean="0">
                <a:solidFill>
                  <a:schemeClr val="tx1"/>
                </a:solidFill>
                <a:latin typeface="Arial"/>
                <a:cs typeface="Arial"/>
              </a:rPr>
              <a:t> </a:t>
            </a:r>
            <a:r>
              <a:rPr lang="tr-TR" b="1" dirty="0" err="1" smtClean="0">
                <a:solidFill>
                  <a:schemeClr val="tx1"/>
                </a:solidFill>
                <a:latin typeface="Arial"/>
                <a:cs typeface="Arial"/>
              </a:rPr>
              <a:t>klirensinde</a:t>
            </a:r>
            <a:r>
              <a:rPr lang="tr-TR" b="1" dirty="0" smtClean="0">
                <a:solidFill>
                  <a:schemeClr val="tx1"/>
                </a:solidFill>
                <a:latin typeface="Arial"/>
                <a:cs typeface="Arial"/>
              </a:rPr>
              <a:t> azalma</a:t>
            </a:r>
          </a:p>
          <a:p>
            <a:pPr lvl="1"/>
            <a:r>
              <a:rPr lang="tr-TR" b="1" dirty="0" smtClean="0">
                <a:solidFill>
                  <a:schemeClr val="tx1"/>
                </a:solidFill>
                <a:latin typeface="Arial"/>
                <a:ea typeface="ＭＳ Ｐゴシック" charset="-128"/>
                <a:cs typeface="Arial"/>
              </a:rPr>
              <a:t>Hipoglisemi riski</a:t>
            </a:r>
          </a:p>
          <a:p>
            <a:pPr lvl="1"/>
            <a:r>
              <a:rPr lang="tr-TR" b="1" dirty="0" smtClean="0">
                <a:solidFill>
                  <a:srgbClr val="FF0000"/>
                </a:solidFill>
                <a:latin typeface="Arial"/>
                <a:cs typeface="Arial"/>
              </a:rPr>
              <a:t>Yan etkileri: </a:t>
            </a:r>
            <a:r>
              <a:rPr lang="tr-TR" b="1" dirty="0" smtClean="0">
                <a:solidFill>
                  <a:schemeClr val="tx1"/>
                </a:solidFill>
                <a:latin typeface="Arial"/>
                <a:cs typeface="Arial"/>
              </a:rPr>
              <a:t>kilo artışı ve hipoglisemi</a:t>
            </a:r>
            <a:endParaRPr lang="tr-TR" b="1" dirty="0" smtClean="0">
              <a:solidFill>
                <a:schemeClr val="tx1"/>
              </a:solidFill>
              <a:latin typeface="Arial"/>
              <a:ea typeface="ＭＳ Ｐゴシック" charset="-128"/>
              <a:cs typeface="Arial"/>
            </a:endParaRPr>
          </a:p>
          <a:p>
            <a:pPr lvl="1"/>
            <a:endParaRPr lang="tr-TR" b="1" dirty="0" smtClean="0">
              <a:solidFill>
                <a:schemeClr val="tx1"/>
              </a:solidFill>
              <a:latin typeface="Arial"/>
              <a:ea typeface="ＭＳ Ｐゴシック" charset="-128"/>
              <a:cs typeface="Arial"/>
            </a:endParaRPr>
          </a:p>
          <a:p>
            <a:endParaRPr lang="tr-TR" b="1" dirty="0" smtClean="0">
              <a:solidFill>
                <a:schemeClr val="tx1"/>
              </a:solidFill>
              <a:latin typeface="Arial"/>
              <a:ea typeface="ＭＳ Ｐゴシック" charset="-128"/>
              <a:cs typeface="Arial"/>
            </a:endParaRPr>
          </a:p>
          <a:p>
            <a:endParaRPr lang="en-US" b="1" dirty="0" smtClean="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12965922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00063" y="357188"/>
            <a:ext cx="8042275" cy="1035050"/>
          </a:xfrm>
          <a:solidFill>
            <a:schemeClr val="accent4"/>
          </a:solidFill>
          <a:ln w="76200">
            <a:solidFill>
              <a:schemeClr val="accent3">
                <a:lumMod val="50000"/>
              </a:schemeClr>
            </a:solidFill>
          </a:ln>
        </p:spPr>
        <p:txBody>
          <a:bodyPr/>
          <a:lstStyle/>
          <a:p>
            <a:r>
              <a:rPr lang="en-US" b="1" dirty="0" smtClean="0">
                <a:solidFill>
                  <a:schemeClr val="tx1"/>
                </a:solidFill>
                <a:latin typeface="Arial"/>
                <a:ea typeface="ＭＳ Ｐゴシック" charset="-128"/>
                <a:cs typeface="Arial"/>
              </a:rPr>
              <a:t>KİME</a:t>
            </a:r>
            <a:r>
              <a:rPr lang="tr-TR" b="1" dirty="0" smtClean="0">
                <a:solidFill>
                  <a:schemeClr val="tx1"/>
                </a:solidFill>
                <a:latin typeface="Arial"/>
                <a:ea typeface="ＭＳ Ｐゴシック" charset="-128"/>
                <a:cs typeface="Arial"/>
              </a:rPr>
              <a:t> VERELİM?</a:t>
            </a:r>
            <a:endParaRPr lang="en-US" b="1" dirty="0" smtClean="0">
              <a:solidFill>
                <a:schemeClr val="tx1"/>
              </a:solidFill>
              <a:latin typeface="Arial"/>
              <a:ea typeface="ＭＳ Ｐゴシック" charset="-128"/>
              <a:cs typeface="Arial"/>
            </a:endParaRPr>
          </a:p>
        </p:txBody>
      </p:sp>
      <p:sp>
        <p:nvSpPr>
          <p:cNvPr id="237570" name="Content Placeholder 2"/>
          <p:cNvSpPr>
            <a:spLocks noGrp="1"/>
          </p:cNvSpPr>
          <p:nvPr>
            <p:ph idx="1"/>
          </p:nvPr>
        </p:nvSpPr>
        <p:spPr>
          <a:xfrm>
            <a:off x="500063" y="2643188"/>
            <a:ext cx="8042275" cy="2714625"/>
          </a:xfrm>
          <a:solidFill>
            <a:schemeClr val="bg2">
              <a:lumMod val="90000"/>
            </a:schemeClr>
          </a:solidFill>
          <a:ln w="76200">
            <a:solidFill>
              <a:schemeClr val="accent1">
                <a:lumMod val="75000"/>
              </a:schemeClr>
            </a:solidFill>
          </a:ln>
        </p:spPr>
        <p:txBody>
          <a:bodyPr/>
          <a:lstStyle/>
          <a:p>
            <a:r>
              <a:rPr lang="tr-TR" b="1" dirty="0" smtClean="0">
                <a:solidFill>
                  <a:schemeClr val="tx1"/>
                </a:solidFill>
                <a:latin typeface="Arial"/>
                <a:ea typeface="ＭＳ Ｐゴシック" charset="-128"/>
                <a:cs typeface="Arial"/>
              </a:rPr>
              <a:t>POSTPRANDİAL KŞ YÜKSEK</a:t>
            </a:r>
          </a:p>
          <a:p>
            <a:r>
              <a:rPr lang="tr-TR" b="1" dirty="0" smtClean="0">
                <a:solidFill>
                  <a:schemeClr val="tx1"/>
                </a:solidFill>
                <a:latin typeface="Arial"/>
                <a:ea typeface="ＭＳ Ｐゴシック" charset="-128"/>
                <a:cs typeface="Arial"/>
              </a:rPr>
              <a:t>YAŞAM ŞEKLİ DÜZENSİZ</a:t>
            </a:r>
          </a:p>
          <a:p>
            <a:r>
              <a:rPr lang="tr-TR" b="1" dirty="0" smtClean="0">
                <a:solidFill>
                  <a:schemeClr val="tx1"/>
                </a:solidFill>
                <a:latin typeface="Arial"/>
                <a:ea typeface="ＭＳ Ｐゴシック" charset="-128"/>
                <a:cs typeface="Arial"/>
              </a:rPr>
              <a:t>ÖĞÜN ATLAYAN YADA ÖĞÜN ZAMANINA UYMAYAN</a:t>
            </a:r>
            <a:endParaRPr lang="en-US" b="1" dirty="0" smtClean="0">
              <a:solidFill>
                <a:schemeClr val="tx1"/>
              </a:solidFill>
              <a:latin typeface="Arial"/>
              <a:ea typeface="ＭＳ Ｐゴシック" charset="-128"/>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49275" y="2233389"/>
            <a:ext cx="8042275" cy="3571875"/>
          </a:xfrm>
          <a:solidFill>
            <a:schemeClr val="bg2">
              <a:lumMod val="90000"/>
            </a:schemeClr>
          </a:solidFill>
          <a:ln w="76200">
            <a:solidFill>
              <a:schemeClr val="accent1">
                <a:lumMod val="75000"/>
              </a:schemeClr>
            </a:solidFill>
          </a:ln>
        </p:spPr>
        <p:txBody>
          <a:bodyPr/>
          <a:lstStyle/>
          <a:p>
            <a:r>
              <a:rPr lang="en-US" b="1" dirty="0" smtClean="0">
                <a:solidFill>
                  <a:schemeClr val="tx1"/>
                </a:solidFill>
                <a:latin typeface="Arial"/>
                <a:ea typeface="ＭＳ Ｐゴシック" charset="-128"/>
                <a:cs typeface="Arial"/>
              </a:rPr>
              <a:t>48 </a:t>
            </a:r>
            <a:r>
              <a:rPr lang="en-US" b="1" dirty="0" err="1" smtClean="0">
                <a:solidFill>
                  <a:schemeClr val="tx1"/>
                </a:solidFill>
                <a:latin typeface="Arial"/>
                <a:ea typeface="ＭＳ Ｐゴシック" charset="-128"/>
                <a:cs typeface="Arial"/>
              </a:rPr>
              <a:t>yaşında</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erkek</a:t>
            </a:r>
            <a:r>
              <a:rPr lang="en-US" b="1" dirty="0" smtClean="0">
                <a:solidFill>
                  <a:schemeClr val="tx1"/>
                </a:solidFill>
                <a:latin typeface="Arial"/>
                <a:ea typeface="ＭＳ Ｐゴシック" charset="-128"/>
                <a:cs typeface="Arial"/>
              </a:rPr>
              <a:t> hasta; </a:t>
            </a:r>
            <a:r>
              <a:rPr lang="en-US" b="1" dirty="0" err="1" smtClean="0">
                <a:solidFill>
                  <a:schemeClr val="tx1"/>
                </a:solidFill>
                <a:latin typeface="Arial"/>
                <a:ea typeface="ＭＳ Ｐゴシック" charset="-128"/>
                <a:cs typeface="Arial"/>
              </a:rPr>
              <a:t>poliüri</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polidipsi</a:t>
            </a:r>
            <a:r>
              <a:rPr lang="en-US" b="1" dirty="0" smtClean="0">
                <a:solidFill>
                  <a:schemeClr val="tx1"/>
                </a:solidFill>
                <a:latin typeface="Arial"/>
                <a:ea typeface="ＭＳ Ｐゴシック" charset="-128"/>
                <a:cs typeface="Arial"/>
              </a:rPr>
              <a:t>, </a:t>
            </a:r>
          </a:p>
          <a:p>
            <a:r>
              <a:rPr lang="en-US" b="1" dirty="0" smtClean="0">
                <a:solidFill>
                  <a:schemeClr val="tx1"/>
                </a:solidFill>
                <a:latin typeface="Arial"/>
                <a:ea typeface="ＭＳ Ｐゴシック" charset="-128"/>
                <a:cs typeface="Arial"/>
              </a:rPr>
              <a:t>Kilo </a:t>
            </a:r>
            <a:r>
              <a:rPr lang="en-US" b="1" dirty="0" err="1" smtClean="0">
                <a:solidFill>
                  <a:schemeClr val="tx1"/>
                </a:solidFill>
                <a:latin typeface="Arial"/>
                <a:ea typeface="ＭＳ Ｐゴシック" charset="-128"/>
                <a:cs typeface="Arial"/>
              </a:rPr>
              <a:t>kaybı</a:t>
            </a:r>
            <a:r>
              <a:rPr lang="en-US" b="1" dirty="0" smtClean="0">
                <a:solidFill>
                  <a:schemeClr val="tx1"/>
                </a:solidFill>
                <a:latin typeface="Arial"/>
                <a:ea typeface="ＭＳ Ｐゴシック" charset="-128"/>
                <a:cs typeface="Arial"/>
              </a:rPr>
              <a:t> (3 </a:t>
            </a:r>
            <a:r>
              <a:rPr lang="en-US" b="1" dirty="0" err="1" smtClean="0">
                <a:solidFill>
                  <a:schemeClr val="tx1"/>
                </a:solidFill>
                <a:latin typeface="Arial"/>
                <a:ea typeface="ＭＳ Ｐゴシック" charset="-128"/>
                <a:cs typeface="Arial"/>
              </a:rPr>
              <a:t>ayda</a:t>
            </a:r>
            <a:r>
              <a:rPr lang="en-US" b="1" dirty="0" smtClean="0">
                <a:solidFill>
                  <a:schemeClr val="tx1"/>
                </a:solidFill>
                <a:latin typeface="Arial"/>
                <a:ea typeface="ＭＳ Ｐゴシック" charset="-128"/>
                <a:cs typeface="Arial"/>
              </a:rPr>
              <a:t> 20 kg); BMI: 28 kg/m</a:t>
            </a:r>
            <a:r>
              <a:rPr lang="en-US" b="1" baseline="30000" dirty="0" smtClean="0">
                <a:solidFill>
                  <a:schemeClr val="tx1"/>
                </a:solidFill>
                <a:latin typeface="Arial"/>
                <a:ea typeface="ＭＳ Ｐゴシック" charset="-128"/>
                <a:cs typeface="Arial"/>
              </a:rPr>
              <a:t>2</a:t>
            </a:r>
          </a:p>
          <a:p>
            <a:r>
              <a:rPr lang="en-US" b="1" dirty="0" err="1" smtClean="0">
                <a:solidFill>
                  <a:schemeClr val="tx1"/>
                </a:solidFill>
                <a:latin typeface="Arial"/>
                <a:ea typeface="ＭＳ Ｐゴシック" charset="-128"/>
                <a:cs typeface="Arial"/>
              </a:rPr>
              <a:t>Kronik</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hastalığı</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yok</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ilaç</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öyküsü</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yok</a:t>
            </a:r>
            <a:endParaRPr lang="en-US" b="1" dirty="0" smtClean="0">
              <a:solidFill>
                <a:schemeClr val="tx1"/>
              </a:solidFill>
              <a:latin typeface="Arial"/>
              <a:ea typeface="ＭＳ Ｐゴシック" charset="-128"/>
              <a:cs typeface="Arial"/>
            </a:endParaRPr>
          </a:p>
          <a:p>
            <a:r>
              <a:rPr lang="en-US" b="1" dirty="0" smtClean="0">
                <a:solidFill>
                  <a:schemeClr val="tx1"/>
                </a:solidFill>
                <a:latin typeface="Arial"/>
                <a:ea typeface="ＭＳ Ｐゴシック" charset="-128"/>
                <a:cs typeface="Arial"/>
              </a:rPr>
              <a:t>FM: </a:t>
            </a:r>
            <a:r>
              <a:rPr lang="en-US" b="1" dirty="0" err="1" smtClean="0">
                <a:solidFill>
                  <a:schemeClr val="tx1"/>
                </a:solidFill>
                <a:latin typeface="Arial"/>
                <a:ea typeface="ＭＳ Ｐゴシック" charset="-128"/>
                <a:cs typeface="Arial"/>
              </a:rPr>
              <a:t>Akantozis</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nigrikans</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ayakta</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tinea</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pedis</a:t>
            </a:r>
            <a:endParaRPr lang="en-US" b="1" dirty="0" smtClean="0">
              <a:solidFill>
                <a:schemeClr val="tx1"/>
              </a:solidFill>
              <a:latin typeface="Arial"/>
              <a:ea typeface="ＭＳ Ｐゴシック" charset="-128"/>
              <a:cs typeface="Arial"/>
            </a:endParaRPr>
          </a:p>
          <a:p>
            <a:r>
              <a:rPr lang="en-US" b="1" dirty="0" smtClean="0">
                <a:solidFill>
                  <a:schemeClr val="tx1"/>
                </a:solidFill>
                <a:latin typeface="Arial"/>
                <a:ea typeface="ＭＳ Ｐゴシック" charset="-128"/>
                <a:cs typeface="Arial"/>
              </a:rPr>
              <a:t>Lab: AKŞ:247 mg/</a:t>
            </a:r>
            <a:r>
              <a:rPr lang="en-US" b="1" dirty="0" err="1" smtClean="0">
                <a:solidFill>
                  <a:schemeClr val="tx1"/>
                </a:solidFill>
                <a:latin typeface="Arial"/>
                <a:ea typeface="ＭＳ Ｐゴシック" charset="-128"/>
                <a:cs typeface="Arial"/>
              </a:rPr>
              <a:t>dL</a:t>
            </a:r>
            <a:r>
              <a:rPr lang="en-US" b="1" dirty="0" smtClean="0">
                <a:solidFill>
                  <a:schemeClr val="tx1"/>
                </a:solidFill>
                <a:latin typeface="Arial"/>
                <a:ea typeface="ＭＳ Ｐゴシック" charset="-128"/>
                <a:cs typeface="Arial"/>
              </a:rPr>
              <a:t> HbA1c:%9.3 LDL:167</a:t>
            </a:r>
          </a:p>
          <a:p>
            <a:r>
              <a:rPr lang="en-US" b="1" dirty="0" smtClean="0">
                <a:solidFill>
                  <a:schemeClr val="tx1"/>
                </a:solidFill>
                <a:latin typeface="Arial"/>
                <a:ea typeface="ＭＳ Ｐゴシック" charset="-128"/>
                <a:cs typeface="Arial"/>
              </a:rPr>
              <a:t>TIT: </a:t>
            </a:r>
            <a:r>
              <a:rPr lang="en-US" b="1" dirty="0" err="1" smtClean="0">
                <a:solidFill>
                  <a:schemeClr val="tx1"/>
                </a:solidFill>
                <a:latin typeface="Arial"/>
                <a:ea typeface="ＭＳ Ｐゴシック" charset="-128"/>
                <a:cs typeface="Arial"/>
              </a:rPr>
              <a:t>keton</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negatif</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Venöz</a:t>
            </a:r>
            <a:r>
              <a:rPr lang="en-US" b="1" dirty="0" smtClean="0">
                <a:solidFill>
                  <a:schemeClr val="tx1"/>
                </a:solidFill>
                <a:latin typeface="Arial"/>
                <a:ea typeface="ＭＳ Ｐゴシック" charset="-128"/>
                <a:cs typeface="Arial"/>
              </a:rPr>
              <a:t> </a:t>
            </a:r>
            <a:r>
              <a:rPr lang="en-US" b="1" dirty="0" err="1">
                <a:solidFill>
                  <a:schemeClr val="tx1"/>
                </a:solidFill>
                <a:latin typeface="Arial"/>
                <a:ea typeface="ＭＳ Ｐゴシック" charset="-128"/>
                <a:cs typeface="Arial"/>
              </a:rPr>
              <a:t>k</a:t>
            </a:r>
            <a:r>
              <a:rPr lang="en-US" b="1" dirty="0" err="1" smtClean="0">
                <a:solidFill>
                  <a:schemeClr val="tx1"/>
                </a:solidFill>
                <a:latin typeface="Arial"/>
                <a:ea typeface="ＭＳ Ｐゴシック" charset="-128"/>
                <a:cs typeface="Arial"/>
              </a:rPr>
              <a:t>an</a:t>
            </a:r>
            <a:r>
              <a:rPr lang="en-US" b="1" dirty="0" smtClean="0">
                <a:solidFill>
                  <a:schemeClr val="tx1"/>
                </a:solidFill>
                <a:latin typeface="Arial"/>
                <a:ea typeface="ＭＳ Ｐゴシック" charset="-128"/>
                <a:cs typeface="Arial"/>
              </a:rPr>
              <a:t> </a:t>
            </a:r>
            <a:r>
              <a:rPr lang="en-US" b="1" dirty="0" err="1" smtClean="0">
                <a:solidFill>
                  <a:schemeClr val="tx1"/>
                </a:solidFill>
                <a:latin typeface="Arial"/>
                <a:ea typeface="ＭＳ Ｐゴシック" charset="-128"/>
                <a:cs typeface="Arial"/>
              </a:rPr>
              <a:t>gazı</a:t>
            </a:r>
            <a:r>
              <a:rPr lang="en-US" b="1" dirty="0" smtClean="0">
                <a:solidFill>
                  <a:schemeClr val="tx1"/>
                </a:solidFill>
                <a:latin typeface="Arial"/>
                <a:ea typeface="ＭＳ Ｐゴシック" charset="-128"/>
                <a:cs typeface="Arial"/>
              </a:rPr>
              <a:t>: N</a:t>
            </a:r>
          </a:p>
        </p:txBody>
      </p:sp>
    </p:spTree>
    <p:extLst>
      <p:ext uri="{BB962C8B-B14F-4D97-AF65-F5344CB8AC3E}">
        <p14:creationId xmlns:p14="http://schemas.microsoft.com/office/powerpoint/2010/main" val="8315089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39552" y="1988840"/>
            <a:ext cx="8042275" cy="4176464"/>
          </a:xfrm>
          <a:solidFill>
            <a:schemeClr val="bg2">
              <a:lumMod val="90000"/>
            </a:schemeClr>
          </a:solidFill>
          <a:ln w="76200">
            <a:solidFill>
              <a:schemeClr val="accent1">
                <a:lumMod val="75000"/>
              </a:schemeClr>
            </a:solidFill>
          </a:ln>
        </p:spPr>
        <p:txBody>
          <a:bodyPr/>
          <a:lstStyle/>
          <a:p>
            <a:pPr lvl="0"/>
            <a:endParaRPr lang="tr-TR" sz="1800" b="1" dirty="0" smtClean="0">
              <a:solidFill>
                <a:srgbClr val="000000"/>
              </a:solidFill>
              <a:latin typeface="Arial"/>
              <a:cs typeface="Arial"/>
            </a:endParaRPr>
          </a:p>
          <a:p>
            <a:pPr lvl="0"/>
            <a:r>
              <a:rPr lang="tr-TR" b="1" dirty="0" err="1" smtClean="0">
                <a:solidFill>
                  <a:srgbClr val="000000"/>
                </a:solidFill>
                <a:latin typeface="Arial"/>
                <a:cs typeface="Arial"/>
              </a:rPr>
              <a:t>Metformin</a:t>
            </a:r>
            <a:r>
              <a:rPr lang="tr-TR" dirty="0">
                <a:solidFill>
                  <a:srgbClr val="000000"/>
                </a:solidFill>
                <a:latin typeface="Arial"/>
                <a:cs typeface="Arial"/>
              </a:rPr>
              <a:t>: G</a:t>
            </a:r>
            <a:r>
              <a:rPr lang="tr-TR" dirty="0" smtClean="0">
                <a:solidFill>
                  <a:srgbClr val="000000"/>
                </a:solidFill>
                <a:latin typeface="Arial"/>
                <a:cs typeface="Arial"/>
              </a:rPr>
              <a:t>ünlük </a:t>
            </a:r>
            <a:r>
              <a:rPr lang="tr-TR" dirty="0">
                <a:solidFill>
                  <a:srgbClr val="000000"/>
                </a:solidFill>
                <a:latin typeface="Arial"/>
                <a:cs typeface="Arial"/>
              </a:rPr>
              <a:t>500 mg </a:t>
            </a:r>
            <a:r>
              <a:rPr lang="tr-TR" dirty="0" smtClean="0">
                <a:solidFill>
                  <a:srgbClr val="000000"/>
                </a:solidFill>
                <a:latin typeface="Arial"/>
                <a:cs typeface="Arial"/>
              </a:rPr>
              <a:t>başlanıp</a:t>
            </a:r>
            <a:r>
              <a:rPr lang="tr-TR" dirty="0" smtClean="0">
                <a:solidFill>
                  <a:srgbClr val="000000"/>
                </a:solidFill>
                <a:latin typeface="Arial"/>
                <a:cs typeface="Arial"/>
                <a:sym typeface="Wingdings"/>
              </a:rPr>
              <a:t> </a:t>
            </a:r>
            <a:r>
              <a:rPr lang="tr-TR" dirty="0" err="1" smtClean="0">
                <a:solidFill>
                  <a:srgbClr val="000000"/>
                </a:solidFill>
                <a:latin typeface="Arial"/>
                <a:cs typeface="Arial"/>
                <a:sym typeface="Wingdings"/>
              </a:rPr>
              <a:t>titrasyon</a:t>
            </a:r>
            <a:endParaRPr lang="tr-TR" dirty="0">
              <a:solidFill>
                <a:srgbClr val="000000"/>
              </a:solidFill>
              <a:latin typeface="Arial"/>
              <a:cs typeface="Arial"/>
              <a:sym typeface="Wingdings"/>
            </a:endParaRPr>
          </a:p>
          <a:p>
            <a:pPr lvl="0"/>
            <a:r>
              <a:rPr lang="tr-TR" b="1" dirty="0" smtClean="0">
                <a:solidFill>
                  <a:srgbClr val="000000"/>
                </a:solidFill>
                <a:latin typeface="Arial"/>
                <a:cs typeface="Arial"/>
                <a:sym typeface="Wingdings"/>
              </a:rPr>
              <a:t>YTD: Diyet ve </a:t>
            </a:r>
            <a:r>
              <a:rPr lang="tr-TR" dirty="0" smtClean="0">
                <a:solidFill>
                  <a:srgbClr val="000000"/>
                </a:solidFill>
                <a:latin typeface="Arial"/>
                <a:cs typeface="Arial"/>
              </a:rPr>
              <a:t>haftada </a:t>
            </a:r>
            <a:r>
              <a:rPr lang="tr-TR" dirty="0">
                <a:solidFill>
                  <a:srgbClr val="000000"/>
                </a:solidFill>
                <a:latin typeface="Arial"/>
                <a:cs typeface="Arial"/>
              </a:rPr>
              <a:t>en az 150 dakika orta şiddette </a:t>
            </a:r>
            <a:r>
              <a:rPr lang="tr-TR" dirty="0" smtClean="0">
                <a:solidFill>
                  <a:srgbClr val="000000"/>
                </a:solidFill>
                <a:latin typeface="Arial"/>
                <a:cs typeface="Arial"/>
              </a:rPr>
              <a:t>egzersiz</a:t>
            </a:r>
            <a:endParaRPr lang="tr-TR" dirty="0">
              <a:solidFill>
                <a:srgbClr val="000000"/>
              </a:solidFill>
              <a:latin typeface="Arial"/>
              <a:cs typeface="Arial"/>
            </a:endParaRPr>
          </a:p>
          <a:p>
            <a:pPr lvl="0"/>
            <a:r>
              <a:rPr lang="tr-TR" dirty="0" smtClean="0">
                <a:solidFill>
                  <a:srgbClr val="000000"/>
                </a:solidFill>
                <a:latin typeface="Arial"/>
                <a:cs typeface="Arial"/>
              </a:rPr>
              <a:t>3 </a:t>
            </a:r>
            <a:r>
              <a:rPr lang="tr-TR" dirty="0">
                <a:solidFill>
                  <a:srgbClr val="000000"/>
                </a:solidFill>
                <a:latin typeface="Arial"/>
                <a:cs typeface="Arial"/>
              </a:rPr>
              <a:t>ay sonra, HbA1c %</a:t>
            </a:r>
            <a:r>
              <a:rPr lang="tr-TR" dirty="0" smtClean="0">
                <a:solidFill>
                  <a:srgbClr val="000000"/>
                </a:solidFill>
                <a:latin typeface="Arial"/>
                <a:cs typeface="Arial"/>
              </a:rPr>
              <a:t>6.8</a:t>
            </a:r>
            <a:r>
              <a:rPr lang="tr-TR" dirty="0">
                <a:solidFill>
                  <a:srgbClr val="000000"/>
                </a:solidFill>
                <a:latin typeface="Arial"/>
                <a:cs typeface="Arial"/>
              </a:rPr>
              <a:t> </a:t>
            </a:r>
            <a:r>
              <a:rPr lang="tr-TR" dirty="0" smtClean="0">
                <a:solidFill>
                  <a:srgbClr val="000000"/>
                </a:solidFill>
                <a:latin typeface="Arial"/>
                <a:cs typeface="Arial"/>
              </a:rPr>
              <a:t> AKŞ: 110 mg/</a:t>
            </a:r>
            <a:r>
              <a:rPr lang="tr-TR" dirty="0" err="1" smtClean="0">
                <a:solidFill>
                  <a:srgbClr val="000000"/>
                </a:solidFill>
                <a:latin typeface="Arial"/>
                <a:cs typeface="Arial"/>
              </a:rPr>
              <a:t>dL</a:t>
            </a:r>
            <a:endParaRPr lang="tr-TR" dirty="0">
              <a:solidFill>
                <a:srgbClr val="000000"/>
              </a:solidFill>
              <a:latin typeface="Arial"/>
              <a:cs typeface="Arial"/>
            </a:endParaRPr>
          </a:p>
        </p:txBody>
      </p:sp>
    </p:spTree>
    <p:extLst>
      <p:ext uri="{BB962C8B-B14F-4D97-AF65-F5344CB8AC3E}">
        <p14:creationId xmlns:p14="http://schemas.microsoft.com/office/powerpoint/2010/main" val="28181708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rrowheads="1"/>
          </p:cNvSpPr>
          <p:nvPr>
            <p:ph type="title"/>
          </p:nvPr>
        </p:nvSpPr>
        <p:spPr>
          <a:xfrm>
            <a:off x="179388" y="115888"/>
            <a:ext cx="8713787" cy="1143000"/>
          </a:xfrm>
          <a:solidFill>
            <a:schemeClr val="accent4"/>
          </a:solidFill>
          <a:ln w="76200">
            <a:solidFill>
              <a:srgbClr val="713B0E"/>
            </a:solidFill>
          </a:ln>
        </p:spPr>
        <p:txBody>
          <a:bodyPr/>
          <a:lstStyle/>
          <a:p>
            <a:pPr eaLnBrk="1" hangingPunct="1">
              <a:defRPr/>
            </a:pPr>
            <a:r>
              <a:rPr lang="tr-TR" b="1" smtClean="0">
                <a:solidFill>
                  <a:srgbClr val="000000"/>
                </a:solidFill>
                <a:ea typeface="MS PGothic" pitchFamily="34" charset="-128"/>
                <a:cs typeface="ＭＳ Ｐゴシック" charset="0"/>
              </a:rPr>
              <a:t>Biguanidler</a:t>
            </a:r>
          </a:p>
        </p:txBody>
      </p:sp>
      <p:sp>
        <p:nvSpPr>
          <p:cNvPr id="70658" name="Rectangle 3"/>
          <p:cNvSpPr>
            <a:spLocks noGrp="1" noChangeArrowheads="1"/>
          </p:cNvSpPr>
          <p:nvPr>
            <p:ph idx="1"/>
          </p:nvPr>
        </p:nvSpPr>
        <p:spPr>
          <a:xfrm>
            <a:off x="539750" y="1557338"/>
            <a:ext cx="8229600" cy="4525962"/>
          </a:xfrm>
        </p:spPr>
        <p:txBody>
          <a:bodyPr/>
          <a:lstStyle/>
          <a:p>
            <a:pPr eaLnBrk="1" hangingPunct="1"/>
            <a:endParaRPr lang="tr-TR" smtClean="0">
              <a:ea typeface="ＭＳ Ｐゴシック" charset="-128"/>
            </a:endParaRPr>
          </a:p>
        </p:txBody>
      </p:sp>
      <p:pic>
        <p:nvPicPr>
          <p:cNvPr id="66563" name="Picture 4" descr="bigu"/>
          <p:cNvPicPr>
            <a:picLocks noChangeAspect="1" noChangeArrowheads="1"/>
          </p:cNvPicPr>
          <p:nvPr/>
        </p:nvPicPr>
        <p:blipFill>
          <a:blip r:embed="rId3"/>
          <a:srcRect/>
          <a:stretch>
            <a:fillRect/>
          </a:stretch>
        </p:blipFill>
        <p:spPr bwMode="auto">
          <a:xfrm>
            <a:off x="250825" y="1557338"/>
            <a:ext cx="8642350" cy="4392612"/>
          </a:xfrm>
          <a:prstGeom prst="rect">
            <a:avLst/>
          </a:prstGeom>
          <a:solidFill>
            <a:schemeClr val="folHlink"/>
          </a:solidFill>
          <a:ln w="76200" cmpd="sng">
            <a:solidFill>
              <a:schemeClr val="tx2">
                <a:lumMod val="90000"/>
                <a:lumOff val="10000"/>
              </a:schemeClr>
            </a:solidFill>
            <a:miter lim="800000"/>
            <a:headEnd/>
            <a:tailEnd/>
          </a:ln>
        </p:spPr>
      </p:pic>
    </p:spTree>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ChangeArrowheads="1"/>
          </p:cNvSpPr>
          <p:nvPr/>
        </p:nvSpPr>
        <p:spPr bwMode="auto">
          <a:xfrm>
            <a:off x="4000500" y="6500813"/>
            <a:ext cx="5143500" cy="357187"/>
          </a:xfrm>
          <a:prstGeom prst="rect">
            <a:avLst/>
          </a:prstGeom>
          <a:noFill/>
          <a:ln w="9525">
            <a:noFill/>
            <a:miter lim="800000"/>
            <a:headEnd/>
            <a:tailEnd/>
          </a:ln>
        </p:spPr>
        <p:txBody>
          <a:bodyPr wrap="none" lIns="19050" tIns="26988" rIns="19050" bIns="26988"/>
          <a:lstStyle/>
          <a:p>
            <a:pPr eaLnBrk="0" hangingPunct="0">
              <a:lnSpc>
                <a:spcPts val="1600"/>
              </a:lnSpc>
              <a:spcBef>
                <a:spcPts val="200"/>
              </a:spcBef>
              <a:tabLst>
                <a:tab pos="3365500" algn="l"/>
                <a:tab pos="4572000" algn="l"/>
                <a:tab pos="6515100" algn="l"/>
              </a:tabLst>
            </a:pPr>
            <a:r>
              <a:rPr lang="en-US" sz="1200">
                <a:latin typeface="Arial" pitchFamily="34" charset="0"/>
              </a:rPr>
              <a:t>DeFronzo RA et al.</a:t>
            </a:r>
            <a:r>
              <a:rPr lang="en-US" sz="1200" i="1">
                <a:latin typeface="Arial" pitchFamily="34" charset="0"/>
              </a:rPr>
              <a:t> J Clin Endocrinol Metab. </a:t>
            </a:r>
            <a:r>
              <a:rPr lang="en-US" sz="1200">
                <a:latin typeface="Arial" pitchFamily="34" charset="0"/>
              </a:rPr>
              <a:t>1991;73:1294-1301.</a:t>
            </a:r>
          </a:p>
        </p:txBody>
      </p:sp>
      <p:sp>
        <p:nvSpPr>
          <p:cNvPr id="74754" name="Freeform 3"/>
          <p:cNvSpPr>
            <a:spLocks/>
          </p:cNvSpPr>
          <p:nvPr/>
        </p:nvSpPr>
        <p:spPr bwMode="auto">
          <a:xfrm>
            <a:off x="2398713" y="2997200"/>
            <a:ext cx="1404937" cy="452438"/>
          </a:xfrm>
          <a:custGeom>
            <a:avLst/>
            <a:gdLst>
              <a:gd name="T0" fmla="*/ 2147483647 w 927"/>
              <a:gd name="T1" fmla="*/ 2147483647 h 300"/>
              <a:gd name="T2" fmla="*/ 2147483647 w 927"/>
              <a:gd name="T3" fmla="*/ 2147483647 h 300"/>
              <a:gd name="T4" fmla="*/ 2147483647 w 927"/>
              <a:gd name="T5" fmla="*/ 2147483647 h 300"/>
              <a:gd name="T6" fmla="*/ 2147483647 w 927"/>
              <a:gd name="T7" fmla="*/ 2147483647 h 300"/>
              <a:gd name="T8" fmla="*/ 2147483647 w 927"/>
              <a:gd name="T9" fmla="*/ 2147483647 h 300"/>
              <a:gd name="T10" fmla="*/ 2147483647 w 927"/>
              <a:gd name="T11" fmla="*/ 2147483647 h 300"/>
              <a:gd name="T12" fmla="*/ 2147483647 w 927"/>
              <a:gd name="T13" fmla="*/ 2147483647 h 300"/>
              <a:gd name="T14" fmla="*/ 2147483647 w 927"/>
              <a:gd name="T15" fmla="*/ 2147483647 h 300"/>
              <a:gd name="T16" fmla="*/ 2147483647 w 927"/>
              <a:gd name="T17" fmla="*/ 2147483647 h 300"/>
              <a:gd name="T18" fmla="*/ 2147483647 w 927"/>
              <a:gd name="T19" fmla="*/ 2147483647 h 300"/>
              <a:gd name="T20" fmla="*/ 2147483647 w 927"/>
              <a:gd name="T21" fmla="*/ 2147483647 h 300"/>
              <a:gd name="T22" fmla="*/ 2147483647 w 927"/>
              <a:gd name="T23" fmla="*/ 2147483647 h 300"/>
              <a:gd name="T24" fmla="*/ 2147483647 w 927"/>
              <a:gd name="T25" fmla="*/ 2147483647 h 300"/>
              <a:gd name="T26" fmla="*/ 2147483647 w 927"/>
              <a:gd name="T27" fmla="*/ 2147483647 h 300"/>
              <a:gd name="T28" fmla="*/ 2147483647 w 927"/>
              <a:gd name="T29" fmla="*/ 2147483647 h 300"/>
              <a:gd name="T30" fmla="*/ 2147483647 w 927"/>
              <a:gd name="T31" fmla="*/ 2147483647 h 300"/>
              <a:gd name="T32" fmla="*/ 2147483647 w 927"/>
              <a:gd name="T33" fmla="*/ 2147483647 h 300"/>
              <a:gd name="T34" fmla="*/ 2147483647 w 927"/>
              <a:gd name="T35" fmla="*/ 2147483647 h 300"/>
              <a:gd name="T36" fmla="*/ 2147483647 w 927"/>
              <a:gd name="T37" fmla="*/ 2147483647 h 300"/>
              <a:gd name="T38" fmla="*/ 2147483647 w 927"/>
              <a:gd name="T39" fmla="*/ 2147483647 h 300"/>
              <a:gd name="T40" fmla="*/ 2147483647 w 927"/>
              <a:gd name="T41" fmla="*/ 2147483647 h 300"/>
              <a:gd name="T42" fmla="*/ 2147483647 w 927"/>
              <a:gd name="T43" fmla="*/ 2147483647 h 300"/>
              <a:gd name="T44" fmla="*/ 2147483647 w 927"/>
              <a:gd name="T45" fmla="*/ 0 h 300"/>
              <a:gd name="T46" fmla="*/ 0 w 927"/>
              <a:gd name="T47" fmla="*/ 2147483647 h 300"/>
              <a:gd name="T48" fmla="*/ 2147483647 w 927"/>
              <a:gd name="T49" fmla="*/ 2147483647 h 300"/>
              <a:gd name="T50" fmla="*/ 2147483647 w 927"/>
              <a:gd name="T51" fmla="*/ 2147483647 h 300"/>
              <a:gd name="T52" fmla="*/ 2147483647 w 927"/>
              <a:gd name="T53" fmla="*/ 2147483647 h 300"/>
              <a:gd name="T54" fmla="*/ 2147483647 w 927"/>
              <a:gd name="T55" fmla="*/ 2147483647 h 300"/>
              <a:gd name="T56" fmla="*/ 2147483647 w 927"/>
              <a:gd name="T57" fmla="*/ 2147483647 h 300"/>
              <a:gd name="T58" fmla="*/ 2147483647 w 927"/>
              <a:gd name="T59" fmla="*/ 2147483647 h 300"/>
              <a:gd name="T60" fmla="*/ 2147483647 w 927"/>
              <a:gd name="T61" fmla="*/ 2147483647 h 300"/>
              <a:gd name="T62" fmla="*/ 2147483647 w 927"/>
              <a:gd name="T63" fmla="*/ 2147483647 h 300"/>
              <a:gd name="T64" fmla="*/ 2147483647 w 927"/>
              <a:gd name="T65" fmla="*/ 2147483647 h 300"/>
              <a:gd name="T66" fmla="*/ 2147483647 w 927"/>
              <a:gd name="T67" fmla="*/ 2147483647 h 300"/>
              <a:gd name="T68" fmla="*/ 2147483647 w 927"/>
              <a:gd name="T69" fmla="*/ 2147483647 h 300"/>
              <a:gd name="T70" fmla="*/ 2147483647 w 927"/>
              <a:gd name="T71" fmla="*/ 2147483647 h 300"/>
              <a:gd name="T72" fmla="*/ 2147483647 w 927"/>
              <a:gd name="T73" fmla="*/ 2147483647 h 300"/>
              <a:gd name="T74" fmla="*/ 2147483647 w 927"/>
              <a:gd name="T75" fmla="*/ 2147483647 h 300"/>
              <a:gd name="T76" fmla="*/ 2147483647 w 927"/>
              <a:gd name="T77" fmla="*/ 2147483647 h 300"/>
              <a:gd name="T78" fmla="*/ 2147483647 w 927"/>
              <a:gd name="T79" fmla="*/ 2147483647 h 300"/>
              <a:gd name="T80" fmla="*/ 2147483647 w 927"/>
              <a:gd name="T81" fmla="*/ 2147483647 h 300"/>
              <a:gd name="T82" fmla="*/ 2147483647 w 927"/>
              <a:gd name="T83" fmla="*/ 2147483647 h 300"/>
              <a:gd name="T84" fmla="*/ 2147483647 w 927"/>
              <a:gd name="T85" fmla="*/ 2147483647 h 300"/>
              <a:gd name="T86" fmla="*/ 2147483647 w 927"/>
              <a:gd name="T87" fmla="*/ 2147483647 h 300"/>
              <a:gd name="T88" fmla="*/ 2147483647 w 927"/>
              <a:gd name="T89" fmla="*/ 2147483647 h 300"/>
              <a:gd name="T90" fmla="*/ 2147483647 w 927"/>
              <a:gd name="T91" fmla="*/ 2147483647 h 300"/>
              <a:gd name="T92" fmla="*/ 2147483647 w 927"/>
              <a:gd name="T93" fmla="*/ 2147483647 h 3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27"/>
              <a:gd name="T142" fmla="*/ 0 h 300"/>
              <a:gd name="T143" fmla="*/ 927 w 927"/>
              <a:gd name="T144" fmla="*/ 300 h 3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27" h="300">
                <a:moveTo>
                  <a:pt x="926" y="242"/>
                </a:moveTo>
                <a:lnTo>
                  <a:pt x="863" y="242"/>
                </a:lnTo>
                <a:lnTo>
                  <a:pt x="803" y="242"/>
                </a:lnTo>
                <a:lnTo>
                  <a:pt x="746" y="239"/>
                </a:lnTo>
                <a:lnTo>
                  <a:pt x="691" y="235"/>
                </a:lnTo>
                <a:lnTo>
                  <a:pt x="639" y="231"/>
                </a:lnTo>
                <a:lnTo>
                  <a:pt x="590" y="225"/>
                </a:lnTo>
                <a:lnTo>
                  <a:pt x="543" y="217"/>
                </a:lnTo>
                <a:lnTo>
                  <a:pt x="498" y="209"/>
                </a:lnTo>
                <a:lnTo>
                  <a:pt x="457" y="200"/>
                </a:lnTo>
                <a:lnTo>
                  <a:pt x="416" y="190"/>
                </a:lnTo>
                <a:lnTo>
                  <a:pt x="379" y="180"/>
                </a:lnTo>
                <a:lnTo>
                  <a:pt x="344" y="170"/>
                </a:lnTo>
                <a:lnTo>
                  <a:pt x="310" y="158"/>
                </a:lnTo>
                <a:lnTo>
                  <a:pt x="281" y="147"/>
                </a:lnTo>
                <a:lnTo>
                  <a:pt x="252" y="135"/>
                </a:lnTo>
                <a:lnTo>
                  <a:pt x="226" y="123"/>
                </a:lnTo>
                <a:lnTo>
                  <a:pt x="179" y="100"/>
                </a:lnTo>
                <a:lnTo>
                  <a:pt x="140" y="78"/>
                </a:lnTo>
                <a:lnTo>
                  <a:pt x="107" y="57"/>
                </a:lnTo>
                <a:lnTo>
                  <a:pt x="84" y="37"/>
                </a:lnTo>
                <a:lnTo>
                  <a:pt x="50" y="8"/>
                </a:lnTo>
                <a:lnTo>
                  <a:pt x="43" y="0"/>
                </a:lnTo>
                <a:lnTo>
                  <a:pt x="0" y="35"/>
                </a:lnTo>
                <a:lnTo>
                  <a:pt x="11" y="51"/>
                </a:lnTo>
                <a:lnTo>
                  <a:pt x="47" y="82"/>
                </a:lnTo>
                <a:lnTo>
                  <a:pt x="76" y="104"/>
                </a:lnTo>
                <a:lnTo>
                  <a:pt x="109" y="125"/>
                </a:lnTo>
                <a:lnTo>
                  <a:pt x="152" y="151"/>
                </a:lnTo>
                <a:lnTo>
                  <a:pt x="201" y="176"/>
                </a:lnTo>
                <a:lnTo>
                  <a:pt x="230" y="188"/>
                </a:lnTo>
                <a:lnTo>
                  <a:pt x="260" y="200"/>
                </a:lnTo>
                <a:lnTo>
                  <a:pt x="293" y="213"/>
                </a:lnTo>
                <a:lnTo>
                  <a:pt x="326" y="223"/>
                </a:lnTo>
                <a:lnTo>
                  <a:pt x="363" y="235"/>
                </a:lnTo>
                <a:lnTo>
                  <a:pt x="402" y="246"/>
                </a:lnTo>
                <a:lnTo>
                  <a:pt x="443" y="256"/>
                </a:lnTo>
                <a:lnTo>
                  <a:pt x="486" y="264"/>
                </a:lnTo>
                <a:lnTo>
                  <a:pt x="533" y="274"/>
                </a:lnTo>
                <a:lnTo>
                  <a:pt x="582" y="282"/>
                </a:lnTo>
                <a:lnTo>
                  <a:pt x="633" y="287"/>
                </a:lnTo>
                <a:lnTo>
                  <a:pt x="685" y="291"/>
                </a:lnTo>
                <a:lnTo>
                  <a:pt x="742" y="295"/>
                </a:lnTo>
                <a:lnTo>
                  <a:pt x="801" y="299"/>
                </a:lnTo>
                <a:lnTo>
                  <a:pt x="863" y="299"/>
                </a:lnTo>
                <a:lnTo>
                  <a:pt x="926" y="299"/>
                </a:lnTo>
                <a:lnTo>
                  <a:pt x="926" y="242"/>
                </a:lnTo>
              </a:path>
            </a:pathLst>
          </a:custGeom>
          <a:solidFill>
            <a:srgbClr val="29FFF0"/>
          </a:solidFill>
          <a:ln w="9525" cap="rnd">
            <a:noFill/>
            <a:round/>
            <a:headEnd type="none" w="sm" len="sm"/>
            <a:tailEnd type="none" w="sm" len="sm"/>
          </a:ln>
        </p:spPr>
        <p:txBody>
          <a:bodyPr/>
          <a:lstStyle/>
          <a:p>
            <a:endParaRPr lang="tr-TR"/>
          </a:p>
        </p:txBody>
      </p:sp>
      <p:sp>
        <p:nvSpPr>
          <p:cNvPr id="74755" name="Freeform 4"/>
          <p:cNvSpPr>
            <a:spLocks/>
          </p:cNvSpPr>
          <p:nvPr/>
        </p:nvSpPr>
        <p:spPr bwMode="auto">
          <a:xfrm>
            <a:off x="3643313" y="3286125"/>
            <a:ext cx="322262" cy="241300"/>
          </a:xfrm>
          <a:custGeom>
            <a:avLst/>
            <a:gdLst>
              <a:gd name="T0" fmla="*/ 2147483647 w 212"/>
              <a:gd name="T1" fmla="*/ 2147483647 h 160"/>
              <a:gd name="T2" fmla="*/ 2147483647 w 212"/>
              <a:gd name="T3" fmla="*/ 2147483647 h 160"/>
              <a:gd name="T4" fmla="*/ 0 w 212"/>
              <a:gd name="T5" fmla="*/ 0 h 160"/>
              <a:gd name="T6" fmla="*/ 2147483647 w 212"/>
              <a:gd name="T7" fmla="*/ 2147483647 h 160"/>
              <a:gd name="T8" fmla="*/ 0 60000 65536"/>
              <a:gd name="T9" fmla="*/ 0 60000 65536"/>
              <a:gd name="T10" fmla="*/ 0 60000 65536"/>
              <a:gd name="T11" fmla="*/ 0 60000 65536"/>
              <a:gd name="T12" fmla="*/ 0 w 212"/>
              <a:gd name="T13" fmla="*/ 0 h 160"/>
              <a:gd name="T14" fmla="*/ 212 w 212"/>
              <a:gd name="T15" fmla="*/ 160 h 160"/>
            </a:gdLst>
            <a:ahLst/>
            <a:cxnLst>
              <a:cxn ang="T8">
                <a:pos x="T0" y="T1"/>
              </a:cxn>
              <a:cxn ang="T9">
                <a:pos x="T2" y="T3"/>
              </a:cxn>
              <a:cxn ang="T10">
                <a:pos x="T4" y="T5"/>
              </a:cxn>
              <a:cxn ang="T11">
                <a:pos x="T6" y="T7"/>
              </a:cxn>
            </a:cxnLst>
            <a:rect l="T12" t="T13" r="T14" b="T15"/>
            <a:pathLst>
              <a:path w="212" h="160">
                <a:moveTo>
                  <a:pt x="2" y="159"/>
                </a:moveTo>
                <a:lnTo>
                  <a:pt x="211" y="73"/>
                </a:lnTo>
                <a:lnTo>
                  <a:pt x="0" y="0"/>
                </a:lnTo>
                <a:lnTo>
                  <a:pt x="2" y="159"/>
                </a:lnTo>
              </a:path>
            </a:pathLst>
          </a:custGeom>
          <a:solidFill>
            <a:srgbClr val="29FFF0"/>
          </a:solidFill>
          <a:ln w="9525" cap="rnd">
            <a:noFill/>
            <a:round/>
            <a:headEnd type="none" w="sm" len="sm"/>
            <a:tailEnd type="none" w="sm" len="sm"/>
          </a:ln>
        </p:spPr>
        <p:txBody>
          <a:bodyPr/>
          <a:lstStyle/>
          <a:p>
            <a:endParaRPr lang="tr-TR"/>
          </a:p>
        </p:txBody>
      </p:sp>
      <p:sp>
        <p:nvSpPr>
          <p:cNvPr id="74756" name="Freeform 5"/>
          <p:cNvSpPr>
            <a:spLocks/>
          </p:cNvSpPr>
          <p:nvPr/>
        </p:nvSpPr>
        <p:spPr bwMode="auto">
          <a:xfrm>
            <a:off x="4008438" y="4840288"/>
            <a:ext cx="1187450" cy="87312"/>
          </a:xfrm>
          <a:custGeom>
            <a:avLst/>
            <a:gdLst>
              <a:gd name="T0" fmla="*/ 2147483647 w 783"/>
              <a:gd name="T1" fmla="*/ 2147483647 h 58"/>
              <a:gd name="T2" fmla="*/ 2147483647 w 783"/>
              <a:gd name="T3" fmla="*/ 0 h 58"/>
              <a:gd name="T4" fmla="*/ 0 w 783"/>
              <a:gd name="T5" fmla="*/ 0 h 58"/>
              <a:gd name="T6" fmla="*/ 0 w 783"/>
              <a:gd name="T7" fmla="*/ 2147483647 h 58"/>
              <a:gd name="T8" fmla="*/ 2147483647 w 783"/>
              <a:gd name="T9" fmla="*/ 2147483647 h 58"/>
              <a:gd name="T10" fmla="*/ 2147483647 w 783"/>
              <a:gd name="T11" fmla="*/ 2147483647 h 58"/>
              <a:gd name="T12" fmla="*/ 2147483647 w 783"/>
              <a:gd name="T13" fmla="*/ 2147483647 h 58"/>
              <a:gd name="T14" fmla="*/ 0 60000 65536"/>
              <a:gd name="T15" fmla="*/ 0 60000 65536"/>
              <a:gd name="T16" fmla="*/ 0 60000 65536"/>
              <a:gd name="T17" fmla="*/ 0 60000 65536"/>
              <a:gd name="T18" fmla="*/ 0 60000 65536"/>
              <a:gd name="T19" fmla="*/ 0 60000 65536"/>
              <a:gd name="T20" fmla="*/ 0 60000 65536"/>
              <a:gd name="T21" fmla="*/ 0 w 783"/>
              <a:gd name="T22" fmla="*/ 0 h 58"/>
              <a:gd name="T23" fmla="*/ 783 w 783"/>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3" h="58">
                <a:moveTo>
                  <a:pt x="782" y="22"/>
                </a:moveTo>
                <a:lnTo>
                  <a:pt x="753" y="0"/>
                </a:lnTo>
                <a:lnTo>
                  <a:pt x="0" y="0"/>
                </a:lnTo>
                <a:lnTo>
                  <a:pt x="0" y="57"/>
                </a:lnTo>
                <a:lnTo>
                  <a:pt x="753" y="57"/>
                </a:lnTo>
                <a:lnTo>
                  <a:pt x="725" y="34"/>
                </a:lnTo>
                <a:lnTo>
                  <a:pt x="782" y="22"/>
                </a:lnTo>
              </a:path>
            </a:pathLst>
          </a:custGeom>
          <a:solidFill>
            <a:srgbClr val="2BFF00"/>
          </a:solidFill>
          <a:ln w="9525" cap="rnd">
            <a:noFill/>
            <a:round/>
            <a:headEnd type="none" w="sm" len="sm"/>
            <a:tailEnd type="none" w="sm" len="sm"/>
          </a:ln>
        </p:spPr>
        <p:txBody>
          <a:bodyPr/>
          <a:lstStyle/>
          <a:p>
            <a:endParaRPr lang="tr-TR"/>
          </a:p>
        </p:txBody>
      </p:sp>
      <p:sp>
        <p:nvSpPr>
          <p:cNvPr id="74757" name="Freeform 6"/>
          <p:cNvSpPr>
            <a:spLocks/>
          </p:cNvSpPr>
          <p:nvPr/>
        </p:nvSpPr>
        <p:spPr bwMode="auto">
          <a:xfrm>
            <a:off x="5108575" y="4873625"/>
            <a:ext cx="176213" cy="484188"/>
          </a:xfrm>
          <a:custGeom>
            <a:avLst/>
            <a:gdLst>
              <a:gd name="T0" fmla="*/ 2147483647 w 117"/>
              <a:gd name="T1" fmla="*/ 2147483647 h 321"/>
              <a:gd name="T2" fmla="*/ 2147483647 w 117"/>
              <a:gd name="T3" fmla="*/ 2147483647 h 321"/>
              <a:gd name="T4" fmla="*/ 2147483647 w 117"/>
              <a:gd name="T5" fmla="*/ 0 h 321"/>
              <a:gd name="T6" fmla="*/ 0 w 117"/>
              <a:gd name="T7" fmla="*/ 2147483647 h 321"/>
              <a:gd name="T8" fmla="*/ 2147483647 w 117"/>
              <a:gd name="T9" fmla="*/ 2147483647 h 321"/>
              <a:gd name="T10" fmla="*/ 2147483647 w 117"/>
              <a:gd name="T11" fmla="*/ 2147483647 h 321"/>
              <a:gd name="T12" fmla="*/ 2147483647 w 117"/>
              <a:gd name="T13" fmla="*/ 2147483647 h 321"/>
              <a:gd name="T14" fmla="*/ 0 60000 65536"/>
              <a:gd name="T15" fmla="*/ 0 60000 65536"/>
              <a:gd name="T16" fmla="*/ 0 60000 65536"/>
              <a:gd name="T17" fmla="*/ 0 60000 65536"/>
              <a:gd name="T18" fmla="*/ 0 60000 65536"/>
              <a:gd name="T19" fmla="*/ 0 60000 65536"/>
              <a:gd name="T20" fmla="*/ 0 60000 65536"/>
              <a:gd name="T21" fmla="*/ 0 w 117"/>
              <a:gd name="T22" fmla="*/ 0 h 321"/>
              <a:gd name="T23" fmla="*/ 117 w 117"/>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 h="321">
                <a:moveTo>
                  <a:pt x="61" y="309"/>
                </a:moveTo>
                <a:lnTo>
                  <a:pt x="116" y="309"/>
                </a:lnTo>
                <a:lnTo>
                  <a:pt x="57" y="0"/>
                </a:lnTo>
                <a:lnTo>
                  <a:pt x="0" y="12"/>
                </a:lnTo>
                <a:lnTo>
                  <a:pt x="61" y="318"/>
                </a:lnTo>
                <a:lnTo>
                  <a:pt x="116" y="320"/>
                </a:lnTo>
                <a:lnTo>
                  <a:pt x="61" y="309"/>
                </a:lnTo>
              </a:path>
            </a:pathLst>
          </a:custGeom>
          <a:solidFill>
            <a:srgbClr val="2BFF00"/>
          </a:solidFill>
          <a:ln w="9525" cap="rnd">
            <a:noFill/>
            <a:round/>
            <a:headEnd type="none" w="sm" len="sm"/>
            <a:tailEnd type="none" w="sm" len="sm"/>
          </a:ln>
        </p:spPr>
        <p:txBody>
          <a:bodyPr/>
          <a:lstStyle/>
          <a:p>
            <a:endParaRPr lang="tr-TR"/>
          </a:p>
        </p:txBody>
      </p:sp>
      <p:sp>
        <p:nvSpPr>
          <p:cNvPr id="74758" name="Freeform 7"/>
          <p:cNvSpPr>
            <a:spLocks/>
          </p:cNvSpPr>
          <p:nvPr/>
        </p:nvSpPr>
        <p:spPr bwMode="auto">
          <a:xfrm>
            <a:off x="5200650" y="4840288"/>
            <a:ext cx="184150" cy="517525"/>
          </a:xfrm>
          <a:custGeom>
            <a:avLst/>
            <a:gdLst>
              <a:gd name="T0" fmla="*/ 2147483647 w 122"/>
              <a:gd name="T1" fmla="*/ 0 h 343"/>
              <a:gd name="T2" fmla="*/ 2147483647 w 122"/>
              <a:gd name="T3" fmla="*/ 2147483647 h 343"/>
              <a:gd name="T4" fmla="*/ 0 w 122"/>
              <a:gd name="T5" fmla="*/ 2147483647 h 343"/>
              <a:gd name="T6" fmla="*/ 2147483647 w 122"/>
              <a:gd name="T7" fmla="*/ 2147483647 h 343"/>
              <a:gd name="T8" fmla="*/ 2147483647 w 122"/>
              <a:gd name="T9" fmla="*/ 2147483647 h 343"/>
              <a:gd name="T10" fmla="*/ 2147483647 w 122"/>
              <a:gd name="T11" fmla="*/ 2147483647 h 343"/>
              <a:gd name="T12" fmla="*/ 2147483647 w 122"/>
              <a:gd name="T13" fmla="*/ 0 h 343"/>
              <a:gd name="T14" fmla="*/ 0 60000 65536"/>
              <a:gd name="T15" fmla="*/ 0 60000 65536"/>
              <a:gd name="T16" fmla="*/ 0 60000 65536"/>
              <a:gd name="T17" fmla="*/ 0 60000 65536"/>
              <a:gd name="T18" fmla="*/ 0 60000 65536"/>
              <a:gd name="T19" fmla="*/ 0 60000 65536"/>
              <a:gd name="T20" fmla="*/ 0 60000 65536"/>
              <a:gd name="T21" fmla="*/ 0 w 122"/>
              <a:gd name="T22" fmla="*/ 0 h 343"/>
              <a:gd name="T23" fmla="*/ 122 w 122"/>
              <a:gd name="T24" fmla="*/ 343 h 3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2" h="343">
                <a:moveTo>
                  <a:pt x="94" y="0"/>
                </a:moveTo>
                <a:lnTo>
                  <a:pt x="66" y="24"/>
                </a:lnTo>
                <a:lnTo>
                  <a:pt x="0" y="331"/>
                </a:lnTo>
                <a:lnTo>
                  <a:pt x="55" y="342"/>
                </a:lnTo>
                <a:lnTo>
                  <a:pt x="121" y="35"/>
                </a:lnTo>
                <a:lnTo>
                  <a:pt x="94" y="57"/>
                </a:lnTo>
                <a:lnTo>
                  <a:pt x="94" y="0"/>
                </a:lnTo>
              </a:path>
            </a:pathLst>
          </a:custGeom>
          <a:solidFill>
            <a:srgbClr val="2BFF00"/>
          </a:solidFill>
          <a:ln w="9525" cap="rnd">
            <a:noFill/>
            <a:round/>
            <a:headEnd type="none" w="sm" len="sm"/>
            <a:tailEnd type="none" w="sm" len="sm"/>
          </a:ln>
        </p:spPr>
        <p:txBody>
          <a:bodyPr/>
          <a:lstStyle/>
          <a:p>
            <a:endParaRPr lang="tr-TR"/>
          </a:p>
        </p:txBody>
      </p:sp>
      <p:sp>
        <p:nvSpPr>
          <p:cNvPr id="74759" name="Freeform 8"/>
          <p:cNvSpPr>
            <a:spLocks/>
          </p:cNvSpPr>
          <p:nvPr/>
        </p:nvSpPr>
        <p:spPr bwMode="auto">
          <a:xfrm>
            <a:off x="5341938" y="4840288"/>
            <a:ext cx="1252537" cy="87312"/>
          </a:xfrm>
          <a:custGeom>
            <a:avLst/>
            <a:gdLst>
              <a:gd name="T0" fmla="*/ 2147483647 w 825"/>
              <a:gd name="T1" fmla="*/ 2147483647 h 58"/>
              <a:gd name="T2" fmla="*/ 2147483647 w 825"/>
              <a:gd name="T3" fmla="*/ 0 h 58"/>
              <a:gd name="T4" fmla="*/ 0 w 825"/>
              <a:gd name="T5" fmla="*/ 0 h 58"/>
              <a:gd name="T6" fmla="*/ 0 w 825"/>
              <a:gd name="T7" fmla="*/ 2147483647 h 58"/>
              <a:gd name="T8" fmla="*/ 2147483647 w 825"/>
              <a:gd name="T9" fmla="*/ 2147483647 h 58"/>
              <a:gd name="T10" fmla="*/ 2147483647 w 825"/>
              <a:gd name="T11" fmla="*/ 2147483647 h 58"/>
              <a:gd name="T12" fmla="*/ 2147483647 w 825"/>
              <a:gd name="T13" fmla="*/ 2147483647 h 58"/>
              <a:gd name="T14" fmla="*/ 0 60000 65536"/>
              <a:gd name="T15" fmla="*/ 0 60000 65536"/>
              <a:gd name="T16" fmla="*/ 0 60000 65536"/>
              <a:gd name="T17" fmla="*/ 0 60000 65536"/>
              <a:gd name="T18" fmla="*/ 0 60000 65536"/>
              <a:gd name="T19" fmla="*/ 0 60000 65536"/>
              <a:gd name="T20" fmla="*/ 0 60000 65536"/>
              <a:gd name="T21" fmla="*/ 0 w 825"/>
              <a:gd name="T22" fmla="*/ 0 h 58"/>
              <a:gd name="T23" fmla="*/ 825 w 825"/>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5" h="58">
                <a:moveTo>
                  <a:pt x="767" y="30"/>
                </a:moveTo>
                <a:lnTo>
                  <a:pt x="795" y="0"/>
                </a:lnTo>
                <a:lnTo>
                  <a:pt x="0" y="0"/>
                </a:lnTo>
                <a:lnTo>
                  <a:pt x="0" y="57"/>
                </a:lnTo>
                <a:lnTo>
                  <a:pt x="795" y="57"/>
                </a:lnTo>
                <a:lnTo>
                  <a:pt x="824" y="30"/>
                </a:lnTo>
                <a:lnTo>
                  <a:pt x="767" y="30"/>
                </a:lnTo>
              </a:path>
            </a:pathLst>
          </a:custGeom>
          <a:solidFill>
            <a:srgbClr val="2BFF00"/>
          </a:solidFill>
          <a:ln w="9525" cap="rnd">
            <a:noFill/>
            <a:round/>
            <a:headEnd type="none" w="sm" len="sm"/>
            <a:tailEnd type="none" w="sm" len="sm"/>
          </a:ln>
        </p:spPr>
        <p:txBody>
          <a:bodyPr/>
          <a:lstStyle/>
          <a:p>
            <a:endParaRPr lang="tr-TR"/>
          </a:p>
        </p:txBody>
      </p:sp>
      <p:sp>
        <p:nvSpPr>
          <p:cNvPr id="74760" name="Freeform 9"/>
          <p:cNvSpPr>
            <a:spLocks/>
          </p:cNvSpPr>
          <p:nvPr/>
        </p:nvSpPr>
        <p:spPr bwMode="auto">
          <a:xfrm>
            <a:off x="6502400" y="3892550"/>
            <a:ext cx="92075" cy="993775"/>
          </a:xfrm>
          <a:custGeom>
            <a:avLst/>
            <a:gdLst>
              <a:gd name="T0" fmla="*/ 2147483647 w 60"/>
              <a:gd name="T1" fmla="*/ 0 h 660"/>
              <a:gd name="T2" fmla="*/ 0 w 60"/>
              <a:gd name="T3" fmla="*/ 0 h 660"/>
              <a:gd name="T4" fmla="*/ 2147483647 w 60"/>
              <a:gd name="T5" fmla="*/ 2147483647 h 660"/>
              <a:gd name="T6" fmla="*/ 2147483647 w 60"/>
              <a:gd name="T7" fmla="*/ 2147483647 h 660"/>
              <a:gd name="T8" fmla="*/ 2147483647 w 60"/>
              <a:gd name="T9" fmla="*/ 0 h 660"/>
              <a:gd name="T10" fmla="*/ 2147483647 w 60"/>
              <a:gd name="T11" fmla="*/ 0 h 660"/>
              <a:gd name="T12" fmla="*/ 0 60000 65536"/>
              <a:gd name="T13" fmla="*/ 0 60000 65536"/>
              <a:gd name="T14" fmla="*/ 0 60000 65536"/>
              <a:gd name="T15" fmla="*/ 0 60000 65536"/>
              <a:gd name="T16" fmla="*/ 0 60000 65536"/>
              <a:gd name="T17" fmla="*/ 0 60000 65536"/>
              <a:gd name="T18" fmla="*/ 0 w 60"/>
              <a:gd name="T19" fmla="*/ 0 h 660"/>
              <a:gd name="T20" fmla="*/ 60 w 60"/>
              <a:gd name="T21" fmla="*/ 660 h 660"/>
            </a:gdLst>
            <a:ahLst/>
            <a:cxnLst>
              <a:cxn ang="T12">
                <a:pos x="T0" y="T1"/>
              </a:cxn>
              <a:cxn ang="T13">
                <a:pos x="T2" y="T3"/>
              </a:cxn>
              <a:cxn ang="T14">
                <a:pos x="T4" y="T5"/>
              </a:cxn>
              <a:cxn ang="T15">
                <a:pos x="T6" y="T7"/>
              </a:cxn>
              <a:cxn ang="T16">
                <a:pos x="T8" y="T9"/>
              </a:cxn>
              <a:cxn ang="T17">
                <a:pos x="T10" y="T11"/>
              </a:cxn>
            </a:cxnLst>
            <a:rect l="T18" t="T19" r="T20" b="T21"/>
            <a:pathLst>
              <a:path w="60" h="660">
                <a:moveTo>
                  <a:pt x="30" y="0"/>
                </a:moveTo>
                <a:lnTo>
                  <a:pt x="0" y="0"/>
                </a:lnTo>
                <a:lnTo>
                  <a:pt x="2" y="659"/>
                </a:lnTo>
                <a:lnTo>
                  <a:pt x="59" y="659"/>
                </a:lnTo>
                <a:lnTo>
                  <a:pt x="57" y="0"/>
                </a:lnTo>
                <a:lnTo>
                  <a:pt x="30" y="0"/>
                </a:lnTo>
              </a:path>
            </a:pathLst>
          </a:custGeom>
          <a:solidFill>
            <a:srgbClr val="2BFF00"/>
          </a:solidFill>
          <a:ln w="9525" cap="rnd">
            <a:noFill/>
            <a:round/>
            <a:headEnd type="none" w="sm" len="sm"/>
            <a:tailEnd type="none" w="sm" len="sm"/>
          </a:ln>
        </p:spPr>
        <p:txBody>
          <a:bodyPr/>
          <a:lstStyle/>
          <a:p>
            <a:endParaRPr lang="tr-TR"/>
          </a:p>
        </p:txBody>
      </p:sp>
      <p:sp>
        <p:nvSpPr>
          <p:cNvPr id="74761" name="Freeform 10"/>
          <p:cNvSpPr>
            <a:spLocks/>
          </p:cNvSpPr>
          <p:nvPr/>
        </p:nvSpPr>
        <p:spPr bwMode="auto">
          <a:xfrm>
            <a:off x="3768725" y="4808538"/>
            <a:ext cx="309563" cy="160337"/>
          </a:xfrm>
          <a:custGeom>
            <a:avLst/>
            <a:gdLst>
              <a:gd name="T0" fmla="*/ 2147483647 w 204"/>
              <a:gd name="T1" fmla="*/ 0 h 106"/>
              <a:gd name="T2" fmla="*/ 0 w 204"/>
              <a:gd name="T3" fmla="*/ 2147483647 h 106"/>
              <a:gd name="T4" fmla="*/ 2147483647 w 204"/>
              <a:gd name="T5" fmla="*/ 2147483647 h 106"/>
              <a:gd name="T6" fmla="*/ 2147483647 w 204"/>
              <a:gd name="T7" fmla="*/ 0 h 106"/>
              <a:gd name="T8" fmla="*/ 0 60000 65536"/>
              <a:gd name="T9" fmla="*/ 0 60000 65536"/>
              <a:gd name="T10" fmla="*/ 0 60000 65536"/>
              <a:gd name="T11" fmla="*/ 0 60000 65536"/>
              <a:gd name="T12" fmla="*/ 0 w 204"/>
              <a:gd name="T13" fmla="*/ 0 h 106"/>
              <a:gd name="T14" fmla="*/ 204 w 204"/>
              <a:gd name="T15" fmla="*/ 106 h 106"/>
            </a:gdLst>
            <a:ahLst/>
            <a:cxnLst>
              <a:cxn ang="T8">
                <a:pos x="T0" y="T1"/>
              </a:cxn>
              <a:cxn ang="T9">
                <a:pos x="T2" y="T3"/>
              </a:cxn>
              <a:cxn ang="T10">
                <a:pos x="T4" y="T5"/>
              </a:cxn>
              <a:cxn ang="T11">
                <a:pos x="T6" y="T7"/>
              </a:cxn>
            </a:cxnLst>
            <a:rect l="T12" t="T13" r="T14" b="T15"/>
            <a:pathLst>
              <a:path w="204" h="106">
                <a:moveTo>
                  <a:pt x="203" y="0"/>
                </a:moveTo>
                <a:lnTo>
                  <a:pt x="0" y="53"/>
                </a:lnTo>
                <a:lnTo>
                  <a:pt x="203" y="105"/>
                </a:lnTo>
                <a:lnTo>
                  <a:pt x="203" y="0"/>
                </a:lnTo>
              </a:path>
            </a:pathLst>
          </a:custGeom>
          <a:solidFill>
            <a:srgbClr val="2BFF00"/>
          </a:solidFill>
          <a:ln w="9525" cap="rnd">
            <a:noFill/>
            <a:round/>
            <a:headEnd type="none" w="sm" len="sm"/>
            <a:tailEnd type="none" w="sm" len="sm"/>
          </a:ln>
        </p:spPr>
        <p:txBody>
          <a:bodyPr/>
          <a:lstStyle/>
          <a:p>
            <a:endParaRPr lang="tr-TR"/>
          </a:p>
        </p:txBody>
      </p:sp>
      <p:sp>
        <p:nvSpPr>
          <p:cNvPr id="74762" name="Freeform 11"/>
          <p:cNvSpPr>
            <a:spLocks/>
          </p:cNvSpPr>
          <p:nvPr/>
        </p:nvSpPr>
        <p:spPr bwMode="auto">
          <a:xfrm>
            <a:off x="6457950" y="3648075"/>
            <a:ext cx="169863" cy="317500"/>
          </a:xfrm>
          <a:custGeom>
            <a:avLst/>
            <a:gdLst>
              <a:gd name="T0" fmla="*/ 2147483647 w 112"/>
              <a:gd name="T1" fmla="*/ 2147483647 h 210"/>
              <a:gd name="T2" fmla="*/ 2147483647 w 112"/>
              <a:gd name="T3" fmla="*/ 0 h 210"/>
              <a:gd name="T4" fmla="*/ 0 w 112"/>
              <a:gd name="T5" fmla="*/ 2147483647 h 210"/>
              <a:gd name="T6" fmla="*/ 2147483647 w 112"/>
              <a:gd name="T7" fmla="*/ 2147483647 h 210"/>
              <a:gd name="T8" fmla="*/ 0 60000 65536"/>
              <a:gd name="T9" fmla="*/ 0 60000 65536"/>
              <a:gd name="T10" fmla="*/ 0 60000 65536"/>
              <a:gd name="T11" fmla="*/ 0 60000 65536"/>
              <a:gd name="T12" fmla="*/ 0 w 112"/>
              <a:gd name="T13" fmla="*/ 0 h 210"/>
              <a:gd name="T14" fmla="*/ 112 w 112"/>
              <a:gd name="T15" fmla="*/ 210 h 210"/>
            </a:gdLst>
            <a:ahLst/>
            <a:cxnLst>
              <a:cxn ang="T8">
                <a:pos x="T0" y="T1"/>
              </a:cxn>
              <a:cxn ang="T9">
                <a:pos x="T2" y="T3"/>
              </a:cxn>
              <a:cxn ang="T10">
                <a:pos x="T4" y="T5"/>
              </a:cxn>
              <a:cxn ang="T11">
                <a:pos x="T6" y="T7"/>
              </a:cxn>
            </a:cxnLst>
            <a:rect l="T12" t="T13" r="T14" b="T15"/>
            <a:pathLst>
              <a:path w="112" h="210">
                <a:moveTo>
                  <a:pt x="111" y="209"/>
                </a:moveTo>
                <a:lnTo>
                  <a:pt x="55" y="0"/>
                </a:lnTo>
                <a:lnTo>
                  <a:pt x="0" y="209"/>
                </a:lnTo>
                <a:lnTo>
                  <a:pt x="111" y="209"/>
                </a:lnTo>
              </a:path>
            </a:pathLst>
          </a:custGeom>
          <a:solidFill>
            <a:srgbClr val="2BFF00"/>
          </a:solidFill>
          <a:ln w="9525" cap="rnd">
            <a:noFill/>
            <a:round/>
            <a:headEnd type="none" w="sm" len="sm"/>
            <a:tailEnd type="none" w="sm" len="sm"/>
          </a:ln>
        </p:spPr>
        <p:txBody>
          <a:bodyPr/>
          <a:lstStyle/>
          <a:p>
            <a:endParaRPr lang="tr-TR"/>
          </a:p>
        </p:txBody>
      </p:sp>
      <p:sp>
        <p:nvSpPr>
          <p:cNvPr id="74763" name="Freeform 12"/>
          <p:cNvSpPr>
            <a:spLocks/>
          </p:cNvSpPr>
          <p:nvPr/>
        </p:nvSpPr>
        <p:spPr bwMode="auto">
          <a:xfrm>
            <a:off x="5935663" y="3371850"/>
            <a:ext cx="868362" cy="52388"/>
          </a:xfrm>
          <a:custGeom>
            <a:avLst/>
            <a:gdLst>
              <a:gd name="T0" fmla="*/ 2147483647 w 573"/>
              <a:gd name="T1" fmla="*/ 2147483647 h 35"/>
              <a:gd name="T2" fmla="*/ 2147483647 w 573"/>
              <a:gd name="T3" fmla="*/ 0 h 35"/>
              <a:gd name="T4" fmla="*/ 0 w 573"/>
              <a:gd name="T5" fmla="*/ 0 h 35"/>
              <a:gd name="T6" fmla="*/ 0 w 573"/>
              <a:gd name="T7" fmla="*/ 2147483647 h 35"/>
              <a:gd name="T8" fmla="*/ 2147483647 w 573"/>
              <a:gd name="T9" fmla="*/ 2147483647 h 35"/>
              <a:gd name="T10" fmla="*/ 2147483647 w 573"/>
              <a:gd name="T11" fmla="*/ 2147483647 h 35"/>
              <a:gd name="T12" fmla="*/ 0 60000 65536"/>
              <a:gd name="T13" fmla="*/ 0 60000 65536"/>
              <a:gd name="T14" fmla="*/ 0 60000 65536"/>
              <a:gd name="T15" fmla="*/ 0 60000 65536"/>
              <a:gd name="T16" fmla="*/ 0 60000 65536"/>
              <a:gd name="T17" fmla="*/ 0 60000 65536"/>
              <a:gd name="T18" fmla="*/ 0 w 573"/>
              <a:gd name="T19" fmla="*/ 0 h 35"/>
              <a:gd name="T20" fmla="*/ 573 w 573"/>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573" h="35">
                <a:moveTo>
                  <a:pt x="572" y="16"/>
                </a:moveTo>
                <a:lnTo>
                  <a:pt x="572" y="0"/>
                </a:lnTo>
                <a:lnTo>
                  <a:pt x="0" y="0"/>
                </a:lnTo>
                <a:lnTo>
                  <a:pt x="0" y="34"/>
                </a:lnTo>
                <a:lnTo>
                  <a:pt x="572" y="34"/>
                </a:lnTo>
                <a:lnTo>
                  <a:pt x="572" y="16"/>
                </a:lnTo>
              </a:path>
            </a:pathLst>
          </a:custGeom>
          <a:solidFill>
            <a:srgbClr val="29FFF0"/>
          </a:solidFill>
          <a:ln w="9525" cap="rnd">
            <a:noFill/>
            <a:round/>
            <a:headEnd type="none" w="sm" len="sm"/>
            <a:tailEnd type="none" w="sm" len="sm"/>
          </a:ln>
        </p:spPr>
        <p:txBody>
          <a:bodyPr/>
          <a:lstStyle/>
          <a:p>
            <a:endParaRPr lang="tr-TR"/>
          </a:p>
        </p:txBody>
      </p:sp>
      <p:sp>
        <p:nvSpPr>
          <p:cNvPr id="74764" name="Freeform 13"/>
          <p:cNvSpPr>
            <a:spLocks/>
          </p:cNvSpPr>
          <p:nvPr/>
        </p:nvSpPr>
        <p:spPr bwMode="auto">
          <a:xfrm>
            <a:off x="3397250" y="3873500"/>
            <a:ext cx="730250" cy="757238"/>
          </a:xfrm>
          <a:custGeom>
            <a:avLst/>
            <a:gdLst>
              <a:gd name="T0" fmla="*/ 2147483647 w 482"/>
              <a:gd name="T1" fmla="*/ 2147483647 h 503"/>
              <a:gd name="T2" fmla="*/ 2147483647 w 482"/>
              <a:gd name="T3" fmla="*/ 0 h 503"/>
              <a:gd name="T4" fmla="*/ 0 w 482"/>
              <a:gd name="T5" fmla="*/ 2147483647 h 503"/>
              <a:gd name="T6" fmla="*/ 2147483647 w 482"/>
              <a:gd name="T7" fmla="*/ 2147483647 h 503"/>
              <a:gd name="T8" fmla="*/ 2147483647 w 482"/>
              <a:gd name="T9" fmla="*/ 2147483647 h 503"/>
              <a:gd name="T10" fmla="*/ 2147483647 w 482"/>
              <a:gd name="T11" fmla="*/ 2147483647 h 503"/>
              <a:gd name="T12" fmla="*/ 0 60000 65536"/>
              <a:gd name="T13" fmla="*/ 0 60000 65536"/>
              <a:gd name="T14" fmla="*/ 0 60000 65536"/>
              <a:gd name="T15" fmla="*/ 0 60000 65536"/>
              <a:gd name="T16" fmla="*/ 0 60000 65536"/>
              <a:gd name="T17" fmla="*/ 0 60000 65536"/>
              <a:gd name="T18" fmla="*/ 0 w 482"/>
              <a:gd name="T19" fmla="*/ 0 h 503"/>
              <a:gd name="T20" fmla="*/ 482 w 482"/>
              <a:gd name="T21" fmla="*/ 503 h 503"/>
            </a:gdLst>
            <a:ahLst/>
            <a:cxnLst>
              <a:cxn ang="T12">
                <a:pos x="T0" y="T1"/>
              </a:cxn>
              <a:cxn ang="T13">
                <a:pos x="T2" y="T3"/>
              </a:cxn>
              <a:cxn ang="T14">
                <a:pos x="T4" y="T5"/>
              </a:cxn>
              <a:cxn ang="T15">
                <a:pos x="T6" y="T7"/>
              </a:cxn>
              <a:cxn ang="T16">
                <a:pos x="T8" y="T9"/>
              </a:cxn>
              <a:cxn ang="T17">
                <a:pos x="T10" y="T11"/>
              </a:cxn>
            </a:cxnLst>
            <a:rect l="T18" t="T19" r="T20" b="T21"/>
            <a:pathLst>
              <a:path w="482" h="503">
                <a:moveTo>
                  <a:pt x="469" y="11"/>
                </a:moveTo>
                <a:lnTo>
                  <a:pt x="457" y="0"/>
                </a:lnTo>
                <a:lnTo>
                  <a:pt x="0" y="478"/>
                </a:lnTo>
                <a:lnTo>
                  <a:pt x="24" y="502"/>
                </a:lnTo>
                <a:lnTo>
                  <a:pt x="481" y="23"/>
                </a:lnTo>
                <a:lnTo>
                  <a:pt x="469" y="11"/>
                </a:lnTo>
              </a:path>
            </a:pathLst>
          </a:custGeom>
          <a:solidFill>
            <a:srgbClr val="29FFF0"/>
          </a:solidFill>
          <a:ln w="9525" cap="rnd">
            <a:noFill/>
            <a:round/>
            <a:headEnd type="none" w="sm" len="sm"/>
            <a:tailEnd type="none" w="sm" len="sm"/>
          </a:ln>
        </p:spPr>
        <p:txBody>
          <a:bodyPr/>
          <a:lstStyle/>
          <a:p>
            <a:endParaRPr lang="tr-TR"/>
          </a:p>
        </p:txBody>
      </p:sp>
      <p:sp>
        <p:nvSpPr>
          <p:cNvPr id="74765" name="Freeform 14"/>
          <p:cNvSpPr>
            <a:spLocks/>
          </p:cNvSpPr>
          <p:nvPr/>
        </p:nvSpPr>
        <p:spPr bwMode="auto">
          <a:xfrm>
            <a:off x="3938588" y="3792538"/>
            <a:ext cx="273050" cy="266700"/>
          </a:xfrm>
          <a:custGeom>
            <a:avLst/>
            <a:gdLst>
              <a:gd name="T0" fmla="*/ 2147483647 w 180"/>
              <a:gd name="T1" fmla="*/ 2147483647 h 177"/>
              <a:gd name="T2" fmla="*/ 2147483647 w 180"/>
              <a:gd name="T3" fmla="*/ 0 h 177"/>
              <a:gd name="T4" fmla="*/ 0 w 180"/>
              <a:gd name="T5" fmla="*/ 2147483647 h 177"/>
              <a:gd name="T6" fmla="*/ 2147483647 w 180"/>
              <a:gd name="T7" fmla="*/ 2147483647 h 177"/>
              <a:gd name="T8" fmla="*/ 0 60000 65536"/>
              <a:gd name="T9" fmla="*/ 0 60000 65536"/>
              <a:gd name="T10" fmla="*/ 0 60000 65536"/>
              <a:gd name="T11" fmla="*/ 0 60000 65536"/>
              <a:gd name="T12" fmla="*/ 0 w 180"/>
              <a:gd name="T13" fmla="*/ 0 h 177"/>
              <a:gd name="T14" fmla="*/ 180 w 180"/>
              <a:gd name="T15" fmla="*/ 177 h 177"/>
            </a:gdLst>
            <a:ahLst/>
            <a:cxnLst>
              <a:cxn ang="T8">
                <a:pos x="T0" y="T1"/>
              </a:cxn>
              <a:cxn ang="T9">
                <a:pos x="T2" y="T3"/>
              </a:cxn>
              <a:cxn ang="T10">
                <a:pos x="T4" y="T5"/>
              </a:cxn>
              <a:cxn ang="T11">
                <a:pos x="T6" y="T7"/>
              </a:cxn>
            </a:cxnLst>
            <a:rect l="T12" t="T13" r="T14" b="T15"/>
            <a:pathLst>
              <a:path w="180" h="177">
                <a:moveTo>
                  <a:pt x="109" y="176"/>
                </a:moveTo>
                <a:lnTo>
                  <a:pt x="179" y="0"/>
                </a:lnTo>
                <a:lnTo>
                  <a:pt x="0" y="66"/>
                </a:lnTo>
                <a:lnTo>
                  <a:pt x="109" y="176"/>
                </a:lnTo>
              </a:path>
            </a:pathLst>
          </a:custGeom>
          <a:solidFill>
            <a:srgbClr val="29FFF0"/>
          </a:solidFill>
          <a:ln w="9525" cap="rnd">
            <a:noFill/>
            <a:round/>
            <a:headEnd type="none" w="sm" len="sm"/>
            <a:tailEnd type="none" w="sm" len="sm"/>
          </a:ln>
        </p:spPr>
        <p:txBody>
          <a:bodyPr/>
          <a:lstStyle/>
          <a:p>
            <a:endParaRPr lang="tr-TR"/>
          </a:p>
        </p:txBody>
      </p:sp>
      <p:sp>
        <p:nvSpPr>
          <p:cNvPr id="74766" name="AutoShape 15"/>
          <p:cNvSpPr>
            <a:spLocks noChangeArrowheads="1"/>
          </p:cNvSpPr>
          <p:nvPr/>
        </p:nvSpPr>
        <p:spPr bwMode="auto">
          <a:xfrm>
            <a:off x="2894013" y="4665663"/>
            <a:ext cx="1495425" cy="1114425"/>
          </a:xfrm>
          <a:prstGeom prst="triangle">
            <a:avLst>
              <a:gd name="adj" fmla="val 49986"/>
            </a:avLst>
          </a:prstGeom>
          <a:noFill/>
          <a:ln w="9525">
            <a:noFill/>
            <a:miter lim="800000"/>
            <a:headEnd/>
            <a:tailEnd/>
          </a:ln>
        </p:spPr>
        <p:txBody>
          <a:bodyPr wrap="none" lIns="92075" tIns="46038" rIns="92075" bIns="46038" anchor="ctr"/>
          <a:lstStyle/>
          <a:p>
            <a:pPr algn="ctr"/>
            <a:r>
              <a:rPr lang="en-US" sz="1700" b="1">
                <a:solidFill>
                  <a:srgbClr val="C00000"/>
                </a:solidFill>
                <a:latin typeface="Arial" pitchFamily="34" charset="0"/>
              </a:rPr>
              <a:t>Insulin</a:t>
            </a:r>
            <a:br>
              <a:rPr lang="en-US" sz="1700" b="1">
                <a:solidFill>
                  <a:srgbClr val="C00000"/>
                </a:solidFill>
                <a:latin typeface="Arial" pitchFamily="34" charset="0"/>
              </a:rPr>
            </a:br>
            <a:r>
              <a:rPr lang="tr-TR" sz="1700" b="1">
                <a:solidFill>
                  <a:srgbClr val="C00000"/>
                </a:solidFill>
                <a:latin typeface="Arial" pitchFamily="34" charset="0"/>
              </a:rPr>
              <a:t>rezistansı</a:t>
            </a:r>
            <a:endParaRPr lang="en-US" sz="1700" b="1">
              <a:solidFill>
                <a:srgbClr val="C00000"/>
              </a:solidFill>
              <a:latin typeface="Arial" pitchFamily="34" charset="0"/>
            </a:endParaRPr>
          </a:p>
        </p:txBody>
      </p:sp>
      <p:sp>
        <p:nvSpPr>
          <p:cNvPr id="32784" name="Rectangle 16"/>
          <p:cNvSpPr>
            <a:spLocks noChangeArrowheads="1"/>
          </p:cNvSpPr>
          <p:nvPr/>
        </p:nvSpPr>
        <p:spPr bwMode="auto">
          <a:xfrm>
            <a:off x="3890963" y="3262313"/>
            <a:ext cx="957262" cy="271462"/>
          </a:xfrm>
          <a:prstGeom prst="rect">
            <a:avLst/>
          </a:prstGeom>
          <a:noFill/>
          <a:ln w="9525">
            <a:noFill/>
            <a:miter lim="800000"/>
            <a:headEnd/>
            <a:tailEnd/>
          </a:ln>
        </p:spPr>
        <p:txBody>
          <a:bodyPr wrap="none" lIns="92075" tIns="46038" rIns="92075" bIns="46038" anchor="ctr"/>
          <a:lstStyle/>
          <a:p>
            <a:r>
              <a:rPr lang="tr-TR" sz="2500" b="1">
                <a:latin typeface="Arial" pitchFamily="34" charset="0"/>
              </a:rPr>
              <a:t>Kan</a:t>
            </a:r>
            <a:r>
              <a:rPr lang="tr-TR" sz="1900" b="1">
                <a:latin typeface="Arial" pitchFamily="34" charset="0"/>
              </a:rPr>
              <a:t> </a:t>
            </a:r>
            <a:r>
              <a:rPr lang="tr-TR" sz="2500" b="1">
                <a:latin typeface="Arial" pitchFamily="34" charset="0"/>
              </a:rPr>
              <a:t>glukozu</a:t>
            </a:r>
            <a:endParaRPr lang="en-US" sz="2500" b="1">
              <a:latin typeface="Arial" pitchFamily="34" charset="0"/>
            </a:endParaRPr>
          </a:p>
        </p:txBody>
      </p:sp>
      <p:sp>
        <p:nvSpPr>
          <p:cNvPr id="74768" name="Rectangle 17"/>
          <p:cNvSpPr>
            <a:spLocks noChangeArrowheads="1"/>
          </p:cNvSpPr>
          <p:nvPr/>
        </p:nvSpPr>
        <p:spPr bwMode="auto">
          <a:xfrm>
            <a:off x="4513263" y="2752725"/>
            <a:ext cx="1493837" cy="331788"/>
          </a:xfrm>
          <a:prstGeom prst="rect">
            <a:avLst/>
          </a:prstGeom>
          <a:noFill/>
          <a:ln w="9525">
            <a:noFill/>
            <a:miter lim="800000"/>
            <a:headEnd/>
            <a:tailEnd/>
          </a:ln>
        </p:spPr>
        <p:txBody>
          <a:bodyPr wrap="none" lIns="92075" tIns="46038" rIns="92075" bIns="46038" anchor="ctr"/>
          <a:lstStyle/>
          <a:p>
            <a:pPr algn="ctr"/>
            <a:r>
              <a:rPr lang="en-US" sz="1600" b="1">
                <a:solidFill>
                  <a:srgbClr val="FFFFFF"/>
                </a:solidFill>
                <a:latin typeface="Arial" pitchFamily="34" charset="0"/>
              </a:rPr>
              <a:t>Insulin </a:t>
            </a:r>
            <a:r>
              <a:rPr lang="tr-TR" sz="1600" b="1">
                <a:solidFill>
                  <a:srgbClr val="FFFFFF"/>
                </a:solidFill>
                <a:latin typeface="Arial" pitchFamily="34" charset="0"/>
              </a:rPr>
              <a:t>rezistansı</a:t>
            </a:r>
            <a:endParaRPr lang="en-US" sz="1600" b="1">
              <a:solidFill>
                <a:srgbClr val="FFFFFF"/>
              </a:solidFill>
              <a:latin typeface="Arial" pitchFamily="34" charset="0"/>
            </a:endParaRPr>
          </a:p>
        </p:txBody>
      </p:sp>
      <p:sp>
        <p:nvSpPr>
          <p:cNvPr id="74769" name="Rectangle 18"/>
          <p:cNvSpPr>
            <a:spLocks noChangeArrowheads="1"/>
          </p:cNvSpPr>
          <p:nvPr/>
        </p:nvSpPr>
        <p:spPr bwMode="auto">
          <a:xfrm>
            <a:off x="609600" y="1776413"/>
            <a:ext cx="1495425" cy="331787"/>
          </a:xfrm>
          <a:prstGeom prst="rect">
            <a:avLst/>
          </a:prstGeom>
          <a:noFill/>
          <a:ln w="9525">
            <a:noFill/>
            <a:miter lim="800000"/>
            <a:headEnd/>
            <a:tailEnd/>
          </a:ln>
        </p:spPr>
        <p:txBody>
          <a:bodyPr wrap="none" lIns="92075" tIns="46038" rIns="92075" bIns="46038" anchor="ctr"/>
          <a:lstStyle/>
          <a:p>
            <a:pPr marL="228600" indent="-228600">
              <a:tabLst>
                <a:tab pos="220663" algn="l"/>
              </a:tabLst>
            </a:pPr>
            <a:r>
              <a:rPr lang="tr-TR" sz="2500" b="1">
                <a:solidFill>
                  <a:schemeClr val="folHlink"/>
                </a:solidFill>
                <a:latin typeface="Arial" pitchFamily="34" charset="0"/>
              </a:rPr>
              <a:t>Barsak</a:t>
            </a:r>
            <a:r>
              <a:rPr lang="en-US" sz="2500" b="1">
                <a:latin typeface="Arial" pitchFamily="34" charset="0"/>
              </a:rPr>
              <a:t> </a:t>
            </a:r>
            <a:r>
              <a:rPr lang="tr-TR" sz="2500" b="1">
                <a:latin typeface="Arial" pitchFamily="34" charset="0"/>
              </a:rPr>
              <a:t>Glukoz emilimi</a:t>
            </a:r>
            <a:endParaRPr lang="en-US" sz="2500" b="1">
              <a:latin typeface="Arial" pitchFamily="34" charset="0"/>
            </a:endParaRPr>
          </a:p>
        </p:txBody>
      </p:sp>
      <p:sp>
        <p:nvSpPr>
          <p:cNvPr id="74770" name="Rectangle 19"/>
          <p:cNvSpPr>
            <a:spLocks noChangeArrowheads="1"/>
          </p:cNvSpPr>
          <p:nvPr/>
        </p:nvSpPr>
        <p:spPr bwMode="auto">
          <a:xfrm>
            <a:off x="5021263" y="5976938"/>
            <a:ext cx="1495425" cy="331787"/>
          </a:xfrm>
          <a:prstGeom prst="rect">
            <a:avLst/>
          </a:prstGeom>
          <a:noFill/>
          <a:ln w="9525">
            <a:noFill/>
            <a:miter lim="800000"/>
            <a:headEnd/>
            <a:tailEnd/>
          </a:ln>
        </p:spPr>
        <p:txBody>
          <a:bodyPr wrap="none" lIns="92075" tIns="46038" rIns="92075" bIns="46038" anchor="ctr"/>
          <a:lstStyle/>
          <a:p>
            <a:pPr marL="228600" indent="-228600">
              <a:tabLst>
                <a:tab pos="220663" algn="l"/>
              </a:tabLst>
            </a:pPr>
            <a:r>
              <a:rPr lang="en-US" sz="2100" b="1">
                <a:solidFill>
                  <a:schemeClr val="folHlink"/>
                </a:solidFill>
                <a:latin typeface="Arial" pitchFamily="34" charset="0"/>
              </a:rPr>
              <a:t>Pan</a:t>
            </a:r>
            <a:r>
              <a:rPr lang="tr-TR" sz="2100" b="1">
                <a:solidFill>
                  <a:schemeClr val="folHlink"/>
                </a:solidFill>
                <a:latin typeface="Arial" pitchFamily="34" charset="0"/>
              </a:rPr>
              <a:t>k</a:t>
            </a:r>
            <a:r>
              <a:rPr lang="en-US" sz="2100" b="1">
                <a:solidFill>
                  <a:schemeClr val="folHlink"/>
                </a:solidFill>
                <a:latin typeface="Arial" pitchFamily="34" charset="0"/>
              </a:rPr>
              <a:t>reas</a:t>
            </a:r>
            <a:r>
              <a:rPr lang="en-US" sz="2100" b="1">
                <a:latin typeface="Arial" pitchFamily="34" charset="0"/>
              </a:rPr>
              <a:t> insulin se</a:t>
            </a:r>
            <a:r>
              <a:rPr lang="tr-TR" sz="2100" b="1">
                <a:latin typeface="Arial" pitchFamily="34" charset="0"/>
              </a:rPr>
              <a:t>k</a:t>
            </a:r>
            <a:r>
              <a:rPr lang="en-US" sz="2100" b="1">
                <a:latin typeface="Arial" pitchFamily="34" charset="0"/>
              </a:rPr>
              <a:t>re</a:t>
            </a:r>
            <a:r>
              <a:rPr lang="tr-TR" sz="2100" b="1">
                <a:latin typeface="Arial" pitchFamily="34" charset="0"/>
              </a:rPr>
              <a:t>syo</a:t>
            </a:r>
            <a:r>
              <a:rPr lang="en-US" sz="2100" b="1">
                <a:latin typeface="Arial" pitchFamily="34" charset="0"/>
              </a:rPr>
              <a:t>n</a:t>
            </a:r>
          </a:p>
        </p:txBody>
      </p:sp>
      <p:sp>
        <p:nvSpPr>
          <p:cNvPr id="74771" name="Freeform 24"/>
          <p:cNvSpPr>
            <a:spLocks/>
          </p:cNvSpPr>
          <p:nvPr/>
        </p:nvSpPr>
        <p:spPr bwMode="auto">
          <a:xfrm>
            <a:off x="6300788" y="3338513"/>
            <a:ext cx="254000" cy="119062"/>
          </a:xfrm>
          <a:custGeom>
            <a:avLst/>
            <a:gdLst>
              <a:gd name="T0" fmla="*/ 0 w 168"/>
              <a:gd name="T1" fmla="*/ 2147483647 h 79"/>
              <a:gd name="T2" fmla="*/ 2147483647 w 168"/>
              <a:gd name="T3" fmla="*/ 2147483647 h 79"/>
              <a:gd name="T4" fmla="*/ 0 w 168"/>
              <a:gd name="T5" fmla="*/ 0 h 79"/>
              <a:gd name="T6" fmla="*/ 0 w 168"/>
              <a:gd name="T7" fmla="*/ 2147483647 h 79"/>
              <a:gd name="T8" fmla="*/ 0 60000 65536"/>
              <a:gd name="T9" fmla="*/ 0 60000 65536"/>
              <a:gd name="T10" fmla="*/ 0 60000 65536"/>
              <a:gd name="T11" fmla="*/ 0 60000 65536"/>
              <a:gd name="T12" fmla="*/ 0 w 168"/>
              <a:gd name="T13" fmla="*/ 0 h 79"/>
              <a:gd name="T14" fmla="*/ 168 w 168"/>
              <a:gd name="T15" fmla="*/ 79 h 79"/>
            </a:gdLst>
            <a:ahLst/>
            <a:cxnLst>
              <a:cxn ang="T8">
                <a:pos x="T0" y="T1"/>
              </a:cxn>
              <a:cxn ang="T9">
                <a:pos x="T2" y="T3"/>
              </a:cxn>
              <a:cxn ang="T10">
                <a:pos x="T4" y="T5"/>
              </a:cxn>
              <a:cxn ang="T11">
                <a:pos x="T6" y="T7"/>
              </a:cxn>
            </a:cxnLst>
            <a:rect l="T12" t="T13" r="T14" b="T15"/>
            <a:pathLst>
              <a:path w="168" h="79">
                <a:moveTo>
                  <a:pt x="0" y="78"/>
                </a:moveTo>
                <a:lnTo>
                  <a:pt x="167" y="40"/>
                </a:lnTo>
                <a:lnTo>
                  <a:pt x="0" y="0"/>
                </a:lnTo>
                <a:lnTo>
                  <a:pt x="0" y="78"/>
                </a:lnTo>
              </a:path>
            </a:pathLst>
          </a:custGeom>
          <a:solidFill>
            <a:srgbClr val="29FFF0"/>
          </a:solidFill>
          <a:ln w="9525" cap="rnd">
            <a:noFill/>
            <a:round/>
            <a:headEnd type="none" w="sm" len="sm"/>
            <a:tailEnd type="none" w="sm" len="sm"/>
          </a:ln>
        </p:spPr>
        <p:txBody>
          <a:bodyPr/>
          <a:lstStyle/>
          <a:p>
            <a:endParaRPr lang="tr-TR"/>
          </a:p>
        </p:txBody>
      </p:sp>
      <p:grpSp>
        <p:nvGrpSpPr>
          <p:cNvPr id="74772" name="Group 25"/>
          <p:cNvGrpSpPr>
            <a:grpSpLocks/>
          </p:cNvGrpSpPr>
          <p:nvPr/>
        </p:nvGrpSpPr>
        <p:grpSpPr bwMode="auto">
          <a:xfrm>
            <a:off x="6416675" y="3297238"/>
            <a:ext cx="249238" cy="285750"/>
            <a:chOff x="4429" y="1757"/>
            <a:chExt cx="165" cy="190"/>
          </a:xfrm>
        </p:grpSpPr>
        <p:sp>
          <p:nvSpPr>
            <p:cNvPr id="74876" name="Line 26"/>
            <p:cNvSpPr>
              <a:spLocks noChangeShapeType="1"/>
            </p:cNvSpPr>
            <p:nvPr/>
          </p:nvSpPr>
          <p:spPr bwMode="auto">
            <a:xfrm>
              <a:off x="4429" y="1875"/>
              <a:ext cx="165" cy="0"/>
            </a:xfrm>
            <a:prstGeom prst="line">
              <a:avLst/>
            </a:prstGeom>
            <a:noFill/>
            <a:ln w="25400">
              <a:solidFill>
                <a:srgbClr val="FFFFFF"/>
              </a:solidFill>
              <a:round/>
              <a:headEnd type="none" w="sm" len="sm"/>
              <a:tailEnd type="none" w="sm" len="sm"/>
            </a:ln>
          </p:spPr>
          <p:txBody>
            <a:bodyPr wrap="none" anchor="ctr"/>
            <a:lstStyle/>
            <a:p>
              <a:endParaRPr lang="tr-TR"/>
            </a:p>
          </p:txBody>
        </p:sp>
        <p:sp>
          <p:nvSpPr>
            <p:cNvPr id="74877" name="Line 27"/>
            <p:cNvSpPr>
              <a:spLocks noChangeShapeType="1"/>
            </p:cNvSpPr>
            <p:nvPr/>
          </p:nvSpPr>
          <p:spPr bwMode="auto">
            <a:xfrm>
              <a:off x="4429" y="1947"/>
              <a:ext cx="165" cy="0"/>
            </a:xfrm>
            <a:prstGeom prst="line">
              <a:avLst/>
            </a:prstGeom>
            <a:noFill/>
            <a:ln w="25400">
              <a:solidFill>
                <a:srgbClr val="FFFFFF"/>
              </a:solidFill>
              <a:round/>
              <a:headEnd type="none" w="sm" len="sm"/>
              <a:tailEnd type="none" w="sm" len="sm"/>
            </a:ln>
          </p:spPr>
          <p:txBody>
            <a:bodyPr wrap="none" anchor="ctr"/>
            <a:lstStyle/>
            <a:p>
              <a:endParaRPr lang="tr-TR"/>
            </a:p>
          </p:txBody>
        </p:sp>
        <p:sp>
          <p:nvSpPr>
            <p:cNvPr id="74878" name="Line 28"/>
            <p:cNvSpPr>
              <a:spLocks noChangeShapeType="1"/>
            </p:cNvSpPr>
            <p:nvPr/>
          </p:nvSpPr>
          <p:spPr bwMode="auto">
            <a:xfrm>
              <a:off x="4511" y="1757"/>
              <a:ext cx="0" cy="108"/>
            </a:xfrm>
            <a:prstGeom prst="line">
              <a:avLst/>
            </a:prstGeom>
            <a:noFill/>
            <a:ln w="25400">
              <a:solidFill>
                <a:srgbClr val="FFFFFF"/>
              </a:solidFill>
              <a:round/>
              <a:headEnd type="none" w="sm" len="sm"/>
              <a:tailEnd type="none" w="sm" len="sm"/>
            </a:ln>
          </p:spPr>
          <p:txBody>
            <a:bodyPr wrap="none" anchor="ctr"/>
            <a:lstStyle/>
            <a:p>
              <a:endParaRPr lang="tr-TR"/>
            </a:p>
          </p:txBody>
        </p:sp>
      </p:grpSp>
      <p:sp>
        <p:nvSpPr>
          <p:cNvPr id="74773" name="Rectangle 29"/>
          <p:cNvSpPr>
            <a:spLocks noChangeArrowheads="1"/>
          </p:cNvSpPr>
          <p:nvPr/>
        </p:nvSpPr>
        <p:spPr bwMode="auto">
          <a:xfrm>
            <a:off x="647700" y="3529013"/>
            <a:ext cx="2185988" cy="1109662"/>
          </a:xfrm>
          <a:prstGeom prst="rect">
            <a:avLst/>
          </a:prstGeom>
          <a:solidFill>
            <a:srgbClr val="000000"/>
          </a:solidFill>
          <a:ln w="12700">
            <a:solidFill>
              <a:srgbClr val="FFCC00"/>
            </a:solidFill>
            <a:miter lim="800000"/>
            <a:headEnd/>
            <a:tailEnd/>
          </a:ln>
        </p:spPr>
        <p:txBody>
          <a:bodyPr wrap="none" anchor="ctr"/>
          <a:lstStyle/>
          <a:p>
            <a:endParaRPr lang="tr-TR"/>
          </a:p>
        </p:txBody>
      </p:sp>
      <p:sp>
        <p:nvSpPr>
          <p:cNvPr id="32798" name="Rectangle 30"/>
          <p:cNvSpPr>
            <a:spLocks noChangeArrowheads="1"/>
          </p:cNvSpPr>
          <p:nvPr/>
        </p:nvSpPr>
        <p:spPr bwMode="auto">
          <a:xfrm>
            <a:off x="34925" y="3640138"/>
            <a:ext cx="3168650" cy="1103312"/>
          </a:xfrm>
          <a:prstGeom prst="rect">
            <a:avLst/>
          </a:prstGeom>
          <a:noFill/>
          <a:ln w="9525">
            <a:noFill/>
            <a:miter lim="800000"/>
            <a:headEnd/>
            <a:tailEnd/>
          </a:ln>
        </p:spPr>
        <p:txBody>
          <a:bodyPr wrap="none" lIns="92075" tIns="46038" rIns="92075" bIns="46038" anchor="ctr"/>
          <a:lstStyle/>
          <a:p>
            <a:pPr marL="228600" indent="-228600" algn="ctr">
              <a:tabLst>
                <a:tab pos="220663" algn="l"/>
              </a:tabLst>
            </a:pPr>
            <a:r>
              <a:rPr lang="tr-TR" sz="2000" b="1">
                <a:solidFill>
                  <a:schemeClr val="folHlink"/>
                </a:solidFill>
                <a:latin typeface="Arial" pitchFamily="34" charset="0"/>
              </a:rPr>
              <a:t>	</a:t>
            </a:r>
            <a:r>
              <a:rPr lang="tr-TR" sz="2000" b="1" u="sng">
                <a:solidFill>
                  <a:schemeClr val="folHlink"/>
                </a:solidFill>
                <a:latin typeface="Arial" pitchFamily="34" charset="0"/>
              </a:rPr>
              <a:t>Karaciğer</a:t>
            </a:r>
            <a:r>
              <a:rPr lang="tr-TR" sz="2000" b="1" u="sng">
                <a:solidFill>
                  <a:schemeClr val="accent1"/>
                </a:solidFill>
                <a:latin typeface="Arial" pitchFamily="34" charset="0"/>
              </a:rPr>
              <a:t> </a:t>
            </a:r>
            <a:r>
              <a:rPr lang="en-US" sz="2000" b="1">
                <a:solidFill>
                  <a:schemeClr val="accent1"/>
                </a:solidFill>
                <a:latin typeface="Arial" pitchFamily="34" charset="0"/>
              </a:rPr>
              <a:t> </a:t>
            </a:r>
            <a:endParaRPr lang="tr-TR" sz="2000" b="1">
              <a:solidFill>
                <a:schemeClr val="accent1"/>
              </a:solidFill>
              <a:latin typeface="Arial" pitchFamily="34" charset="0"/>
            </a:endParaRPr>
          </a:p>
          <a:p>
            <a:pPr marL="228600" indent="-228600" algn="ctr">
              <a:tabLst>
                <a:tab pos="220663" algn="l"/>
              </a:tabLst>
            </a:pPr>
            <a:r>
              <a:rPr lang="tr-TR" sz="2000" b="1">
                <a:solidFill>
                  <a:schemeClr val="tx2"/>
                </a:solidFill>
                <a:latin typeface="Arial" pitchFamily="34" charset="0"/>
              </a:rPr>
              <a:t>    </a:t>
            </a:r>
            <a:r>
              <a:rPr lang="tr-TR" sz="2000" b="1">
                <a:solidFill>
                  <a:srgbClr val="FFFF00"/>
                </a:solidFill>
                <a:latin typeface="Arial" pitchFamily="34" charset="0"/>
              </a:rPr>
              <a:t>KC </a:t>
            </a:r>
            <a:r>
              <a:rPr lang="en-US" sz="2000" b="1">
                <a:solidFill>
                  <a:srgbClr val="FFCC00"/>
                </a:solidFill>
                <a:latin typeface="Arial" pitchFamily="34" charset="0"/>
              </a:rPr>
              <a:t>glu</a:t>
            </a:r>
            <a:r>
              <a:rPr lang="tr-TR" sz="2000" b="1">
                <a:solidFill>
                  <a:srgbClr val="FFCC00"/>
                </a:solidFill>
                <a:latin typeface="Arial" pitchFamily="34" charset="0"/>
              </a:rPr>
              <a:t>koz</a:t>
            </a:r>
            <a:r>
              <a:rPr lang="en-US" sz="2000" b="1">
                <a:solidFill>
                  <a:srgbClr val="FFCC00"/>
                </a:solidFill>
                <a:latin typeface="Arial" pitchFamily="34" charset="0"/>
              </a:rPr>
              <a:t> output</a:t>
            </a:r>
          </a:p>
          <a:p>
            <a:pPr marL="228600" indent="-228600" algn="ctr">
              <a:tabLst>
                <a:tab pos="220663" algn="l"/>
              </a:tabLst>
            </a:pPr>
            <a:r>
              <a:rPr lang="en-US" sz="2000" b="1">
                <a:solidFill>
                  <a:srgbClr val="FFCC00"/>
                </a:solidFill>
                <a:latin typeface="Arial" pitchFamily="34" charset="0"/>
              </a:rPr>
              <a:t>    HGO</a:t>
            </a:r>
          </a:p>
          <a:p>
            <a:pPr marL="228600" indent="-228600" algn="ctr">
              <a:tabLst>
                <a:tab pos="220663" algn="l"/>
              </a:tabLst>
            </a:pPr>
            <a:endParaRPr lang="en-US" sz="1700" b="1">
              <a:solidFill>
                <a:srgbClr val="FFCC00"/>
              </a:solidFill>
              <a:latin typeface="Arial" pitchFamily="34" charset="0"/>
            </a:endParaRPr>
          </a:p>
        </p:txBody>
      </p:sp>
      <p:sp>
        <p:nvSpPr>
          <p:cNvPr id="74775" name="Rectangle 31"/>
          <p:cNvSpPr>
            <a:spLocks noChangeArrowheads="1"/>
          </p:cNvSpPr>
          <p:nvPr/>
        </p:nvSpPr>
        <p:spPr bwMode="auto">
          <a:xfrm>
            <a:off x="4856163" y="1693863"/>
            <a:ext cx="3963987" cy="946150"/>
          </a:xfrm>
          <a:prstGeom prst="rect">
            <a:avLst/>
          </a:prstGeom>
          <a:solidFill>
            <a:srgbClr val="000000"/>
          </a:solidFill>
          <a:ln w="12700">
            <a:solidFill>
              <a:srgbClr val="FFCC00"/>
            </a:solidFill>
            <a:miter lim="800000"/>
            <a:headEnd/>
            <a:tailEnd/>
          </a:ln>
        </p:spPr>
        <p:txBody>
          <a:bodyPr wrap="none" anchor="ctr"/>
          <a:lstStyle/>
          <a:p>
            <a:endParaRPr lang="tr-TR"/>
          </a:p>
        </p:txBody>
      </p:sp>
      <p:sp>
        <p:nvSpPr>
          <p:cNvPr id="32800" name="Rectangle 32"/>
          <p:cNvSpPr>
            <a:spLocks noChangeArrowheads="1"/>
          </p:cNvSpPr>
          <p:nvPr/>
        </p:nvSpPr>
        <p:spPr bwMode="auto">
          <a:xfrm>
            <a:off x="4500563" y="1484313"/>
            <a:ext cx="4356100" cy="1296987"/>
          </a:xfrm>
          <a:prstGeom prst="rect">
            <a:avLst/>
          </a:prstGeom>
          <a:noFill/>
          <a:ln w="9525">
            <a:noFill/>
            <a:miter lim="800000"/>
            <a:headEnd/>
            <a:tailEnd/>
          </a:ln>
        </p:spPr>
        <p:txBody>
          <a:bodyPr wrap="none" lIns="92075" tIns="46038" rIns="92075" bIns="46038" anchor="ctr"/>
          <a:lstStyle/>
          <a:p>
            <a:pPr marL="228600" indent="-228600" algn="ctr">
              <a:tabLst>
                <a:tab pos="220663" algn="l"/>
              </a:tabLst>
            </a:pPr>
            <a:r>
              <a:rPr lang="tr-TR" sz="2000" b="1" u="sng">
                <a:solidFill>
                  <a:schemeClr val="folHlink"/>
                </a:solidFill>
                <a:latin typeface="Arial" pitchFamily="34" charset="0"/>
              </a:rPr>
              <a:t>Kas ve yağ dokusu</a:t>
            </a:r>
            <a:r>
              <a:rPr lang="en-US" sz="2000" b="1" u="sng">
                <a:solidFill>
                  <a:schemeClr val="folHlink"/>
                </a:solidFill>
                <a:latin typeface="Arial" pitchFamily="34" charset="0"/>
              </a:rPr>
              <a:t/>
            </a:r>
            <a:br>
              <a:rPr lang="en-US" sz="2000" b="1" u="sng">
                <a:solidFill>
                  <a:schemeClr val="folHlink"/>
                </a:solidFill>
                <a:latin typeface="Arial" pitchFamily="34" charset="0"/>
              </a:rPr>
            </a:br>
            <a:r>
              <a:rPr lang="en-US" sz="2000" b="1">
                <a:solidFill>
                  <a:srgbClr val="FFCC00"/>
                </a:solidFill>
                <a:latin typeface="Arial" pitchFamily="34" charset="0"/>
              </a:rPr>
              <a:t>glu</a:t>
            </a:r>
            <a:r>
              <a:rPr lang="tr-TR" sz="2000" b="1">
                <a:solidFill>
                  <a:srgbClr val="FFCC00"/>
                </a:solidFill>
                <a:latin typeface="Arial" pitchFamily="34" charset="0"/>
              </a:rPr>
              <a:t>koz</a:t>
            </a:r>
            <a:r>
              <a:rPr lang="en-US" sz="2000" b="1">
                <a:solidFill>
                  <a:srgbClr val="FFCC00"/>
                </a:solidFill>
                <a:latin typeface="Arial" pitchFamily="34" charset="0"/>
              </a:rPr>
              <a:t> uptake</a:t>
            </a:r>
            <a:r>
              <a:rPr lang="tr-TR" sz="2000" b="1">
                <a:solidFill>
                  <a:srgbClr val="FFCC00"/>
                </a:solidFill>
                <a:latin typeface="Arial" pitchFamily="34" charset="0"/>
              </a:rPr>
              <a:t> ve </a:t>
            </a:r>
            <a:r>
              <a:rPr lang="en-US" sz="2000" b="1">
                <a:solidFill>
                  <a:srgbClr val="FFCC00"/>
                </a:solidFill>
                <a:latin typeface="Arial" pitchFamily="34" charset="0"/>
              </a:rPr>
              <a:t> utilization</a:t>
            </a:r>
          </a:p>
          <a:p>
            <a:pPr marL="228600" indent="-228600" algn="ctr">
              <a:tabLst>
                <a:tab pos="220663" algn="l"/>
              </a:tabLst>
            </a:pPr>
            <a:endParaRPr lang="en-US" sz="2000" b="1">
              <a:solidFill>
                <a:srgbClr val="FFCC00"/>
              </a:solidFill>
              <a:latin typeface="Arial" pitchFamily="34" charset="0"/>
            </a:endParaRPr>
          </a:p>
        </p:txBody>
      </p:sp>
      <p:sp>
        <p:nvSpPr>
          <p:cNvPr id="74777" name="Freeform 33"/>
          <p:cNvSpPr>
            <a:spLocks/>
          </p:cNvSpPr>
          <p:nvPr/>
        </p:nvSpPr>
        <p:spPr bwMode="auto">
          <a:xfrm>
            <a:off x="6875463" y="2349500"/>
            <a:ext cx="73025" cy="241300"/>
          </a:xfrm>
          <a:custGeom>
            <a:avLst/>
            <a:gdLst>
              <a:gd name="T0" fmla="*/ 2147483647 w 39"/>
              <a:gd name="T1" fmla="*/ 0 h 103"/>
              <a:gd name="T2" fmla="*/ 0 w 39"/>
              <a:gd name="T3" fmla="*/ 2147483647 h 103"/>
              <a:gd name="T4" fmla="*/ 2147483647 w 39"/>
              <a:gd name="T5" fmla="*/ 2147483647 h 103"/>
              <a:gd name="T6" fmla="*/ 2147483647 w 39"/>
              <a:gd name="T7" fmla="*/ 2147483647 h 103"/>
              <a:gd name="T8" fmla="*/ 2147483647 w 39"/>
              <a:gd name="T9" fmla="*/ 2147483647 h 103"/>
              <a:gd name="T10" fmla="*/ 2147483647 w 39"/>
              <a:gd name="T11" fmla="*/ 2147483647 h 103"/>
              <a:gd name="T12" fmla="*/ 2147483647 w 39"/>
              <a:gd name="T13" fmla="*/ 2147483647 h 103"/>
              <a:gd name="T14" fmla="*/ 2147483647 w 39"/>
              <a:gd name="T15" fmla="*/ 0 h 103"/>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103"/>
              <a:gd name="T26" fmla="*/ 39 w 39"/>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103">
                <a:moveTo>
                  <a:pt x="18" y="0"/>
                </a:moveTo>
                <a:lnTo>
                  <a:pt x="0" y="34"/>
                </a:lnTo>
                <a:lnTo>
                  <a:pt x="12" y="34"/>
                </a:lnTo>
                <a:lnTo>
                  <a:pt x="12" y="102"/>
                </a:lnTo>
                <a:lnTo>
                  <a:pt x="24" y="102"/>
                </a:lnTo>
                <a:lnTo>
                  <a:pt x="24" y="34"/>
                </a:lnTo>
                <a:lnTo>
                  <a:pt x="38" y="34"/>
                </a:lnTo>
                <a:lnTo>
                  <a:pt x="18" y="0"/>
                </a:lnTo>
              </a:path>
            </a:pathLst>
          </a:custGeom>
          <a:solidFill>
            <a:srgbClr val="FFCC00"/>
          </a:solidFill>
          <a:ln w="57150" cap="rnd">
            <a:solidFill>
              <a:srgbClr val="FFCC00"/>
            </a:solidFill>
            <a:round/>
            <a:headEnd type="none" w="sm" len="sm"/>
            <a:tailEnd type="none" w="sm" len="sm"/>
          </a:ln>
        </p:spPr>
        <p:txBody>
          <a:bodyPr/>
          <a:lstStyle/>
          <a:p>
            <a:endParaRPr lang="tr-TR"/>
          </a:p>
        </p:txBody>
      </p:sp>
      <p:sp>
        <p:nvSpPr>
          <p:cNvPr id="74778" name="Freeform 34"/>
          <p:cNvSpPr>
            <a:spLocks/>
          </p:cNvSpPr>
          <p:nvPr/>
        </p:nvSpPr>
        <p:spPr bwMode="auto">
          <a:xfrm>
            <a:off x="2270125" y="4292600"/>
            <a:ext cx="69850" cy="203200"/>
          </a:xfrm>
          <a:custGeom>
            <a:avLst/>
            <a:gdLst>
              <a:gd name="T0" fmla="*/ 2147483647 w 39"/>
              <a:gd name="T1" fmla="*/ 2147483647 h 103"/>
              <a:gd name="T2" fmla="*/ 2147483647 w 39"/>
              <a:gd name="T3" fmla="*/ 2147483647 h 103"/>
              <a:gd name="T4" fmla="*/ 2147483647 w 39"/>
              <a:gd name="T5" fmla="*/ 2147483647 h 103"/>
              <a:gd name="T6" fmla="*/ 2147483647 w 39"/>
              <a:gd name="T7" fmla="*/ 0 h 103"/>
              <a:gd name="T8" fmla="*/ 2147483647 w 39"/>
              <a:gd name="T9" fmla="*/ 0 h 103"/>
              <a:gd name="T10" fmla="*/ 2147483647 w 39"/>
              <a:gd name="T11" fmla="*/ 2147483647 h 103"/>
              <a:gd name="T12" fmla="*/ 0 w 39"/>
              <a:gd name="T13" fmla="*/ 2147483647 h 103"/>
              <a:gd name="T14" fmla="*/ 2147483647 w 39"/>
              <a:gd name="T15" fmla="*/ 2147483647 h 103"/>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103"/>
              <a:gd name="T26" fmla="*/ 39 w 39"/>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103">
                <a:moveTo>
                  <a:pt x="22" y="102"/>
                </a:moveTo>
                <a:lnTo>
                  <a:pt x="38" y="69"/>
                </a:lnTo>
                <a:lnTo>
                  <a:pt x="26" y="68"/>
                </a:lnTo>
                <a:lnTo>
                  <a:pt x="26" y="0"/>
                </a:lnTo>
                <a:lnTo>
                  <a:pt x="14" y="0"/>
                </a:lnTo>
                <a:lnTo>
                  <a:pt x="14" y="68"/>
                </a:lnTo>
                <a:lnTo>
                  <a:pt x="0" y="67"/>
                </a:lnTo>
                <a:lnTo>
                  <a:pt x="22" y="102"/>
                </a:lnTo>
              </a:path>
            </a:pathLst>
          </a:custGeom>
          <a:solidFill>
            <a:srgbClr val="FFCC00"/>
          </a:solidFill>
          <a:ln w="57150" cap="rnd">
            <a:solidFill>
              <a:srgbClr val="FFCC00"/>
            </a:solidFill>
            <a:round/>
            <a:headEnd type="none" w="sm" len="sm"/>
            <a:tailEnd type="none" w="sm" len="sm"/>
          </a:ln>
        </p:spPr>
        <p:txBody>
          <a:bodyPr/>
          <a:lstStyle/>
          <a:p>
            <a:endParaRPr lang="tr-TR"/>
          </a:p>
        </p:txBody>
      </p:sp>
      <p:sp>
        <p:nvSpPr>
          <p:cNvPr id="32803" name="Rectangle 35"/>
          <p:cNvSpPr>
            <a:spLocks noGrp="1" noRot="1" noChangeArrowheads="1"/>
          </p:cNvSpPr>
          <p:nvPr>
            <p:ph type="title"/>
          </p:nvPr>
        </p:nvSpPr>
        <p:spPr>
          <a:xfrm>
            <a:off x="323850" y="168275"/>
            <a:ext cx="8569325" cy="1331913"/>
          </a:xfrm>
          <a:solidFill>
            <a:schemeClr val="accent4"/>
          </a:solidFill>
          <a:ln w="76200">
            <a:solidFill>
              <a:srgbClr val="0F3661"/>
            </a:solidFill>
          </a:ln>
        </p:spPr>
        <p:txBody>
          <a:bodyPr>
            <a:noAutofit/>
          </a:bodyPr>
          <a:lstStyle/>
          <a:p>
            <a:pPr eaLnBrk="1" hangingPunct="1"/>
            <a:r>
              <a:rPr lang="tr-TR" sz="4400" b="1" smtClean="0">
                <a:solidFill>
                  <a:srgbClr val="000000"/>
                </a:solidFill>
                <a:latin typeface="Arial"/>
                <a:ea typeface="ＭＳ Ｐゴシック" charset="-128"/>
                <a:cs typeface="Arial"/>
              </a:rPr>
              <a:t>Biguanidler</a:t>
            </a:r>
            <a:r>
              <a:rPr lang="en-US" sz="4400" b="1" smtClean="0">
                <a:solidFill>
                  <a:srgbClr val="000000"/>
                </a:solidFill>
                <a:latin typeface="Arial"/>
                <a:ea typeface="ＭＳ Ｐゴシック" charset="-128"/>
                <a:cs typeface="Arial"/>
              </a:rPr>
              <a:t>: </a:t>
            </a:r>
            <a:r>
              <a:rPr lang="tr-TR" sz="4400" b="1" smtClean="0">
                <a:solidFill>
                  <a:srgbClr val="000000"/>
                </a:solidFill>
                <a:latin typeface="Arial"/>
                <a:ea typeface="ＭＳ Ｐゴシック" charset="-128"/>
                <a:cs typeface="Arial"/>
              </a:rPr>
              <a:t>Etki mekanizması</a:t>
            </a:r>
            <a:endParaRPr lang="en-US" sz="4400" b="1" smtClean="0">
              <a:solidFill>
                <a:srgbClr val="000000"/>
              </a:solidFill>
              <a:latin typeface="Arial"/>
              <a:ea typeface="ＭＳ Ｐゴシック" charset="-128"/>
              <a:cs typeface="Arial"/>
            </a:endParaRPr>
          </a:p>
        </p:txBody>
      </p:sp>
      <p:grpSp>
        <p:nvGrpSpPr>
          <p:cNvPr id="74780" name="Group 36"/>
          <p:cNvGrpSpPr>
            <a:grpSpLocks/>
          </p:cNvGrpSpPr>
          <p:nvPr/>
        </p:nvGrpSpPr>
        <p:grpSpPr bwMode="auto">
          <a:xfrm>
            <a:off x="7126288" y="3181350"/>
            <a:ext cx="1117600" cy="2444750"/>
            <a:chOff x="4757" y="1508"/>
            <a:chExt cx="659" cy="1540"/>
          </a:xfrm>
        </p:grpSpPr>
        <p:sp>
          <p:nvSpPr>
            <p:cNvPr id="74873" name="Freeform 37"/>
            <p:cNvSpPr>
              <a:spLocks/>
            </p:cNvSpPr>
            <p:nvPr/>
          </p:nvSpPr>
          <p:spPr bwMode="auto">
            <a:xfrm rot="4152638">
              <a:off x="4989" y="2621"/>
              <a:ext cx="578" cy="276"/>
            </a:xfrm>
            <a:custGeom>
              <a:avLst/>
              <a:gdLst>
                <a:gd name="T0" fmla="*/ 989 w 354"/>
                <a:gd name="T1" fmla="*/ 1642 h 161"/>
                <a:gd name="T2" fmla="*/ 4787 w 354"/>
                <a:gd name="T3" fmla="*/ 1596 h 161"/>
                <a:gd name="T4" fmla="*/ 8232 w 354"/>
                <a:gd name="T5" fmla="*/ 1137 h 161"/>
                <a:gd name="T6" fmla="*/ 10326 w 354"/>
                <a:gd name="T7" fmla="*/ 605 h 161"/>
                <a:gd name="T8" fmla="*/ 10909 w 354"/>
                <a:gd name="T9" fmla="*/ 226 h 161"/>
                <a:gd name="T10" fmla="*/ 10512 w 354"/>
                <a:gd name="T11" fmla="*/ 1884 h 161"/>
                <a:gd name="T12" fmla="*/ 10268 w 354"/>
                <a:gd name="T13" fmla="*/ 3732 h 161"/>
                <a:gd name="T14" fmla="*/ 10268 w 354"/>
                <a:gd name="T15" fmla="*/ 4337 h 161"/>
                <a:gd name="T16" fmla="*/ 9872 w 354"/>
                <a:gd name="T17" fmla="*/ 4620 h 161"/>
                <a:gd name="T18" fmla="*/ 7094 w 354"/>
                <a:gd name="T19" fmla="*/ 5537 h 161"/>
                <a:gd name="T20" fmla="*/ 3468 w 354"/>
                <a:gd name="T21" fmla="*/ 6468 h 161"/>
                <a:gd name="T22" fmla="*/ 717 w 354"/>
                <a:gd name="T23" fmla="*/ 6883 h 161"/>
                <a:gd name="T24" fmla="*/ 34 w 354"/>
                <a:gd name="T25" fmla="*/ 5551 h 161"/>
                <a:gd name="T26" fmla="*/ 989 w 354"/>
                <a:gd name="T27" fmla="*/ 1642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74874" name="Freeform 38"/>
            <p:cNvSpPr>
              <a:spLocks/>
            </p:cNvSpPr>
            <p:nvPr/>
          </p:nvSpPr>
          <p:spPr bwMode="auto">
            <a:xfrm rot="4525227" flipH="1" flipV="1">
              <a:off x="4606" y="1659"/>
              <a:ext cx="578" cy="276"/>
            </a:xfrm>
            <a:custGeom>
              <a:avLst/>
              <a:gdLst>
                <a:gd name="T0" fmla="*/ 989 w 354"/>
                <a:gd name="T1" fmla="*/ 1642 h 161"/>
                <a:gd name="T2" fmla="*/ 4787 w 354"/>
                <a:gd name="T3" fmla="*/ 1596 h 161"/>
                <a:gd name="T4" fmla="*/ 8232 w 354"/>
                <a:gd name="T5" fmla="*/ 1137 h 161"/>
                <a:gd name="T6" fmla="*/ 10326 w 354"/>
                <a:gd name="T7" fmla="*/ 605 h 161"/>
                <a:gd name="T8" fmla="*/ 10909 w 354"/>
                <a:gd name="T9" fmla="*/ 226 h 161"/>
                <a:gd name="T10" fmla="*/ 10512 w 354"/>
                <a:gd name="T11" fmla="*/ 1884 h 161"/>
                <a:gd name="T12" fmla="*/ 10268 w 354"/>
                <a:gd name="T13" fmla="*/ 3732 h 161"/>
                <a:gd name="T14" fmla="*/ 10268 w 354"/>
                <a:gd name="T15" fmla="*/ 4337 h 161"/>
                <a:gd name="T16" fmla="*/ 9872 w 354"/>
                <a:gd name="T17" fmla="*/ 4620 h 161"/>
                <a:gd name="T18" fmla="*/ 7094 w 354"/>
                <a:gd name="T19" fmla="*/ 5537 h 161"/>
                <a:gd name="T20" fmla="*/ 3468 w 354"/>
                <a:gd name="T21" fmla="*/ 6468 h 161"/>
                <a:gd name="T22" fmla="*/ 717 w 354"/>
                <a:gd name="T23" fmla="*/ 6883 h 161"/>
                <a:gd name="T24" fmla="*/ 34 w 354"/>
                <a:gd name="T25" fmla="*/ 5551 h 161"/>
                <a:gd name="T26" fmla="*/ 989 w 354"/>
                <a:gd name="T27" fmla="*/ 1642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74875" name="Freeform 39"/>
            <p:cNvSpPr>
              <a:spLocks/>
            </p:cNvSpPr>
            <p:nvPr/>
          </p:nvSpPr>
          <p:spPr bwMode="auto">
            <a:xfrm rot="4152638">
              <a:off x="4570" y="2106"/>
              <a:ext cx="1008" cy="338"/>
            </a:xfrm>
            <a:custGeom>
              <a:avLst/>
              <a:gdLst>
                <a:gd name="T0" fmla="*/ 593 w 617"/>
                <a:gd name="T1" fmla="*/ 4531 h 197"/>
                <a:gd name="T2" fmla="*/ 34 w 617"/>
                <a:gd name="T3" fmla="*/ 3924 h 197"/>
                <a:gd name="T4" fmla="*/ 805 w 617"/>
                <a:gd name="T5" fmla="*/ 3365 h 197"/>
                <a:gd name="T6" fmla="*/ 4259 w 617"/>
                <a:gd name="T7" fmla="*/ 1040 h 197"/>
                <a:gd name="T8" fmla="*/ 8276 w 617"/>
                <a:gd name="T9" fmla="*/ 77 h 197"/>
                <a:gd name="T10" fmla="*/ 12790 w 617"/>
                <a:gd name="T11" fmla="*/ 494 h 197"/>
                <a:gd name="T12" fmla="*/ 16267 w 617"/>
                <a:gd name="T13" fmla="*/ 2242 h 197"/>
                <a:gd name="T14" fmla="*/ 18570 w 617"/>
                <a:gd name="T15" fmla="*/ 4092 h 197"/>
                <a:gd name="T16" fmla="*/ 19134 w 617"/>
                <a:gd name="T17" fmla="*/ 4466 h 197"/>
                <a:gd name="T18" fmla="*/ 18330 w 617"/>
                <a:gd name="T19" fmla="*/ 5132 h 197"/>
                <a:gd name="T20" fmla="*/ 15153 w 617"/>
                <a:gd name="T21" fmla="*/ 7453 h 197"/>
                <a:gd name="T22" fmla="*/ 11519 w 617"/>
                <a:gd name="T23" fmla="*/ 8489 h 197"/>
                <a:gd name="T24" fmla="*/ 6958 w 617"/>
                <a:gd name="T25" fmla="*/ 8136 h 197"/>
                <a:gd name="T26" fmla="*/ 2848 w 617"/>
                <a:gd name="T27" fmla="*/ 6050 h 197"/>
                <a:gd name="T28" fmla="*/ 593 w 617"/>
                <a:gd name="T29" fmla="*/ 4531 h 1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7"/>
                <a:gd name="T46" fmla="*/ 0 h 197"/>
                <a:gd name="T47" fmla="*/ 617 w 617"/>
                <a:gd name="T48" fmla="*/ 197 h 1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7" h="197">
                  <a:moveTo>
                    <a:pt x="19" y="104"/>
                  </a:moveTo>
                  <a:cubicBezTo>
                    <a:pt x="4" y="96"/>
                    <a:pt x="0" y="94"/>
                    <a:pt x="1" y="90"/>
                  </a:cubicBezTo>
                  <a:cubicBezTo>
                    <a:pt x="2" y="86"/>
                    <a:pt x="3" y="88"/>
                    <a:pt x="26" y="77"/>
                  </a:cubicBezTo>
                  <a:cubicBezTo>
                    <a:pt x="49" y="66"/>
                    <a:pt x="97" y="36"/>
                    <a:pt x="137" y="24"/>
                  </a:cubicBezTo>
                  <a:cubicBezTo>
                    <a:pt x="177" y="12"/>
                    <a:pt x="220" y="4"/>
                    <a:pt x="266" y="2"/>
                  </a:cubicBezTo>
                  <a:cubicBezTo>
                    <a:pt x="312" y="0"/>
                    <a:pt x="369" y="3"/>
                    <a:pt x="412" y="11"/>
                  </a:cubicBezTo>
                  <a:cubicBezTo>
                    <a:pt x="455" y="19"/>
                    <a:pt x="493" y="37"/>
                    <a:pt x="524" y="51"/>
                  </a:cubicBezTo>
                  <a:cubicBezTo>
                    <a:pt x="555" y="65"/>
                    <a:pt x="583" y="84"/>
                    <a:pt x="598" y="93"/>
                  </a:cubicBezTo>
                  <a:cubicBezTo>
                    <a:pt x="613" y="102"/>
                    <a:pt x="617" y="98"/>
                    <a:pt x="616" y="102"/>
                  </a:cubicBezTo>
                  <a:cubicBezTo>
                    <a:pt x="615" y="106"/>
                    <a:pt x="611" y="106"/>
                    <a:pt x="590" y="117"/>
                  </a:cubicBezTo>
                  <a:cubicBezTo>
                    <a:pt x="569" y="128"/>
                    <a:pt x="525" y="157"/>
                    <a:pt x="488" y="170"/>
                  </a:cubicBezTo>
                  <a:cubicBezTo>
                    <a:pt x="451" y="183"/>
                    <a:pt x="415" y="191"/>
                    <a:pt x="371" y="194"/>
                  </a:cubicBezTo>
                  <a:cubicBezTo>
                    <a:pt x="327" y="197"/>
                    <a:pt x="270" y="195"/>
                    <a:pt x="224" y="186"/>
                  </a:cubicBezTo>
                  <a:cubicBezTo>
                    <a:pt x="178" y="177"/>
                    <a:pt x="126" y="152"/>
                    <a:pt x="92" y="138"/>
                  </a:cubicBezTo>
                  <a:cubicBezTo>
                    <a:pt x="58" y="124"/>
                    <a:pt x="34" y="112"/>
                    <a:pt x="19" y="10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grpSp>
        <p:nvGrpSpPr>
          <p:cNvPr id="74781" name="Group 40"/>
          <p:cNvGrpSpPr>
            <a:grpSpLocks/>
          </p:cNvGrpSpPr>
          <p:nvPr/>
        </p:nvGrpSpPr>
        <p:grpSpPr bwMode="auto">
          <a:xfrm>
            <a:off x="1116013" y="4797425"/>
            <a:ext cx="2124075" cy="1582738"/>
            <a:chOff x="1672" y="2855"/>
            <a:chExt cx="601" cy="409"/>
          </a:xfrm>
        </p:grpSpPr>
        <p:sp>
          <p:nvSpPr>
            <p:cNvPr id="74871" name="Freeform 41"/>
            <p:cNvSpPr>
              <a:spLocks/>
            </p:cNvSpPr>
            <p:nvPr/>
          </p:nvSpPr>
          <p:spPr bwMode="auto">
            <a:xfrm>
              <a:off x="1672" y="2855"/>
              <a:ext cx="380" cy="409"/>
            </a:xfrm>
            <a:custGeom>
              <a:avLst/>
              <a:gdLst>
                <a:gd name="T0" fmla="*/ 83 w 380"/>
                <a:gd name="T1" fmla="*/ 384 h 409"/>
                <a:gd name="T2" fmla="*/ 46 w 380"/>
                <a:gd name="T3" fmla="*/ 409 h 409"/>
                <a:gd name="T4" fmla="*/ 14 w 380"/>
                <a:gd name="T5" fmla="*/ 387 h 409"/>
                <a:gd name="T6" fmla="*/ 4 w 380"/>
                <a:gd name="T7" fmla="*/ 295 h 409"/>
                <a:gd name="T8" fmla="*/ 11 w 380"/>
                <a:gd name="T9" fmla="*/ 144 h 409"/>
                <a:gd name="T10" fmla="*/ 71 w 380"/>
                <a:gd name="T11" fmla="*/ 54 h 409"/>
                <a:gd name="T12" fmla="*/ 169 w 380"/>
                <a:gd name="T13" fmla="*/ 9 h 409"/>
                <a:gd name="T14" fmla="*/ 266 w 380"/>
                <a:gd name="T15" fmla="*/ 1 h 409"/>
                <a:gd name="T16" fmla="*/ 335 w 380"/>
                <a:gd name="T17" fmla="*/ 16 h 409"/>
                <a:gd name="T18" fmla="*/ 371 w 380"/>
                <a:gd name="T19" fmla="*/ 40 h 409"/>
                <a:gd name="T20" fmla="*/ 380 w 380"/>
                <a:gd name="T21" fmla="*/ 79 h 409"/>
                <a:gd name="T22" fmla="*/ 370 w 380"/>
                <a:gd name="T23" fmla="*/ 196 h 409"/>
                <a:gd name="T24" fmla="*/ 349 w 380"/>
                <a:gd name="T25" fmla="*/ 232 h 409"/>
                <a:gd name="T26" fmla="*/ 269 w 380"/>
                <a:gd name="T27" fmla="*/ 271 h 409"/>
                <a:gd name="T28" fmla="*/ 203 w 380"/>
                <a:gd name="T29" fmla="*/ 294 h 409"/>
                <a:gd name="T30" fmla="*/ 154 w 380"/>
                <a:gd name="T31" fmla="*/ 333 h 409"/>
                <a:gd name="T32" fmla="*/ 106 w 380"/>
                <a:gd name="T33" fmla="*/ 361 h 409"/>
                <a:gd name="T34" fmla="*/ 83 w 380"/>
                <a:gd name="T35" fmla="*/ 38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0"/>
                <a:gd name="T55" fmla="*/ 0 h 409"/>
                <a:gd name="T56" fmla="*/ 380 w 380"/>
                <a:gd name="T57" fmla="*/ 409 h 4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0" h="409">
                  <a:moveTo>
                    <a:pt x="83" y="384"/>
                  </a:moveTo>
                  <a:cubicBezTo>
                    <a:pt x="73" y="392"/>
                    <a:pt x="57" y="409"/>
                    <a:pt x="46" y="409"/>
                  </a:cubicBezTo>
                  <a:cubicBezTo>
                    <a:pt x="35" y="409"/>
                    <a:pt x="21" y="406"/>
                    <a:pt x="14" y="387"/>
                  </a:cubicBezTo>
                  <a:cubicBezTo>
                    <a:pt x="7" y="368"/>
                    <a:pt x="4" y="335"/>
                    <a:pt x="4" y="295"/>
                  </a:cubicBezTo>
                  <a:cubicBezTo>
                    <a:pt x="4" y="255"/>
                    <a:pt x="0" y="184"/>
                    <a:pt x="11" y="144"/>
                  </a:cubicBezTo>
                  <a:cubicBezTo>
                    <a:pt x="22" y="104"/>
                    <a:pt x="45" y="76"/>
                    <a:pt x="71" y="54"/>
                  </a:cubicBezTo>
                  <a:cubicBezTo>
                    <a:pt x="97" y="32"/>
                    <a:pt x="137" y="18"/>
                    <a:pt x="169" y="9"/>
                  </a:cubicBezTo>
                  <a:cubicBezTo>
                    <a:pt x="201" y="0"/>
                    <a:pt x="238" y="0"/>
                    <a:pt x="266" y="1"/>
                  </a:cubicBezTo>
                  <a:cubicBezTo>
                    <a:pt x="294" y="2"/>
                    <a:pt x="318" y="10"/>
                    <a:pt x="335" y="16"/>
                  </a:cubicBezTo>
                  <a:cubicBezTo>
                    <a:pt x="352" y="22"/>
                    <a:pt x="364" y="29"/>
                    <a:pt x="371" y="40"/>
                  </a:cubicBezTo>
                  <a:cubicBezTo>
                    <a:pt x="378" y="51"/>
                    <a:pt x="380" y="53"/>
                    <a:pt x="380" y="79"/>
                  </a:cubicBezTo>
                  <a:cubicBezTo>
                    <a:pt x="380" y="105"/>
                    <a:pt x="375" y="171"/>
                    <a:pt x="370" y="196"/>
                  </a:cubicBezTo>
                  <a:cubicBezTo>
                    <a:pt x="365" y="221"/>
                    <a:pt x="366" y="219"/>
                    <a:pt x="349" y="232"/>
                  </a:cubicBezTo>
                  <a:cubicBezTo>
                    <a:pt x="332" y="245"/>
                    <a:pt x="293" y="261"/>
                    <a:pt x="269" y="271"/>
                  </a:cubicBezTo>
                  <a:cubicBezTo>
                    <a:pt x="245" y="281"/>
                    <a:pt x="222" y="284"/>
                    <a:pt x="203" y="294"/>
                  </a:cubicBezTo>
                  <a:cubicBezTo>
                    <a:pt x="184" y="304"/>
                    <a:pt x="170" y="322"/>
                    <a:pt x="154" y="333"/>
                  </a:cubicBezTo>
                  <a:cubicBezTo>
                    <a:pt x="138" y="344"/>
                    <a:pt x="119" y="352"/>
                    <a:pt x="106" y="361"/>
                  </a:cubicBezTo>
                  <a:cubicBezTo>
                    <a:pt x="93" y="370"/>
                    <a:pt x="93" y="376"/>
                    <a:pt x="83" y="38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sp>
          <p:nvSpPr>
            <p:cNvPr id="74872" name="Freeform 42"/>
            <p:cNvSpPr>
              <a:spLocks/>
            </p:cNvSpPr>
            <p:nvPr/>
          </p:nvSpPr>
          <p:spPr bwMode="auto">
            <a:xfrm>
              <a:off x="2016" y="2888"/>
              <a:ext cx="257" cy="189"/>
            </a:xfrm>
            <a:custGeom>
              <a:avLst/>
              <a:gdLst>
                <a:gd name="T0" fmla="*/ 11 w 269"/>
                <a:gd name="T1" fmla="*/ 46 h 189"/>
                <a:gd name="T2" fmla="*/ 26 w 269"/>
                <a:gd name="T3" fmla="*/ 10 h 189"/>
                <a:gd name="T4" fmla="*/ 46 w 269"/>
                <a:gd name="T5" fmla="*/ 1 h 189"/>
                <a:gd name="T6" fmla="*/ 110 w 269"/>
                <a:gd name="T7" fmla="*/ 4 h 189"/>
                <a:gd name="T8" fmla="*/ 161 w 269"/>
                <a:gd name="T9" fmla="*/ 28 h 189"/>
                <a:gd name="T10" fmla="*/ 183 w 269"/>
                <a:gd name="T11" fmla="*/ 43 h 189"/>
                <a:gd name="T12" fmla="*/ 195 w 269"/>
                <a:gd name="T13" fmla="*/ 42 h 189"/>
                <a:gd name="T14" fmla="*/ 187 w 269"/>
                <a:gd name="T15" fmla="*/ 64 h 189"/>
                <a:gd name="T16" fmla="*/ 163 w 269"/>
                <a:gd name="T17" fmla="*/ 88 h 189"/>
                <a:gd name="T18" fmla="*/ 139 w 269"/>
                <a:gd name="T19" fmla="*/ 118 h 189"/>
                <a:gd name="T20" fmla="*/ 98 w 269"/>
                <a:gd name="T21" fmla="*/ 154 h 189"/>
                <a:gd name="T22" fmla="*/ 47 w 269"/>
                <a:gd name="T23" fmla="*/ 184 h 189"/>
                <a:gd name="T24" fmla="*/ 18 w 269"/>
                <a:gd name="T25" fmla="*/ 184 h 189"/>
                <a:gd name="T26" fmla="*/ 1 w 269"/>
                <a:gd name="T27" fmla="*/ 163 h 189"/>
                <a:gd name="T28" fmla="*/ 11 w 269"/>
                <a:gd name="T29" fmla="*/ 46 h 1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9"/>
                <a:gd name="T46" fmla="*/ 0 h 189"/>
                <a:gd name="T47" fmla="*/ 269 w 269"/>
                <a:gd name="T48" fmla="*/ 189 h 1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9" h="189">
                  <a:moveTo>
                    <a:pt x="16" y="46"/>
                  </a:moveTo>
                  <a:cubicBezTo>
                    <a:pt x="21" y="21"/>
                    <a:pt x="26" y="17"/>
                    <a:pt x="34" y="10"/>
                  </a:cubicBezTo>
                  <a:cubicBezTo>
                    <a:pt x="42" y="3"/>
                    <a:pt x="44" y="2"/>
                    <a:pt x="63" y="1"/>
                  </a:cubicBezTo>
                  <a:cubicBezTo>
                    <a:pt x="82" y="0"/>
                    <a:pt x="124" y="0"/>
                    <a:pt x="151" y="4"/>
                  </a:cubicBezTo>
                  <a:cubicBezTo>
                    <a:pt x="178" y="8"/>
                    <a:pt x="206" y="22"/>
                    <a:pt x="223" y="28"/>
                  </a:cubicBezTo>
                  <a:cubicBezTo>
                    <a:pt x="240" y="34"/>
                    <a:pt x="245" y="41"/>
                    <a:pt x="252" y="43"/>
                  </a:cubicBezTo>
                  <a:cubicBezTo>
                    <a:pt x="259" y="45"/>
                    <a:pt x="267" y="39"/>
                    <a:pt x="268" y="42"/>
                  </a:cubicBezTo>
                  <a:cubicBezTo>
                    <a:pt x="269" y="45"/>
                    <a:pt x="266" y="56"/>
                    <a:pt x="259" y="64"/>
                  </a:cubicBezTo>
                  <a:cubicBezTo>
                    <a:pt x="252" y="72"/>
                    <a:pt x="236" y="79"/>
                    <a:pt x="225" y="88"/>
                  </a:cubicBezTo>
                  <a:cubicBezTo>
                    <a:pt x="214" y="97"/>
                    <a:pt x="205" y="107"/>
                    <a:pt x="190" y="118"/>
                  </a:cubicBezTo>
                  <a:cubicBezTo>
                    <a:pt x="175" y="129"/>
                    <a:pt x="157" y="143"/>
                    <a:pt x="136" y="154"/>
                  </a:cubicBezTo>
                  <a:cubicBezTo>
                    <a:pt x="115" y="165"/>
                    <a:pt x="82" y="179"/>
                    <a:pt x="64" y="184"/>
                  </a:cubicBezTo>
                  <a:cubicBezTo>
                    <a:pt x="46" y="189"/>
                    <a:pt x="35" y="187"/>
                    <a:pt x="25" y="184"/>
                  </a:cubicBezTo>
                  <a:cubicBezTo>
                    <a:pt x="15" y="181"/>
                    <a:pt x="2" y="186"/>
                    <a:pt x="1" y="163"/>
                  </a:cubicBezTo>
                  <a:cubicBezTo>
                    <a:pt x="0" y="140"/>
                    <a:pt x="11" y="71"/>
                    <a:pt x="16" y="46"/>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grpSp>
        <p:nvGrpSpPr>
          <p:cNvPr id="74782" name="Group 43"/>
          <p:cNvGrpSpPr>
            <a:grpSpLocks/>
          </p:cNvGrpSpPr>
          <p:nvPr/>
        </p:nvGrpSpPr>
        <p:grpSpPr bwMode="auto">
          <a:xfrm>
            <a:off x="611188" y="2276475"/>
            <a:ext cx="1887537" cy="852488"/>
            <a:chOff x="234" y="1248"/>
            <a:chExt cx="1331" cy="597"/>
          </a:xfrm>
        </p:grpSpPr>
        <p:sp>
          <p:nvSpPr>
            <p:cNvPr id="74863" name="Freeform 44"/>
            <p:cNvSpPr>
              <a:spLocks/>
            </p:cNvSpPr>
            <p:nvPr/>
          </p:nvSpPr>
          <p:spPr bwMode="auto">
            <a:xfrm>
              <a:off x="234" y="1248"/>
              <a:ext cx="1331" cy="597"/>
            </a:xfrm>
            <a:custGeom>
              <a:avLst/>
              <a:gdLst>
                <a:gd name="T0" fmla="*/ 0 w 1331"/>
                <a:gd name="T1" fmla="*/ 87 h 597"/>
                <a:gd name="T2" fmla="*/ 9 w 1331"/>
                <a:gd name="T3" fmla="*/ 48 h 597"/>
                <a:gd name="T4" fmla="*/ 126 w 1331"/>
                <a:gd name="T5" fmla="*/ 0 h 597"/>
                <a:gd name="T6" fmla="*/ 231 w 1331"/>
                <a:gd name="T7" fmla="*/ 12 h 597"/>
                <a:gd name="T8" fmla="*/ 258 w 1331"/>
                <a:gd name="T9" fmla="*/ 24 h 597"/>
                <a:gd name="T10" fmla="*/ 276 w 1331"/>
                <a:gd name="T11" fmla="*/ 36 h 597"/>
                <a:gd name="T12" fmla="*/ 315 w 1331"/>
                <a:gd name="T13" fmla="*/ 129 h 597"/>
                <a:gd name="T14" fmla="*/ 375 w 1331"/>
                <a:gd name="T15" fmla="*/ 228 h 597"/>
                <a:gd name="T16" fmla="*/ 393 w 1331"/>
                <a:gd name="T17" fmla="*/ 255 h 597"/>
                <a:gd name="T18" fmla="*/ 414 w 1331"/>
                <a:gd name="T19" fmla="*/ 276 h 597"/>
                <a:gd name="T20" fmla="*/ 471 w 1331"/>
                <a:gd name="T21" fmla="*/ 327 h 597"/>
                <a:gd name="T22" fmla="*/ 621 w 1331"/>
                <a:gd name="T23" fmla="*/ 369 h 597"/>
                <a:gd name="T24" fmla="*/ 768 w 1331"/>
                <a:gd name="T25" fmla="*/ 369 h 597"/>
                <a:gd name="T26" fmla="*/ 810 w 1331"/>
                <a:gd name="T27" fmla="*/ 357 h 597"/>
                <a:gd name="T28" fmla="*/ 852 w 1331"/>
                <a:gd name="T29" fmla="*/ 330 h 597"/>
                <a:gd name="T30" fmla="*/ 912 w 1331"/>
                <a:gd name="T31" fmla="*/ 306 h 597"/>
                <a:gd name="T32" fmla="*/ 1080 w 1331"/>
                <a:gd name="T33" fmla="*/ 261 h 597"/>
                <a:gd name="T34" fmla="*/ 1113 w 1331"/>
                <a:gd name="T35" fmla="*/ 252 h 597"/>
                <a:gd name="T36" fmla="*/ 1131 w 1331"/>
                <a:gd name="T37" fmla="*/ 246 h 597"/>
                <a:gd name="T38" fmla="*/ 1269 w 1331"/>
                <a:gd name="T39" fmla="*/ 285 h 597"/>
                <a:gd name="T40" fmla="*/ 1320 w 1331"/>
                <a:gd name="T41" fmla="*/ 336 h 597"/>
                <a:gd name="T42" fmla="*/ 1323 w 1331"/>
                <a:gd name="T43" fmla="*/ 426 h 597"/>
                <a:gd name="T44" fmla="*/ 1284 w 1331"/>
                <a:gd name="T45" fmla="*/ 477 h 597"/>
                <a:gd name="T46" fmla="*/ 1266 w 1331"/>
                <a:gd name="T47" fmla="*/ 483 h 597"/>
                <a:gd name="T48" fmla="*/ 1173 w 1331"/>
                <a:gd name="T49" fmla="*/ 465 h 597"/>
                <a:gd name="T50" fmla="*/ 1089 w 1331"/>
                <a:gd name="T51" fmla="*/ 465 h 597"/>
                <a:gd name="T52" fmla="*/ 1077 w 1331"/>
                <a:gd name="T53" fmla="*/ 483 h 597"/>
                <a:gd name="T54" fmla="*/ 1014 w 1331"/>
                <a:gd name="T55" fmla="*/ 522 h 597"/>
                <a:gd name="T56" fmla="*/ 864 w 1331"/>
                <a:gd name="T57" fmla="*/ 576 h 597"/>
                <a:gd name="T58" fmla="*/ 765 w 1331"/>
                <a:gd name="T59" fmla="*/ 597 h 597"/>
                <a:gd name="T60" fmla="*/ 522 w 1331"/>
                <a:gd name="T61" fmla="*/ 579 h 597"/>
                <a:gd name="T62" fmla="*/ 492 w 1331"/>
                <a:gd name="T63" fmla="*/ 567 h 597"/>
                <a:gd name="T64" fmla="*/ 468 w 1331"/>
                <a:gd name="T65" fmla="*/ 561 h 597"/>
                <a:gd name="T66" fmla="*/ 378 w 1331"/>
                <a:gd name="T67" fmla="*/ 531 h 597"/>
                <a:gd name="T68" fmla="*/ 297 w 1331"/>
                <a:gd name="T69" fmla="*/ 504 h 597"/>
                <a:gd name="T70" fmla="*/ 249 w 1331"/>
                <a:gd name="T71" fmla="*/ 483 h 597"/>
                <a:gd name="T72" fmla="*/ 198 w 1331"/>
                <a:gd name="T73" fmla="*/ 444 h 597"/>
                <a:gd name="T74" fmla="*/ 84 w 1331"/>
                <a:gd name="T75" fmla="*/ 348 h 597"/>
                <a:gd name="T76" fmla="*/ 60 w 1331"/>
                <a:gd name="T77" fmla="*/ 309 h 597"/>
                <a:gd name="T78" fmla="*/ 36 w 1331"/>
                <a:gd name="T79" fmla="*/ 258 h 597"/>
                <a:gd name="T80" fmla="*/ 18 w 1331"/>
                <a:gd name="T81" fmla="*/ 204 h 597"/>
                <a:gd name="T82" fmla="*/ 3 w 1331"/>
                <a:gd name="T83" fmla="*/ 120 h 597"/>
                <a:gd name="T84" fmla="*/ 0 w 1331"/>
                <a:gd name="T85" fmla="*/ 87 h 5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31"/>
                <a:gd name="T130" fmla="*/ 0 h 597"/>
                <a:gd name="T131" fmla="*/ 1331 w 1331"/>
                <a:gd name="T132" fmla="*/ 597 h 59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31" h="597">
                  <a:moveTo>
                    <a:pt x="0" y="87"/>
                  </a:moveTo>
                  <a:cubicBezTo>
                    <a:pt x="1" y="81"/>
                    <a:pt x="4" y="53"/>
                    <a:pt x="9" y="48"/>
                  </a:cubicBezTo>
                  <a:cubicBezTo>
                    <a:pt x="40" y="17"/>
                    <a:pt x="84" y="4"/>
                    <a:pt x="126" y="0"/>
                  </a:cubicBezTo>
                  <a:cubicBezTo>
                    <a:pt x="161" y="2"/>
                    <a:pt x="197" y="2"/>
                    <a:pt x="231" y="12"/>
                  </a:cubicBezTo>
                  <a:cubicBezTo>
                    <a:pt x="240" y="15"/>
                    <a:pt x="250" y="20"/>
                    <a:pt x="258" y="24"/>
                  </a:cubicBezTo>
                  <a:cubicBezTo>
                    <a:pt x="264" y="28"/>
                    <a:pt x="276" y="36"/>
                    <a:pt x="276" y="36"/>
                  </a:cubicBezTo>
                  <a:cubicBezTo>
                    <a:pt x="288" y="83"/>
                    <a:pt x="271" y="107"/>
                    <a:pt x="315" y="129"/>
                  </a:cubicBezTo>
                  <a:cubicBezTo>
                    <a:pt x="335" y="162"/>
                    <a:pt x="353" y="197"/>
                    <a:pt x="375" y="228"/>
                  </a:cubicBezTo>
                  <a:cubicBezTo>
                    <a:pt x="381" y="237"/>
                    <a:pt x="385" y="247"/>
                    <a:pt x="393" y="255"/>
                  </a:cubicBezTo>
                  <a:cubicBezTo>
                    <a:pt x="400" y="262"/>
                    <a:pt x="414" y="276"/>
                    <a:pt x="414" y="276"/>
                  </a:cubicBezTo>
                  <a:cubicBezTo>
                    <a:pt x="422" y="300"/>
                    <a:pt x="451" y="314"/>
                    <a:pt x="471" y="327"/>
                  </a:cubicBezTo>
                  <a:cubicBezTo>
                    <a:pt x="515" y="357"/>
                    <a:pt x="568" y="366"/>
                    <a:pt x="621" y="369"/>
                  </a:cubicBezTo>
                  <a:cubicBezTo>
                    <a:pt x="678" y="379"/>
                    <a:pt x="654" y="376"/>
                    <a:pt x="768" y="369"/>
                  </a:cubicBezTo>
                  <a:cubicBezTo>
                    <a:pt x="783" y="368"/>
                    <a:pt x="810" y="357"/>
                    <a:pt x="810" y="357"/>
                  </a:cubicBezTo>
                  <a:cubicBezTo>
                    <a:pt x="822" y="345"/>
                    <a:pt x="835" y="334"/>
                    <a:pt x="852" y="330"/>
                  </a:cubicBezTo>
                  <a:cubicBezTo>
                    <a:pt x="872" y="318"/>
                    <a:pt x="892" y="316"/>
                    <a:pt x="912" y="306"/>
                  </a:cubicBezTo>
                  <a:cubicBezTo>
                    <a:pt x="967" y="278"/>
                    <a:pt x="1018" y="264"/>
                    <a:pt x="1080" y="261"/>
                  </a:cubicBezTo>
                  <a:cubicBezTo>
                    <a:pt x="1091" y="257"/>
                    <a:pt x="1102" y="256"/>
                    <a:pt x="1113" y="252"/>
                  </a:cubicBezTo>
                  <a:cubicBezTo>
                    <a:pt x="1119" y="250"/>
                    <a:pt x="1131" y="246"/>
                    <a:pt x="1131" y="246"/>
                  </a:cubicBezTo>
                  <a:cubicBezTo>
                    <a:pt x="1208" y="250"/>
                    <a:pt x="1214" y="246"/>
                    <a:pt x="1269" y="285"/>
                  </a:cubicBezTo>
                  <a:cubicBezTo>
                    <a:pt x="1290" y="300"/>
                    <a:pt x="1307" y="314"/>
                    <a:pt x="1320" y="336"/>
                  </a:cubicBezTo>
                  <a:cubicBezTo>
                    <a:pt x="1329" y="371"/>
                    <a:pt x="1331" y="371"/>
                    <a:pt x="1323" y="426"/>
                  </a:cubicBezTo>
                  <a:cubicBezTo>
                    <a:pt x="1322" y="434"/>
                    <a:pt x="1292" y="473"/>
                    <a:pt x="1284" y="477"/>
                  </a:cubicBezTo>
                  <a:cubicBezTo>
                    <a:pt x="1278" y="480"/>
                    <a:pt x="1266" y="483"/>
                    <a:pt x="1266" y="483"/>
                  </a:cubicBezTo>
                  <a:cubicBezTo>
                    <a:pt x="1232" y="480"/>
                    <a:pt x="1206" y="468"/>
                    <a:pt x="1173" y="465"/>
                  </a:cubicBezTo>
                  <a:cubicBezTo>
                    <a:pt x="1143" y="459"/>
                    <a:pt x="1128" y="455"/>
                    <a:pt x="1089" y="465"/>
                  </a:cubicBezTo>
                  <a:cubicBezTo>
                    <a:pt x="1082" y="467"/>
                    <a:pt x="1083" y="480"/>
                    <a:pt x="1077" y="483"/>
                  </a:cubicBezTo>
                  <a:cubicBezTo>
                    <a:pt x="1054" y="494"/>
                    <a:pt x="1035" y="508"/>
                    <a:pt x="1014" y="522"/>
                  </a:cubicBezTo>
                  <a:cubicBezTo>
                    <a:pt x="981" y="544"/>
                    <a:pt x="904" y="570"/>
                    <a:pt x="864" y="576"/>
                  </a:cubicBezTo>
                  <a:cubicBezTo>
                    <a:pt x="832" y="587"/>
                    <a:pt x="797" y="589"/>
                    <a:pt x="765" y="597"/>
                  </a:cubicBezTo>
                  <a:cubicBezTo>
                    <a:pt x="668" y="595"/>
                    <a:pt x="608" y="593"/>
                    <a:pt x="522" y="579"/>
                  </a:cubicBezTo>
                  <a:cubicBezTo>
                    <a:pt x="510" y="573"/>
                    <a:pt x="507" y="571"/>
                    <a:pt x="492" y="567"/>
                  </a:cubicBezTo>
                  <a:cubicBezTo>
                    <a:pt x="484" y="565"/>
                    <a:pt x="468" y="561"/>
                    <a:pt x="468" y="561"/>
                  </a:cubicBezTo>
                  <a:cubicBezTo>
                    <a:pt x="443" y="544"/>
                    <a:pt x="407" y="541"/>
                    <a:pt x="378" y="531"/>
                  </a:cubicBezTo>
                  <a:cubicBezTo>
                    <a:pt x="351" y="522"/>
                    <a:pt x="324" y="509"/>
                    <a:pt x="297" y="504"/>
                  </a:cubicBezTo>
                  <a:cubicBezTo>
                    <a:pt x="281" y="496"/>
                    <a:pt x="265" y="491"/>
                    <a:pt x="249" y="483"/>
                  </a:cubicBezTo>
                  <a:cubicBezTo>
                    <a:pt x="229" y="473"/>
                    <a:pt x="216" y="456"/>
                    <a:pt x="198" y="444"/>
                  </a:cubicBezTo>
                  <a:cubicBezTo>
                    <a:pt x="158" y="417"/>
                    <a:pt x="119" y="383"/>
                    <a:pt x="84" y="348"/>
                  </a:cubicBezTo>
                  <a:cubicBezTo>
                    <a:pt x="79" y="333"/>
                    <a:pt x="68" y="322"/>
                    <a:pt x="60" y="309"/>
                  </a:cubicBezTo>
                  <a:cubicBezTo>
                    <a:pt x="50" y="293"/>
                    <a:pt x="47" y="274"/>
                    <a:pt x="36" y="258"/>
                  </a:cubicBezTo>
                  <a:cubicBezTo>
                    <a:pt x="31" y="239"/>
                    <a:pt x="22" y="223"/>
                    <a:pt x="18" y="204"/>
                  </a:cubicBezTo>
                  <a:cubicBezTo>
                    <a:pt x="15" y="174"/>
                    <a:pt x="6" y="150"/>
                    <a:pt x="3" y="120"/>
                  </a:cubicBezTo>
                  <a:cubicBezTo>
                    <a:pt x="0" y="91"/>
                    <a:pt x="0" y="71"/>
                    <a:pt x="0" y="87"/>
                  </a:cubicBezTo>
                  <a:close/>
                </a:path>
              </a:pathLst>
            </a:custGeom>
            <a:solidFill>
              <a:srgbClr val="FFCCFF"/>
            </a:solidFill>
            <a:ln w="28575">
              <a:solidFill>
                <a:schemeClr val="tx1"/>
              </a:solidFill>
              <a:round/>
              <a:headEnd/>
              <a:tailEnd/>
            </a:ln>
          </p:spPr>
          <p:txBody>
            <a:bodyPr wrap="none" anchor="ctr">
              <a:spAutoFit/>
            </a:bodyPr>
            <a:lstStyle/>
            <a:p>
              <a:endParaRPr lang="tr-TR"/>
            </a:p>
          </p:txBody>
        </p:sp>
        <p:sp>
          <p:nvSpPr>
            <p:cNvPr id="74864" name="Freeform 45"/>
            <p:cNvSpPr>
              <a:spLocks/>
            </p:cNvSpPr>
            <p:nvPr/>
          </p:nvSpPr>
          <p:spPr bwMode="auto">
            <a:xfrm>
              <a:off x="1416" y="1505"/>
              <a:ext cx="134" cy="218"/>
            </a:xfrm>
            <a:custGeom>
              <a:avLst/>
              <a:gdLst>
                <a:gd name="T0" fmla="*/ 83 w 136"/>
                <a:gd name="T1" fmla="*/ 205 h 218"/>
                <a:gd name="T2" fmla="*/ 30 w 136"/>
                <a:gd name="T3" fmla="*/ 196 h 218"/>
                <a:gd name="T4" fmla="*/ 15 w 136"/>
                <a:gd name="T5" fmla="*/ 112 h 218"/>
                <a:gd name="T6" fmla="*/ 12 w 136"/>
                <a:gd name="T7" fmla="*/ 49 h 218"/>
                <a:gd name="T8" fmla="*/ 3 w 136"/>
                <a:gd name="T9" fmla="*/ 28 h 218"/>
                <a:gd name="T10" fmla="*/ 33 w 136"/>
                <a:gd name="T11" fmla="*/ 4 h 218"/>
                <a:gd name="T12" fmla="*/ 89 w 136"/>
                <a:gd name="T13" fmla="*/ 52 h 218"/>
                <a:gd name="T14" fmla="*/ 121 w 136"/>
                <a:gd name="T15" fmla="*/ 115 h 218"/>
                <a:gd name="T16" fmla="*/ 83 w 136"/>
                <a:gd name="T17" fmla="*/ 205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
                <a:gd name="T28" fmla="*/ 0 h 218"/>
                <a:gd name="T29" fmla="*/ 136 w 136"/>
                <a:gd name="T30" fmla="*/ 218 h 2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 h="218">
                  <a:moveTo>
                    <a:pt x="90" y="205"/>
                  </a:moveTo>
                  <a:cubicBezTo>
                    <a:pt x="73" y="218"/>
                    <a:pt x="42" y="211"/>
                    <a:pt x="30" y="196"/>
                  </a:cubicBezTo>
                  <a:cubicBezTo>
                    <a:pt x="18" y="181"/>
                    <a:pt x="18" y="136"/>
                    <a:pt x="15" y="112"/>
                  </a:cubicBezTo>
                  <a:cubicBezTo>
                    <a:pt x="12" y="88"/>
                    <a:pt x="14" y="63"/>
                    <a:pt x="12" y="49"/>
                  </a:cubicBezTo>
                  <a:cubicBezTo>
                    <a:pt x="10" y="35"/>
                    <a:pt x="0" y="35"/>
                    <a:pt x="3" y="28"/>
                  </a:cubicBezTo>
                  <a:cubicBezTo>
                    <a:pt x="6" y="21"/>
                    <a:pt x="18" y="0"/>
                    <a:pt x="33" y="4"/>
                  </a:cubicBezTo>
                  <a:cubicBezTo>
                    <a:pt x="48" y="8"/>
                    <a:pt x="79" y="34"/>
                    <a:pt x="96" y="52"/>
                  </a:cubicBezTo>
                  <a:cubicBezTo>
                    <a:pt x="113" y="70"/>
                    <a:pt x="134" y="90"/>
                    <a:pt x="135" y="115"/>
                  </a:cubicBezTo>
                  <a:cubicBezTo>
                    <a:pt x="136" y="140"/>
                    <a:pt x="107" y="192"/>
                    <a:pt x="90" y="205"/>
                  </a:cubicBezTo>
                  <a:close/>
                </a:path>
              </a:pathLst>
            </a:custGeom>
            <a:gradFill rotWithShape="0">
              <a:gsLst>
                <a:gs pos="0">
                  <a:srgbClr val="765E76"/>
                </a:gs>
                <a:gs pos="50000">
                  <a:srgbClr val="FFCCFF"/>
                </a:gs>
                <a:gs pos="100000">
                  <a:srgbClr val="765E76"/>
                </a:gs>
              </a:gsLst>
              <a:lin ang="5400000" scaled="1"/>
            </a:gradFill>
            <a:ln w="28575">
              <a:solidFill>
                <a:schemeClr val="tx1"/>
              </a:solidFill>
              <a:round/>
              <a:headEnd/>
              <a:tailEnd/>
            </a:ln>
          </p:spPr>
          <p:txBody>
            <a:bodyPr wrap="none" anchor="ctr">
              <a:spAutoFit/>
            </a:bodyPr>
            <a:lstStyle/>
            <a:p>
              <a:endParaRPr lang="tr-TR"/>
            </a:p>
          </p:txBody>
        </p:sp>
        <p:sp>
          <p:nvSpPr>
            <p:cNvPr id="74865" name="Freeform 46"/>
            <p:cNvSpPr>
              <a:spLocks/>
            </p:cNvSpPr>
            <p:nvPr/>
          </p:nvSpPr>
          <p:spPr bwMode="auto">
            <a:xfrm>
              <a:off x="432" y="1262"/>
              <a:ext cx="50" cy="249"/>
            </a:xfrm>
            <a:custGeom>
              <a:avLst/>
              <a:gdLst>
                <a:gd name="T0" fmla="*/ 6 w 52"/>
                <a:gd name="T1" fmla="*/ 0 h 252"/>
                <a:gd name="T2" fmla="*/ 6 w 52"/>
                <a:gd name="T3" fmla="*/ 33 h 252"/>
                <a:gd name="T4" fmla="*/ 0 w 52"/>
                <a:gd name="T5" fmla="*/ 44 h 252"/>
                <a:gd name="T6" fmla="*/ 32 w 52"/>
                <a:gd name="T7" fmla="*/ 119 h 252"/>
                <a:gd name="T8" fmla="*/ 38 w 52"/>
                <a:gd name="T9" fmla="*/ 139 h 252"/>
                <a:gd name="T10" fmla="*/ 36 w 52"/>
                <a:gd name="T11" fmla="*/ 204 h 252"/>
                <a:gd name="T12" fmla="*/ 23 w 52"/>
                <a:gd name="T13" fmla="*/ 231 h 252"/>
                <a:gd name="T14" fmla="*/ 0 60000 65536"/>
                <a:gd name="T15" fmla="*/ 0 60000 65536"/>
                <a:gd name="T16" fmla="*/ 0 60000 65536"/>
                <a:gd name="T17" fmla="*/ 0 60000 65536"/>
                <a:gd name="T18" fmla="*/ 0 60000 65536"/>
                <a:gd name="T19" fmla="*/ 0 60000 65536"/>
                <a:gd name="T20" fmla="*/ 0 60000 65536"/>
                <a:gd name="T21" fmla="*/ 0 w 52"/>
                <a:gd name="T22" fmla="*/ 0 h 252"/>
                <a:gd name="T23" fmla="*/ 52 w 52"/>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252">
                  <a:moveTo>
                    <a:pt x="6" y="0"/>
                  </a:moveTo>
                  <a:cubicBezTo>
                    <a:pt x="11" y="15"/>
                    <a:pt x="11" y="10"/>
                    <a:pt x="6" y="33"/>
                  </a:cubicBezTo>
                  <a:cubicBezTo>
                    <a:pt x="5" y="39"/>
                    <a:pt x="0" y="51"/>
                    <a:pt x="0" y="51"/>
                  </a:cubicBezTo>
                  <a:cubicBezTo>
                    <a:pt x="3" y="82"/>
                    <a:pt x="17" y="104"/>
                    <a:pt x="39" y="126"/>
                  </a:cubicBezTo>
                  <a:cubicBezTo>
                    <a:pt x="42" y="136"/>
                    <a:pt x="48" y="143"/>
                    <a:pt x="51" y="153"/>
                  </a:cubicBezTo>
                  <a:cubicBezTo>
                    <a:pt x="50" y="176"/>
                    <a:pt x="52" y="199"/>
                    <a:pt x="48" y="222"/>
                  </a:cubicBezTo>
                  <a:cubicBezTo>
                    <a:pt x="46" y="234"/>
                    <a:pt x="30" y="240"/>
                    <a:pt x="30" y="252"/>
                  </a:cubicBezTo>
                </a:path>
              </a:pathLst>
            </a:custGeom>
            <a:noFill/>
            <a:ln w="19050">
              <a:solidFill>
                <a:schemeClr val="bg2"/>
              </a:solidFill>
              <a:round/>
              <a:headEnd/>
              <a:tailEnd/>
            </a:ln>
          </p:spPr>
          <p:txBody>
            <a:bodyPr wrap="none" anchor="ctr">
              <a:spAutoFit/>
            </a:bodyPr>
            <a:lstStyle/>
            <a:p>
              <a:endParaRPr lang="tr-TR"/>
            </a:p>
          </p:txBody>
        </p:sp>
        <p:sp>
          <p:nvSpPr>
            <p:cNvPr id="74866" name="Freeform 47"/>
            <p:cNvSpPr>
              <a:spLocks/>
            </p:cNvSpPr>
            <p:nvPr/>
          </p:nvSpPr>
          <p:spPr bwMode="auto">
            <a:xfrm>
              <a:off x="399" y="1464"/>
              <a:ext cx="196" cy="159"/>
            </a:xfrm>
            <a:custGeom>
              <a:avLst/>
              <a:gdLst>
                <a:gd name="T0" fmla="*/ 0 w 196"/>
                <a:gd name="T1" fmla="*/ 12 h 159"/>
                <a:gd name="T2" fmla="*/ 75 w 196"/>
                <a:gd name="T3" fmla="*/ 0 h 159"/>
                <a:gd name="T4" fmla="*/ 96 w 196"/>
                <a:gd name="T5" fmla="*/ 21 h 159"/>
                <a:gd name="T6" fmla="*/ 117 w 196"/>
                <a:gd name="T7" fmla="*/ 30 h 159"/>
                <a:gd name="T8" fmla="*/ 129 w 196"/>
                <a:gd name="T9" fmla="*/ 42 h 159"/>
                <a:gd name="T10" fmla="*/ 174 w 196"/>
                <a:gd name="T11" fmla="*/ 54 h 159"/>
                <a:gd name="T12" fmla="*/ 189 w 196"/>
                <a:gd name="T13" fmla="*/ 159 h 159"/>
                <a:gd name="T14" fmla="*/ 0 60000 65536"/>
                <a:gd name="T15" fmla="*/ 0 60000 65536"/>
                <a:gd name="T16" fmla="*/ 0 60000 65536"/>
                <a:gd name="T17" fmla="*/ 0 60000 65536"/>
                <a:gd name="T18" fmla="*/ 0 60000 65536"/>
                <a:gd name="T19" fmla="*/ 0 60000 65536"/>
                <a:gd name="T20" fmla="*/ 0 60000 65536"/>
                <a:gd name="T21" fmla="*/ 0 w 196"/>
                <a:gd name="T22" fmla="*/ 0 h 159"/>
                <a:gd name="T23" fmla="*/ 196 w 196"/>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159">
                  <a:moveTo>
                    <a:pt x="0" y="12"/>
                  </a:moveTo>
                  <a:cubicBezTo>
                    <a:pt x="28" y="10"/>
                    <a:pt x="49" y="9"/>
                    <a:pt x="75" y="0"/>
                  </a:cubicBezTo>
                  <a:cubicBezTo>
                    <a:pt x="89" y="5"/>
                    <a:pt x="88" y="13"/>
                    <a:pt x="96" y="21"/>
                  </a:cubicBezTo>
                  <a:cubicBezTo>
                    <a:pt x="101" y="26"/>
                    <a:pt x="111" y="25"/>
                    <a:pt x="117" y="30"/>
                  </a:cubicBezTo>
                  <a:cubicBezTo>
                    <a:pt x="122" y="33"/>
                    <a:pt x="124" y="39"/>
                    <a:pt x="129" y="42"/>
                  </a:cubicBezTo>
                  <a:cubicBezTo>
                    <a:pt x="142" y="48"/>
                    <a:pt x="160" y="49"/>
                    <a:pt x="174" y="54"/>
                  </a:cubicBezTo>
                  <a:cubicBezTo>
                    <a:pt x="196" y="87"/>
                    <a:pt x="189" y="117"/>
                    <a:pt x="189" y="159"/>
                  </a:cubicBezTo>
                </a:path>
              </a:pathLst>
            </a:custGeom>
            <a:noFill/>
            <a:ln w="19050">
              <a:solidFill>
                <a:schemeClr val="bg2"/>
              </a:solidFill>
              <a:round/>
              <a:headEnd/>
              <a:tailEnd/>
            </a:ln>
          </p:spPr>
          <p:txBody>
            <a:bodyPr wrap="none" anchor="ctr">
              <a:spAutoFit/>
            </a:bodyPr>
            <a:lstStyle/>
            <a:p>
              <a:endParaRPr lang="tr-TR"/>
            </a:p>
          </p:txBody>
        </p:sp>
        <p:sp>
          <p:nvSpPr>
            <p:cNvPr id="74867" name="Freeform 48"/>
            <p:cNvSpPr>
              <a:spLocks/>
            </p:cNvSpPr>
            <p:nvPr/>
          </p:nvSpPr>
          <p:spPr bwMode="auto">
            <a:xfrm>
              <a:off x="586" y="1552"/>
              <a:ext cx="75" cy="23"/>
            </a:xfrm>
            <a:custGeom>
              <a:avLst/>
              <a:gdLst>
                <a:gd name="T0" fmla="*/ 75 w 75"/>
                <a:gd name="T1" fmla="*/ 17 h 24"/>
                <a:gd name="T2" fmla="*/ 36 w 75"/>
                <a:gd name="T3" fmla="*/ 0 h 24"/>
                <a:gd name="T4" fmla="*/ 0 w 75"/>
                <a:gd name="T5" fmla="*/ 3 h 24"/>
                <a:gd name="T6" fmla="*/ 0 60000 65536"/>
                <a:gd name="T7" fmla="*/ 0 60000 65536"/>
                <a:gd name="T8" fmla="*/ 0 60000 65536"/>
                <a:gd name="T9" fmla="*/ 0 w 75"/>
                <a:gd name="T10" fmla="*/ 0 h 24"/>
                <a:gd name="T11" fmla="*/ 75 w 75"/>
                <a:gd name="T12" fmla="*/ 24 h 24"/>
              </a:gdLst>
              <a:ahLst/>
              <a:cxnLst>
                <a:cxn ang="T6">
                  <a:pos x="T0" y="T1"/>
                </a:cxn>
                <a:cxn ang="T7">
                  <a:pos x="T2" y="T3"/>
                </a:cxn>
                <a:cxn ang="T8">
                  <a:pos x="T4" y="T5"/>
                </a:cxn>
              </a:cxnLst>
              <a:rect l="T9" t="T10" r="T11" b="T12"/>
              <a:pathLst>
                <a:path w="75" h="24">
                  <a:moveTo>
                    <a:pt x="75" y="24"/>
                  </a:moveTo>
                  <a:cubicBezTo>
                    <a:pt x="63" y="16"/>
                    <a:pt x="50" y="5"/>
                    <a:pt x="36" y="0"/>
                  </a:cubicBezTo>
                  <a:cubicBezTo>
                    <a:pt x="10" y="4"/>
                    <a:pt x="22" y="3"/>
                    <a:pt x="0" y="3"/>
                  </a:cubicBezTo>
                </a:path>
              </a:pathLst>
            </a:custGeom>
            <a:noFill/>
            <a:ln w="19050">
              <a:solidFill>
                <a:schemeClr val="bg2"/>
              </a:solidFill>
              <a:round/>
              <a:headEnd/>
              <a:tailEnd/>
            </a:ln>
          </p:spPr>
          <p:txBody>
            <a:bodyPr wrap="none" anchor="ctr">
              <a:spAutoFit/>
            </a:bodyPr>
            <a:lstStyle/>
            <a:p>
              <a:endParaRPr lang="tr-TR"/>
            </a:p>
          </p:txBody>
        </p:sp>
        <p:sp>
          <p:nvSpPr>
            <p:cNvPr id="74868" name="Freeform 49"/>
            <p:cNvSpPr>
              <a:spLocks/>
            </p:cNvSpPr>
            <p:nvPr/>
          </p:nvSpPr>
          <p:spPr bwMode="auto">
            <a:xfrm>
              <a:off x="277" y="1500"/>
              <a:ext cx="284" cy="258"/>
            </a:xfrm>
            <a:custGeom>
              <a:avLst/>
              <a:gdLst>
                <a:gd name="T0" fmla="*/ 0 w 285"/>
                <a:gd name="T1" fmla="*/ 0 h 258"/>
                <a:gd name="T2" fmla="*/ 63 w 285"/>
                <a:gd name="T3" fmla="*/ 99 h 258"/>
                <a:gd name="T4" fmla="*/ 141 w 285"/>
                <a:gd name="T5" fmla="*/ 177 h 258"/>
                <a:gd name="T6" fmla="*/ 278 w 285"/>
                <a:gd name="T7" fmla="*/ 258 h 258"/>
                <a:gd name="T8" fmla="*/ 221 w 285"/>
                <a:gd name="T9" fmla="*/ 144 h 258"/>
                <a:gd name="T10" fmla="*/ 167 w 285"/>
                <a:gd name="T11" fmla="*/ 156 h 258"/>
                <a:gd name="T12" fmla="*/ 188 w 285"/>
                <a:gd name="T13" fmla="*/ 111 h 258"/>
                <a:gd name="T14" fmla="*/ 173 w 285"/>
                <a:gd name="T15" fmla="*/ 114 h 258"/>
                <a:gd name="T16" fmla="*/ 161 w 285"/>
                <a:gd name="T17" fmla="*/ 117 h 258"/>
                <a:gd name="T18" fmla="*/ 149 w 285"/>
                <a:gd name="T19" fmla="*/ 123 h 258"/>
                <a:gd name="T20" fmla="*/ 120 w 285"/>
                <a:gd name="T21" fmla="*/ 99 h 258"/>
                <a:gd name="T22" fmla="*/ 155 w 285"/>
                <a:gd name="T23" fmla="*/ 75 h 258"/>
                <a:gd name="T24" fmla="*/ 182 w 285"/>
                <a:gd name="T25" fmla="*/ 54 h 258"/>
                <a:gd name="T26" fmla="*/ 132 w 285"/>
                <a:gd name="T27" fmla="*/ 66 h 258"/>
                <a:gd name="T28" fmla="*/ 78 w 285"/>
                <a:gd name="T29" fmla="*/ 63 h 258"/>
                <a:gd name="T30" fmla="*/ 54 w 285"/>
                <a:gd name="T31" fmla="*/ 45 h 258"/>
                <a:gd name="T32" fmla="*/ 36 w 285"/>
                <a:gd name="T33" fmla="*/ 33 h 258"/>
                <a:gd name="T34" fmla="*/ 0 w 285"/>
                <a:gd name="T35" fmla="*/ 0 h 2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258"/>
                <a:gd name="T56" fmla="*/ 285 w 285"/>
                <a:gd name="T57" fmla="*/ 258 h 2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258">
                  <a:moveTo>
                    <a:pt x="0" y="0"/>
                  </a:moveTo>
                  <a:lnTo>
                    <a:pt x="63" y="99"/>
                  </a:lnTo>
                  <a:lnTo>
                    <a:pt x="141" y="177"/>
                  </a:lnTo>
                  <a:lnTo>
                    <a:pt x="285" y="258"/>
                  </a:lnTo>
                  <a:cubicBezTo>
                    <a:pt x="252" y="209"/>
                    <a:pt x="241" y="194"/>
                    <a:pt x="228" y="144"/>
                  </a:cubicBezTo>
                  <a:cubicBezTo>
                    <a:pt x="208" y="164"/>
                    <a:pt x="209" y="159"/>
                    <a:pt x="174" y="156"/>
                  </a:cubicBezTo>
                  <a:cubicBezTo>
                    <a:pt x="179" y="140"/>
                    <a:pt x="189" y="128"/>
                    <a:pt x="195" y="111"/>
                  </a:cubicBezTo>
                  <a:cubicBezTo>
                    <a:pt x="197" y="106"/>
                    <a:pt x="185" y="113"/>
                    <a:pt x="180" y="114"/>
                  </a:cubicBezTo>
                  <a:cubicBezTo>
                    <a:pt x="176" y="115"/>
                    <a:pt x="172" y="116"/>
                    <a:pt x="168" y="117"/>
                  </a:cubicBezTo>
                  <a:cubicBezTo>
                    <a:pt x="164" y="119"/>
                    <a:pt x="160" y="121"/>
                    <a:pt x="156" y="123"/>
                  </a:cubicBezTo>
                  <a:cubicBezTo>
                    <a:pt x="122" y="120"/>
                    <a:pt x="127" y="125"/>
                    <a:pt x="120" y="99"/>
                  </a:cubicBezTo>
                  <a:cubicBezTo>
                    <a:pt x="126" y="76"/>
                    <a:pt x="144" y="87"/>
                    <a:pt x="162" y="75"/>
                  </a:cubicBezTo>
                  <a:cubicBezTo>
                    <a:pt x="184" y="61"/>
                    <a:pt x="175" y="68"/>
                    <a:pt x="189" y="54"/>
                  </a:cubicBezTo>
                  <a:cubicBezTo>
                    <a:pt x="171" y="49"/>
                    <a:pt x="150" y="60"/>
                    <a:pt x="132" y="66"/>
                  </a:cubicBezTo>
                  <a:cubicBezTo>
                    <a:pt x="114" y="65"/>
                    <a:pt x="95" y="68"/>
                    <a:pt x="78" y="63"/>
                  </a:cubicBezTo>
                  <a:cubicBezTo>
                    <a:pt x="68" y="60"/>
                    <a:pt x="62" y="51"/>
                    <a:pt x="54" y="45"/>
                  </a:cubicBezTo>
                  <a:cubicBezTo>
                    <a:pt x="48" y="41"/>
                    <a:pt x="36" y="33"/>
                    <a:pt x="36" y="33"/>
                  </a:cubicBezTo>
                  <a:cubicBezTo>
                    <a:pt x="28" y="22"/>
                    <a:pt x="0" y="10"/>
                    <a:pt x="0" y="0"/>
                  </a:cubicBezTo>
                  <a:close/>
                </a:path>
              </a:pathLst>
            </a:custGeom>
            <a:solidFill>
              <a:srgbClr val="DB9DDB"/>
            </a:solidFill>
            <a:ln w="28575">
              <a:noFill/>
              <a:round/>
              <a:headEnd/>
              <a:tailEnd/>
            </a:ln>
          </p:spPr>
          <p:txBody>
            <a:bodyPr wrap="none" anchor="ctr">
              <a:spAutoFit/>
            </a:bodyPr>
            <a:lstStyle/>
            <a:p>
              <a:endParaRPr lang="tr-TR"/>
            </a:p>
          </p:txBody>
        </p:sp>
        <p:sp>
          <p:nvSpPr>
            <p:cNvPr id="74869" name="Freeform 50"/>
            <p:cNvSpPr>
              <a:spLocks/>
            </p:cNvSpPr>
            <p:nvPr/>
          </p:nvSpPr>
          <p:spPr bwMode="auto">
            <a:xfrm>
              <a:off x="813" y="1665"/>
              <a:ext cx="618" cy="177"/>
            </a:xfrm>
            <a:custGeom>
              <a:avLst/>
              <a:gdLst>
                <a:gd name="T0" fmla="*/ 0 w 618"/>
                <a:gd name="T1" fmla="*/ 234 h 168"/>
                <a:gd name="T2" fmla="*/ 54 w 618"/>
                <a:gd name="T3" fmla="*/ 221 h 168"/>
                <a:gd name="T4" fmla="*/ 144 w 618"/>
                <a:gd name="T5" fmla="*/ 203 h 168"/>
                <a:gd name="T6" fmla="*/ 243 w 618"/>
                <a:gd name="T7" fmla="*/ 169 h 168"/>
                <a:gd name="T8" fmla="*/ 321 w 618"/>
                <a:gd name="T9" fmla="*/ 143 h 168"/>
                <a:gd name="T10" fmla="*/ 387 w 618"/>
                <a:gd name="T11" fmla="*/ 107 h 168"/>
                <a:gd name="T12" fmla="*/ 420 w 618"/>
                <a:gd name="T13" fmla="*/ 91 h 168"/>
                <a:gd name="T14" fmla="*/ 468 w 618"/>
                <a:gd name="T15" fmla="*/ 39 h 168"/>
                <a:gd name="T16" fmla="*/ 483 w 618"/>
                <a:gd name="T17" fmla="*/ 0 h 168"/>
                <a:gd name="T18" fmla="*/ 618 w 618"/>
                <a:gd name="T19" fmla="*/ 39 h 168"/>
                <a:gd name="T20" fmla="*/ 579 w 618"/>
                <a:gd name="T21" fmla="*/ 56 h 168"/>
                <a:gd name="T22" fmla="*/ 552 w 618"/>
                <a:gd name="T23" fmla="*/ 44 h 168"/>
                <a:gd name="T24" fmla="*/ 543 w 618"/>
                <a:gd name="T25" fmla="*/ 39 h 168"/>
                <a:gd name="T26" fmla="*/ 486 w 618"/>
                <a:gd name="T27" fmla="*/ 100 h 168"/>
                <a:gd name="T28" fmla="*/ 372 w 618"/>
                <a:gd name="T29" fmla="*/ 160 h 168"/>
                <a:gd name="T30" fmla="*/ 144 w 618"/>
                <a:gd name="T31" fmla="*/ 241 h 168"/>
                <a:gd name="T32" fmla="*/ 0 w 618"/>
                <a:gd name="T33" fmla="*/ 234 h 1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8"/>
                <a:gd name="T52" fmla="*/ 0 h 168"/>
                <a:gd name="T53" fmla="*/ 618 w 618"/>
                <a:gd name="T54" fmla="*/ 168 h 1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8" h="168">
                  <a:moveTo>
                    <a:pt x="0" y="162"/>
                  </a:moveTo>
                  <a:cubicBezTo>
                    <a:pt x="19" y="158"/>
                    <a:pt x="33" y="155"/>
                    <a:pt x="54" y="153"/>
                  </a:cubicBezTo>
                  <a:cubicBezTo>
                    <a:pt x="87" y="145"/>
                    <a:pt x="105" y="143"/>
                    <a:pt x="144" y="141"/>
                  </a:cubicBezTo>
                  <a:cubicBezTo>
                    <a:pt x="178" y="136"/>
                    <a:pt x="210" y="123"/>
                    <a:pt x="243" y="117"/>
                  </a:cubicBezTo>
                  <a:cubicBezTo>
                    <a:pt x="270" y="112"/>
                    <a:pt x="295" y="108"/>
                    <a:pt x="321" y="99"/>
                  </a:cubicBezTo>
                  <a:cubicBezTo>
                    <a:pt x="343" y="91"/>
                    <a:pt x="365" y="84"/>
                    <a:pt x="387" y="75"/>
                  </a:cubicBezTo>
                  <a:cubicBezTo>
                    <a:pt x="398" y="71"/>
                    <a:pt x="420" y="63"/>
                    <a:pt x="420" y="63"/>
                  </a:cubicBezTo>
                  <a:cubicBezTo>
                    <a:pt x="434" y="49"/>
                    <a:pt x="452" y="38"/>
                    <a:pt x="468" y="27"/>
                  </a:cubicBezTo>
                  <a:cubicBezTo>
                    <a:pt x="474" y="18"/>
                    <a:pt x="477" y="9"/>
                    <a:pt x="483" y="0"/>
                  </a:cubicBezTo>
                  <a:cubicBezTo>
                    <a:pt x="528" y="3"/>
                    <a:pt x="575" y="13"/>
                    <a:pt x="618" y="27"/>
                  </a:cubicBezTo>
                  <a:lnTo>
                    <a:pt x="579" y="39"/>
                  </a:lnTo>
                  <a:cubicBezTo>
                    <a:pt x="579" y="39"/>
                    <a:pt x="552" y="30"/>
                    <a:pt x="552" y="30"/>
                  </a:cubicBezTo>
                  <a:cubicBezTo>
                    <a:pt x="549" y="29"/>
                    <a:pt x="543" y="27"/>
                    <a:pt x="543" y="27"/>
                  </a:cubicBezTo>
                  <a:cubicBezTo>
                    <a:pt x="508" y="32"/>
                    <a:pt x="513" y="50"/>
                    <a:pt x="486" y="69"/>
                  </a:cubicBezTo>
                  <a:cubicBezTo>
                    <a:pt x="454" y="92"/>
                    <a:pt x="409" y="102"/>
                    <a:pt x="372" y="111"/>
                  </a:cubicBezTo>
                  <a:cubicBezTo>
                    <a:pt x="310" y="152"/>
                    <a:pt x="215" y="150"/>
                    <a:pt x="144" y="168"/>
                  </a:cubicBezTo>
                  <a:cubicBezTo>
                    <a:pt x="96" y="167"/>
                    <a:pt x="47" y="153"/>
                    <a:pt x="0" y="162"/>
                  </a:cubicBezTo>
                  <a:close/>
                </a:path>
              </a:pathLst>
            </a:custGeom>
            <a:solidFill>
              <a:srgbClr val="DB9DDB"/>
            </a:solidFill>
            <a:ln w="28575">
              <a:noFill/>
              <a:round/>
              <a:headEnd/>
              <a:tailEnd/>
            </a:ln>
          </p:spPr>
          <p:txBody>
            <a:bodyPr anchor="ctr">
              <a:spAutoFit/>
            </a:bodyPr>
            <a:lstStyle/>
            <a:p>
              <a:endParaRPr lang="tr-TR"/>
            </a:p>
          </p:txBody>
        </p:sp>
        <p:sp>
          <p:nvSpPr>
            <p:cNvPr id="74870" name="Freeform 51"/>
            <p:cNvSpPr>
              <a:spLocks/>
            </p:cNvSpPr>
            <p:nvPr/>
          </p:nvSpPr>
          <p:spPr bwMode="auto">
            <a:xfrm>
              <a:off x="1269" y="1563"/>
              <a:ext cx="75" cy="138"/>
            </a:xfrm>
            <a:custGeom>
              <a:avLst/>
              <a:gdLst>
                <a:gd name="T0" fmla="*/ 75 w 75"/>
                <a:gd name="T1" fmla="*/ 138 h 138"/>
                <a:gd name="T2" fmla="*/ 30 w 75"/>
                <a:gd name="T3" fmla="*/ 93 h 138"/>
                <a:gd name="T4" fmla="*/ 0 w 75"/>
                <a:gd name="T5" fmla="*/ 0 h 138"/>
                <a:gd name="T6" fmla="*/ 0 60000 65536"/>
                <a:gd name="T7" fmla="*/ 0 60000 65536"/>
                <a:gd name="T8" fmla="*/ 0 60000 65536"/>
                <a:gd name="T9" fmla="*/ 0 w 75"/>
                <a:gd name="T10" fmla="*/ 0 h 138"/>
                <a:gd name="T11" fmla="*/ 75 w 75"/>
                <a:gd name="T12" fmla="*/ 138 h 138"/>
              </a:gdLst>
              <a:ahLst/>
              <a:cxnLst>
                <a:cxn ang="T6">
                  <a:pos x="T0" y="T1"/>
                </a:cxn>
                <a:cxn ang="T7">
                  <a:pos x="T2" y="T3"/>
                </a:cxn>
                <a:cxn ang="T8">
                  <a:pos x="T4" y="T5"/>
                </a:cxn>
              </a:cxnLst>
              <a:rect l="T9" t="T10" r="T11" b="T12"/>
              <a:pathLst>
                <a:path w="75" h="138">
                  <a:moveTo>
                    <a:pt x="75" y="138"/>
                  </a:moveTo>
                  <a:cubicBezTo>
                    <a:pt x="59" y="127"/>
                    <a:pt x="43" y="116"/>
                    <a:pt x="30" y="93"/>
                  </a:cubicBezTo>
                  <a:cubicBezTo>
                    <a:pt x="17" y="70"/>
                    <a:pt x="8" y="35"/>
                    <a:pt x="0" y="0"/>
                  </a:cubicBezTo>
                </a:path>
              </a:pathLst>
            </a:custGeom>
            <a:noFill/>
            <a:ln w="28575">
              <a:solidFill>
                <a:schemeClr val="tx1"/>
              </a:solidFill>
              <a:round/>
              <a:headEnd/>
              <a:tailEnd/>
            </a:ln>
          </p:spPr>
          <p:txBody>
            <a:bodyPr wrap="none" anchor="ctr">
              <a:spAutoFit/>
            </a:bodyPr>
            <a:lstStyle/>
            <a:p>
              <a:endParaRPr lang="tr-TR"/>
            </a:p>
          </p:txBody>
        </p:sp>
      </p:grpSp>
      <p:grpSp>
        <p:nvGrpSpPr>
          <p:cNvPr id="74783" name="Group 52"/>
          <p:cNvGrpSpPr>
            <a:grpSpLocks/>
          </p:cNvGrpSpPr>
          <p:nvPr/>
        </p:nvGrpSpPr>
        <p:grpSpPr bwMode="auto">
          <a:xfrm>
            <a:off x="4284663" y="5302250"/>
            <a:ext cx="1871662" cy="839788"/>
            <a:chOff x="2430" y="3448"/>
            <a:chExt cx="891" cy="529"/>
          </a:xfrm>
        </p:grpSpPr>
        <p:sp>
          <p:nvSpPr>
            <p:cNvPr id="74816" name="Freeform 53"/>
            <p:cNvSpPr>
              <a:spLocks/>
            </p:cNvSpPr>
            <p:nvPr/>
          </p:nvSpPr>
          <p:spPr bwMode="auto">
            <a:xfrm>
              <a:off x="2430" y="3448"/>
              <a:ext cx="891" cy="529"/>
            </a:xfrm>
            <a:custGeom>
              <a:avLst/>
              <a:gdLst>
                <a:gd name="T0" fmla="*/ 784 w 850"/>
                <a:gd name="T1" fmla="*/ 65 h 551"/>
                <a:gd name="T2" fmla="*/ 710 w 850"/>
                <a:gd name="T3" fmla="*/ 75 h 551"/>
                <a:gd name="T4" fmla="*/ 599 w 850"/>
                <a:gd name="T5" fmla="*/ 88 h 551"/>
                <a:gd name="T6" fmla="*/ 494 w 850"/>
                <a:gd name="T7" fmla="*/ 90 h 551"/>
                <a:gd name="T8" fmla="*/ 442 w 850"/>
                <a:gd name="T9" fmla="*/ 103 h 551"/>
                <a:gd name="T10" fmla="*/ 420 w 850"/>
                <a:gd name="T11" fmla="*/ 103 h 551"/>
                <a:gd name="T12" fmla="*/ 378 w 850"/>
                <a:gd name="T13" fmla="*/ 101 h 551"/>
                <a:gd name="T14" fmla="*/ 324 w 850"/>
                <a:gd name="T15" fmla="*/ 118 h 551"/>
                <a:gd name="T16" fmla="*/ 198 w 850"/>
                <a:gd name="T17" fmla="*/ 125 h 551"/>
                <a:gd name="T18" fmla="*/ 131 w 850"/>
                <a:gd name="T19" fmla="*/ 147 h 551"/>
                <a:gd name="T20" fmla="*/ 105 w 850"/>
                <a:gd name="T21" fmla="*/ 160 h 551"/>
                <a:gd name="T22" fmla="*/ 73 w 850"/>
                <a:gd name="T23" fmla="*/ 169 h 551"/>
                <a:gd name="T24" fmla="*/ 6 w 850"/>
                <a:gd name="T25" fmla="*/ 217 h 551"/>
                <a:gd name="T26" fmla="*/ 2 w 850"/>
                <a:gd name="T27" fmla="*/ 256 h 551"/>
                <a:gd name="T28" fmla="*/ 4 w 850"/>
                <a:gd name="T29" fmla="*/ 272 h 551"/>
                <a:gd name="T30" fmla="*/ 10 w 850"/>
                <a:gd name="T31" fmla="*/ 308 h 551"/>
                <a:gd name="T32" fmla="*/ 36 w 850"/>
                <a:gd name="T33" fmla="*/ 324 h 551"/>
                <a:gd name="T34" fmla="*/ 56 w 850"/>
                <a:gd name="T35" fmla="*/ 346 h 551"/>
                <a:gd name="T36" fmla="*/ 93 w 850"/>
                <a:gd name="T37" fmla="*/ 367 h 551"/>
                <a:gd name="T38" fmla="*/ 149 w 850"/>
                <a:gd name="T39" fmla="*/ 381 h 551"/>
                <a:gd name="T40" fmla="*/ 168 w 850"/>
                <a:gd name="T41" fmla="*/ 389 h 551"/>
                <a:gd name="T42" fmla="*/ 208 w 850"/>
                <a:gd name="T43" fmla="*/ 401 h 551"/>
                <a:gd name="T44" fmla="*/ 280 w 850"/>
                <a:gd name="T45" fmla="*/ 401 h 551"/>
                <a:gd name="T46" fmla="*/ 369 w 850"/>
                <a:gd name="T47" fmla="*/ 414 h 551"/>
                <a:gd name="T48" fmla="*/ 429 w 850"/>
                <a:gd name="T49" fmla="*/ 398 h 551"/>
                <a:gd name="T50" fmla="*/ 475 w 850"/>
                <a:gd name="T51" fmla="*/ 391 h 551"/>
                <a:gd name="T52" fmla="*/ 478 w 850"/>
                <a:gd name="T53" fmla="*/ 378 h 551"/>
                <a:gd name="T54" fmla="*/ 500 w 850"/>
                <a:gd name="T55" fmla="*/ 373 h 551"/>
                <a:gd name="T56" fmla="*/ 516 w 850"/>
                <a:gd name="T57" fmla="*/ 365 h 551"/>
                <a:gd name="T58" fmla="*/ 526 w 850"/>
                <a:gd name="T59" fmla="*/ 357 h 551"/>
                <a:gd name="T60" fmla="*/ 540 w 850"/>
                <a:gd name="T61" fmla="*/ 336 h 551"/>
                <a:gd name="T62" fmla="*/ 550 w 850"/>
                <a:gd name="T63" fmla="*/ 317 h 551"/>
                <a:gd name="T64" fmla="*/ 566 w 850"/>
                <a:gd name="T65" fmla="*/ 299 h 551"/>
                <a:gd name="T66" fmla="*/ 555 w 850"/>
                <a:gd name="T67" fmla="*/ 290 h 551"/>
                <a:gd name="T68" fmla="*/ 548 w 850"/>
                <a:gd name="T69" fmla="*/ 285 h 551"/>
                <a:gd name="T70" fmla="*/ 603 w 850"/>
                <a:gd name="T71" fmla="*/ 277 h 551"/>
                <a:gd name="T72" fmla="*/ 646 w 850"/>
                <a:gd name="T73" fmla="*/ 262 h 551"/>
                <a:gd name="T74" fmla="*/ 670 w 850"/>
                <a:gd name="T75" fmla="*/ 248 h 551"/>
                <a:gd name="T76" fmla="*/ 715 w 850"/>
                <a:gd name="T77" fmla="*/ 234 h 551"/>
                <a:gd name="T78" fmla="*/ 746 w 850"/>
                <a:gd name="T79" fmla="*/ 223 h 551"/>
                <a:gd name="T80" fmla="*/ 770 w 850"/>
                <a:gd name="T81" fmla="*/ 216 h 551"/>
                <a:gd name="T82" fmla="*/ 799 w 850"/>
                <a:gd name="T83" fmla="*/ 206 h 551"/>
                <a:gd name="T84" fmla="*/ 861 w 850"/>
                <a:gd name="T85" fmla="*/ 194 h 551"/>
                <a:gd name="T86" fmla="*/ 923 w 850"/>
                <a:gd name="T87" fmla="*/ 183 h 551"/>
                <a:gd name="T88" fmla="*/ 970 w 850"/>
                <a:gd name="T89" fmla="*/ 173 h 551"/>
                <a:gd name="T90" fmla="*/ 995 w 850"/>
                <a:gd name="T91" fmla="*/ 173 h 551"/>
                <a:gd name="T92" fmla="*/ 1008 w 850"/>
                <a:gd name="T93" fmla="*/ 166 h 551"/>
                <a:gd name="T94" fmla="*/ 1024 w 850"/>
                <a:gd name="T95" fmla="*/ 166 h 551"/>
                <a:gd name="T96" fmla="*/ 1047 w 850"/>
                <a:gd name="T97" fmla="*/ 158 h 551"/>
                <a:gd name="T98" fmla="*/ 1073 w 850"/>
                <a:gd name="T99" fmla="*/ 158 h 551"/>
                <a:gd name="T100" fmla="*/ 1104 w 850"/>
                <a:gd name="T101" fmla="*/ 142 h 551"/>
                <a:gd name="T102" fmla="*/ 1136 w 850"/>
                <a:gd name="T103" fmla="*/ 120 h 551"/>
                <a:gd name="T104" fmla="*/ 1140 w 850"/>
                <a:gd name="T105" fmla="*/ 93 h 551"/>
                <a:gd name="T106" fmla="*/ 1174 w 850"/>
                <a:gd name="T107" fmla="*/ 50 h 551"/>
                <a:gd name="T108" fmla="*/ 1174 w 850"/>
                <a:gd name="T109" fmla="*/ 10 h 551"/>
                <a:gd name="T110" fmla="*/ 1153 w 850"/>
                <a:gd name="T111" fmla="*/ 2 h 551"/>
                <a:gd name="T112" fmla="*/ 1102 w 850"/>
                <a:gd name="T113" fmla="*/ 10 h 551"/>
                <a:gd name="T114" fmla="*/ 1049 w 850"/>
                <a:gd name="T115" fmla="*/ 25 h 551"/>
                <a:gd name="T116" fmla="*/ 1017 w 850"/>
                <a:gd name="T117" fmla="*/ 32 h 551"/>
                <a:gd name="T118" fmla="*/ 952 w 850"/>
                <a:gd name="T119" fmla="*/ 56 h 551"/>
                <a:gd name="T120" fmla="*/ 866 w 850"/>
                <a:gd name="T121" fmla="*/ 51 h 5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51"/>
                <a:gd name="T185" fmla="*/ 850 w 850"/>
                <a:gd name="T186" fmla="*/ 551 h 5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51">
                  <a:moveTo>
                    <a:pt x="614" y="67"/>
                  </a:moveTo>
                  <a:lnTo>
                    <a:pt x="600" y="69"/>
                  </a:lnTo>
                  <a:lnTo>
                    <a:pt x="589" y="73"/>
                  </a:lnTo>
                  <a:lnTo>
                    <a:pt x="579" y="76"/>
                  </a:lnTo>
                  <a:lnTo>
                    <a:pt x="572" y="80"/>
                  </a:lnTo>
                  <a:lnTo>
                    <a:pt x="564" y="86"/>
                  </a:lnTo>
                  <a:lnTo>
                    <a:pt x="556" y="90"/>
                  </a:lnTo>
                  <a:lnTo>
                    <a:pt x="547" y="96"/>
                  </a:lnTo>
                  <a:lnTo>
                    <a:pt x="539" y="97"/>
                  </a:lnTo>
                  <a:lnTo>
                    <a:pt x="528" y="99"/>
                  </a:lnTo>
                  <a:lnTo>
                    <a:pt x="518" y="101"/>
                  </a:lnTo>
                  <a:lnTo>
                    <a:pt x="510" y="99"/>
                  </a:lnTo>
                  <a:lnTo>
                    <a:pt x="501" y="99"/>
                  </a:lnTo>
                  <a:lnTo>
                    <a:pt x="491" y="99"/>
                  </a:lnTo>
                  <a:lnTo>
                    <a:pt x="478" y="101"/>
                  </a:lnTo>
                  <a:lnTo>
                    <a:pt x="463" y="107"/>
                  </a:lnTo>
                  <a:lnTo>
                    <a:pt x="442" y="115"/>
                  </a:lnTo>
                  <a:lnTo>
                    <a:pt x="430" y="118"/>
                  </a:lnTo>
                  <a:lnTo>
                    <a:pt x="421" y="120"/>
                  </a:lnTo>
                  <a:lnTo>
                    <a:pt x="411" y="118"/>
                  </a:lnTo>
                  <a:lnTo>
                    <a:pt x="402" y="117"/>
                  </a:lnTo>
                  <a:lnTo>
                    <a:pt x="388" y="115"/>
                  </a:lnTo>
                  <a:lnTo>
                    <a:pt x="373" y="115"/>
                  </a:lnTo>
                  <a:lnTo>
                    <a:pt x="354" y="120"/>
                  </a:lnTo>
                  <a:lnTo>
                    <a:pt x="329" y="132"/>
                  </a:lnTo>
                  <a:lnTo>
                    <a:pt x="327" y="132"/>
                  </a:lnTo>
                  <a:lnTo>
                    <a:pt x="325" y="132"/>
                  </a:lnTo>
                  <a:lnTo>
                    <a:pt x="323" y="132"/>
                  </a:lnTo>
                  <a:lnTo>
                    <a:pt x="321" y="134"/>
                  </a:lnTo>
                  <a:lnTo>
                    <a:pt x="318" y="136"/>
                  </a:lnTo>
                  <a:lnTo>
                    <a:pt x="316" y="136"/>
                  </a:lnTo>
                  <a:lnTo>
                    <a:pt x="316" y="138"/>
                  </a:lnTo>
                  <a:lnTo>
                    <a:pt x="316" y="139"/>
                  </a:lnTo>
                  <a:lnTo>
                    <a:pt x="310" y="138"/>
                  </a:lnTo>
                  <a:lnTo>
                    <a:pt x="306" y="136"/>
                  </a:lnTo>
                  <a:lnTo>
                    <a:pt x="302" y="136"/>
                  </a:lnTo>
                  <a:lnTo>
                    <a:pt x="297" y="134"/>
                  </a:lnTo>
                  <a:lnTo>
                    <a:pt x="293" y="134"/>
                  </a:lnTo>
                  <a:lnTo>
                    <a:pt x="289" y="134"/>
                  </a:lnTo>
                  <a:lnTo>
                    <a:pt x="283" y="134"/>
                  </a:lnTo>
                  <a:lnTo>
                    <a:pt x="279" y="134"/>
                  </a:lnTo>
                  <a:lnTo>
                    <a:pt x="272" y="134"/>
                  </a:lnTo>
                  <a:lnTo>
                    <a:pt x="266" y="138"/>
                  </a:lnTo>
                  <a:lnTo>
                    <a:pt x="258" y="141"/>
                  </a:lnTo>
                  <a:lnTo>
                    <a:pt x="253" y="147"/>
                  </a:lnTo>
                  <a:lnTo>
                    <a:pt x="247" y="151"/>
                  </a:lnTo>
                  <a:lnTo>
                    <a:pt x="239" y="155"/>
                  </a:lnTo>
                  <a:lnTo>
                    <a:pt x="233" y="157"/>
                  </a:lnTo>
                  <a:lnTo>
                    <a:pt x="226" y="157"/>
                  </a:lnTo>
                  <a:lnTo>
                    <a:pt x="203" y="153"/>
                  </a:lnTo>
                  <a:lnTo>
                    <a:pt x="184" y="153"/>
                  </a:lnTo>
                  <a:lnTo>
                    <a:pt x="169" y="157"/>
                  </a:lnTo>
                  <a:lnTo>
                    <a:pt x="153" y="160"/>
                  </a:lnTo>
                  <a:lnTo>
                    <a:pt x="142" y="166"/>
                  </a:lnTo>
                  <a:lnTo>
                    <a:pt x="130" y="174"/>
                  </a:lnTo>
                  <a:lnTo>
                    <a:pt x="117" y="181"/>
                  </a:lnTo>
                  <a:lnTo>
                    <a:pt x="104" y="189"/>
                  </a:lnTo>
                  <a:lnTo>
                    <a:pt x="100" y="191"/>
                  </a:lnTo>
                  <a:lnTo>
                    <a:pt x="96" y="193"/>
                  </a:lnTo>
                  <a:lnTo>
                    <a:pt x="94" y="195"/>
                  </a:lnTo>
                  <a:lnTo>
                    <a:pt x="90" y="199"/>
                  </a:lnTo>
                  <a:lnTo>
                    <a:pt x="86" y="201"/>
                  </a:lnTo>
                  <a:lnTo>
                    <a:pt x="85" y="204"/>
                  </a:lnTo>
                  <a:lnTo>
                    <a:pt x="81" y="208"/>
                  </a:lnTo>
                  <a:lnTo>
                    <a:pt x="77" y="210"/>
                  </a:lnTo>
                  <a:lnTo>
                    <a:pt x="75" y="214"/>
                  </a:lnTo>
                  <a:lnTo>
                    <a:pt x="71" y="216"/>
                  </a:lnTo>
                  <a:lnTo>
                    <a:pt x="67" y="218"/>
                  </a:lnTo>
                  <a:lnTo>
                    <a:pt x="63" y="220"/>
                  </a:lnTo>
                  <a:lnTo>
                    <a:pt x="60" y="222"/>
                  </a:lnTo>
                  <a:lnTo>
                    <a:pt x="56" y="222"/>
                  </a:lnTo>
                  <a:lnTo>
                    <a:pt x="52" y="225"/>
                  </a:lnTo>
                  <a:lnTo>
                    <a:pt x="48" y="227"/>
                  </a:lnTo>
                  <a:lnTo>
                    <a:pt x="39" y="237"/>
                  </a:lnTo>
                  <a:lnTo>
                    <a:pt x="27" y="248"/>
                  </a:lnTo>
                  <a:lnTo>
                    <a:pt x="20" y="262"/>
                  </a:lnTo>
                  <a:lnTo>
                    <a:pt x="12" y="275"/>
                  </a:lnTo>
                  <a:lnTo>
                    <a:pt x="6" y="288"/>
                  </a:lnTo>
                  <a:lnTo>
                    <a:pt x="2" y="304"/>
                  </a:lnTo>
                  <a:lnTo>
                    <a:pt x="0" y="319"/>
                  </a:lnTo>
                  <a:lnTo>
                    <a:pt x="0" y="334"/>
                  </a:lnTo>
                  <a:lnTo>
                    <a:pt x="0" y="336"/>
                  </a:lnTo>
                  <a:lnTo>
                    <a:pt x="0" y="338"/>
                  </a:lnTo>
                  <a:lnTo>
                    <a:pt x="2" y="342"/>
                  </a:lnTo>
                  <a:lnTo>
                    <a:pt x="4" y="344"/>
                  </a:lnTo>
                  <a:lnTo>
                    <a:pt x="4" y="346"/>
                  </a:lnTo>
                  <a:lnTo>
                    <a:pt x="6" y="348"/>
                  </a:lnTo>
                  <a:lnTo>
                    <a:pt x="6" y="350"/>
                  </a:lnTo>
                  <a:lnTo>
                    <a:pt x="6" y="353"/>
                  </a:lnTo>
                  <a:lnTo>
                    <a:pt x="4" y="361"/>
                  </a:lnTo>
                  <a:lnTo>
                    <a:pt x="2" y="371"/>
                  </a:lnTo>
                  <a:lnTo>
                    <a:pt x="2" y="378"/>
                  </a:lnTo>
                  <a:lnTo>
                    <a:pt x="2" y="386"/>
                  </a:lnTo>
                  <a:lnTo>
                    <a:pt x="2" y="393"/>
                  </a:lnTo>
                  <a:lnTo>
                    <a:pt x="6" y="401"/>
                  </a:lnTo>
                  <a:lnTo>
                    <a:pt x="10" y="409"/>
                  </a:lnTo>
                  <a:lnTo>
                    <a:pt x="16" y="416"/>
                  </a:lnTo>
                  <a:lnTo>
                    <a:pt x="18" y="420"/>
                  </a:lnTo>
                  <a:lnTo>
                    <a:pt x="20" y="422"/>
                  </a:lnTo>
                  <a:lnTo>
                    <a:pt x="23" y="424"/>
                  </a:lnTo>
                  <a:lnTo>
                    <a:pt x="25" y="428"/>
                  </a:lnTo>
                  <a:lnTo>
                    <a:pt x="27" y="430"/>
                  </a:lnTo>
                  <a:lnTo>
                    <a:pt x="29" y="434"/>
                  </a:lnTo>
                  <a:lnTo>
                    <a:pt x="31" y="437"/>
                  </a:lnTo>
                  <a:lnTo>
                    <a:pt x="31" y="441"/>
                  </a:lnTo>
                  <a:lnTo>
                    <a:pt x="33" y="449"/>
                  </a:lnTo>
                  <a:lnTo>
                    <a:pt x="37" y="455"/>
                  </a:lnTo>
                  <a:lnTo>
                    <a:pt x="41" y="460"/>
                  </a:lnTo>
                  <a:lnTo>
                    <a:pt x="46" y="464"/>
                  </a:lnTo>
                  <a:lnTo>
                    <a:pt x="50" y="470"/>
                  </a:lnTo>
                  <a:lnTo>
                    <a:pt x="56" y="474"/>
                  </a:lnTo>
                  <a:lnTo>
                    <a:pt x="60" y="478"/>
                  </a:lnTo>
                  <a:lnTo>
                    <a:pt x="63" y="481"/>
                  </a:lnTo>
                  <a:lnTo>
                    <a:pt x="67" y="489"/>
                  </a:lnTo>
                  <a:lnTo>
                    <a:pt x="73" y="493"/>
                  </a:lnTo>
                  <a:lnTo>
                    <a:pt x="79" y="497"/>
                  </a:lnTo>
                  <a:lnTo>
                    <a:pt x="85" y="500"/>
                  </a:lnTo>
                  <a:lnTo>
                    <a:pt x="92" y="504"/>
                  </a:lnTo>
                  <a:lnTo>
                    <a:pt x="100" y="504"/>
                  </a:lnTo>
                  <a:lnTo>
                    <a:pt x="107" y="506"/>
                  </a:lnTo>
                  <a:lnTo>
                    <a:pt x="117" y="506"/>
                  </a:lnTo>
                  <a:lnTo>
                    <a:pt x="117" y="508"/>
                  </a:lnTo>
                  <a:lnTo>
                    <a:pt x="117" y="512"/>
                  </a:lnTo>
                  <a:lnTo>
                    <a:pt x="119" y="514"/>
                  </a:lnTo>
                  <a:lnTo>
                    <a:pt x="119" y="516"/>
                  </a:lnTo>
                  <a:lnTo>
                    <a:pt x="121" y="518"/>
                  </a:lnTo>
                  <a:lnTo>
                    <a:pt x="123" y="520"/>
                  </a:lnTo>
                  <a:lnTo>
                    <a:pt x="125" y="521"/>
                  </a:lnTo>
                  <a:lnTo>
                    <a:pt x="125" y="523"/>
                  </a:lnTo>
                  <a:lnTo>
                    <a:pt x="134" y="527"/>
                  </a:lnTo>
                  <a:lnTo>
                    <a:pt x="142" y="529"/>
                  </a:lnTo>
                  <a:lnTo>
                    <a:pt x="149" y="533"/>
                  </a:lnTo>
                  <a:lnTo>
                    <a:pt x="159" y="535"/>
                  </a:lnTo>
                  <a:lnTo>
                    <a:pt x="167" y="535"/>
                  </a:lnTo>
                  <a:lnTo>
                    <a:pt x="174" y="537"/>
                  </a:lnTo>
                  <a:lnTo>
                    <a:pt x="182" y="535"/>
                  </a:lnTo>
                  <a:lnTo>
                    <a:pt x="188" y="535"/>
                  </a:lnTo>
                  <a:lnTo>
                    <a:pt x="201" y="533"/>
                  </a:lnTo>
                  <a:lnTo>
                    <a:pt x="214" y="537"/>
                  </a:lnTo>
                  <a:lnTo>
                    <a:pt x="226" y="541"/>
                  </a:lnTo>
                  <a:lnTo>
                    <a:pt x="237" y="544"/>
                  </a:lnTo>
                  <a:lnTo>
                    <a:pt x="249" y="548"/>
                  </a:lnTo>
                  <a:lnTo>
                    <a:pt x="260" y="550"/>
                  </a:lnTo>
                  <a:lnTo>
                    <a:pt x="266" y="550"/>
                  </a:lnTo>
                  <a:lnTo>
                    <a:pt x="270" y="550"/>
                  </a:lnTo>
                  <a:lnTo>
                    <a:pt x="276" y="548"/>
                  </a:lnTo>
                  <a:lnTo>
                    <a:pt x="281" y="544"/>
                  </a:lnTo>
                  <a:lnTo>
                    <a:pt x="291" y="537"/>
                  </a:lnTo>
                  <a:lnTo>
                    <a:pt x="300" y="533"/>
                  </a:lnTo>
                  <a:lnTo>
                    <a:pt x="308" y="529"/>
                  </a:lnTo>
                  <a:lnTo>
                    <a:pt x="314" y="529"/>
                  </a:lnTo>
                  <a:lnTo>
                    <a:pt x="321" y="527"/>
                  </a:lnTo>
                  <a:lnTo>
                    <a:pt x="327" y="527"/>
                  </a:lnTo>
                  <a:lnTo>
                    <a:pt x="333" y="525"/>
                  </a:lnTo>
                  <a:lnTo>
                    <a:pt x="340" y="521"/>
                  </a:lnTo>
                  <a:lnTo>
                    <a:pt x="342" y="520"/>
                  </a:lnTo>
                  <a:lnTo>
                    <a:pt x="342" y="518"/>
                  </a:lnTo>
                  <a:lnTo>
                    <a:pt x="342" y="514"/>
                  </a:lnTo>
                  <a:lnTo>
                    <a:pt x="344" y="512"/>
                  </a:lnTo>
                  <a:lnTo>
                    <a:pt x="344" y="508"/>
                  </a:lnTo>
                  <a:lnTo>
                    <a:pt x="344" y="506"/>
                  </a:lnTo>
                  <a:lnTo>
                    <a:pt x="344" y="502"/>
                  </a:lnTo>
                  <a:lnTo>
                    <a:pt x="346" y="502"/>
                  </a:lnTo>
                  <a:lnTo>
                    <a:pt x="348" y="500"/>
                  </a:lnTo>
                  <a:lnTo>
                    <a:pt x="352" y="499"/>
                  </a:lnTo>
                  <a:lnTo>
                    <a:pt x="354" y="499"/>
                  </a:lnTo>
                  <a:lnTo>
                    <a:pt x="356" y="497"/>
                  </a:lnTo>
                  <a:lnTo>
                    <a:pt x="360" y="495"/>
                  </a:lnTo>
                  <a:lnTo>
                    <a:pt x="361" y="495"/>
                  </a:lnTo>
                  <a:lnTo>
                    <a:pt x="363" y="493"/>
                  </a:lnTo>
                  <a:lnTo>
                    <a:pt x="365" y="491"/>
                  </a:lnTo>
                  <a:lnTo>
                    <a:pt x="367" y="489"/>
                  </a:lnTo>
                  <a:lnTo>
                    <a:pt x="367" y="487"/>
                  </a:lnTo>
                  <a:lnTo>
                    <a:pt x="369" y="485"/>
                  </a:lnTo>
                  <a:lnTo>
                    <a:pt x="371" y="485"/>
                  </a:lnTo>
                  <a:lnTo>
                    <a:pt x="373" y="483"/>
                  </a:lnTo>
                  <a:lnTo>
                    <a:pt x="375" y="481"/>
                  </a:lnTo>
                  <a:lnTo>
                    <a:pt x="375" y="479"/>
                  </a:lnTo>
                  <a:lnTo>
                    <a:pt x="377" y="478"/>
                  </a:lnTo>
                  <a:lnTo>
                    <a:pt x="379" y="474"/>
                  </a:lnTo>
                  <a:lnTo>
                    <a:pt x="379" y="470"/>
                  </a:lnTo>
                  <a:lnTo>
                    <a:pt x="381" y="466"/>
                  </a:lnTo>
                  <a:lnTo>
                    <a:pt x="382" y="462"/>
                  </a:lnTo>
                  <a:lnTo>
                    <a:pt x="384" y="458"/>
                  </a:lnTo>
                  <a:lnTo>
                    <a:pt x="384" y="453"/>
                  </a:lnTo>
                  <a:lnTo>
                    <a:pt x="386" y="447"/>
                  </a:lnTo>
                  <a:lnTo>
                    <a:pt x="386" y="439"/>
                  </a:lnTo>
                  <a:lnTo>
                    <a:pt x="388" y="437"/>
                  </a:lnTo>
                  <a:lnTo>
                    <a:pt x="390" y="434"/>
                  </a:lnTo>
                  <a:lnTo>
                    <a:pt x="392" y="430"/>
                  </a:lnTo>
                  <a:lnTo>
                    <a:pt x="394" y="426"/>
                  </a:lnTo>
                  <a:lnTo>
                    <a:pt x="396" y="422"/>
                  </a:lnTo>
                  <a:lnTo>
                    <a:pt x="400" y="416"/>
                  </a:lnTo>
                  <a:lnTo>
                    <a:pt x="402" y="411"/>
                  </a:lnTo>
                  <a:lnTo>
                    <a:pt x="405" y="405"/>
                  </a:lnTo>
                  <a:lnTo>
                    <a:pt x="405" y="401"/>
                  </a:lnTo>
                  <a:lnTo>
                    <a:pt x="405" y="399"/>
                  </a:lnTo>
                  <a:lnTo>
                    <a:pt x="405" y="397"/>
                  </a:lnTo>
                  <a:lnTo>
                    <a:pt x="404" y="395"/>
                  </a:lnTo>
                  <a:lnTo>
                    <a:pt x="404" y="393"/>
                  </a:lnTo>
                  <a:lnTo>
                    <a:pt x="404" y="392"/>
                  </a:lnTo>
                  <a:lnTo>
                    <a:pt x="402" y="390"/>
                  </a:lnTo>
                  <a:lnTo>
                    <a:pt x="402" y="388"/>
                  </a:lnTo>
                  <a:lnTo>
                    <a:pt x="400" y="386"/>
                  </a:lnTo>
                  <a:lnTo>
                    <a:pt x="398" y="384"/>
                  </a:lnTo>
                  <a:lnTo>
                    <a:pt x="398" y="382"/>
                  </a:lnTo>
                  <a:lnTo>
                    <a:pt x="396" y="382"/>
                  </a:lnTo>
                  <a:lnTo>
                    <a:pt x="396" y="380"/>
                  </a:lnTo>
                  <a:lnTo>
                    <a:pt x="394" y="380"/>
                  </a:lnTo>
                  <a:lnTo>
                    <a:pt x="394" y="378"/>
                  </a:lnTo>
                  <a:lnTo>
                    <a:pt x="392" y="374"/>
                  </a:lnTo>
                  <a:lnTo>
                    <a:pt x="400" y="376"/>
                  </a:lnTo>
                  <a:lnTo>
                    <a:pt x="409" y="378"/>
                  </a:lnTo>
                  <a:lnTo>
                    <a:pt x="417" y="376"/>
                  </a:lnTo>
                  <a:lnTo>
                    <a:pt x="426" y="372"/>
                  </a:lnTo>
                  <a:lnTo>
                    <a:pt x="434" y="369"/>
                  </a:lnTo>
                  <a:lnTo>
                    <a:pt x="444" y="365"/>
                  </a:lnTo>
                  <a:lnTo>
                    <a:pt x="453" y="359"/>
                  </a:lnTo>
                  <a:lnTo>
                    <a:pt x="461" y="353"/>
                  </a:lnTo>
                  <a:lnTo>
                    <a:pt x="463" y="351"/>
                  </a:lnTo>
                  <a:lnTo>
                    <a:pt x="463" y="350"/>
                  </a:lnTo>
                  <a:lnTo>
                    <a:pt x="465" y="348"/>
                  </a:lnTo>
                  <a:lnTo>
                    <a:pt x="467" y="344"/>
                  </a:lnTo>
                  <a:lnTo>
                    <a:pt x="468" y="340"/>
                  </a:lnTo>
                  <a:lnTo>
                    <a:pt x="470" y="338"/>
                  </a:lnTo>
                  <a:lnTo>
                    <a:pt x="474" y="336"/>
                  </a:lnTo>
                  <a:lnTo>
                    <a:pt x="476" y="334"/>
                  </a:lnTo>
                  <a:lnTo>
                    <a:pt x="482" y="330"/>
                  </a:lnTo>
                  <a:lnTo>
                    <a:pt x="488" y="329"/>
                  </a:lnTo>
                  <a:lnTo>
                    <a:pt x="493" y="325"/>
                  </a:lnTo>
                  <a:lnTo>
                    <a:pt x="499" y="323"/>
                  </a:lnTo>
                  <a:lnTo>
                    <a:pt x="503" y="319"/>
                  </a:lnTo>
                  <a:lnTo>
                    <a:pt x="509" y="315"/>
                  </a:lnTo>
                  <a:lnTo>
                    <a:pt x="514" y="311"/>
                  </a:lnTo>
                  <a:lnTo>
                    <a:pt x="520" y="306"/>
                  </a:lnTo>
                  <a:lnTo>
                    <a:pt x="522" y="302"/>
                  </a:lnTo>
                  <a:lnTo>
                    <a:pt x="526" y="300"/>
                  </a:lnTo>
                  <a:lnTo>
                    <a:pt x="530" y="298"/>
                  </a:lnTo>
                  <a:lnTo>
                    <a:pt x="533" y="296"/>
                  </a:lnTo>
                  <a:lnTo>
                    <a:pt x="537" y="296"/>
                  </a:lnTo>
                  <a:lnTo>
                    <a:pt x="541" y="294"/>
                  </a:lnTo>
                  <a:lnTo>
                    <a:pt x="545" y="292"/>
                  </a:lnTo>
                  <a:lnTo>
                    <a:pt x="549" y="290"/>
                  </a:lnTo>
                  <a:lnTo>
                    <a:pt x="553" y="290"/>
                  </a:lnTo>
                  <a:lnTo>
                    <a:pt x="553" y="288"/>
                  </a:lnTo>
                  <a:lnTo>
                    <a:pt x="554" y="287"/>
                  </a:lnTo>
                  <a:lnTo>
                    <a:pt x="556" y="285"/>
                  </a:lnTo>
                  <a:lnTo>
                    <a:pt x="558" y="283"/>
                  </a:lnTo>
                  <a:lnTo>
                    <a:pt x="560" y="281"/>
                  </a:lnTo>
                  <a:lnTo>
                    <a:pt x="562" y="279"/>
                  </a:lnTo>
                  <a:lnTo>
                    <a:pt x="570" y="275"/>
                  </a:lnTo>
                  <a:lnTo>
                    <a:pt x="575" y="275"/>
                  </a:lnTo>
                  <a:lnTo>
                    <a:pt x="583" y="273"/>
                  </a:lnTo>
                  <a:lnTo>
                    <a:pt x="591" y="273"/>
                  </a:lnTo>
                  <a:lnTo>
                    <a:pt x="598" y="271"/>
                  </a:lnTo>
                  <a:lnTo>
                    <a:pt x="604" y="269"/>
                  </a:lnTo>
                  <a:lnTo>
                    <a:pt x="612" y="266"/>
                  </a:lnTo>
                  <a:lnTo>
                    <a:pt x="619" y="258"/>
                  </a:lnTo>
                  <a:lnTo>
                    <a:pt x="625" y="254"/>
                  </a:lnTo>
                  <a:lnTo>
                    <a:pt x="631" y="252"/>
                  </a:lnTo>
                  <a:lnTo>
                    <a:pt x="638" y="250"/>
                  </a:lnTo>
                  <a:lnTo>
                    <a:pt x="646" y="248"/>
                  </a:lnTo>
                  <a:lnTo>
                    <a:pt x="656" y="246"/>
                  </a:lnTo>
                  <a:lnTo>
                    <a:pt x="663" y="244"/>
                  </a:lnTo>
                  <a:lnTo>
                    <a:pt x="671" y="241"/>
                  </a:lnTo>
                  <a:lnTo>
                    <a:pt x="680" y="235"/>
                  </a:lnTo>
                  <a:lnTo>
                    <a:pt x="682" y="233"/>
                  </a:lnTo>
                  <a:lnTo>
                    <a:pt x="686" y="231"/>
                  </a:lnTo>
                  <a:lnTo>
                    <a:pt x="692" y="231"/>
                  </a:lnTo>
                  <a:lnTo>
                    <a:pt x="696" y="231"/>
                  </a:lnTo>
                  <a:lnTo>
                    <a:pt x="700" y="231"/>
                  </a:lnTo>
                  <a:lnTo>
                    <a:pt x="705" y="231"/>
                  </a:lnTo>
                  <a:lnTo>
                    <a:pt x="707" y="231"/>
                  </a:lnTo>
                  <a:lnTo>
                    <a:pt x="711" y="231"/>
                  </a:lnTo>
                  <a:lnTo>
                    <a:pt x="713" y="229"/>
                  </a:lnTo>
                  <a:lnTo>
                    <a:pt x="715" y="229"/>
                  </a:lnTo>
                  <a:lnTo>
                    <a:pt x="717" y="227"/>
                  </a:lnTo>
                  <a:lnTo>
                    <a:pt x="719" y="227"/>
                  </a:lnTo>
                  <a:lnTo>
                    <a:pt x="721" y="225"/>
                  </a:lnTo>
                  <a:lnTo>
                    <a:pt x="723" y="223"/>
                  </a:lnTo>
                  <a:lnTo>
                    <a:pt x="724" y="222"/>
                  </a:lnTo>
                  <a:lnTo>
                    <a:pt x="726" y="222"/>
                  </a:lnTo>
                  <a:lnTo>
                    <a:pt x="726" y="220"/>
                  </a:lnTo>
                  <a:lnTo>
                    <a:pt x="728" y="220"/>
                  </a:lnTo>
                  <a:lnTo>
                    <a:pt x="730" y="222"/>
                  </a:lnTo>
                  <a:lnTo>
                    <a:pt x="732" y="222"/>
                  </a:lnTo>
                  <a:lnTo>
                    <a:pt x="734" y="222"/>
                  </a:lnTo>
                  <a:lnTo>
                    <a:pt x="736" y="222"/>
                  </a:lnTo>
                  <a:lnTo>
                    <a:pt x="738" y="220"/>
                  </a:lnTo>
                  <a:lnTo>
                    <a:pt x="740" y="220"/>
                  </a:lnTo>
                  <a:lnTo>
                    <a:pt x="744" y="216"/>
                  </a:lnTo>
                  <a:lnTo>
                    <a:pt x="747" y="214"/>
                  </a:lnTo>
                  <a:lnTo>
                    <a:pt x="749" y="212"/>
                  </a:lnTo>
                  <a:lnTo>
                    <a:pt x="753" y="210"/>
                  </a:lnTo>
                  <a:lnTo>
                    <a:pt x="755" y="208"/>
                  </a:lnTo>
                  <a:lnTo>
                    <a:pt x="757" y="210"/>
                  </a:lnTo>
                  <a:lnTo>
                    <a:pt x="761" y="210"/>
                  </a:lnTo>
                  <a:lnTo>
                    <a:pt x="765" y="212"/>
                  </a:lnTo>
                  <a:lnTo>
                    <a:pt x="768" y="210"/>
                  </a:lnTo>
                  <a:lnTo>
                    <a:pt x="772" y="210"/>
                  </a:lnTo>
                  <a:lnTo>
                    <a:pt x="776" y="208"/>
                  </a:lnTo>
                  <a:lnTo>
                    <a:pt x="780" y="206"/>
                  </a:lnTo>
                  <a:lnTo>
                    <a:pt x="782" y="202"/>
                  </a:lnTo>
                  <a:lnTo>
                    <a:pt x="786" y="201"/>
                  </a:lnTo>
                  <a:lnTo>
                    <a:pt x="789" y="195"/>
                  </a:lnTo>
                  <a:lnTo>
                    <a:pt x="795" y="189"/>
                  </a:lnTo>
                  <a:lnTo>
                    <a:pt x="799" y="185"/>
                  </a:lnTo>
                  <a:lnTo>
                    <a:pt x="803" y="180"/>
                  </a:lnTo>
                  <a:lnTo>
                    <a:pt x="808" y="174"/>
                  </a:lnTo>
                  <a:lnTo>
                    <a:pt x="812" y="170"/>
                  </a:lnTo>
                  <a:lnTo>
                    <a:pt x="816" y="164"/>
                  </a:lnTo>
                  <a:lnTo>
                    <a:pt x="818" y="159"/>
                  </a:lnTo>
                  <a:lnTo>
                    <a:pt x="820" y="153"/>
                  </a:lnTo>
                  <a:lnTo>
                    <a:pt x="820" y="149"/>
                  </a:lnTo>
                  <a:lnTo>
                    <a:pt x="820" y="141"/>
                  </a:lnTo>
                  <a:lnTo>
                    <a:pt x="820" y="136"/>
                  </a:lnTo>
                  <a:lnTo>
                    <a:pt x="820" y="130"/>
                  </a:lnTo>
                  <a:lnTo>
                    <a:pt x="820" y="124"/>
                  </a:lnTo>
                  <a:lnTo>
                    <a:pt x="820" y="120"/>
                  </a:lnTo>
                  <a:lnTo>
                    <a:pt x="820" y="118"/>
                  </a:lnTo>
                  <a:lnTo>
                    <a:pt x="828" y="105"/>
                  </a:lnTo>
                  <a:lnTo>
                    <a:pt x="833" y="92"/>
                  </a:lnTo>
                  <a:lnTo>
                    <a:pt x="839" y="78"/>
                  </a:lnTo>
                  <a:lnTo>
                    <a:pt x="843" y="65"/>
                  </a:lnTo>
                  <a:lnTo>
                    <a:pt x="847" y="53"/>
                  </a:lnTo>
                  <a:lnTo>
                    <a:pt x="849" y="40"/>
                  </a:lnTo>
                  <a:lnTo>
                    <a:pt x="847" y="27"/>
                  </a:lnTo>
                  <a:lnTo>
                    <a:pt x="845" y="11"/>
                  </a:lnTo>
                  <a:lnTo>
                    <a:pt x="845" y="10"/>
                  </a:lnTo>
                  <a:lnTo>
                    <a:pt x="843" y="10"/>
                  </a:lnTo>
                  <a:lnTo>
                    <a:pt x="843" y="8"/>
                  </a:lnTo>
                  <a:lnTo>
                    <a:pt x="841" y="8"/>
                  </a:lnTo>
                  <a:lnTo>
                    <a:pt x="839" y="6"/>
                  </a:lnTo>
                  <a:lnTo>
                    <a:pt x="837" y="6"/>
                  </a:lnTo>
                  <a:lnTo>
                    <a:pt x="835" y="4"/>
                  </a:lnTo>
                  <a:lnTo>
                    <a:pt x="829" y="2"/>
                  </a:lnTo>
                  <a:lnTo>
                    <a:pt x="824" y="0"/>
                  </a:lnTo>
                  <a:lnTo>
                    <a:pt x="816" y="2"/>
                  </a:lnTo>
                  <a:lnTo>
                    <a:pt x="810" y="4"/>
                  </a:lnTo>
                  <a:lnTo>
                    <a:pt x="805" y="6"/>
                  </a:lnTo>
                  <a:lnTo>
                    <a:pt x="799" y="8"/>
                  </a:lnTo>
                  <a:lnTo>
                    <a:pt x="793" y="10"/>
                  </a:lnTo>
                  <a:lnTo>
                    <a:pt x="787" y="11"/>
                  </a:lnTo>
                  <a:lnTo>
                    <a:pt x="778" y="15"/>
                  </a:lnTo>
                  <a:lnTo>
                    <a:pt x="770" y="19"/>
                  </a:lnTo>
                  <a:lnTo>
                    <a:pt x="765" y="23"/>
                  </a:lnTo>
                  <a:lnTo>
                    <a:pt x="759" y="29"/>
                  </a:lnTo>
                  <a:lnTo>
                    <a:pt x="755" y="32"/>
                  </a:lnTo>
                  <a:lnTo>
                    <a:pt x="751" y="36"/>
                  </a:lnTo>
                  <a:lnTo>
                    <a:pt x="747" y="38"/>
                  </a:lnTo>
                  <a:lnTo>
                    <a:pt x="742" y="38"/>
                  </a:lnTo>
                  <a:lnTo>
                    <a:pt x="740" y="38"/>
                  </a:lnTo>
                  <a:lnTo>
                    <a:pt x="736" y="40"/>
                  </a:lnTo>
                  <a:lnTo>
                    <a:pt x="730" y="42"/>
                  </a:lnTo>
                  <a:lnTo>
                    <a:pt x="724" y="44"/>
                  </a:lnTo>
                  <a:lnTo>
                    <a:pt x="717" y="50"/>
                  </a:lnTo>
                  <a:lnTo>
                    <a:pt x="709" y="55"/>
                  </a:lnTo>
                  <a:lnTo>
                    <a:pt x="702" y="65"/>
                  </a:lnTo>
                  <a:lnTo>
                    <a:pt x="694" y="76"/>
                  </a:lnTo>
                  <a:lnTo>
                    <a:pt x="684" y="75"/>
                  </a:lnTo>
                  <a:lnTo>
                    <a:pt x="675" y="73"/>
                  </a:lnTo>
                  <a:lnTo>
                    <a:pt x="665" y="71"/>
                  </a:lnTo>
                  <a:lnTo>
                    <a:pt x="654" y="69"/>
                  </a:lnTo>
                  <a:lnTo>
                    <a:pt x="644" y="67"/>
                  </a:lnTo>
                  <a:lnTo>
                    <a:pt x="635" y="67"/>
                  </a:lnTo>
                  <a:lnTo>
                    <a:pt x="623" y="67"/>
                  </a:lnTo>
                  <a:lnTo>
                    <a:pt x="614" y="67"/>
                  </a:lnTo>
                </a:path>
              </a:pathLst>
            </a:custGeom>
            <a:solidFill>
              <a:srgbClr val="CCCCCC"/>
            </a:solidFill>
            <a:ln w="28575" cap="rnd">
              <a:solidFill>
                <a:srgbClr val="000000"/>
              </a:solidFill>
              <a:round/>
              <a:headEnd type="none" w="sm" len="sm"/>
              <a:tailEnd type="none" w="sm" len="sm"/>
            </a:ln>
          </p:spPr>
          <p:txBody>
            <a:bodyPr/>
            <a:lstStyle/>
            <a:p>
              <a:endParaRPr lang="tr-TR"/>
            </a:p>
          </p:txBody>
        </p:sp>
        <p:sp>
          <p:nvSpPr>
            <p:cNvPr id="74817" name="Oval 54"/>
            <p:cNvSpPr>
              <a:spLocks noChangeArrowheads="1"/>
            </p:cNvSpPr>
            <p:nvPr/>
          </p:nvSpPr>
          <p:spPr bwMode="auto">
            <a:xfrm>
              <a:off x="2586" y="3612"/>
              <a:ext cx="70"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18" name="Oval 55"/>
            <p:cNvSpPr>
              <a:spLocks noChangeArrowheads="1"/>
            </p:cNvSpPr>
            <p:nvPr/>
          </p:nvSpPr>
          <p:spPr bwMode="auto">
            <a:xfrm>
              <a:off x="2664" y="368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19" name="Oval 56"/>
            <p:cNvSpPr>
              <a:spLocks noChangeArrowheads="1"/>
            </p:cNvSpPr>
            <p:nvPr/>
          </p:nvSpPr>
          <p:spPr bwMode="auto">
            <a:xfrm>
              <a:off x="2577" y="3781"/>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0" name="Oval 57"/>
            <p:cNvSpPr>
              <a:spLocks noChangeArrowheads="1"/>
            </p:cNvSpPr>
            <p:nvPr/>
          </p:nvSpPr>
          <p:spPr bwMode="auto">
            <a:xfrm>
              <a:off x="2556"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1" name="Oval 58"/>
            <p:cNvSpPr>
              <a:spLocks noChangeArrowheads="1"/>
            </p:cNvSpPr>
            <p:nvPr/>
          </p:nvSpPr>
          <p:spPr bwMode="auto">
            <a:xfrm>
              <a:off x="2703" y="3857"/>
              <a:ext cx="70"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2" name="Oval 59"/>
            <p:cNvSpPr>
              <a:spLocks noChangeArrowheads="1"/>
            </p:cNvSpPr>
            <p:nvPr/>
          </p:nvSpPr>
          <p:spPr bwMode="auto">
            <a:xfrm>
              <a:off x="2751" y="3781"/>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3" name="Oval 60"/>
            <p:cNvSpPr>
              <a:spLocks noChangeArrowheads="1"/>
            </p:cNvSpPr>
            <p:nvPr/>
          </p:nvSpPr>
          <p:spPr bwMode="auto">
            <a:xfrm>
              <a:off x="2838" y="3667"/>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4" name="Oval 61"/>
            <p:cNvSpPr>
              <a:spLocks noChangeArrowheads="1"/>
            </p:cNvSpPr>
            <p:nvPr/>
          </p:nvSpPr>
          <p:spPr bwMode="auto">
            <a:xfrm>
              <a:off x="2739" y="3610"/>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5" name="Oval 62"/>
            <p:cNvSpPr>
              <a:spLocks noChangeArrowheads="1"/>
            </p:cNvSpPr>
            <p:nvPr/>
          </p:nvSpPr>
          <p:spPr bwMode="auto">
            <a:xfrm>
              <a:off x="2748"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6" name="Oval 63"/>
            <p:cNvSpPr>
              <a:spLocks noChangeArrowheads="1"/>
            </p:cNvSpPr>
            <p:nvPr/>
          </p:nvSpPr>
          <p:spPr bwMode="auto">
            <a:xfrm>
              <a:off x="2670" y="3781"/>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7" name="Oval 64"/>
            <p:cNvSpPr>
              <a:spLocks noChangeArrowheads="1"/>
            </p:cNvSpPr>
            <p:nvPr/>
          </p:nvSpPr>
          <p:spPr bwMode="auto">
            <a:xfrm>
              <a:off x="2580" y="3871"/>
              <a:ext cx="70"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8" name="Oval 65"/>
            <p:cNvSpPr>
              <a:spLocks noChangeArrowheads="1"/>
            </p:cNvSpPr>
            <p:nvPr/>
          </p:nvSpPr>
          <p:spPr bwMode="auto">
            <a:xfrm>
              <a:off x="2487" y="3823"/>
              <a:ext cx="70"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29" name="Oval 66"/>
            <p:cNvSpPr>
              <a:spLocks noChangeArrowheads="1"/>
            </p:cNvSpPr>
            <p:nvPr/>
          </p:nvSpPr>
          <p:spPr bwMode="auto">
            <a:xfrm>
              <a:off x="2439"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0" name="Oval 67"/>
            <p:cNvSpPr>
              <a:spLocks noChangeArrowheads="1"/>
            </p:cNvSpPr>
            <p:nvPr/>
          </p:nvSpPr>
          <p:spPr bwMode="auto">
            <a:xfrm>
              <a:off x="2484" y="3680"/>
              <a:ext cx="70"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1" name="Oval 68"/>
            <p:cNvSpPr>
              <a:spLocks noChangeArrowheads="1"/>
            </p:cNvSpPr>
            <p:nvPr/>
          </p:nvSpPr>
          <p:spPr bwMode="auto">
            <a:xfrm>
              <a:off x="2610"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2" name="Oval 69"/>
            <p:cNvSpPr>
              <a:spLocks noChangeArrowheads="1"/>
            </p:cNvSpPr>
            <p:nvPr/>
          </p:nvSpPr>
          <p:spPr bwMode="auto">
            <a:xfrm>
              <a:off x="2673" y="3635"/>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3" name="Oval 70"/>
            <p:cNvSpPr>
              <a:spLocks noChangeArrowheads="1"/>
            </p:cNvSpPr>
            <p:nvPr/>
          </p:nvSpPr>
          <p:spPr bwMode="auto">
            <a:xfrm>
              <a:off x="2853" y="358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4" name="Oval 71"/>
            <p:cNvSpPr>
              <a:spLocks noChangeArrowheads="1"/>
            </p:cNvSpPr>
            <p:nvPr/>
          </p:nvSpPr>
          <p:spPr bwMode="auto">
            <a:xfrm>
              <a:off x="2808" y="365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5" name="Oval 72"/>
            <p:cNvSpPr>
              <a:spLocks noChangeArrowheads="1"/>
            </p:cNvSpPr>
            <p:nvPr/>
          </p:nvSpPr>
          <p:spPr bwMode="auto">
            <a:xfrm>
              <a:off x="2868"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6" name="Oval 73"/>
            <p:cNvSpPr>
              <a:spLocks noChangeArrowheads="1"/>
            </p:cNvSpPr>
            <p:nvPr/>
          </p:nvSpPr>
          <p:spPr bwMode="auto">
            <a:xfrm>
              <a:off x="2940" y="368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7" name="Oval 74"/>
            <p:cNvSpPr>
              <a:spLocks noChangeArrowheads="1"/>
            </p:cNvSpPr>
            <p:nvPr/>
          </p:nvSpPr>
          <p:spPr bwMode="auto">
            <a:xfrm>
              <a:off x="2976" y="3599"/>
              <a:ext cx="70"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8" name="Oval 75"/>
            <p:cNvSpPr>
              <a:spLocks noChangeArrowheads="1"/>
            </p:cNvSpPr>
            <p:nvPr/>
          </p:nvSpPr>
          <p:spPr bwMode="auto">
            <a:xfrm>
              <a:off x="2934" y="3548"/>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39" name="Oval 76"/>
            <p:cNvSpPr>
              <a:spLocks noChangeArrowheads="1"/>
            </p:cNvSpPr>
            <p:nvPr/>
          </p:nvSpPr>
          <p:spPr bwMode="auto">
            <a:xfrm>
              <a:off x="3045" y="352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40" name="Oval 77"/>
            <p:cNvSpPr>
              <a:spLocks noChangeArrowheads="1"/>
            </p:cNvSpPr>
            <p:nvPr/>
          </p:nvSpPr>
          <p:spPr bwMode="auto">
            <a:xfrm>
              <a:off x="3060" y="359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41" name="Oval 78"/>
            <p:cNvSpPr>
              <a:spLocks noChangeArrowheads="1"/>
            </p:cNvSpPr>
            <p:nvPr/>
          </p:nvSpPr>
          <p:spPr bwMode="auto">
            <a:xfrm>
              <a:off x="3156" y="3602"/>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42" name="Oval 79"/>
            <p:cNvSpPr>
              <a:spLocks noChangeArrowheads="1"/>
            </p:cNvSpPr>
            <p:nvPr/>
          </p:nvSpPr>
          <p:spPr bwMode="auto">
            <a:xfrm flipV="1">
              <a:off x="3168" y="3529"/>
              <a:ext cx="69" cy="48"/>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43" name="Oval 80"/>
            <p:cNvSpPr>
              <a:spLocks noChangeArrowheads="1"/>
            </p:cNvSpPr>
            <p:nvPr/>
          </p:nvSpPr>
          <p:spPr bwMode="auto">
            <a:xfrm flipV="1">
              <a:off x="3229" y="3475"/>
              <a:ext cx="70" cy="48"/>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74844" name="Oval 81"/>
            <p:cNvSpPr>
              <a:spLocks noChangeArrowheads="1"/>
            </p:cNvSpPr>
            <p:nvPr/>
          </p:nvSpPr>
          <p:spPr bwMode="auto">
            <a:xfrm flipV="1">
              <a:off x="3205" y="356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45" name="Oval 82"/>
            <p:cNvSpPr>
              <a:spLocks noChangeArrowheads="1"/>
            </p:cNvSpPr>
            <p:nvPr/>
          </p:nvSpPr>
          <p:spPr bwMode="auto">
            <a:xfrm flipV="1">
              <a:off x="3103" y="3553"/>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46" name="Oval 83"/>
            <p:cNvSpPr>
              <a:spLocks noChangeArrowheads="1"/>
            </p:cNvSpPr>
            <p:nvPr/>
          </p:nvSpPr>
          <p:spPr bwMode="auto">
            <a:xfrm flipV="1">
              <a:off x="3019" y="364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47" name="Oval 84"/>
            <p:cNvSpPr>
              <a:spLocks noChangeArrowheads="1"/>
            </p:cNvSpPr>
            <p:nvPr/>
          </p:nvSpPr>
          <p:spPr bwMode="auto">
            <a:xfrm flipV="1">
              <a:off x="3004" y="3565"/>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48" name="Oval 85"/>
            <p:cNvSpPr>
              <a:spLocks noChangeArrowheads="1"/>
            </p:cNvSpPr>
            <p:nvPr/>
          </p:nvSpPr>
          <p:spPr bwMode="auto">
            <a:xfrm flipV="1">
              <a:off x="2917" y="3598"/>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49" name="Oval 86"/>
            <p:cNvSpPr>
              <a:spLocks noChangeArrowheads="1"/>
            </p:cNvSpPr>
            <p:nvPr/>
          </p:nvSpPr>
          <p:spPr bwMode="auto">
            <a:xfrm flipV="1">
              <a:off x="2905" y="364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0" name="Oval 87"/>
            <p:cNvSpPr>
              <a:spLocks noChangeArrowheads="1"/>
            </p:cNvSpPr>
            <p:nvPr/>
          </p:nvSpPr>
          <p:spPr bwMode="auto">
            <a:xfrm flipV="1">
              <a:off x="2788" y="3571"/>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1" name="Oval 88"/>
            <p:cNvSpPr>
              <a:spLocks noChangeArrowheads="1"/>
            </p:cNvSpPr>
            <p:nvPr/>
          </p:nvSpPr>
          <p:spPr bwMode="auto">
            <a:xfrm flipV="1">
              <a:off x="2689" y="3586"/>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2" name="Oval 89"/>
            <p:cNvSpPr>
              <a:spLocks noChangeArrowheads="1"/>
            </p:cNvSpPr>
            <p:nvPr/>
          </p:nvSpPr>
          <p:spPr bwMode="auto">
            <a:xfrm flipV="1">
              <a:off x="2605" y="3655"/>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3" name="Oval 90"/>
            <p:cNvSpPr>
              <a:spLocks noChangeArrowheads="1"/>
            </p:cNvSpPr>
            <p:nvPr/>
          </p:nvSpPr>
          <p:spPr bwMode="auto">
            <a:xfrm flipV="1">
              <a:off x="2524" y="364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4" name="Oval 91"/>
            <p:cNvSpPr>
              <a:spLocks noChangeArrowheads="1"/>
            </p:cNvSpPr>
            <p:nvPr/>
          </p:nvSpPr>
          <p:spPr bwMode="auto">
            <a:xfrm flipV="1">
              <a:off x="2548" y="3688"/>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5" name="Oval 92"/>
            <p:cNvSpPr>
              <a:spLocks noChangeArrowheads="1"/>
            </p:cNvSpPr>
            <p:nvPr/>
          </p:nvSpPr>
          <p:spPr bwMode="auto">
            <a:xfrm flipV="1">
              <a:off x="2737" y="367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6" name="Oval 93"/>
            <p:cNvSpPr>
              <a:spLocks noChangeArrowheads="1"/>
            </p:cNvSpPr>
            <p:nvPr/>
          </p:nvSpPr>
          <p:spPr bwMode="auto">
            <a:xfrm flipV="1">
              <a:off x="2494" y="3766"/>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7" name="Oval 94"/>
            <p:cNvSpPr>
              <a:spLocks noChangeArrowheads="1"/>
            </p:cNvSpPr>
            <p:nvPr/>
          </p:nvSpPr>
          <p:spPr bwMode="auto">
            <a:xfrm flipV="1">
              <a:off x="2623" y="382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8" name="Oval 95"/>
            <p:cNvSpPr>
              <a:spLocks noChangeArrowheads="1"/>
            </p:cNvSpPr>
            <p:nvPr/>
          </p:nvSpPr>
          <p:spPr bwMode="auto">
            <a:xfrm flipV="1">
              <a:off x="2557" y="3829"/>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59" name="Oval 96"/>
            <p:cNvSpPr>
              <a:spLocks noChangeArrowheads="1"/>
            </p:cNvSpPr>
            <p:nvPr/>
          </p:nvSpPr>
          <p:spPr bwMode="auto">
            <a:xfrm flipV="1">
              <a:off x="2515" y="3874"/>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60" name="Oval 97"/>
            <p:cNvSpPr>
              <a:spLocks noChangeArrowheads="1"/>
            </p:cNvSpPr>
            <p:nvPr/>
          </p:nvSpPr>
          <p:spPr bwMode="auto">
            <a:xfrm flipV="1">
              <a:off x="2647" y="3883"/>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61" name="Oval 98"/>
            <p:cNvSpPr>
              <a:spLocks noChangeArrowheads="1"/>
            </p:cNvSpPr>
            <p:nvPr/>
          </p:nvSpPr>
          <p:spPr bwMode="auto">
            <a:xfrm flipV="1">
              <a:off x="2758" y="383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74862" name="Oval 99"/>
            <p:cNvSpPr>
              <a:spLocks noChangeArrowheads="1"/>
            </p:cNvSpPr>
            <p:nvPr/>
          </p:nvSpPr>
          <p:spPr bwMode="auto">
            <a:xfrm flipV="1">
              <a:off x="2803" y="371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grpSp>
      <p:grpSp>
        <p:nvGrpSpPr>
          <p:cNvPr id="74784" name="Group 100"/>
          <p:cNvGrpSpPr>
            <a:grpSpLocks/>
          </p:cNvGrpSpPr>
          <p:nvPr/>
        </p:nvGrpSpPr>
        <p:grpSpPr bwMode="auto">
          <a:xfrm>
            <a:off x="8027988" y="3716338"/>
            <a:ext cx="996950" cy="1230312"/>
            <a:chOff x="5646" y="2499"/>
            <a:chExt cx="324" cy="474"/>
          </a:xfrm>
        </p:grpSpPr>
        <p:sp>
          <p:nvSpPr>
            <p:cNvPr id="74785" name="Oval 101"/>
            <p:cNvSpPr>
              <a:spLocks noChangeArrowheads="1"/>
            </p:cNvSpPr>
            <p:nvPr/>
          </p:nvSpPr>
          <p:spPr bwMode="auto">
            <a:xfrm>
              <a:off x="5709" y="2802"/>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86" name="Oval 102"/>
            <p:cNvSpPr>
              <a:spLocks noChangeArrowheads="1"/>
            </p:cNvSpPr>
            <p:nvPr/>
          </p:nvSpPr>
          <p:spPr bwMode="auto">
            <a:xfrm>
              <a:off x="5688" y="274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87" name="Oval 103"/>
            <p:cNvSpPr>
              <a:spLocks noChangeArrowheads="1"/>
            </p:cNvSpPr>
            <p:nvPr/>
          </p:nvSpPr>
          <p:spPr bwMode="auto">
            <a:xfrm>
              <a:off x="5727" y="2748"/>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88" name="Oval 104"/>
            <p:cNvSpPr>
              <a:spLocks noChangeArrowheads="1"/>
            </p:cNvSpPr>
            <p:nvPr/>
          </p:nvSpPr>
          <p:spPr bwMode="auto">
            <a:xfrm>
              <a:off x="5778" y="286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89" name="Oval 105"/>
            <p:cNvSpPr>
              <a:spLocks noChangeArrowheads="1"/>
            </p:cNvSpPr>
            <p:nvPr/>
          </p:nvSpPr>
          <p:spPr bwMode="auto">
            <a:xfrm>
              <a:off x="576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0" name="Oval 106"/>
            <p:cNvSpPr>
              <a:spLocks noChangeArrowheads="1"/>
            </p:cNvSpPr>
            <p:nvPr/>
          </p:nvSpPr>
          <p:spPr bwMode="auto">
            <a:xfrm>
              <a:off x="5799" y="270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1" name="Oval 107"/>
            <p:cNvSpPr>
              <a:spLocks noChangeArrowheads="1"/>
            </p:cNvSpPr>
            <p:nvPr/>
          </p:nvSpPr>
          <p:spPr bwMode="auto">
            <a:xfrm>
              <a:off x="5745"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2" name="Oval 108"/>
            <p:cNvSpPr>
              <a:spLocks noChangeArrowheads="1"/>
            </p:cNvSpPr>
            <p:nvPr/>
          </p:nvSpPr>
          <p:spPr bwMode="auto">
            <a:xfrm>
              <a:off x="5691" y="270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3" name="Oval 109"/>
            <p:cNvSpPr>
              <a:spLocks noChangeArrowheads="1"/>
            </p:cNvSpPr>
            <p:nvPr/>
          </p:nvSpPr>
          <p:spPr bwMode="auto">
            <a:xfrm>
              <a:off x="582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4" name="Oval 110"/>
            <p:cNvSpPr>
              <a:spLocks noChangeArrowheads="1"/>
            </p:cNvSpPr>
            <p:nvPr/>
          </p:nvSpPr>
          <p:spPr bwMode="auto">
            <a:xfrm>
              <a:off x="5733" y="288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5" name="Oval 111"/>
            <p:cNvSpPr>
              <a:spLocks noChangeArrowheads="1"/>
            </p:cNvSpPr>
            <p:nvPr/>
          </p:nvSpPr>
          <p:spPr bwMode="auto">
            <a:xfrm>
              <a:off x="5868" y="279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6" name="Oval 112"/>
            <p:cNvSpPr>
              <a:spLocks noChangeArrowheads="1"/>
            </p:cNvSpPr>
            <p:nvPr/>
          </p:nvSpPr>
          <p:spPr bwMode="auto">
            <a:xfrm>
              <a:off x="5850" y="2736"/>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7" name="Oval 113"/>
            <p:cNvSpPr>
              <a:spLocks noChangeArrowheads="1"/>
            </p:cNvSpPr>
            <p:nvPr/>
          </p:nvSpPr>
          <p:spPr bwMode="auto">
            <a:xfrm>
              <a:off x="5826" y="2634"/>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8" name="Oval 114"/>
            <p:cNvSpPr>
              <a:spLocks noChangeArrowheads="1"/>
            </p:cNvSpPr>
            <p:nvPr/>
          </p:nvSpPr>
          <p:spPr bwMode="auto">
            <a:xfrm>
              <a:off x="5856" y="268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799" name="Oval 115"/>
            <p:cNvSpPr>
              <a:spLocks noChangeArrowheads="1"/>
            </p:cNvSpPr>
            <p:nvPr/>
          </p:nvSpPr>
          <p:spPr bwMode="auto">
            <a:xfrm>
              <a:off x="5781" y="2652"/>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0" name="Oval 116"/>
            <p:cNvSpPr>
              <a:spLocks noChangeArrowheads="1"/>
            </p:cNvSpPr>
            <p:nvPr/>
          </p:nvSpPr>
          <p:spPr bwMode="auto">
            <a:xfrm>
              <a:off x="5775" y="2757"/>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1" name="Oval 117"/>
            <p:cNvSpPr>
              <a:spLocks noChangeArrowheads="1"/>
            </p:cNvSpPr>
            <p:nvPr/>
          </p:nvSpPr>
          <p:spPr bwMode="auto">
            <a:xfrm>
              <a:off x="5790" y="2598"/>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2" name="Oval 118"/>
            <p:cNvSpPr>
              <a:spLocks noChangeArrowheads="1"/>
            </p:cNvSpPr>
            <p:nvPr/>
          </p:nvSpPr>
          <p:spPr bwMode="auto">
            <a:xfrm>
              <a:off x="5826" y="255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3" name="Oval 119"/>
            <p:cNvSpPr>
              <a:spLocks noChangeArrowheads="1"/>
            </p:cNvSpPr>
            <p:nvPr/>
          </p:nvSpPr>
          <p:spPr bwMode="auto">
            <a:xfrm>
              <a:off x="5859" y="261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4" name="Oval 120"/>
            <p:cNvSpPr>
              <a:spLocks noChangeArrowheads="1"/>
            </p:cNvSpPr>
            <p:nvPr/>
          </p:nvSpPr>
          <p:spPr bwMode="auto">
            <a:xfrm>
              <a:off x="5787" y="252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5" name="Oval 121"/>
            <p:cNvSpPr>
              <a:spLocks noChangeArrowheads="1"/>
            </p:cNvSpPr>
            <p:nvPr/>
          </p:nvSpPr>
          <p:spPr bwMode="auto">
            <a:xfrm>
              <a:off x="5838" y="249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6" name="Oval 122"/>
            <p:cNvSpPr>
              <a:spLocks noChangeArrowheads="1"/>
            </p:cNvSpPr>
            <p:nvPr/>
          </p:nvSpPr>
          <p:spPr bwMode="auto">
            <a:xfrm>
              <a:off x="5871" y="253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7" name="Oval 123"/>
            <p:cNvSpPr>
              <a:spLocks noChangeArrowheads="1"/>
            </p:cNvSpPr>
            <p:nvPr/>
          </p:nvSpPr>
          <p:spPr bwMode="auto">
            <a:xfrm>
              <a:off x="5898"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8" name="Oval 124"/>
            <p:cNvSpPr>
              <a:spLocks noChangeArrowheads="1"/>
            </p:cNvSpPr>
            <p:nvPr/>
          </p:nvSpPr>
          <p:spPr bwMode="auto">
            <a:xfrm>
              <a:off x="5673" y="279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09" name="Oval 125"/>
            <p:cNvSpPr>
              <a:spLocks noChangeArrowheads="1"/>
            </p:cNvSpPr>
            <p:nvPr/>
          </p:nvSpPr>
          <p:spPr bwMode="auto">
            <a:xfrm>
              <a:off x="5889"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10" name="Oval 126"/>
            <p:cNvSpPr>
              <a:spLocks noChangeArrowheads="1"/>
            </p:cNvSpPr>
            <p:nvPr/>
          </p:nvSpPr>
          <p:spPr bwMode="auto">
            <a:xfrm>
              <a:off x="5889" y="273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11" name="Oval 127"/>
            <p:cNvSpPr>
              <a:spLocks noChangeArrowheads="1"/>
            </p:cNvSpPr>
            <p:nvPr/>
          </p:nvSpPr>
          <p:spPr bwMode="auto">
            <a:xfrm>
              <a:off x="5751"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12" name="Oval 128"/>
            <p:cNvSpPr>
              <a:spLocks noChangeArrowheads="1"/>
            </p:cNvSpPr>
            <p:nvPr/>
          </p:nvSpPr>
          <p:spPr bwMode="auto">
            <a:xfrm>
              <a:off x="5805" y="2847"/>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13" name="Oval 129"/>
            <p:cNvSpPr>
              <a:spLocks noChangeArrowheads="1"/>
            </p:cNvSpPr>
            <p:nvPr/>
          </p:nvSpPr>
          <p:spPr bwMode="auto">
            <a:xfrm>
              <a:off x="5718" y="265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14" name="Oval 130"/>
            <p:cNvSpPr>
              <a:spLocks noChangeArrowheads="1"/>
            </p:cNvSpPr>
            <p:nvPr/>
          </p:nvSpPr>
          <p:spPr bwMode="auto">
            <a:xfrm>
              <a:off x="5682" y="2856"/>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74815" name="Oval 131"/>
            <p:cNvSpPr>
              <a:spLocks noChangeArrowheads="1"/>
            </p:cNvSpPr>
            <p:nvPr/>
          </p:nvSpPr>
          <p:spPr bwMode="auto">
            <a:xfrm>
              <a:off x="5646" y="2811"/>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2798"/>
                                        </p:tgtEl>
                                        <p:attrNameLst>
                                          <p:attrName>style.visibility</p:attrName>
                                        </p:attrNameLst>
                                      </p:cBhvr>
                                      <p:to>
                                        <p:strVal val="visible"/>
                                      </p:to>
                                    </p:set>
                                    <p:animEffect transition="in" filter="fade">
                                      <p:cBhvr>
                                        <p:cTn id="7" dur="770" decel="100000"/>
                                        <p:tgtEl>
                                          <p:spTgt spid="32798"/>
                                        </p:tgtEl>
                                      </p:cBhvr>
                                    </p:animEffect>
                                    <p:animScale>
                                      <p:cBhvr>
                                        <p:cTn id="8" dur="770" decel="100000"/>
                                        <p:tgtEl>
                                          <p:spTgt spid="32798"/>
                                        </p:tgtEl>
                                      </p:cBhvr>
                                      <p:from x="10000" y="10000"/>
                                      <p:to x="200000" y="450000"/>
                                    </p:animScale>
                                    <p:animScale>
                                      <p:cBhvr>
                                        <p:cTn id="9" dur="1230" accel="100000" fill="hold">
                                          <p:stCondLst>
                                            <p:cond delay="770"/>
                                          </p:stCondLst>
                                        </p:cTn>
                                        <p:tgtEl>
                                          <p:spTgt spid="32798"/>
                                        </p:tgtEl>
                                      </p:cBhvr>
                                      <p:from x="200000" y="450000"/>
                                      <p:to x="100000" y="100000"/>
                                    </p:animScale>
                                    <p:set>
                                      <p:cBhvr>
                                        <p:cTn id="10" dur="770" fill="hold"/>
                                        <p:tgtEl>
                                          <p:spTgt spid="32798"/>
                                        </p:tgtEl>
                                        <p:attrNameLst>
                                          <p:attrName>ppt_x</p:attrName>
                                        </p:attrNameLst>
                                      </p:cBhvr>
                                      <p:to>
                                        <p:strVal val="(0.5)"/>
                                      </p:to>
                                    </p:set>
                                    <p:anim from="(0.5)" to="(#ppt_x)" calcmode="lin" valueType="num">
                                      <p:cBhvr>
                                        <p:cTn id="11" dur="1230" accel="100000" fill="hold">
                                          <p:stCondLst>
                                            <p:cond delay="770"/>
                                          </p:stCondLst>
                                        </p:cTn>
                                        <p:tgtEl>
                                          <p:spTgt spid="32798"/>
                                        </p:tgtEl>
                                        <p:attrNameLst>
                                          <p:attrName>ppt_x</p:attrName>
                                        </p:attrNameLst>
                                      </p:cBhvr>
                                    </p:anim>
                                    <p:set>
                                      <p:cBhvr>
                                        <p:cTn id="12" dur="770" fill="hold"/>
                                        <p:tgtEl>
                                          <p:spTgt spid="32798"/>
                                        </p:tgtEl>
                                        <p:attrNameLst>
                                          <p:attrName>ppt_y</p:attrName>
                                        </p:attrNameLst>
                                      </p:cBhvr>
                                      <p:to>
                                        <p:strVal val="(#ppt_y+0.4)"/>
                                      </p:to>
                                    </p:set>
                                    <p:anim from="(#ppt_y+0.4)" to="(#ppt_y)" calcmode="lin" valueType="num">
                                      <p:cBhvr>
                                        <p:cTn id="13" dur="1230" accel="100000" fill="hold">
                                          <p:stCondLst>
                                            <p:cond delay="770"/>
                                          </p:stCondLst>
                                        </p:cTn>
                                        <p:tgtEl>
                                          <p:spTgt spid="32798"/>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32800"/>
                                        </p:tgtEl>
                                        <p:attrNameLst>
                                          <p:attrName>style.visibility</p:attrName>
                                        </p:attrNameLst>
                                      </p:cBhvr>
                                      <p:to>
                                        <p:strVal val="visible"/>
                                      </p:to>
                                    </p:set>
                                    <p:animEffect transition="in" filter="fade">
                                      <p:cBhvr>
                                        <p:cTn id="18" dur="770" decel="100000"/>
                                        <p:tgtEl>
                                          <p:spTgt spid="32800"/>
                                        </p:tgtEl>
                                      </p:cBhvr>
                                    </p:animEffect>
                                    <p:animScale>
                                      <p:cBhvr>
                                        <p:cTn id="19" dur="770" decel="100000"/>
                                        <p:tgtEl>
                                          <p:spTgt spid="32800"/>
                                        </p:tgtEl>
                                      </p:cBhvr>
                                      <p:from x="10000" y="10000"/>
                                      <p:to x="200000" y="450000"/>
                                    </p:animScale>
                                    <p:animScale>
                                      <p:cBhvr>
                                        <p:cTn id="20" dur="1230" accel="100000" fill="hold">
                                          <p:stCondLst>
                                            <p:cond delay="770"/>
                                          </p:stCondLst>
                                        </p:cTn>
                                        <p:tgtEl>
                                          <p:spTgt spid="32800"/>
                                        </p:tgtEl>
                                      </p:cBhvr>
                                      <p:from x="200000" y="450000"/>
                                      <p:to x="100000" y="100000"/>
                                    </p:animScale>
                                    <p:set>
                                      <p:cBhvr>
                                        <p:cTn id="21" dur="770" fill="hold"/>
                                        <p:tgtEl>
                                          <p:spTgt spid="32800"/>
                                        </p:tgtEl>
                                        <p:attrNameLst>
                                          <p:attrName>ppt_x</p:attrName>
                                        </p:attrNameLst>
                                      </p:cBhvr>
                                      <p:to>
                                        <p:strVal val="(0.5)"/>
                                      </p:to>
                                    </p:set>
                                    <p:anim from="(0.5)" to="(#ppt_x)" calcmode="lin" valueType="num">
                                      <p:cBhvr>
                                        <p:cTn id="22" dur="1230" accel="100000" fill="hold">
                                          <p:stCondLst>
                                            <p:cond delay="770"/>
                                          </p:stCondLst>
                                        </p:cTn>
                                        <p:tgtEl>
                                          <p:spTgt spid="32800"/>
                                        </p:tgtEl>
                                        <p:attrNameLst>
                                          <p:attrName>ppt_x</p:attrName>
                                        </p:attrNameLst>
                                      </p:cBhvr>
                                    </p:anim>
                                    <p:set>
                                      <p:cBhvr>
                                        <p:cTn id="23" dur="770" fill="hold"/>
                                        <p:tgtEl>
                                          <p:spTgt spid="32800"/>
                                        </p:tgtEl>
                                        <p:attrNameLst>
                                          <p:attrName>ppt_y</p:attrName>
                                        </p:attrNameLst>
                                      </p:cBhvr>
                                      <p:to>
                                        <p:strVal val="(#ppt_y+0.4)"/>
                                      </p:to>
                                    </p:set>
                                    <p:anim from="(#ppt_y+0.4)" to="(#ppt_y)" calcmode="lin" valueType="num">
                                      <p:cBhvr>
                                        <p:cTn id="24" dur="1230" accel="100000" fill="hold">
                                          <p:stCondLst>
                                            <p:cond delay="770"/>
                                          </p:stCondLst>
                                        </p:cTn>
                                        <p:tgtEl>
                                          <p:spTgt spid="32800"/>
                                        </p:tgtEl>
                                        <p:attrNameLst>
                                          <p:attrName>ppt_y</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8" presetClass="emph" presetSubtype="0" fill="hold" grpId="0" nodeType="clickEffect">
                                  <p:stCondLst>
                                    <p:cond delay="0"/>
                                  </p:stCondLst>
                                  <p:iterate type="lt">
                                    <p:tmPct val="10000"/>
                                  </p:iterate>
                                  <p:childTnLst>
                                    <p:animClr clrSpc="rgb" dir="cw">
                                      <p:cBhvr override="childStyle">
                                        <p:cTn id="28" dur="500" fill="hold"/>
                                        <p:tgtEl>
                                          <p:spTgt spid="32784"/>
                                        </p:tgtEl>
                                        <p:attrNameLst>
                                          <p:attrName>style.color</p:attrName>
                                        </p:attrNameLst>
                                      </p:cBhvr>
                                      <p:to>
                                        <a:schemeClr val="accent2"/>
                                      </p:to>
                                    </p:animClr>
                                    <p:animClr clrSpc="rgb" dir="cw">
                                      <p:cBhvr>
                                        <p:cTn id="29" dur="500" fill="hold"/>
                                        <p:tgtEl>
                                          <p:spTgt spid="32784"/>
                                        </p:tgtEl>
                                        <p:attrNameLst>
                                          <p:attrName>fillcolor</p:attrName>
                                        </p:attrNameLst>
                                      </p:cBhvr>
                                      <p:to>
                                        <a:schemeClr val="accent2"/>
                                      </p:to>
                                    </p:animClr>
                                    <p:set>
                                      <p:cBhvr>
                                        <p:cTn id="30" dur="500" fill="hold"/>
                                        <p:tgtEl>
                                          <p:spTgt spid="32784"/>
                                        </p:tgtEl>
                                        <p:attrNameLst>
                                          <p:attrName>fill.type</p:attrName>
                                        </p:attrNameLst>
                                      </p:cBhvr>
                                      <p:to>
                                        <p:strVal val="solid"/>
                                      </p:to>
                                    </p:set>
                                    <p:anim to="1.5" calcmode="lin" valueType="num">
                                      <p:cBhvr override="childStyle">
                                        <p:cTn id="31" dur="500" fill="hold"/>
                                        <p:tgtEl>
                                          <p:spTgt spid="32784"/>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4" grpId="0"/>
      <p:bldP spid="32798" grpId="0"/>
      <p:bldP spid="32800"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Rectangle 2"/>
          <p:cNvSpPr>
            <a:spLocks noGrp="1" noRot="1" noChangeArrowheads="1"/>
          </p:cNvSpPr>
          <p:nvPr>
            <p:ph type="title"/>
          </p:nvPr>
        </p:nvSpPr>
        <p:spPr>
          <a:xfrm>
            <a:off x="250825" y="188913"/>
            <a:ext cx="8497888" cy="1008062"/>
          </a:xfrm>
          <a:solidFill>
            <a:schemeClr val="accent4"/>
          </a:solidFill>
          <a:ln w="76200">
            <a:solidFill>
              <a:srgbClr val="0F3661"/>
            </a:solidFill>
          </a:ln>
        </p:spPr>
        <p:txBody>
          <a:bodyPr/>
          <a:lstStyle/>
          <a:p>
            <a:pPr eaLnBrk="1" hangingPunct="1">
              <a:defRPr/>
            </a:pPr>
            <a:r>
              <a:rPr lang="tr-TR" sz="4000" b="1" smtClean="0">
                <a:solidFill>
                  <a:srgbClr val="000000"/>
                </a:solidFill>
                <a:ea typeface="MS PGothic" pitchFamily="34" charset="-128"/>
                <a:cs typeface="ＭＳ Ｐゴシック" charset="0"/>
              </a:rPr>
              <a:t>Metformin</a:t>
            </a:r>
          </a:p>
        </p:txBody>
      </p:sp>
      <p:sp>
        <p:nvSpPr>
          <p:cNvPr id="76802" name="Rectangle 3"/>
          <p:cNvSpPr>
            <a:spLocks noGrp="1" noChangeArrowheads="1"/>
          </p:cNvSpPr>
          <p:nvPr>
            <p:ph idx="1"/>
          </p:nvPr>
        </p:nvSpPr>
        <p:spPr>
          <a:xfrm>
            <a:off x="179388" y="1484313"/>
            <a:ext cx="8763000" cy="4802187"/>
          </a:xfrm>
          <a:ln w="76200">
            <a:solidFill>
              <a:srgbClr val="163E50"/>
            </a:solidFill>
          </a:ln>
        </p:spPr>
        <p:txBody>
          <a:bodyPr/>
          <a:lstStyle/>
          <a:p>
            <a:pPr marL="533400" indent="-533400" eaLnBrk="1" hangingPunct="1">
              <a:lnSpc>
                <a:spcPct val="70000"/>
              </a:lnSpc>
              <a:buFontTx/>
              <a:buAutoNum type="arabicPeriod"/>
            </a:pPr>
            <a:endParaRPr lang="tr-TR" b="1" dirty="0" smtClean="0">
              <a:ea typeface="ＭＳ Ｐゴシック" charset="-128"/>
            </a:endParaRPr>
          </a:p>
          <a:p>
            <a:pPr marL="533400" indent="-533400" eaLnBrk="1" hangingPunct="1">
              <a:lnSpc>
                <a:spcPct val="70000"/>
              </a:lnSpc>
              <a:buFontTx/>
              <a:buAutoNum type="arabicPeriod"/>
            </a:pPr>
            <a:r>
              <a:rPr lang="tr-TR" sz="2000" b="1" dirty="0" smtClean="0">
                <a:latin typeface="Arial"/>
                <a:ea typeface="ＭＳ Ｐゴシック" charset="-128"/>
                <a:cs typeface="Arial"/>
              </a:rPr>
              <a:t>Karaciğerde direkt ve </a:t>
            </a:r>
            <a:r>
              <a:rPr lang="tr-TR" sz="2000" b="1" dirty="0" err="1" smtClean="0">
                <a:latin typeface="Arial"/>
                <a:ea typeface="ＭＳ Ｐゴシック" charset="-128"/>
                <a:cs typeface="Arial"/>
              </a:rPr>
              <a:t>indirekt</a:t>
            </a:r>
            <a:r>
              <a:rPr lang="tr-TR" sz="2000" b="1" dirty="0" smtClean="0">
                <a:latin typeface="Arial"/>
                <a:ea typeface="ＭＳ Ｐゴシック" charset="-128"/>
                <a:cs typeface="Arial"/>
              </a:rPr>
              <a:t> </a:t>
            </a:r>
            <a:r>
              <a:rPr lang="tr-TR" sz="2000" b="1" dirty="0" err="1" smtClean="0">
                <a:latin typeface="Arial"/>
                <a:ea typeface="ＭＳ Ｐゴシック" charset="-128"/>
                <a:cs typeface="Arial"/>
              </a:rPr>
              <a:t>glikoneogenezisi</a:t>
            </a:r>
            <a:r>
              <a:rPr lang="tr-TR" sz="2000" b="1" dirty="0" smtClean="0">
                <a:latin typeface="Arial"/>
                <a:ea typeface="ＭＳ Ｐゴシック" charset="-128"/>
                <a:cs typeface="Arial"/>
              </a:rPr>
              <a:t> </a:t>
            </a:r>
            <a:r>
              <a:rPr lang="tr-TR" sz="2000" b="1" dirty="0" err="1" smtClean="0">
                <a:latin typeface="Arial"/>
                <a:ea typeface="ＭＳ Ｐゴシック" charset="-128"/>
                <a:cs typeface="Arial"/>
              </a:rPr>
              <a:t>inhibe</a:t>
            </a:r>
            <a:r>
              <a:rPr lang="tr-TR" sz="2000" b="1" dirty="0" smtClean="0">
                <a:latin typeface="Arial"/>
                <a:ea typeface="ＭＳ Ｐゴシック" charset="-128"/>
                <a:cs typeface="Arial"/>
              </a:rPr>
              <a:t> eder: </a:t>
            </a:r>
            <a:r>
              <a:rPr lang="tr-TR" sz="2000" b="1" dirty="0" err="1" smtClean="0">
                <a:solidFill>
                  <a:schemeClr val="folHlink"/>
                </a:solidFill>
                <a:latin typeface="Arial"/>
                <a:ea typeface="ＭＳ Ｐゴシック" charset="-128"/>
                <a:cs typeface="Arial"/>
              </a:rPr>
              <a:t>Hepatik</a:t>
            </a:r>
            <a:r>
              <a:rPr lang="tr-TR" sz="2000" b="1" dirty="0" smtClean="0">
                <a:solidFill>
                  <a:schemeClr val="folHlink"/>
                </a:solidFill>
                <a:latin typeface="Arial"/>
                <a:ea typeface="ＭＳ Ｐゴシック" charset="-128"/>
                <a:cs typeface="Arial"/>
              </a:rPr>
              <a:t> </a:t>
            </a:r>
            <a:r>
              <a:rPr lang="tr-TR" sz="2000" b="1" dirty="0" err="1" smtClean="0">
                <a:solidFill>
                  <a:schemeClr val="folHlink"/>
                </a:solidFill>
                <a:latin typeface="Arial"/>
                <a:ea typeface="ＭＳ Ｐゴシック" charset="-128"/>
                <a:cs typeface="Arial"/>
              </a:rPr>
              <a:t>glukoz</a:t>
            </a:r>
            <a:r>
              <a:rPr lang="tr-TR" sz="2000" b="1" dirty="0" smtClean="0">
                <a:solidFill>
                  <a:schemeClr val="folHlink"/>
                </a:solidFill>
                <a:latin typeface="Arial"/>
                <a:ea typeface="ＭＳ Ｐゴシック" charset="-128"/>
                <a:cs typeface="Arial"/>
              </a:rPr>
              <a:t> üretimi azalır</a:t>
            </a:r>
          </a:p>
          <a:p>
            <a:pPr marL="533400" indent="-533400" eaLnBrk="1" hangingPunct="1">
              <a:lnSpc>
                <a:spcPct val="70000"/>
              </a:lnSpc>
              <a:buFontTx/>
              <a:buAutoNum type="arabicPeriod"/>
            </a:pPr>
            <a:r>
              <a:rPr lang="tr-TR" sz="2000" b="1" dirty="0" smtClean="0">
                <a:latin typeface="Arial"/>
                <a:ea typeface="ＭＳ Ｐゴシック" charset="-128"/>
                <a:cs typeface="Arial"/>
              </a:rPr>
              <a:t>Kas dokusunda </a:t>
            </a:r>
            <a:r>
              <a:rPr lang="tr-TR" sz="2000" b="1" dirty="0" smtClean="0">
                <a:solidFill>
                  <a:schemeClr val="folHlink"/>
                </a:solidFill>
                <a:latin typeface="Arial"/>
                <a:ea typeface="ＭＳ Ｐゴシック" charset="-128"/>
                <a:cs typeface="Arial"/>
              </a:rPr>
              <a:t>insülin duyarlı </a:t>
            </a:r>
            <a:r>
              <a:rPr lang="tr-TR" sz="2000" b="1" dirty="0" err="1" smtClean="0">
                <a:solidFill>
                  <a:schemeClr val="folHlink"/>
                </a:solidFill>
                <a:latin typeface="Arial"/>
                <a:ea typeface="ＭＳ Ｐゴシック" charset="-128"/>
                <a:cs typeface="Arial"/>
              </a:rPr>
              <a:t>glukoz</a:t>
            </a:r>
            <a:r>
              <a:rPr lang="tr-TR" sz="2000" b="1" dirty="0" smtClean="0">
                <a:solidFill>
                  <a:schemeClr val="folHlink"/>
                </a:solidFill>
                <a:latin typeface="Arial"/>
                <a:ea typeface="ＭＳ Ｐゴシック" charset="-128"/>
                <a:cs typeface="Arial"/>
              </a:rPr>
              <a:t> </a:t>
            </a:r>
            <a:r>
              <a:rPr lang="tr-TR" sz="2000" b="1" dirty="0" err="1" smtClean="0">
                <a:solidFill>
                  <a:schemeClr val="folHlink"/>
                </a:solidFill>
                <a:latin typeface="Arial"/>
                <a:ea typeface="ＭＳ Ｐゴシック" charset="-128"/>
                <a:cs typeface="Arial"/>
              </a:rPr>
              <a:t>utilizasyonu</a:t>
            </a:r>
            <a:r>
              <a:rPr lang="tr-TR" sz="2000" b="1" dirty="0" smtClean="0">
                <a:solidFill>
                  <a:schemeClr val="folHlink"/>
                </a:solidFill>
                <a:latin typeface="Arial"/>
                <a:ea typeface="ＭＳ Ｐゴシック" charset="-128"/>
                <a:cs typeface="Arial"/>
              </a:rPr>
              <a:t> %20-53</a:t>
            </a:r>
            <a:r>
              <a:rPr lang="tr-TR" sz="2000" b="1" dirty="0" smtClean="0">
                <a:latin typeface="Arial"/>
                <a:ea typeface="ＭＳ Ｐゴシック" charset="-128"/>
                <a:cs typeface="Arial"/>
              </a:rPr>
              <a:t> düzeltir</a:t>
            </a:r>
          </a:p>
          <a:p>
            <a:pPr marL="533400" indent="-533400" eaLnBrk="1" hangingPunct="1">
              <a:lnSpc>
                <a:spcPct val="70000"/>
              </a:lnSpc>
              <a:buFontTx/>
              <a:buAutoNum type="arabicPeriod"/>
            </a:pPr>
            <a:r>
              <a:rPr lang="tr-TR" sz="2000" b="1" dirty="0" smtClean="0">
                <a:latin typeface="Arial"/>
                <a:ea typeface="ＭＳ Ｐゴシック" charset="-128"/>
                <a:cs typeface="Arial"/>
              </a:rPr>
              <a:t>İnsülin reseptör </a:t>
            </a:r>
            <a:r>
              <a:rPr lang="tr-TR" sz="2000" b="1" dirty="0" err="1" smtClean="0">
                <a:solidFill>
                  <a:schemeClr val="folHlink"/>
                </a:solidFill>
                <a:latin typeface="Arial"/>
                <a:ea typeface="ＭＳ Ｐゴシック" charset="-128"/>
                <a:cs typeface="Arial"/>
              </a:rPr>
              <a:t>kinaz</a:t>
            </a:r>
            <a:r>
              <a:rPr lang="tr-TR" sz="2000" b="1" dirty="0" smtClean="0">
                <a:solidFill>
                  <a:schemeClr val="folHlink"/>
                </a:solidFill>
                <a:latin typeface="Arial"/>
                <a:ea typeface="ＭＳ Ｐゴシック" charset="-128"/>
                <a:cs typeface="Arial"/>
              </a:rPr>
              <a:t> aktivitesini ve GLUT-4</a:t>
            </a:r>
            <a:r>
              <a:rPr lang="tr-TR" altLang="en-US" sz="2000" b="1" dirty="0" smtClean="0">
                <a:solidFill>
                  <a:schemeClr val="folHlink"/>
                </a:solidFill>
                <a:latin typeface="Arial"/>
                <a:ea typeface="ＭＳ Ｐゴシック" charset="-128"/>
                <a:cs typeface="Arial"/>
              </a:rPr>
              <a:t>’</a:t>
            </a:r>
            <a:r>
              <a:rPr lang="tr-TR" sz="2000" b="1" dirty="0" smtClean="0">
                <a:solidFill>
                  <a:schemeClr val="folHlink"/>
                </a:solidFill>
                <a:latin typeface="Arial"/>
                <a:ea typeface="ＭＳ Ｐゴシック" charset="-128"/>
                <a:cs typeface="Arial"/>
              </a:rPr>
              <a:t>ü artırır </a:t>
            </a:r>
            <a:r>
              <a:rPr lang="tr-TR" sz="2000" b="1" dirty="0" smtClean="0">
                <a:latin typeface="Arial"/>
                <a:ea typeface="ＭＳ Ｐゴシック" charset="-128"/>
                <a:cs typeface="Arial"/>
              </a:rPr>
              <a:t>!!!.  </a:t>
            </a:r>
          </a:p>
          <a:p>
            <a:pPr marL="533400" indent="-533400" eaLnBrk="1" hangingPunct="1">
              <a:lnSpc>
                <a:spcPct val="70000"/>
              </a:lnSpc>
              <a:buFontTx/>
              <a:buAutoNum type="arabicPeriod"/>
            </a:pPr>
            <a:r>
              <a:rPr lang="tr-TR" sz="2000" b="1" dirty="0" smtClean="0">
                <a:latin typeface="Arial"/>
                <a:ea typeface="ＭＳ Ｐゴシック" charset="-128"/>
                <a:cs typeface="Arial"/>
              </a:rPr>
              <a:t>Kan şekerini 60-70 mg/dl, HbA1c: %1.0-1.5 azaltır.</a:t>
            </a:r>
          </a:p>
          <a:p>
            <a:pPr marL="533400" indent="-533400" eaLnBrk="1" hangingPunct="1">
              <a:lnSpc>
                <a:spcPct val="70000"/>
              </a:lnSpc>
              <a:buFontTx/>
              <a:buAutoNum type="arabicPeriod"/>
            </a:pPr>
            <a:r>
              <a:rPr lang="en-US" sz="2000" b="1" dirty="0" err="1" smtClean="0">
                <a:latin typeface="Arial"/>
                <a:ea typeface="ＭＳ Ｐゴシック" charset="-128"/>
                <a:cs typeface="Arial"/>
              </a:rPr>
              <a:t>Postreseptör</a:t>
            </a:r>
            <a:r>
              <a:rPr lang="en-US" sz="2000" b="1" dirty="0" smtClean="0">
                <a:latin typeface="Arial"/>
                <a:ea typeface="ＭＳ Ｐゴシック" charset="-128"/>
                <a:cs typeface="Arial"/>
              </a:rPr>
              <a:t> </a:t>
            </a:r>
            <a:r>
              <a:rPr lang="en-US" sz="2000" b="1" dirty="0" err="1" smtClean="0">
                <a:latin typeface="Arial"/>
                <a:ea typeface="ＭＳ Ｐゴシック" charset="-128"/>
                <a:cs typeface="Arial"/>
              </a:rPr>
              <a:t>düzeyde</a:t>
            </a:r>
            <a:r>
              <a:rPr lang="en-US" sz="2000" b="1" dirty="0" smtClean="0">
                <a:latin typeface="Arial"/>
                <a:ea typeface="ＭＳ Ｐゴシック" charset="-128"/>
                <a:cs typeface="Arial"/>
              </a:rPr>
              <a:t> insulin </a:t>
            </a:r>
            <a:r>
              <a:rPr lang="en-US" sz="2000" b="1" dirty="0" err="1" smtClean="0">
                <a:latin typeface="Arial"/>
                <a:ea typeface="ＭＳ Ｐゴシック" charset="-128"/>
                <a:cs typeface="Arial"/>
              </a:rPr>
              <a:t>diren</a:t>
            </a:r>
            <a:r>
              <a:rPr lang="tr-TR" sz="2000" b="1" dirty="0">
                <a:latin typeface="Arial"/>
                <a:ea typeface="ＭＳ Ｐゴシック" charset="-128"/>
                <a:cs typeface="Arial"/>
              </a:rPr>
              <a:t>c</a:t>
            </a:r>
            <a:r>
              <a:rPr lang="en-US" sz="2000" b="1" dirty="0" err="1" smtClean="0">
                <a:latin typeface="Arial"/>
                <a:ea typeface="ＭＳ Ｐゴシック" charset="-128"/>
                <a:cs typeface="Arial"/>
              </a:rPr>
              <a:t>ini</a:t>
            </a:r>
            <a:r>
              <a:rPr lang="en-US" sz="2000" b="1" dirty="0" smtClean="0">
                <a:latin typeface="Arial"/>
                <a:ea typeface="ＭＳ Ｐゴシック" charset="-128"/>
                <a:cs typeface="Arial"/>
              </a:rPr>
              <a:t> </a:t>
            </a:r>
            <a:r>
              <a:rPr lang="en-US" sz="2000" b="1" dirty="0" err="1" smtClean="0">
                <a:latin typeface="Arial"/>
                <a:ea typeface="ＭＳ Ｐゴシック" charset="-128"/>
                <a:cs typeface="Arial"/>
              </a:rPr>
              <a:t>azaltır</a:t>
            </a:r>
            <a:endParaRPr lang="tr-TR" sz="2000" b="1" dirty="0">
              <a:latin typeface="Arial"/>
              <a:ea typeface="ＭＳ Ｐゴシック" charset="-128"/>
              <a:cs typeface="Arial"/>
            </a:endParaRPr>
          </a:p>
          <a:p>
            <a:pPr marL="533400" indent="-533400" eaLnBrk="1" hangingPunct="1">
              <a:lnSpc>
                <a:spcPct val="70000"/>
              </a:lnSpc>
              <a:buFontTx/>
              <a:buAutoNum type="arabicPeriod"/>
            </a:pPr>
            <a:r>
              <a:rPr lang="tr-TR" sz="2000" b="1" dirty="0" smtClean="0">
                <a:latin typeface="Arial"/>
                <a:ea typeface="ＭＳ Ｐゴシック" charset="-128"/>
                <a:cs typeface="Arial"/>
              </a:rPr>
              <a:t>Kilo kaybı daha çok </a:t>
            </a:r>
            <a:r>
              <a:rPr lang="tr-TR" sz="2000" b="1" dirty="0" err="1" smtClean="0">
                <a:solidFill>
                  <a:schemeClr val="folHlink"/>
                </a:solidFill>
                <a:latin typeface="Arial"/>
                <a:ea typeface="ＭＳ Ｐゴシック" charset="-128"/>
                <a:cs typeface="Arial"/>
              </a:rPr>
              <a:t>viseral</a:t>
            </a:r>
            <a:r>
              <a:rPr lang="tr-TR" sz="2000" b="1" dirty="0" smtClean="0">
                <a:solidFill>
                  <a:schemeClr val="folHlink"/>
                </a:solidFill>
                <a:latin typeface="Arial"/>
                <a:ea typeface="ＭＳ Ｐゴシック" charset="-128"/>
                <a:cs typeface="Arial"/>
              </a:rPr>
              <a:t> </a:t>
            </a:r>
            <a:r>
              <a:rPr lang="tr-TR" sz="2000" b="1" dirty="0" err="1" smtClean="0">
                <a:solidFill>
                  <a:schemeClr val="folHlink"/>
                </a:solidFill>
                <a:latin typeface="Arial"/>
                <a:ea typeface="ＭＳ Ｐゴシック" charset="-128"/>
                <a:cs typeface="Arial"/>
              </a:rPr>
              <a:t>adipoz</a:t>
            </a:r>
            <a:r>
              <a:rPr lang="tr-TR" sz="2000" b="1" dirty="0" smtClean="0">
                <a:latin typeface="Arial"/>
                <a:ea typeface="ＭＳ Ｐゴシック" charset="-128"/>
                <a:cs typeface="Arial"/>
              </a:rPr>
              <a:t> dokudan olur.</a:t>
            </a:r>
          </a:p>
          <a:p>
            <a:pPr marL="533400" indent="-533400" eaLnBrk="1" hangingPunct="1">
              <a:lnSpc>
                <a:spcPct val="70000"/>
              </a:lnSpc>
              <a:buFontTx/>
              <a:buAutoNum type="arabicPeriod" startAt="7"/>
            </a:pPr>
            <a:r>
              <a:rPr lang="tr-TR" sz="2000" b="1" dirty="0" err="1" smtClean="0">
                <a:latin typeface="Arial"/>
                <a:ea typeface="ＭＳ Ｐゴシック" charset="-128"/>
                <a:cs typeface="Arial"/>
              </a:rPr>
              <a:t>Barsaktan</a:t>
            </a:r>
            <a:r>
              <a:rPr lang="tr-TR" sz="2000" b="1" dirty="0" smtClean="0">
                <a:latin typeface="Arial"/>
                <a:ea typeface="ＭＳ Ｐゴシック" charset="-128"/>
                <a:cs typeface="Arial"/>
              </a:rPr>
              <a:t> </a:t>
            </a:r>
            <a:r>
              <a:rPr lang="tr-TR" sz="2000" b="1" dirty="0" err="1" smtClean="0">
                <a:latin typeface="Arial"/>
                <a:ea typeface="ＭＳ Ｐゴシック" charset="-128"/>
                <a:cs typeface="Arial"/>
              </a:rPr>
              <a:t>glukoz</a:t>
            </a:r>
            <a:r>
              <a:rPr lang="tr-TR" sz="2000" b="1" dirty="0" smtClean="0">
                <a:latin typeface="Arial"/>
                <a:ea typeface="ＭＳ Ｐゴシック" charset="-128"/>
                <a:cs typeface="Arial"/>
              </a:rPr>
              <a:t> emilimini azaltır</a:t>
            </a:r>
          </a:p>
          <a:p>
            <a:pPr marL="533400" indent="-533400" eaLnBrk="1" hangingPunct="1">
              <a:lnSpc>
                <a:spcPct val="70000"/>
              </a:lnSpc>
              <a:buFontTx/>
              <a:buAutoNum type="arabicPeriod" startAt="7"/>
            </a:pPr>
            <a:r>
              <a:rPr lang="tr-TR" sz="2000" b="1" dirty="0" err="1" smtClean="0">
                <a:latin typeface="Arial"/>
                <a:ea typeface="ＭＳ Ｐゴシック" charset="-128"/>
                <a:cs typeface="Arial"/>
              </a:rPr>
              <a:t>Mikrobiyata</a:t>
            </a:r>
            <a:r>
              <a:rPr lang="tr-TR" sz="2000" b="1" dirty="0" smtClean="0">
                <a:latin typeface="Arial"/>
                <a:ea typeface="ＭＳ Ｐゴシック" charset="-128"/>
                <a:cs typeface="Arial"/>
              </a:rPr>
              <a:t> üzerine olumlu etki</a:t>
            </a:r>
          </a:p>
          <a:p>
            <a:pPr marL="533400" indent="-533400" eaLnBrk="1" hangingPunct="1">
              <a:lnSpc>
                <a:spcPct val="70000"/>
              </a:lnSpc>
              <a:buFontTx/>
              <a:buAutoNum type="arabicPeriod" startAt="7"/>
            </a:pPr>
            <a:r>
              <a:rPr lang="tr-TR" sz="2000" b="1" dirty="0" smtClean="0">
                <a:latin typeface="Arial"/>
                <a:ea typeface="ＭＳ Ｐゴシック" charset="-128"/>
                <a:cs typeface="Arial"/>
              </a:rPr>
              <a:t>İştahta azalma</a:t>
            </a:r>
          </a:p>
        </p:txBody>
      </p:sp>
    </p:spTree>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88" y="1600200"/>
            <a:ext cx="8286750" cy="3328988"/>
          </a:xfrm>
          <a:ln w="76200">
            <a:solidFill>
              <a:schemeClr val="accent1">
                <a:lumMod val="75000"/>
              </a:schemeClr>
            </a:solidFill>
          </a:ln>
        </p:spPr>
        <p:txBody>
          <a:bodyPr/>
          <a:lstStyle/>
          <a:p>
            <a:pPr>
              <a:defRPr/>
            </a:pPr>
            <a:r>
              <a:rPr lang="tr-TR" b="1" dirty="0" smtClean="0"/>
              <a:t> </a:t>
            </a:r>
            <a:r>
              <a:rPr lang="tr-TR" b="1" dirty="0" err="1" smtClean="0"/>
              <a:t>Lipid</a:t>
            </a:r>
            <a:r>
              <a:rPr lang="tr-TR" b="1" dirty="0" smtClean="0"/>
              <a:t> paneli</a:t>
            </a:r>
          </a:p>
          <a:p>
            <a:pPr lvl="1">
              <a:defRPr/>
            </a:pPr>
            <a:r>
              <a:rPr lang="tr-TR" b="1" dirty="0" smtClean="0"/>
              <a:t>LDL-K </a:t>
            </a:r>
          </a:p>
          <a:p>
            <a:pPr lvl="1">
              <a:defRPr/>
            </a:pPr>
            <a:r>
              <a:rPr lang="tr-TR" b="1" dirty="0" smtClean="0"/>
              <a:t>TG</a:t>
            </a:r>
          </a:p>
          <a:p>
            <a:pPr lvl="1">
              <a:defRPr/>
            </a:pPr>
            <a:endParaRPr lang="tr-TR" b="1" dirty="0" smtClean="0"/>
          </a:p>
          <a:p>
            <a:pPr lvl="1">
              <a:defRPr/>
            </a:pPr>
            <a:r>
              <a:rPr lang="tr-TR" b="1" dirty="0" smtClean="0"/>
              <a:t>HDL-K</a:t>
            </a:r>
          </a:p>
          <a:p>
            <a:pPr>
              <a:defRPr/>
            </a:pPr>
            <a:r>
              <a:rPr lang="tr-TR" b="1" dirty="0" smtClean="0"/>
              <a:t>Hipoglisemiye genellikle neden olmaz</a:t>
            </a:r>
            <a:endParaRPr lang="tr-TR" b="1" dirty="0"/>
          </a:p>
        </p:txBody>
      </p:sp>
      <p:sp>
        <p:nvSpPr>
          <p:cNvPr id="4" name="Rectangle 2"/>
          <p:cNvSpPr>
            <a:spLocks noGrp="1" noRot="1" noChangeArrowheads="1"/>
          </p:cNvSpPr>
          <p:nvPr>
            <p:ph type="title"/>
          </p:nvPr>
        </p:nvSpPr>
        <p:spPr>
          <a:xfrm>
            <a:off x="250825" y="188913"/>
            <a:ext cx="8497888" cy="1008062"/>
          </a:xfrm>
          <a:solidFill>
            <a:schemeClr val="accent4"/>
          </a:solidFill>
          <a:ln w="76200">
            <a:solidFill>
              <a:srgbClr val="0F3661"/>
            </a:solidFill>
          </a:ln>
        </p:spPr>
        <p:txBody>
          <a:bodyPr/>
          <a:lstStyle/>
          <a:p>
            <a:pPr eaLnBrk="1" hangingPunct="1">
              <a:defRPr/>
            </a:pPr>
            <a:r>
              <a:rPr lang="tr-TR" sz="4000" b="1" smtClean="0">
                <a:solidFill>
                  <a:srgbClr val="000000"/>
                </a:solidFill>
                <a:ea typeface="MS PGothic" pitchFamily="34" charset="-128"/>
                <a:cs typeface="ＭＳ Ｐゴシック" charset="0"/>
              </a:rPr>
              <a:t>Metformin</a:t>
            </a:r>
          </a:p>
        </p:txBody>
      </p:sp>
      <p:sp>
        <p:nvSpPr>
          <p:cNvPr id="5" name="4 Aşağı Ok"/>
          <p:cNvSpPr/>
          <p:nvPr/>
        </p:nvSpPr>
        <p:spPr>
          <a:xfrm>
            <a:off x="2571736" y="2000240"/>
            <a:ext cx="500066" cy="764094"/>
          </a:xfrm>
          <a:prstGeom prst="downArrow">
            <a:avLst>
              <a:gd name="adj1" fmla="val 42382"/>
              <a:gd name="adj2" fmla="val 50000"/>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r-TR"/>
          </a:p>
        </p:txBody>
      </p:sp>
      <p:sp>
        <p:nvSpPr>
          <p:cNvPr id="6" name="5 Aşağı Ok"/>
          <p:cNvSpPr/>
          <p:nvPr/>
        </p:nvSpPr>
        <p:spPr>
          <a:xfrm rot="10800000">
            <a:off x="2571736" y="3071810"/>
            <a:ext cx="500066" cy="835532"/>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r-TR"/>
          </a:p>
        </p:txBody>
      </p:sp>
      <p:sp>
        <p:nvSpPr>
          <p:cNvPr id="2" name="Rectangle 1"/>
          <p:cNvSpPr/>
          <p:nvPr/>
        </p:nvSpPr>
        <p:spPr>
          <a:xfrm>
            <a:off x="3923928" y="1844824"/>
            <a:ext cx="4572000" cy="800219"/>
          </a:xfrm>
          <a:prstGeom prst="rect">
            <a:avLst/>
          </a:prstGeom>
        </p:spPr>
        <p:txBody>
          <a:bodyPr>
            <a:spAutoFit/>
          </a:bodyPr>
          <a:lstStyle/>
          <a:p>
            <a:r>
              <a:rPr lang="tr-TR" b="1" dirty="0" err="1">
                <a:latin typeface="Arial"/>
                <a:ea typeface="Times New Roman"/>
                <a:cs typeface="Arial"/>
              </a:rPr>
              <a:t>M</a:t>
            </a:r>
            <a:r>
              <a:rPr lang="tr-TR" b="1" dirty="0" err="1" smtClean="0">
                <a:latin typeface="Arial"/>
                <a:ea typeface="Times New Roman"/>
                <a:cs typeface="Arial"/>
              </a:rPr>
              <a:t>itochondrial</a:t>
            </a:r>
            <a:r>
              <a:rPr lang="tr-TR" b="1" dirty="0" smtClean="0">
                <a:latin typeface="Arial"/>
                <a:ea typeface="Times New Roman"/>
                <a:cs typeface="Arial"/>
              </a:rPr>
              <a:t> </a:t>
            </a:r>
            <a:r>
              <a:rPr lang="tr-TR" b="1" dirty="0" err="1">
                <a:latin typeface="Arial"/>
                <a:ea typeface="Times New Roman"/>
                <a:cs typeface="Arial"/>
              </a:rPr>
              <a:t>respiratory</a:t>
            </a:r>
            <a:r>
              <a:rPr lang="tr-TR" b="1" dirty="0">
                <a:latin typeface="Arial"/>
                <a:ea typeface="Times New Roman"/>
                <a:cs typeface="Arial"/>
              </a:rPr>
              <a:t> </a:t>
            </a:r>
            <a:r>
              <a:rPr lang="tr-TR" b="1" dirty="0" err="1">
                <a:latin typeface="Arial"/>
                <a:ea typeface="Times New Roman"/>
                <a:cs typeface="Arial"/>
              </a:rPr>
              <a:t>chain</a:t>
            </a:r>
            <a:r>
              <a:rPr lang="tr-TR" sz="2800" b="1" dirty="0">
                <a:latin typeface="Arial"/>
                <a:ea typeface="ＭＳ 明朝"/>
                <a:cs typeface="Arial"/>
              </a:rPr>
              <a:t> </a:t>
            </a:r>
            <a:r>
              <a:rPr lang="tr-TR" b="1" dirty="0" err="1">
                <a:latin typeface="Arial"/>
                <a:ea typeface="Times New Roman"/>
                <a:cs typeface="Arial"/>
              </a:rPr>
              <a:t>complex</a:t>
            </a:r>
            <a:r>
              <a:rPr lang="tr-TR" b="1" dirty="0">
                <a:latin typeface="Arial"/>
                <a:ea typeface="Times New Roman"/>
                <a:cs typeface="Arial"/>
              </a:rPr>
              <a:t> </a:t>
            </a:r>
            <a:r>
              <a:rPr lang="tr-TR" b="1" dirty="0" err="1" smtClean="0">
                <a:latin typeface="Arial"/>
                <a:ea typeface="Times New Roman"/>
                <a:cs typeface="Arial"/>
              </a:rPr>
              <a:t>I’in</a:t>
            </a:r>
            <a:r>
              <a:rPr lang="tr-TR" b="1" dirty="0" smtClean="0">
                <a:latin typeface="Arial"/>
                <a:ea typeface="Times New Roman"/>
                <a:cs typeface="Arial"/>
              </a:rPr>
              <a:t> </a:t>
            </a:r>
            <a:r>
              <a:rPr lang="tr-TR" b="1" dirty="0">
                <a:latin typeface="Arial"/>
                <a:ea typeface="Times New Roman"/>
                <a:cs typeface="Arial"/>
              </a:rPr>
              <a:t>geçici </a:t>
            </a:r>
            <a:r>
              <a:rPr lang="tr-TR" b="1" dirty="0" err="1">
                <a:latin typeface="Arial"/>
                <a:ea typeface="Times New Roman"/>
                <a:cs typeface="Arial"/>
              </a:rPr>
              <a:t>inhibisyonu</a:t>
            </a:r>
            <a:r>
              <a:rPr lang="tr-TR" b="1" dirty="0">
                <a:latin typeface="Arial"/>
                <a:ea typeface="Times New Roman"/>
                <a:cs typeface="Arial"/>
              </a:rPr>
              <a:t>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549275" y="147638"/>
            <a:ext cx="8042275" cy="977106"/>
          </a:xfrm>
          <a:solidFill>
            <a:schemeClr val="accent4"/>
          </a:solidFill>
          <a:ln w="76200">
            <a:solidFill>
              <a:srgbClr val="800000"/>
            </a:solidFill>
          </a:ln>
        </p:spPr>
        <p:txBody>
          <a:bodyPr>
            <a:normAutofit/>
          </a:bodyPr>
          <a:lstStyle/>
          <a:p>
            <a:pPr eaLnBrk="1" hangingPunct="1"/>
            <a:r>
              <a:rPr lang="tr-TR" sz="4000" b="1" dirty="0" err="1" smtClean="0">
                <a:solidFill>
                  <a:srgbClr val="000000"/>
                </a:solidFill>
                <a:latin typeface="Arial"/>
                <a:ea typeface="ＭＳ Ｐゴシック" charset="-128"/>
                <a:cs typeface="Arial"/>
              </a:rPr>
              <a:t>Metformin</a:t>
            </a:r>
            <a:endParaRPr lang="en-US" sz="4000" b="1" dirty="0" smtClean="0">
              <a:solidFill>
                <a:srgbClr val="000000"/>
              </a:solidFill>
              <a:latin typeface="Arial"/>
              <a:ea typeface="ＭＳ Ｐゴシック" charset="-128"/>
              <a:cs typeface="Arial"/>
            </a:endParaRPr>
          </a:p>
        </p:txBody>
      </p:sp>
      <p:sp>
        <p:nvSpPr>
          <p:cNvPr id="35843" name="Rectangle 3"/>
          <p:cNvSpPr>
            <a:spLocks noGrp="1" noChangeArrowheads="1"/>
          </p:cNvSpPr>
          <p:nvPr>
            <p:ph idx="1"/>
          </p:nvPr>
        </p:nvSpPr>
        <p:spPr>
          <a:xfrm>
            <a:off x="539552" y="1988840"/>
            <a:ext cx="8042275" cy="4026768"/>
          </a:xfrm>
          <a:ln w="76200">
            <a:solidFill>
              <a:schemeClr val="accent1">
                <a:lumMod val="50000"/>
              </a:schemeClr>
            </a:solidFill>
          </a:ln>
        </p:spPr>
        <p:txBody>
          <a:bodyPr>
            <a:normAutofit/>
          </a:bodyPr>
          <a:lstStyle/>
          <a:p>
            <a:pPr eaLnBrk="1" hangingPunct="1">
              <a:lnSpc>
                <a:spcPct val="80000"/>
              </a:lnSpc>
            </a:pPr>
            <a:r>
              <a:rPr lang="tr-TR" sz="3200" b="1" dirty="0" smtClean="0">
                <a:solidFill>
                  <a:schemeClr val="folHlink"/>
                </a:solidFill>
                <a:latin typeface="Arial" pitchFamily="34" charset="0"/>
                <a:ea typeface="ＭＳ Ｐゴシック" charset="-128"/>
                <a:cs typeface="Arial" pitchFamily="34" charset="0"/>
              </a:rPr>
              <a:t>Zirve etki:</a:t>
            </a:r>
            <a:r>
              <a:rPr lang="tr-TR" sz="3200" b="1" dirty="0" smtClean="0">
                <a:solidFill>
                  <a:schemeClr val="bg1"/>
                </a:solidFill>
                <a:latin typeface="Arial" pitchFamily="34" charset="0"/>
                <a:ea typeface="ＭＳ Ｐゴシック" charset="-128"/>
                <a:cs typeface="Arial" pitchFamily="34" charset="0"/>
              </a:rPr>
              <a:t> 	</a:t>
            </a:r>
            <a:r>
              <a:rPr lang="tr-TR" sz="3200" b="1" dirty="0" smtClean="0">
                <a:latin typeface="Arial" pitchFamily="34" charset="0"/>
                <a:ea typeface="ＭＳ Ｐゴシック" charset="-128"/>
                <a:cs typeface="Arial" pitchFamily="34" charset="0"/>
              </a:rPr>
              <a:t>2 saat sonra</a:t>
            </a:r>
          </a:p>
          <a:p>
            <a:pPr eaLnBrk="1" hangingPunct="1">
              <a:lnSpc>
                <a:spcPct val="80000"/>
              </a:lnSpc>
            </a:pPr>
            <a:r>
              <a:rPr lang="tr-TR" sz="3200" b="1" dirty="0" smtClean="0">
                <a:solidFill>
                  <a:schemeClr val="folHlink"/>
                </a:solidFill>
                <a:latin typeface="Arial" pitchFamily="34" charset="0"/>
                <a:ea typeface="ＭＳ Ｐゴシック" charset="-128"/>
                <a:cs typeface="Arial" pitchFamily="34" charset="0"/>
              </a:rPr>
              <a:t>Yarı ömrü:</a:t>
            </a:r>
            <a:r>
              <a:rPr lang="tr-TR" sz="3200" b="1" dirty="0" smtClean="0">
                <a:solidFill>
                  <a:schemeClr val="bg1"/>
                </a:solidFill>
                <a:latin typeface="Arial" pitchFamily="34" charset="0"/>
                <a:ea typeface="ＭＳ Ｐゴシック" charset="-128"/>
                <a:cs typeface="Arial" pitchFamily="34" charset="0"/>
              </a:rPr>
              <a:t> </a:t>
            </a:r>
            <a:r>
              <a:rPr lang="tr-TR" sz="3200" b="1" dirty="0" smtClean="0">
                <a:latin typeface="Arial" pitchFamily="34" charset="0"/>
                <a:ea typeface="ＭＳ Ｐゴシック" charset="-128"/>
                <a:cs typeface="Arial" pitchFamily="34" charset="0"/>
              </a:rPr>
              <a:t>2-5 saat</a:t>
            </a:r>
          </a:p>
          <a:p>
            <a:pPr eaLnBrk="1" hangingPunct="1">
              <a:lnSpc>
                <a:spcPct val="80000"/>
              </a:lnSpc>
            </a:pPr>
            <a:r>
              <a:rPr lang="tr-TR" sz="3200" b="1" dirty="0" smtClean="0">
                <a:latin typeface="Arial" pitchFamily="34" charset="0"/>
                <a:ea typeface="ＭＳ Ｐゴシック" charset="-128"/>
                <a:cs typeface="Arial" pitchFamily="34" charset="0"/>
              </a:rPr>
              <a:t>Plazma proteinlerine bağlanmaz </a:t>
            </a:r>
          </a:p>
          <a:p>
            <a:pPr eaLnBrk="1" hangingPunct="1">
              <a:lnSpc>
                <a:spcPct val="80000"/>
              </a:lnSpc>
            </a:pPr>
            <a:r>
              <a:rPr lang="tr-TR" sz="3200" b="1" dirty="0" smtClean="0">
                <a:latin typeface="Arial" pitchFamily="34" charset="0"/>
                <a:ea typeface="ＭＳ Ｐゴシック" charset="-128"/>
                <a:cs typeface="Arial" pitchFamily="34" charset="0"/>
              </a:rPr>
              <a:t>Böbrek aracılığı ile </a:t>
            </a:r>
            <a:r>
              <a:rPr lang="tr-TR" sz="3200" b="1" dirty="0" err="1" smtClean="0">
                <a:latin typeface="Arial" pitchFamily="34" charset="0"/>
                <a:ea typeface="ＭＳ Ｐゴシック" charset="-128"/>
                <a:cs typeface="Arial" pitchFamily="34" charset="0"/>
              </a:rPr>
              <a:t>metabolize</a:t>
            </a:r>
            <a:r>
              <a:rPr lang="tr-TR" sz="3200" b="1" dirty="0" smtClean="0">
                <a:latin typeface="Arial" pitchFamily="34" charset="0"/>
                <a:ea typeface="ＭＳ Ｐゴシック" charset="-128"/>
                <a:cs typeface="Arial" pitchFamily="34" charset="0"/>
              </a:rPr>
              <a:t> olmadan atılır</a:t>
            </a:r>
          </a:p>
          <a:p>
            <a:pPr eaLnBrk="1" hangingPunct="1">
              <a:lnSpc>
                <a:spcPct val="80000"/>
              </a:lnSpc>
            </a:pPr>
            <a:r>
              <a:rPr lang="tr-TR" sz="3200" b="1" dirty="0" smtClean="0">
                <a:latin typeface="Arial" pitchFamily="34" charset="0"/>
                <a:ea typeface="ＭＳ Ｐゴシック" charset="-128"/>
                <a:cs typeface="Arial" pitchFamily="34" charset="0"/>
              </a:rPr>
              <a:t>Yemeklerden sonra tok karnına</a:t>
            </a:r>
            <a:endParaRPr lang="en-US" sz="3200" b="1" dirty="0" smtClean="0">
              <a:latin typeface="Arial" pitchFamily="34" charset="0"/>
              <a:ea typeface="ＭＳ Ｐゴシック" charset="-128"/>
              <a:cs typeface="Arial" pitchFamily="34" charset="0"/>
            </a:endParaRPr>
          </a:p>
        </p:txBody>
      </p:sp>
    </p:spTree>
  </p:cSld>
  <p:clrMapOvr>
    <a:masterClrMapping/>
  </p:clrMapOvr>
  <p:transition>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p:cNvSpPr>
          <p:nvPr>
            <p:ph type="title"/>
          </p:nvPr>
        </p:nvSpPr>
        <p:spPr>
          <a:xfrm>
            <a:off x="468313" y="260350"/>
            <a:ext cx="8191500" cy="576263"/>
          </a:xfrm>
          <a:solidFill>
            <a:schemeClr val="accent4"/>
          </a:solidFill>
          <a:ln w="76200">
            <a:solidFill>
              <a:srgbClr val="800000"/>
            </a:solidFill>
          </a:ln>
          <a:extLst/>
        </p:spPr>
        <p:txBody>
          <a:bodyPr lIns="92075" tIns="46038" rIns="92075" bIns="46038">
            <a:normAutofit/>
          </a:bodyPr>
          <a:lstStyle/>
          <a:p>
            <a:pPr eaLnBrk="1" hangingPunct="1"/>
            <a:r>
              <a:rPr lang="en-GB" sz="3000" b="1" dirty="0" smtClean="0">
                <a:solidFill>
                  <a:schemeClr val="tx1"/>
                </a:solidFill>
                <a:latin typeface="Arial" pitchFamily="34" charset="0"/>
                <a:ea typeface="ＭＳ Ｐゴシック" charset="-128"/>
                <a:cs typeface="Arial" pitchFamily="34" charset="0"/>
              </a:rPr>
              <a:t>Metformin </a:t>
            </a:r>
            <a:r>
              <a:rPr lang="tr-TR" sz="3000" b="1" dirty="0" smtClean="0">
                <a:solidFill>
                  <a:schemeClr val="tx1"/>
                </a:solidFill>
                <a:latin typeface="Arial" pitchFamily="34" charset="0"/>
                <a:ea typeface="ＭＳ Ｐゴシック" charset="-128"/>
                <a:cs typeface="Arial" pitchFamily="34" charset="0"/>
              </a:rPr>
              <a:t>En</a:t>
            </a:r>
            <a:r>
              <a:rPr lang="en-GB" sz="3000" b="1" dirty="0" smtClean="0">
                <a:solidFill>
                  <a:schemeClr val="tx1"/>
                </a:solidFill>
                <a:latin typeface="Arial" pitchFamily="34" charset="0"/>
                <a:ea typeface="ＭＳ Ｐゴシック" charset="-128"/>
                <a:cs typeface="Arial" pitchFamily="34" charset="0"/>
              </a:rPr>
              <a:t>di</a:t>
            </a:r>
            <a:r>
              <a:rPr lang="tr-TR" sz="3000" b="1" dirty="0" err="1" smtClean="0">
                <a:solidFill>
                  <a:schemeClr val="tx1"/>
                </a:solidFill>
                <a:latin typeface="Arial" pitchFamily="34" charset="0"/>
                <a:ea typeface="ＭＳ Ｐゴシック" charset="-128"/>
                <a:cs typeface="Arial" pitchFamily="34" charset="0"/>
              </a:rPr>
              <a:t>kasyonları</a:t>
            </a:r>
            <a:endParaRPr lang="en-GB" sz="3000" b="1" dirty="0" smtClean="0">
              <a:solidFill>
                <a:schemeClr val="tx1"/>
              </a:solidFill>
              <a:latin typeface="Arial" pitchFamily="34" charset="0"/>
              <a:ea typeface="ＭＳ Ｐゴシック" charset="-128"/>
              <a:cs typeface="Arial" pitchFamily="34" charset="0"/>
            </a:endParaRPr>
          </a:p>
        </p:txBody>
      </p:sp>
      <p:sp>
        <p:nvSpPr>
          <p:cNvPr id="80898" name="Rectangle 3"/>
          <p:cNvSpPr>
            <a:spLocks noGrp="1"/>
          </p:cNvSpPr>
          <p:nvPr>
            <p:ph type="body" sz="half" idx="1"/>
          </p:nvPr>
        </p:nvSpPr>
        <p:spPr>
          <a:xfrm>
            <a:off x="468313" y="1916113"/>
            <a:ext cx="4033837" cy="4537075"/>
          </a:xfrm>
          <a:ln w="76200">
            <a:solidFill>
              <a:srgbClr val="0F3661"/>
            </a:solidFill>
          </a:ln>
        </p:spPr>
        <p:txBody>
          <a:bodyPr lIns="92075" tIns="46038" rIns="92075" bIns="46038"/>
          <a:lstStyle/>
          <a:p>
            <a:pPr marL="0" indent="0" eaLnBrk="1" hangingPunct="1">
              <a:buClr>
                <a:schemeClr val="tx2"/>
              </a:buClr>
              <a:buFont typeface="Wingdings 2" pitchFamily="18" charset="2"/>
              <a:buNone/>
            </a:pPr>
            <a:endParaRPr lang="tr-TR" sz="2400" dirty="0" smtClean="0">
              <a:solidFill>
                <a:schemeClr val="tx1"/>
              </a:solidFill>
              <a:latin typeface="Arial"/>
              <a:ea typeface="ＭＳ Ｐゴシック" charset="-128"/>
              <a:cs typeface="Arial"/>
            </a:endParaRPr>
          </a:p>
          <a:p>
            <a:pPr marL="0" indent="0" eaLnBrk="1" hangingPunct="1">
              <a:buClr>
                <a:schemeClr val="tx2"/>
              </a:buClr>
              <a:buFont typeface="Wingdings 2" pitchFamily="18" charset="2"/>
              <a:buNone/>
            </a:pPr>
            <a:r>
              <a:rPr lang="en-GB" sz="2400" dirty="0" smtClean="0">
                <a:solidFill>
                  <a:schemeClr val="tx1"/>
                </a:solidFill>
                <a:latin typeface="Arial"/>
                <a:ea typeface="ＭＳ Ｐゴシック" charset="-128"/>
                <a:cs typeface="Arial"/>
              </a:rPr>
              <a:t>   T</a:t>
            </a:r>
            <a:r>
              <a:rPr lang="tr-TR" sz="2400" dirty="0" smtClean="0">
                <a:solidFill>
                  <a:schemeClr val="tx1"/>
                </a:solidFill>
                <a:latin typeface="Arial"/>
                <a:ea typeface="ＭＳ Ｐゴシック" charset="-128"/>
                <a:cs typeface="Arial"/>
              </a:rPr>
              <a:t>ip</a:t>
            </a:r>
            <a:r>
              <a:rPr lang="en-GB" sz="2400" dirty="0" smtClean="0">
                <a:solidFill>
                  <a:schemeClr val="tx1"/>
                </a:solidFill>
                <a:latin typeface="Arial"/>
                <a:ea typeface="ＭＳ Ｐゴシック" charset="-128"/>
                <a:cs typeface="Arial"/>
              </a:rPr>
              <a:t> 2 </a:t>
            </a:r>
            <a:r>
              <a:rPr lang="tr-TR" sz="2400" dirty="0" smtClean="0">
                <a:solidFill>
                  <a:schemeClr val="tx1"/>
                </a:solidFill>
                <a:latin typeface="Arial"/>
                <a:ea typeface="ＭＳ Ｐゴシック" charset="-128"/>
                <a:cs typeface="Arial"/>
              </a:rPr>
              <a:t>DM (diyet yetersiz)</a:t>
            </a:r>
            <a:endParaRPr lang="en-GB" sz="2400" dirty="0" smtClean="0">
              <a:solidFill>
                <a:schemeClr val="tx1"/>
              </a:solidFill>
              <a:latin typeface="Arial"/>
              <a:ea typeface="ＭＳ Ｐゴシック" charset="-128"/>
              <a:cs typeface="Arial"/>
            </a:endParaRPr>
          </a:p>
          <a:p>
            <a:pPr marL="0" indent="0" eaLnBrk="1" hangingPunct="1">
              <a:buClr>
                <a:schemeClr val="tx2"/>
              </a:buClr>
            </a:pPr>
            <a:r>
              <a:rPr lang="tr-TR" sz="2400" dirty="0" smtClean="0">
                <a:solidFill>
                  <a:schemeClr val="tx1"/>
                </a:solidFill>
                <a:latin typeface="Arial"/>
                <a:ea typeface="ＭＳ Ｐゴシック" charset="-128"/>
                <a:cs typeface="Arial"/>
              </a:rPr>
              <a:t>Tek başına yada diğer OAD/insülinler ile kombinasyon</a:t>
            </a:r>
            <a:endParaRPr lang="en-GB" sz="2400" dirty="0" smtClean="0">
              <a:solidFill>
                <a:schemeClr val="tx1"/>
              </a:solidFill>
              <a:latin typeface="Arial"/>
              <a:ea typeface="ＭＳ Ｐゴシック" charset="-128"/>
              <a:cs typeface="Arial"/>
            </a:endParaRPr>
          </a:p>
          <a:p>
            <a:pPr marL="0" indent="0" eaLnBrk="1" hangingPunct="1">
              <a:buClr>
                <a:schemeClr val="tx2"/>
              </a:buClr>
            </a:pPr>
            <a:r>
              <a:rPr lang="tr-TR" sz="2400" dirty="0" err="1" smtClean="0">
                <a:solidFill>
                  <a:schemeClr val="tx1"/>
                </a:solidFill>
                <a:latin typeface="Arial"/>
                <a:ea typeface="ＭＳ Ｐゴシック" charset="-128"/>
                <a:cs typeface="Arial"/>
              </a:rPr>
              <a:t>Obez</a:t>
            </a:r>
            <a:r>
              <a:rPr lang="tr-TR" sz="2400" dirty="0" smtClean="0">
                <a:solidFill>
                  <a:schemeClr val="tx1"/>
                </a:solidFill>
                <a:latin typeface="Arial"/>
                <a:ea typeface="ＭＳ Ｐゴシック" charset="-128"/>
                <a:cs typeface="Arial"/>
              </a:rPr>
              <a:t> Tip 2 diyabetikler</a:t>
            </a:r>
            <a:endParaRPr lang="en-GB" sz="2400" dirty="0" smtClean="0">
              <a:solidFill>
                <a:schemeClr val="tx1"/>
              </a:solidFill>
              <a:latin typeface="Arial"/>
              <a:ea typeface="ＭＳ Ｐゴシック" charset="-128"/>
              <a:cs typeface="Arial"/>
            </a:endParaRPr>
          </a:p>
          <a:p>
            <a:pPr marL="0" indent="0" eaLnBrk="1" hangingPunct="1">
              <a:buClr>
                <a:schemeClr val="tx2"/>
              </a:buClr>
            </a:pPr>
            <a:r>
              <a:rPr lang="en-GB" sz="2400" dirty="0" smtClean="0">
                <a:solidFill>
                  <a:schemeClr val="tx1"/>
                </a:solidFill>
                <a:latin typeface="Arial"/>
                <a:ea typeface="ＭＳ Ｐゴシック" charset="-128"/>
                <a:cs typeface="Arial"/>
              </a:rPr>
              <a:t>G</a:t>
            </a:r>
            <a:r>
              <a:rPr lang="tr-TR" sz="2400" dirty="0" err="1" smtClean="0">
                <a:solidFill>
                  <a:schemeClr val="tx1"/>
                </a:solidFill>
                <a:latin typeface="Arial"/>
                <a:ea typeface="ＭＳ Ｐゴシック" charset="-128"/>
                <a:cs typeface="Arial"/>
              </a:rPr>
              <a:t>enelde</a:t>
            </a:r>
            <a:r>
              <a:rPr lang="tr-TR" sz="2400" dirty="0" smtClean="0">
                <a:solidFill>
                  <a:schemeClr val="tx1"/>
                </a:solidFill>
                <a:latin typeface="Arial"/>
                <a:ea typeface="ＭＳ Ｐゴシック" charset="-128"/>
                <a:cs typeface="Arial"/>
              </a:rPr>
              <a:t> ilk tercih</a:t>
            </a:r>
            <a:endParaRPr lang="en-GB" sz="2400" dirty="0" smtClean="0">
              <a:solidFill>
                <a:schemeClr val="tx1"/>
              </a:solidFill>
              <a:latin typeface="Arial"/>
              <a:ea typeface="ＭＳ Ｐゴシック" charset="-128"/>
              <a:cs typeface="Arial"/>
            </a:endParaRPr>
          </a:p>
          <a:p>
            <a:pPr marL="0" indent="0" eaLnBrk="1" hangingPunct="1">
              <a:buClr>
                <a:schemeClr val="tx2"/>
              </a:buClr>
            </a:pPr>
            <a:endParaRPr lang="en-GB" sz="1800" dirty="0" smtClean="0">
              <a:solidFill>
                <a:schemeClr val="tx1"/>
              </a:solidFill>
              <a:latin typeface="Arial"/>
              <a:ea typeface="ＭＳ Ｐゴシック" charset="-128"/>
              <a:cs typeface="Arial"/>
            </a:endParaRPr>
          </a:p>
        </p:txBody>
      </p:sp>
      <p:sp>
        <p:nvSpPr>
          <p:cNvPr id="80899" name="Rectangle 4"/>
          <p:cNvSpPr>
            <a:spLocks noGrp="1" noChangeArrowheads="1"/>
          </p:cNvSpPr>
          <p:nvPr>
            <p:ph type="body" sz="half" idx="2"/>
          </p:nvPr>
        </p:nvSpPr>
        <p:spPr>
          <a:xfrm>
            <a:off x="4787900" y="1916113"/>
            <a:ext cx="4032250" cy="4537075"/>
          </a:xfrm>
          <a:ln w="76200">
            <a:solidFill>
              <a:srgbClr val="0F3661"/>
            </a:solidFill>
          </a:ln>
        </p:spPr>
        <p:txBody>
          <a:bodyPr lIns="92075" tIns="46038" rIns="92075" bIns="46038">
            <a:normAutofit/>
          </a:bodyPr>
          <a:lstStyle/>
          <a:p>
            <a:pPr algn="ctr" eaLnBrk="1" hangingPunct="1">
              <a:lnSpc>
                <a:spcPct val="70000"/>
              </a:lnSpc>
              <a:buClr>
                <a:schemeClr val="tx2"/>
              </a:buClr>
              <a:buFont typeface="Arial" pitchFamily="34" charset="0"/>
              <a:buNone/>
            </a:pPr>
            <a:endParaRPr lang="en-GB" sz="1100" dirty="0" smtClean="0">
              <a:solidFill>
                <a:schemeClr val="tx1"/>
              </a:solidFill>
              <a:latin typeface="Arial"/>
              <a:ea typeface="ＭＳ Ｐゴシック" charset="-128"/>
              <a:cs typeface="Arial"/>
            </a:endParaRPr>
          </a:p>
          <a:p>
            <a:pPr eaLnBrk="1" hangingPunct="1">
              <a:lnSpc>
                <a:spcPct val="70000"/>
              </a:lnSpc>
              <a:buClr>
                <a:schemeClr val="tx2"/>
              </a:buClr>
            </a:pPr>
            <a:r>
              <a:rPr lang="tr-TR" sz="2100" dirty="0" err="1" smtClean="0">
                <a:solidFill>
                  <a:schemeClr val="tx1"/>
                </a:solidFill>
                <a:latin typeface="Arial"/>
                <a:ea typeface="ＭＳ Ｐゴシック" charset="-128"/>
                <a:cs typeface="Arial"/>
              </a:rPr>
              <a:t>Renal</a:t>
            </a:r>
            <a:r>
              <a:rPr lang="tr-TR" sz="2100" dirty="0" smtClean="0">
                <a:solidFill>
                  <a:schemeClr val="tx1"/>
                </a:solidFill>
                <a:latin typeface="Arial"/>
                <a:ea typeface="ＭＳ Ｐゴシック" charset="-128"/>
                <a:cs typeface="Arial"/>
              </a:rPr>
              <a:t> fonksiyon bozukluğu</a:t>
            </a:r>
          </a:p>
          <a:p>
            <a:pPr eaLnBrk="1" hangingPunct="1">
              <a:lnSpc>
                <a:spcPct val="70000"/>
              </a:lnSpc>
              <a:buClr>
                <a:schemeClr val="tx2"/>
              </a:buClr>
              <a:buFont typeface="Arial" pitchFamily="34" charset="0"/>
              <a:buNone/>
            </a:pPr>
            <a:r>
              <a:rPr lang="tr-TR" sz="2100" dirty="0" smtClean="0">
                <a:solidFill>
                  <a:schemeClr val="tx1"/>
                </a:solidFill>
                <a:latin typeface="Arial"/>
                <a:ea typeface="ＭＳ Ｐゴシック" charset="-128"/>
                <a:cs typeface="Arial"/>
              </a:rPr>
              <a:t>     </a:t>
            </a:r>
            <a:r>
              <a:rPr lang="en-GB" sz="2100" dirty="0" smtClean="0">
                <a:solidFill>
                  <a:schemeClr val="tx1"/>
                </a:solidFill>
                <a:latin typeface="Arial"/>
                <a:ea typeface="ＭＳ Ｐゴシック" charset="-128"/>
                <a:cs typeface="Arial"/>
              </a:rPr>
              <a:t>(GFR &lt;30, </a:t>
            </a:r>
            <a:r>
              <a:rPr lang="en-GB" sz="2100" dirty="0" err="1" smtClean="0">
                <a:solidFill>
                  <a:schemeClr val="tx1"/>
                </a:solidFill>
                <a:latin typeface="Arial"/>
                <a:ea typeface="ＭＳ Ｐゴシック" charset="-128"/>
                <a:cs typeface="Arial"/>
              </a:rPr>
              <a:t>ke</a:t>
            </a:r>
            <a:r>
              <a:rPr lang="en-GB" sz="2100" dirty="0" smtClean="0">
                <a:solidFill>
                  <a:schemeClr val="tx1"/>
                </a:solidFill>
                <a:latin typeface="Arial"/>
                <a:ea typeface="ＭＳ Ｐゴシック" charset="-128"/>
                <a:cs typeface="Arial"/>
              </a:rPr>
              <a:t>)</a:t>
            </a:r>
          </a:p>
          <a:p>
            <a:pPr eaLnBrk="1" hangingPunct="1">
              <a:lnSpc>
                <a:spcPct val="70000"/>
              </a:lnSpc>
              <a:buClr>
                <a:schemeClr val="tx2"/>
              </a:buClr>
            </a:pPr>
            <a:r>
              <a:rPr lang="tr-TR" sz="2100" dirty="0" err="1" smtClean="0">
                <a:solidFill>
                  <a:schemeClr val="tx1"/>
                </a:solidFill>
                <a:latin typeface="Arial"/>
                <a:ea typeface="ＭＳ Ｐゴシック" charset="-128"/>
                <a:cs typeface="Arial"/>
              </a:rPr>
              <a:t>Hepatik</a:t>
            </a:r>
            <a:r>
              <a:rPr lang="tr-TR" sz="2100" dirty="0" smtClean="0">
                <a:solidFill>
                  <a:schemeClr val="tx1"/>
                </a:solidFill>
                <a:latin typeface="Arial"/>
                <a:ea typeface="ＭＳ Ｐゴシック" charset="-128"/>
                <a:cs typeface="Arial"/>
              </a:rPr>
              <a:t> yetmezlik</a:t>
            </a:r>
          </a:p>
          <a:p>
            <a:pPr eaLnBrk="1" hangingPunct="1">
              <a:lnSpc>
                <a:spcPct val="70000"/>
              </a:lnSpc>
              <a:buClr>
                <a:schemeClr val="tx2"/>
              </a:buClr>
            </a:pPr>
            <a:r>
              <a:rPr lang="en-GB" sz="2100" dirty="0" err="1">
                <a:solidFill>
                  <a:schemeClr val="tx1"/>
                </a:solidFill>
                <a:latin typeface="Arial"/>
                <a:ea typeface="ＭＳ Ｐゴシック" charset="-128"/>
                <a:cs typeface="Arial"/>
              </a:rPr>
              <a:t>Laktik</a:t>
            </a:r>
            <a:r>
              <a:rPr lang="en-GB" sz="2100" dirty="0">
                <a:solidFill>
                  <a:schemeClr val="tx1"/>
                </a:solidFill>
                <a:latin typeface="Arial"/>
                <a:ea typeface="ＭＳ Ｐゴシック" charset="-128"/>
                <a:cs typeface="Arial"/>
              </a:rPr>
              <a:t> </a:t>
            </a:r>
            <a:r>
              <a:rPr lang="en-GB" sz="2100" dirty="0" err="1">
                <a:solidFill>
                  <a:schemeClr val="tx1"/>
                </a:solidFill>
                <a:latin typeface="Arial"/>
                <a:ea typeface="ＭＳ Ｐゴシック" charset="-128"/>
                <a:cs typeface="Arial"/>
              </a:rPr>
              <a:t>asidoz</a:t>
            </a:r>
            <a:r>
              <a:rPr lang="en-GB" sz="2100" dirty="0">
                <a:solidFill>
                  <a:schemeClr val="tx1"/>
                </a:solidFill>
                <a:latin typeface="Arial"/>
                <a:ea typeface="ＭＳ Ｐゴシック" charset="-128"/>
                <a:cs typeface="Arial"/>
              </a:rPr>
              <a:t> </a:t>
            </a:r>
            <a:r>
              <a:rPr lang="en-GB" sz="2100" dirty="0" err="1" smtClean="0">
                <a:solidFill>
                  <a:schemeClr val="tx1"/>
                </a:solidFill>
                <a:latin typeface="Arial"/>
                <a:ea typeface="ＭＳ Ｐゴシック" charset="-128"/>
                <a:cs typeface="Arial"/>
              </a:rPr>
              <a:t>öyküsü</a:t>
            </a:r>
            <a:endParaRPr lang="en-GB" sz="2100" dirty="0" smtClean="0">
              <a:solidFill>
                <a:schemeClr val="tx1"/>
              </a:solidFill>
              <a:latin typeface="Arial"/>
              <a:ea typeface="ＭＳ Ｐゴシック" charset="-128"/>
              <a:cs typeface="Arial"/>
            </a:endParaRPr>
          </a:p>
          <a:p>
            <a:pPr eaLnBrk="1" hangingPunct="1">
              <a:lnSpc>
                <a:spcPct val="70000"/>
              </a:lnSpc>
              <a:buClr>
                <a:schemeClr val="tx2"/>
              </a:buClr>
            </a:pPr>
            <a:r>
              <a:rPr lang="en-GB" sz="2100" dirty="0" smtClean="0">
                <a:solidFill>
                  <a:schemeClr val="tx1"/>
                </a:solidFill>
                <a:latin typeface="Arial"/>
                <a:ea typeface="ＭＳ Ｐゴシック" charset="-128"/>
                <a:cs typeface="Arial"/>
              </a:rPr>
              <a:t>Al</a:t>
            </a:r>
            <a:r>
              <a:rPr lang="tr-TR" sz="2100" dirty="0" smtClean="0">
                <a:solidFill>
                  <a:schemeClr val="tx1"/>
                </a:solidFill>
                <a:latin typeface="Arial"/>
                <a:ea typeface="ＭＳ Ｐゴシック" charset="-128"/>
                <a:cs typeface="Arial"/>
              </a:rPr>
              <a:t>k</a:t>
            </a:r>
            <a:r>
              <a:rPr lang="en-GB" sz="2100" dirty="0" err="1" smtClean="0">
                <a:solidFill>
                  <a:schemeClr val="tx1"/>
                </a:solidFill>
                <a:latin typeface="Arial"/>
                <a:ea typeface="ＭＳ Ｐゴシック" charset="-128"/>
                <a:cs typeface="Arial"/>
              </a:rPr>
              <a:t>oli</a:t>
            </a:r>
            <a:r>
              <a:rPr lang="tr-TR" sz="2100" dirty="0" smtClean="0">
                <a:solidFill>
                  <a:schemeClr val="tx1"/>
                </a:solidFill>
                <a:latin typeface="Arial"/>
                <a:ea typeface="ＭＳ Ｐゴシック" charset="-128"/>
                <a:cs typeface="Arial"/>
              </a:rPr>
              <a:t>z</a:t>
            </a:r>
            <a:r>
              <a:rPr lang="en-GB" sz="2100" dirty="0" smtClean="0">
                <a:solidFill>
                  <a:schemeClr val="tx1"/>
                </a:solidFill>
                <a:latin typeface="Arial"/>
                <a:ea typeface="ＭＳ Ｐゴシック" charset="-128"/>
                <a:cs typeface="Arial"/>
              </a:rPr>
              <a:t>m </a:t>
            </a:r>
            <a:endParaRPr lang="tr-TR" sz="2100" dirty="0" smtClean="0">
              <a:solidFill>
                <a:schemeClr val="tx1"/>
              </a:solidFill>
              <a:latin typeface="Arial"/>
              <a:ea typeface="ＭＳ Ｐゴシック" charset="-128"/>
              <a:cs typeface="Arial"/>
            </a:endParaRPr>
          </a:p>
          <a:p>
            <a:pPr eaLnBrk="1" hangingPunct="1">
              <a:lnSpc>
                <a:spcPct val="70000"/>
              </a:lnSpc>
              <a:buClr>
                <a:schemeClr val="tx2"/>
              </a:buClr>
            </a:pPr>
            <a:r>
              <a:rPr lang="tr-TR" sz="2100" dirty="0" smtClean="0">
                <a:solidFill>
                  <a:schemeClr val="tx1"/>
                </a:solidFill>
                <a:latin typeface="Arial"/>
                <a:ea typeface="ＭＳ Ｐゴシック" charset="-128"/>
                <a:cs typeface="Arial"/>
              </a:rPr>
              <a:t>Ağır </a:t>
            </a:r>
            <a:r>
              <a:rPr lang="tr-TR" sz="2100" dirty="0" err="1" smtClean="0">
                <a:solidFill>
                  <a:schemeClr val="tx1"/>
                </a:solidFill>
                <a:latin typeface="Arial"/>
                <a:ea typeface="ＭＳ Ｐゴシック" charset="-128"/>
                <a:cs typeface="Arial"/>
              </a:rPr>
              <a:t>hipksi</a:t>
            </a:r>
            <a:r>
              <a:rPr lang="tr-TR" sz="2100" dirty="0" smtClean="0">
                <a:solidFill>
                  <a:schemeClr val="tx1"/>
                </a:solidFill>
                <a:latin typeface="Arial"/>
                <a:ea typeface="ＭＳ Ｐゴシック" charset="-128"/>
                <a:cs typeface="Arial"/>
              </a:rPr>
              <a:t>, </a:t>
            </a:r>
            <a:r>
              <a:rPr lang="tr-TR" sz="2100" dirty="0" err="1" smtClean="0">
                <a:solidFill>
                  <a:schemeClr val="tx1"/>
                </a:solidFill>
                <a:latin typeface="Arial"/>
                <a:ea typeface="ＭＳ Ｐゴシック" charset="-128"/>
                <a:cs typeface="Arial"/>
              </a:rPr>
              <a:t>dehidratasyon</a:t>
            </a:r>
            <a:endParaRPr lang="tr-TR" sz="2100" dirty="0" smtClean="0">
              <a:solidFill>
                <a:schemeClr val="tx1"/>
              </a:solidFill>
              <a:latin typeface="Arial"/>
              <a:ea typeface="ＭＳ Ｐゴシック" charset="-128"/>
              <a:cs typeface="Arial"/>
            </a:endParaRPr>
          </a:p>
          <a:p>
            <a:pPr marL="0" indent="0" eaLnBrk="1" hangingPunct="1">
              <a:lnSpc>
                <a:spcPct val="70000"/>
              </a:lnSpc>
              <a:buClr>
                <a:schemeClr val="tx2"/>
              </a:buClr>
              <a:buNone/>
            </a:pPr>
            <a:r>
              <a:rPr lang="tr-TR" sz="2100" dirty="0" smtClean="0">
                <a:solidFill>
                  <a:schemeClr val="tx1"/>
                </a:solidFill>
                <a:latin typeface="Arial"/>
                <a:ea typeface="ＭＳ Ｐゴシック" charset="-128"/>
                <a:cs typeface="Arial"/>
              </a:rPr>
              <a:t> </a:t>
            </a:r>
            <a:r>
              <a:rPr lang="tr-TR" sz="2100" dirty="0" smtClean="0">
                <a:solidFill>
                  <a:schemeClr val="tx1"/>
                </a:solidFill>
                <a:latin typeface="Arial"/>
                <a:ea typeface="ＭＳ Ｐゴシック" charset="-128"/>
                <a:cs typeface="Arial"/>
                <a:sym typeface="Wingdings"/>
              </a:rPr>
              <a:t>(KKY, KOAH </a:t>
            </a:r>
            <a:r>
              <a:rPr lang="tr-TR" sz="2100" dirty="0">
                <a:solidFill>
                  <a:schemeClr val="tx1"/>
                </a:solidFill>
                <a:latin typeface="Arial"/>
                <a:ea typeface="ＭＳ Ｐゴシック" charset="-128"/>
                <a:cs typeface="Arial"/>
                <a:sym typeface="Wingdings"/>
              </a:rPr>
              <a:t>, PVH</a:t>
            </a:r>
            <a:r>
              <a:rPr lang="tr-TR" sz="2100" dirty="0" smtClean="0">
                <a:solidFill>
                  <a:schemeClr val="tx1"/>
                </a:solidFill>
                <a:latin typeface="Arial"/>
                <a:ea typeface="ＭＳ Ｐゴシック" charset="-128"/>
                <a:cs typeface="Arial"/>
                <a:sym typeface="Wingdings"/>
              </a:rPr>
              <a:t>)</a:t>
            </a:r>
            <a:endParaRPr lang="en-GB" sz="2100" dirty="0" smtClean="0">
              <a:solidFill>
                <a:schemeClr val="tx1"/>
              </a:solidFill>
              <a:latin typeface="Arial"/>
              <a:ea typeface="ＭＳ Ｐゴシック" charset="-128"/>
              <a:cs typeface="Arial"/>
            </a:endParaRPr>
          </a:p>
          <a:p>
            <a:pPr eaLnBrk="1" hangingPunct="1">
              <a:lnSpc>
                <a:spcPct val="70000"/>
              </a:lnSpc>
              <a:buClr>
                <a:schemeClr val="tx2"/>
              </a:buClr>
            </a:pPr>
            <a:r>
              <a:rPr lang="en-GB" sz="2100" dirty="0" smtClean="0">
                <a:solidFill>
                  <a:schemeClr val="tx1"/>
                </a:solidFill>
                <a:latin typeface="Arial"/>
                <a:ea typeface="ＭＳ Ｐゴシック" charset="-128"/>
                <a:cs typeface="Arial"/>
              </a:rPr>
              <a:t>Major </a:t>
            </a:r>
            <a:r>
              <a:rPr lang="tr-TR" sz="2100" dirty="0" smtClean="0">
                <a:solidFill>
                  <a:schemeClr val="tx1"/>
                </a:solidFill>
                <a:latin typeface="Arial"/>
                <a:ea typeface="ＭＳ Ｐゴシック" charset="-128"/>
                <a:cs typeface="Arial"/>
              </a:rPr>
              <a:t>cerrahi</a:t>
            </a:r>
            <a:r>
              <a:rPr lang="en-GB" sz="2100" dirty="0" smtClean="0">
                <a:solidFill>
                  <a:schemeClr val="tx1"/>
                </a:solidFill>
                <a:latin typeface="Arial"/>
                <a:ea typeface="ＭＳ Ｐゴシック" charset="-128"/>
                <a:cs typeface="Arial"/>
              </a:rPr>
              <a:t>/</a:t>
            </a:r>
            <a:r>
              <a:rPr lang="en-GB" sz="2100" dirty="0" err="1" smtClean="0">
                <a:solidFill>
                  <a:schemeClr val="tx1"/>
                </a:solidFill>
                <a:latin typeface="Arial"/>
                <a:ea typeface="ＭＳ Ｐゴシック" charset="-128"/>
                <a:cs typeface="Arial"/>
              </a:rPr>
              <a:t>tra</a:t>
            </a:r>
            <a:r>
              <a:rPr lang="tr-TR" sz="2100" dirty="0" smtClean="0">
                <a:solidFill>
                  <a:schemeClr val="tx1"/>
                </a:solidFill>
                <a:latin typeface="Arial"/>
                <a:ea typeface="ＭＳ Ｐゴシック" charset="-128"/>
                <a:cs typeface="Arial"/>
              </a:rPr>
              <a:t>v</a:t>
            </a:r>
            <a:r>
              <a:rPr lang="en-GB" sz="2100" dirty="0" smtClean="0">
                <a:solidFill>
                  <a:schemeClr val="tx1"/>
                </a:solidFill>
                <a:latin typeface="Arial"/>
                <a:ea typeface="ＭＳ Ｐゴシック" charset="-128"/>
                <a:cs typeface="Arial"/>
              </a:rPr>
              <a:t>ma</a:t>
            </a:r>
          </a:p>
          <a:p>
            <a:pPr eaLnBrk="1" hangingPunct="1">
              <a:lnSpc>
                <a:spcPct val="70000"/>
              </a:lnSpc>
              <a:buClr>
                <a:schemeClr val="tx2"/>
              </a:buClr>
            </a:pPr>
            <a:r>
              <a:rPr lang="tr-TR" sz="2100" dirty="0" smtClean="0">
                <a:solidFill>
                  <a:schemeClr val="tx1"/>
                </a:solidFill>
                <a:latin typeface="Arial"/>
                <a:ea typeface="ＭＳ Ｐゴシック" charset="-128"/>
                <a:cs typeface="Arial"/>
              </a:rPr>
              <a:t>Gebelik</a:t>
            </a:r>
            <a:r>
              <a:rPr lang="en-GB" sz="2100" dirty="0" smtClean="0">
                <a:solidFill>
                  <a:schemeClr val="tx1"/>
                </a:solidFill>
                <a:latin typeface="Arial"/>
                <a:ea typeface="ＭＳ Ｐゴシック" charset="-128"/>
                <a:cs typeface="Arial"/>
              </a:rPr>
              <a:t>/</a:t>
            </a:r>
            <a:r>
              <a:rPr lang="tr-TR" sz="2100" dirty="0" smtClean="0">
                <a:solidFill>
                  <a:schemeClr val="tx1"/>
                </a:solidFill>
                <a:latin typeface="Arial"/>
                <a:ea typeface="ＭＳ Ｐゴシック" charset="-128"/>
                <a:cs typeface="Arial"/>
              </a:rPr>
              <a:t>emzirme</a:t>
            </a:r>
            <a:endParaRPr lang="en-GB" sz="2100" dirty="0" smtClean="0">
              <a:solidFill>
                <a:schemeClr val="tx1"/>
              </a:solidFill>
              <a:latin typeface="Arial"/>
              <a:ea typeface="ＭＳ Ｐゴシック" charset="-128"/>
              <a:cs typeface="Arial"/>
            </a:endParaRPr>
          </a:p>
        </p:txBody>
      </p:sp>
      <p:sp>
        <p:nvSpPr>
          <p:cNvPr id="80900" name="TextBox 1"/>
          <p:cNvSpPr txBox="1">
            <a:spLocks noChangeArrowheads="1"/>
          </p:cNvSpPr>
          <p:nvPr/>
        </p:nvSpPr>
        <p:spPr bwMode="auto">
          <a:xfrm>
            <a:off x="468313" y="1268413"/>
            <a:ext cx="4032250" cy="523875"/>
          </a:xfrm>
          <a:prstGeom prst="rect">
            <a:avLst/>
          </a:prstGeom>
          <a:solidFill>
            <a:srgbClr val="FFB400"/>
          </a:solidFill>
          <a:ln w="76200">
            <a:solidFill>
              <a:srgbClr val="713B0E"/>
            </a:solidFill>
            <a:miter lim="800000"/>
            <a:headEnd/>
            <a:tailEnd/>
          </a:ln>
        </p:spPr>
        <p:txBody>
          <a:bodyPr>
            <a:spAutoFit/>
          </a:bodyPr>
          <a:lstStyle/>
          <a:p>
            <a:r>
              <a:rPr lang="en-US" sz="2800" b="1" dirty="0" err="1" smtClean="0">
                <a:latin typeface="Arial"/>
                <a:cs typeface="Arial"/>
              </a:rPr>
              <a:t>Endikasyonları</a:t>
            </a:r>
            <a:endParaRPr lang="en-US" sz="2800" b="1" dirty="0">
              <a:latin typeface="Arial"/>
              <a:cs typeface="Arial"/>
            </a:endParaRPr>
          </a:p>
        </p:txBody>
      </p:sp>
      <p:sp>
        <p:nvSpPr>
          <p:cNvPr id="6" name="TextBox 5"/>
          <p:cNvSpPr txBox="1"/>
          <p:nvPr/>
        </p:nvSpPr>
        <p:spPr>
          <a:xfrm>
            <a:off x="4857750" y="1285875"/>
            <a:ext cx="3960813" cy="492443"/>
          </a:xfrm>
          <a:prstGeom prst="rect">
            <a:avLst/>
          </a:prstGeom>
          <a:solidFill>
            <a:schemeClr val="accent4"/>
          </a:solidFill>
          <a:ln w="76200" cmpd="sng">
            <a:solidFill>
              <a:schemeClr val="accent3">
                <a:lumMod val="50000"/>
              </a:schemeClr>
            </a:solidFill>
          </a:ln>
        </p:spPr>
        <p:txBody>
          <a:bodyPr>
            <a:spAutoFit/>
          </a:bodyPr>
          <a:lstStyle/>
          <a:p>
            <a:r>
              <a:rPr lang="en-US" sz="2600" b="1" dirty="0" err="1" smtClean="0">
                <a:latin typeface="Arial"/>
                <a:cs typeface="Arial"/>
              </a:rPr>
              <a:t>Kontrendikasyonları</a:t>
            </a:r>
            <a:endParaRPr lang="en-US" sz="2600" b="1" dirty="0">
              <a:latin typeface="Arial"/>
              <a:cs typeface="Arial"/>
            </a:endParaRPr>
          </a:p>
        </p:txBody>
      </p:sp>
    </p:spTree>
  </p:cSld>
  <p:clrMapOvr>
    <a:masterClrMapping/>
  </p:clrMapOvr>
  <p:transition>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rrowheads="1"/>
          </p:cNvSpPr>
          <p:nvPr>
            <p:ph type="title"/>
          </p:nvPr>
        </p:nvSpPr>
        <p:spPr>
          <a:xfrm>
            <a:off x="250825" y="107950"/>
            <a:ext cx="8713788" cy="1336675"/>
          </a:xfrm>
          <a:solidFill>
            <a:schemeClr val="accent4"/>
          </a:solidFill>
          <a:ln w="76200">
            <a:solidFill>
              <a:srgbClr val="800000"/>
            </a:solidFill>
          </a:ln>
        </p:spPr>
        <p:txBody>
          <a:bodyPr lIns="90488" tIns="44450" rIns="90488" bIns="44450"/>
          <a:lstStyle/>
          <a:p>
            <a:pPr eaLnBrk="1" hangingPunct="1">
              <a:defRPr/>
            </a:pPr>
            <a:r>
              <a:rPr lang="en-GB" sz="4800" b="1" dirty="0">
                <a:solidFill>
                  <a:schemeClr val="tx1"/>
                </a:solidFill>
                <a:latin typeface="Arial" pitchFamily="34" charset="0"/>
                <a:ea typeface="ＭＳ Ｐゴシック" charset="-128"/>
                <a:cs typeface="Arial" pitchFamily="34" charset="0"/>
              </a:rPr>
              <a:t>Metformin</a:t>
            </a:r>
            <a:r>
              <a:rPr lang="en-AU" sz="4800" b="1" dirty="0" smtClean="0">
                <a:solidFill>
                  <a:srgbClr val="000000"/>
                </a:solidFill>
                <a:ea typeface="MS PGothic" pitchFamily="34" charset="-128"/>
                <a:cs typeface="ＭＳ Ｐゴシック" charset="0"/>
              </a:rPr>
              <a:t> Yan </a:t>
            </a:r>
            <a:r>
              <a:rPr lang="en-AU" sz="4800" b="1" dirty="0" err="1" smtClean="0">
                <a:solidFill>
                  <a:srgbClr val="000000"/>
                </a:solidFill>
                <a:ea typeface="MS PGothic" pitchFamily="34" charset="-128"/>
                <a:cs typeface="ＭＳ Ｐゴシック" charset="0"/>
              </a:rPr>
              <a:t>Etkileri</a:t>
            </a:r>
            <a:endParaRPr lang="en-AU" b="1" dirty="0" smtClean="0">
              <a:solidFill>
                <a:srgbClr val="000000"/>
              </a:solidFill>
              <a:ea typeface="MS PGothic" pitchFamily="34" charset="-128"/>
              <a:cs typeface="ＭＳ Ｐゴシック" charset="0"/>
            </a:endParaRPr>
          </a:p>
        </p:txBody>
      </p:sp>
      <p:sp>
        <p:nvSpPr>
          <p:cNvPr id="82946" name="Rectangle 3"/>
          <p:cNvSpPr>
            <a:spLocks noGrp="1" noChangeArrowheads="1"/>
          </p:cNvSpPr>
          <p:nvPr>
            <p:ph idx="1"/>
          </p:nvPr>
        </p:nvSpPr>
        <p:spPr>
          <a:xfrm>
            <a:off x="457200" y="2133600"/>
            <a:ext cx="8229600" cy="4319588"/>
          </a:xfrm>
          <a:ln w="76200">
            <a:solidFill>
              <a:schemeClr val="tx1"/>
            </a:solidFill>
          </a:ln>
        </p:spPr>
        <p:txBody>
          <a:bodyPr lIns="90488" tIns="44450" rIns="90488" bIns="44450"/>
          <a:lstStyle/>
          <a:p>
            <a:pPr eaLnBrk="1" hangingPunct="1"/>
            <a:r>
              <a:rPr lang="en-AU" sz="2000" b="1" dirty="0" smtClean="0">
                <a:solidFill>
                  <a:schemeClr val="tx1"/>
                </a:solidFill>
                <a:latin typeface="Arial"/>
                <a:ea typeface="ＭＳ Ｐゴシック" charset="-128"/>
                <a:cs typeface="Arial"/>
              </a:rPr>
              <a:t>GİS: </a:t>
            </a:r>
            <a:r>
              <a:rPr lang="en-AU" sz="2000" b="1" dirty="0" err="1" smtClean="0">
                <a:solidFill>
                  <a:schemeClr val="tx1"/>
                </a:solidFill>
                <a:latin typeface="Arial"/>
                <a:ea typeface="ＭＳ Ｐゴシック" charset="-128"/>
                <a:cs typeface="Arial"/>
              </a:rPr>
              <a:t>Bulan</a:t>
            </a:r>
            <a:r>
              <a:rPr lang="tr-TR" sz="2000" b="1" dirty="0" smtClean="0">
                <a:solidFill>
                  <a:schemeClr val="tx1"/>
                </a:solidFill>
                <a:latin typeface="Arial"/>
                <a:ea typeface="ＭＳ Ｐゴシック" charset="-128"/>
                <a:cs typeface="Arial"/>
              </a:rPr>
              <a:t>t</a:t>
            </a:r>
            <a:r>
              <a:rPr lang="en-AU" sz="2000" b="1" dirty="0" err="1" smtClean="0">
                <a:solidFill>
                  <a:schemeClr val="tx1"/>
                </a:solidFill>
                <a:latin typeface="Arial"/>
                <a:ea typeface="ＭＳ Ｐゴシック" charset="-128"/>
                <a:cs typeface="Arial"/>
              </a:rPr>
              <a:t>ı</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kusma</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karın</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ağrısı</a:t>
            </a:r>
            <a:r>
              <a:rPr lang="en-AU" sz="2000" b="1" dirty="0" smtClean="0">
                <a:solidFill>
                  <a:schemeClr val="tx1"/>
                </a:solidFill>
                <a:latin typeface="Arial"/>
                <a:ea typeface="ＭＳ Ｐゴシック" charset="-128"/>
                <a:cs typeface="Arial"/>
              </a:rPr>
              <a:t>..(</a:t>
            </a:r>
            <a:r>
              <a:rPr lang="en-AU" sz="2000" b="1" dirty="0" err="1" smtClean="0">
                <a:solidFill>
                  <a:schemeClr val="tx1"/>
                </a:solidFill>
                <a:latin typeface="Arial"/>
                <a:ea typeface="ＭＳ Ｐゴシック" charset="-128"/>
                <a:cs typeface="Arial"/>
              </a:rPr>
              <a:t>düşük</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dozlarla</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başla</a:t>
            </a:r>
            <a:r>
              <a:rPr lang="en-AU" sz="2000" b="1" dirty="0" smtClean="0">
                <a:solidFill>
                  <a:schemeClr val="tx1"/>
                </a:solidFill>
                <a:latin typeface="Arial"/>
                <a:ea typeface="ＭＳ Ｐゴシック" charset="-128"/>
                <a:cs typeface="Arial"/>
              </a:rPr>
              <a:t>)</a:t>
            </a:r>
          </a:p>
          <a:p>
            <a:pPr eaLnBrk="1" hangingPunct="1"/>
            <a:r>
              <a:rPr lang="en-AU" sz="2000" b="1" dirty="0" smtClean="0">
                <a:solidFill>
                  <a:schemeClr val="tx1"/>
                </a:solidFill>
                <a:latin typeface="Arial"/>
                <a:ea typeface="ＭＳ Ｐゴシック" charset="-128"/>
                <a:cs typeface="Arial"/>
              </a:rPr>
              <a:t>Abdominal </a:t>
            </a:r>
            <a:r>
              <a:rPr lang="en-AU" sz="2000" b="1" dirty="0" err="1" smtClean="0">
                <a:solidFill>
                  <a:schemeClr val="tx1"/>
                </a:solidFill>
                <a:latin typeface="Arial"/>
                <a:ea typeface="ＭＳ Ｐゴシック" charset="-128"/>
                <a:cs typeface="Arial"/>
              </a:rPr>
              <a:t>dolgunluk</a:t>
            </a:r>
            <a:endParaRPr lang="en-AU" sz="2000" b="1" dirty="0" smtClean="0">
              <a:solidFill>
                <a:schemeClr val="tx1"/>
              </a:solidFill>
              <a:latin typeface="Arial"/>
              <a:ea typeface="ＭＳ Ｐゴシック" charset="-128"/>
              <a:cs typeface="Arial"/>
            </a:endParaRPr>
          </a:p>
          <a:p>
            <a:pPr eaLnBrk="1" hangingPunct="1"/>
            <a:r>
              <a:rPr lang="en-AU" sz="2000" b="1" dirty="0" err="1" smtClean="0">
                <a:solidFill>
                  <a:schemeClr val="tx1"/>
                </a:solidFill>
                <a:latin typeface="Arial"/>
                <a:ea typeface="ＭＳ Ｐゴシック" charset="-128"/>
                <a:cs typeface="Arial"/>
              </a:rPr>
              <a:t>Kramplar</a:t>
            </a:r>
            <a:endParaRPr lang="en-AU" sz="2000" b="1" dirty="0" smtClean="0">
              <a:solidFill>
                <a:schemeClr val="tx1"/>
              </a:solidFill>
              <a:latin typeface="Arial"/>
              <a:ea typeface="ＭＳ Ｐゴシック" charset="-128"/>
              <a:cs typeface="Arial"/>
            </a:endParaRPr>
          </a:p>
          <a:p>
            <a:pPr eaLnBrk="1" hangingPunct="1"/>
            <a:r>
              <a:rPr lang="en-AU" sz="2000" b="1" dirty="0" err="1" smtClean="0">
                <a:solidFill>
                  <a:schemeClr val="tx1"/>
                </a:solidFill>
                <a:latin typeface="Arial"/>
                <a:ea typeface="ＭＳ Ｐゴシック" charset="-128"/>
                <a:cs typeface="Arial"/>
              </a:rPr>
              <a:t>Diyare</a:t>
            </a:r>
            <a:endParaRPr lang="en-AU" sz="2000" b="1" dirty="0" smtClean="0">
              <a:solidFill>
                <a:schemeClr val="tx1"/>
              </a:solidFill>
              <a:latin typeface="Arial"/>
              <a:ea typeface="ＭＳ Ｐゴシック" charset="-128"/>
              <a:cs typeface="Arial"/>
            </a:endParaRPr>
          </a:p>
          <a:p>
            <a:pPr eaLnBrk="1" hangingPunct="1"/>
            <a:r>
              <a:rPr lang="en-AU" sz="2000" b="1" dirty="0" err="1" smtClean="0">
                <a:solidFill>
                  <a:schemeClr val="tx1"/>
                </a:solidFill>
                <a:latin typeface="Arial"/>
                <a:ea typeface="ＭＳ Ｐゴシック" charset="-128"/>
                <a:cs typeface="Arial"/>
              </a:rPr>
              <a:t>Ağızda</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metalik</a:t>
            </a:r>
            <a:r>
              <a:rPr lang="en-AU" sz="2000" b="1" dirty="0" smtClean="0">
                <a:solidFill>
                  <a:schemeClr val="tx1"/>
                </a:solidFill>
                <a:latin typeface="Arial"/>
                <a:ea typeface="ＭＳ Ｐゴシック" charset="-128"/>
                <a:cs typeface="Arial"/>
              </a:rPr>
              <a:t> tad</a:t>
            </a:r>
          </a:p>
          <a:p>
            <a:pPr eaLnBrk="1" hangingPunct="1"/>
            <a:r>
              <a:rPr lang="en-AU" sz="2000" b="1" dirty="0" smtClean="0">
                <a:solidFill>
                  <a:schemeClr val="tx1"/>
                </a:solidFill>
                <a:latin typeface="Arial"/>
                <a:ea typeface="ＭＳ Ｐゴシック" charset="-128"/>
                <a:cs typeface="Arial"/>
              </a:rPr>
              <a:t>B12 vitamin </a:t>
            </a:r>
            <a:r>
              <a:rPr lang="en-AU" sz="2000" b="1" dirty="0" err="1" smtClean="0">
                <a:solidFill>
                  <a:schemeClr val="tx1"/>
                </a:solidFill>
                <a:latin typeface="Arial"/>
                <a:ea typeface="ＭＳ Ｐゴシック" charset="-128"/>
                <a:cs typeface="Arial"/>
              </a:rPr>
              <a:t>yetmezliği</a:t>
            </a:r>
            <a:r>
              <a:rPr lang="en-AU" sz="2000" b="1" dirty="0" smtClean="0">
                <a:solidFill>
                  <a:schemeClr val="tx1"/>
                </a:solidFill>
                <a:latin typeface="Arial"/>
                <a:ea typeface="ＭＳ Ｐゴシック" charset="-128"/>
                <a:cs typeface="Arial"/>
                <a:sym typeface="Wingdings"/>
              </a:rPr>
              <a:t>%16</a:t>
            </a:r>
            <a:endParaRPr lang="en-AU" sz="2000" b="1" dirty="0" smtClean="0">
              <a:solidFill>
                <a:schemeClr val="tx1"/>
              </a:solidFill>
              <a:latin typeface="Arial"/>
              <a:ea typeface="ＭＳ Ｐゴシック" charset="-128"/>
              <a:cs typeface="Arial"/>
            </a:endParaRPr>
          </a:p>
          <a:p>
            <a:pPr eaLnBrk="1" hangingPunct="1"/>
            <a:r>
              <a:rPr lang="en-AU" sz="2000" b="1" dirty="0" err="1" smtClean="0">
                <a:solidFill>
                  <a:schemeClr val="tx1"/>
                </a:solidFill>
                <a:latin typeface="Arial"/>
                <a:ea typeface="ＭＳ Ｐゴシック" charset="-128"/>
                <a:cs typeface="Arial"/>
              </a:rPr>
              <a:t>Laktik</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asidoz</a:t>
            </a:r>
            <a:r>
              <a:rPr lang="en-AU" sz="2000" b="1" dirty="0" smtClean="0">
                <a:solidFill>
                  <a:schemeClr val="tx1"/>
                </a:solidFill>
                <a:latin typeface="Arial"/>
                <a:ea typeface="ＭＳ Ｐゴシック" charset="-128"/>
                <a:cs typeface="Arial"/>
              </a:rPr>
              <a:t> (</a:t>
            </a:r>
            <a:r>
              <a:rPr lang="en-AU" sz="2000" b="1" dirty="0" err="1">
                <a:solidFill>
                  <a:schemeClr val="tx1"/>
                </a:solidFill>
                <a:latin typeface="Arial"/>
                <a:ea typeface="ＭＳ Ｐゴシック" charset="-128"/>
                <a:cs typeface="Arial"/>
              </a:rPr>
              <a:t>insidans</a:t>
            </a:r>
            <a:r>
              <a:rPr lang="en-AU" sz="2000" b="1" dirty="0">
                <a:solidFill>
                  <a:schemeClr val="tx1"/>
                </a:solidFill>
                <a:latin typeface="Arial"/>
                <a:ea typeface="ＭＳ Ｐゴシック" charset="-128"/>
                <a:cs typeface="Arial"/>
              </a:rPr>
              <a:t> &lt;10/100.000 hasta/</a:t>
            </a:r>
            <a:r>
              <a:rPr lang="en-AU" sz="2000" b="1" dirty="0" err="1" smtClean="0">
                <a:solidFill>
                  <a:schemeClr val="tx1"/>
                </a:solidFill>
                <a:latin typeface="Arial"/>
                <a:ea typeface="ＭＳ Ｐゴシック" charset="-128"/>
                <a:cs typeface="Arial"/>
              </a:rPr>
              <a:t>yıl</a:t>
            </a:r>
            <a:r>
              <a:rPr lang="en-AU" sz="2000" b="1" dirty="0" smtClean="0">
                <a:solidFill>
                  <a:schemeClr val="tx1"/>
                </a:solidFill>
                <a:latin typeface="Arial"/>
                <a:ea typeface="ＭＳ Ｐゴシック" charset="-128"/>
                <a:cs typeface="Arial"/>
              </a:rPr>
              <a:t>)</a:t>
            </a:r>
          </a:p>
          <a:p>
            <a:pPr eaLnBrk="1" hangingPunct="1"/>
            <a:r>
              <a:rPr lang="en-AU" sz="2000" b="1" dirty="0" err="1" smtClean="0">
                <a:solidFill>
                  <a:schemeClr val="tx1"/>
                </a:solidFill>
                <a:latin typeface="Arial"/>
                <a:ea typeface="ＭＳ Ｐゴシック" charset="-128"/>
                <a:cs typeface="Arial"/>
              </a:rPr>
              <a:t>Kanserle</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ilişkisi</a:t>
            </a:r>
            <a:r>
              <a:rPr lang="en-AU" sz="2000" b="1" dirty="0" smtClean="0">
                <a:solidFill>
                  <a:schemeClr val="tx1"/>
                </a:solidFill>
                <a:latin typeface="Arial"/>
                <a:ea typeface="ＭＳ Ｐゴシック" charset="-128"/>
                <a:cs typeface="Arial"/>
              </a:rPr>
              <a:t> </a:t>
            </a:r>
            <a:r>
              <a:rPr lang="en-AU" sz="2000" b="1" dirty="0" err="1" smtClean="0">
                <a:solidFill>
                  <a:schemeClr val="tx1"/>
                </a:solidFill>
                <a:latin typeface="Arial"/>
                <a:ea typeface="ＭＳ Ｐゴシック" charset="-128"/>
                <a:cs typeface="Arial"/>
              </a:rPr>
              <a:t>saptanmamıştır</a:t>
            </a:r>
            <a:endParaRPr lang="en-AU" sz="2000" b="1" dirty="0" smtClean="0">
              <a:solidFill>
                <a:schemeClr val="tx1"/>
              </a:solidFill>
              <a:latin typeface="Arial"/>
              <a:ea typeface="ＭＳ Ｐゴシック" charset="-128"/>
              <a:cs typeface="Arial"/>
            </a:endParaRPr>
          </a:p>
        </p:txBody>
      </p:sp>
    </p:spTree>
  </p:cSld>
  <p:clrMapOvr>
    <a:masterClrMapping/>
  </p:clrMapOvr>
  <p:transition>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rrowheads="1"/>
          </p:cNvSpPr>
          <p:nvPr>
            <p:ph type="title"/>
          </p:nvPr>
        </p:nvSpPr>
        <p:spPr>
          <a:xfrm>
            <a:off x="250825" y="107950"/>
            <a:ext cx="8713788" cy="1520850"/>
          </a:xfrm>
          <a:solidFill>
            <a:schemeClr val="accent4"/>
          </a:solidFill>
          <a:ln w="76200">
            <a:solidFill>
              <a:srgbClr val="800000"/>
            </a:solidFill>
          </a:ln>
        </p:spPr>
        <p:txBody>
          <a:bodyPr lIns="90488" tIns="44450" rIns="90488" bIns="44450"/>
          <a:lstStyle/>
          <a:p>
            <a:pPr eaLnBrk="1" hangingPunct="1">
              <a:defRPr/>
            </a:pPr>
            <a:r>
              <a:rPr lang="en-GB" sz="4000" b="1" dirty="0" err="1" smtClean="0">
                <a:solidFill>
                  <a:schemeClr val="tx1"/>
                </a:solidFill>
                <a:latin typeface="Arial" pitchFamily="34" charset="0"/>
                <a:ea typeface="ＭＳ Ｐゴシック" charset="-128"/>
                <a:cs typeface="Arial" pitchFamily="34" charset="0"/>
              </a:rPr>
              <a:t>Kontrastlı</a:t>
            </a:r>
            <a:r>
              <a:rPr lang="en-GB" sz="4000" b="1" dirty="0" smtClean="0">
                <a:solidFill>
                  <a:schemeClr val="tx1"/>
                </a:solidFill>
                <a:latin typeface="Arial" pitchFamily="34" charset="0"/>
                <a:ea typeface="ＭＳ Ｐゴシック" charset="-128"/>
                <a:cs typeface="Arial" pitchFamily="34" charset="0"/>
              </a:rPr>
              <a:t> </a:t>
            </a:r>
            <a:r>
              <a:rPr lang="en-GB" sz="4000" b="1" dirty="0" err="1" smtClean="0">
                <a:solidFill>
                  <a:schemeClr val="tx1"/>
                </a:solidFill>
                <a:latin typeface="Arial" pitchFamily="34" charset="0"/>
                <a:ea typeface="ＭＳ Ｐゴシック" charset="-128"/>
                <a:cs typeface="Arial" pitchFamily="34" charset="0"/>
              </a:rPr>
              <a:t>Radyolojik</a:t>
            </a:r>
            <a:r>
              <a:rPr lang="en-GB" sz="4000" b="1" dirty="0" smtClean="0">
                <a:solidFill>
                  <a:schemeClr val="tx1"/>
                </a:solidFill>
                <a:latin typeface="Arial" pitchFamily="34" charset="0"/>
                <a:ea typeface="ＭＳ Ｐゴシック" charset="-128"/>
                <a:cs typeface="Arial" pitchFamily="34" charset="0"/>
              </a:rPr>
              <a:t> </a:t>
            </a:r>
            <a:r>
              <a:rPr lang="en-GB" sz="4000" b="1" dirty="0" err="1" smtClean="0">
                <a:solidFill>
                  <a:schemeClr val="tx1"/>
                </a:solidFill>
                <a:latin typeface="Arial" pitchFamily="34" charset="0"/>
                <a:ea typeface="ＭＳ Ｐゴシック" charset="-128"/>
                <a:cs typeface="Arial" pitchFamily="34" charset="0"/>
              </a:rPr>
              <a:t>işlemden</a:t>
            </a:r>
            <a:r>
              <a:rPr lang="en-GB" sz="4000" b="1" dirty="0" smtClean="0">
                <a:solidFill>
                  <a:schemeClr val="tx1"/>
                </a:solidFill>
                <a:latin typeface="Arial" pitchFamily="34" charset="0"/>
                <a:ea typeface="ＭＳ Ｐゴシック" charset="-128"/>
                <a:cs typeface="Arial" pitchFamily="34" charset="0"/>
              </a:rPr>
              <a:t> </a:t>
            </a:r>
            <a:r>
              <a:rPr lang="en-GB" sz="4000" b="1" dirty="0" err="1" smtClean="0">
                <a:solidFill>
                  <a:schemeClr val="tx1"/>
                </a:solidFill>
                <a:latin typeface="Arial" pitchFamily="34" charset="0"/>
                <a:ea typeface="ＭＳ Ｐゴシック" charset="-128"/>
                <a:cs typeface="Arial" pitchFamily="34" charset="0"/>
              </a:rPr>
              <a:t>önce</a:t>
            </a:r>
            <a:r>
              <a:rPr lang="en-GB" sz="4000" b="1" dirty="0" smtClean="0">
                <a:solidFill>
                  <a:schemeClr val="tx1"/>
                </a:solidFill>
                <a:latin typeface="Arial" pitchFamily="34" charset="0"/>
                <a:ea typeface="ＭＳ Ｐゴシック" charset="-128"/>
                <a:cs typeface="Arial" pitchFamily="34" charset="0"/>
              </a:rPr>
              <a:t> Metformin </a:t>
            </a:r>
            <a:r>
              <a:rPr lang="en-GB" sz="4000" b="1" dirty="0" err="1" smtClean="0">
                <a:solidFill>
                  <a:schemeClr val="tx1"/>
                </a:solidFill>
                <a:latin typeface="Arial" pitchFamily="34" charset="0"/>
                <a:ea typeface="ＭＳ Ｐゴシック" charset="-128"/>
                <a:cs typeface="Arial" pitchFamily="34" charset="0"/>
              </a:rPr>
              <a:t>keselim</a:t>
            </a:r>
            <a:r>
              <a:rPr lang="en-GB" sz="4000" b="1" dirty="0" smtClean="0">
                <a:solidFill>
                  <a:schemeClr val="tx1"/>
                </a:solidFill>
                <a:latin typeface="Arial" pitchFamily="34" charset="0"/>
                <a:ea typeface="ＭＳ Ｐゴシック" charset="-128"/>
                <a:cs typeface="Arial" pitchFamily="34" charset="0"/>
              </a:rPr>
              <a:t> mi?</a:t>
            </a:r>
            <a:endParaRPr lang="en-AU" sz="4000" b="1" dirty="0" smtClean="0">
              <a:solidFill>
                <a:srgbClr val="000000"/>
              </a:solidFill>
              <a:ea typeface="MS PGothic" pitchFamily="34" charset="-128"/>
              <a:cs typeface="ＭＳ Ｐゴシック" charset="0"/>
            </a:endParaRPr>
          </a:p>
        </p:txBody>
      </p:sp>
      <p:sp>
        <p:nvSpPr>
          <p:cNvPr id="82946" name="Rectangle 3"/>
          <p:cNvSpPr>
            <a:spLocks noGrp="1" noChangeArrowheads="1"/>
          </p:cNvSpPr>
          <p:nvPr>
            <p:ph idx="1"/>
          </p:nvPr>
        </p:nvSpPr>
        <p:spPr>
          <a:xfrm>
            <a:off x="457200" y="2133600"/>
            <a:ext cx="8229600" cy="4319588"/>
          </a:xfrm>
          <a:ln w="76200">
            <a:solidFill>
              <a:schemeClr val="tx1"/>
            </a:solidFill>
          </a:ln>
        </p:spPr>
        <p:txBody>
          <a:bodyPr lIns="90488" tIns="44450" rIns="90488" bIns="44450"/>
          <a:lstStyle/>
          <a:p>
            <a:pPr eaLnBrk="1" hangingPunct="1"/>
            <a:r>
              <a:rPr lang="tr-TR" b="1" dirty="0" smtClean="0">
                <a:solidFill>
                  <a:schemeClr val="tx1"/>
                </a:solidFill>
                <a:latin typeface="Arial"/>
                <a:ea typeface="ＭＳ Ｐゴシック" charset="-128"/>
                <a:cs typeface="Arial"/>
              </a:rPr>
              <a:t>Akut böbrek yetmezliği riski</a:t>
            </a:r>
          </a:p>
          <a:p>
            <a:pPr lvl="1" eaLnBrk="1" hangingPunct="1"/>
            <a:r>
              <a:rPr lang="tr-TR" b="1" dirty="0" smtClean="0">
                <a:solidFill>
                  <a:schemeClr val="tx1"/>
                </a:solidFill>
                <a:latin typeface="Arial"/>
                <a:cs typeface="Arial"/>
              </a:rPr>
              <a:t>Laktik </a:t>
            </a:r>
            <a:r>
              <a:rPr lang="tr-TR" b="1" dirty="0" err="1" smtClean="0">
                <a:solidFill>
                  <a:schemeClr val="tx1"/>
                </a:solidFill>
                <a:latin typeface="Arial"/>
                <a:cs typeface="Arial"/>
              </a:rPr>
              <a:t>asidoz</a:t>
            </a:r>
            <a:r>
              <a:rPr lang="tr-TR" b="1" dirty="0" smtClean="0">
                <a:solidFill>
                  <a:schemeClr val="tx1"/>
                </a:solidFill>
                <a:latin typeface="Arial"/>
                <a:cs typeface="Arial"/>
              </a:rPr>
              <a:t> riski</a:t>
            </a:r>
            <a:endParaRPr lang="en-AU" b="1" dirty="0" smtClean="0">
              <a:solidFill>
                <a:schemeClr val="tx1"/>
              </a:solidFill>
              <a:latin typeface="Arial"/>
              <a:ea typeface="ＭＳ Ｐゴシック" charset="-128"/>
              <a:cs typeface="Arial"/>
            </a:endParaRPr>
          </a:p>
          <a:p>
            <a:pPr eaLnBrk="1" hangingPunct="1"/>
            <a:r>
              <a:rPr lang="en-AU" b="1" dirty="0" smtClean="0">
                <a:solidFill>
                  <a:schemeClr val="tx1"/>
                </a:solidFill>
                <a:latin typeface="Arial"/>
                <a:ea typeface="ＭＳ Ｐゴシック" charset="-128"/>
                <a:cs typeface="Arial"/>
              </a:rPr>
              <a:t>Normal GFR </a:t>
            </a:r>
            <a:r>
              <a:rPr lang="en-AU" b="1" dirty="0" err="1" smtClean="0">
                <a:solidFill>
                  <a:schemeClr val="tx1"/>
                </a:solidFill>
                <a:latin typeface="Arial"/>
                <a:ea typeface="ＭＳ Ｐゴシック" charset="-128"/>
                <a:cs typeface="Arial"/>
              </a:rPr>
              <a:t>değerlerinde</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laktik</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asidoz</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riski</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düşük</a:t>
            </a:r>
            <a:endParaRPr lang="en-AU" b="1" dirty="0" smtClean="0">
              <a:solidFill>
                <a:schemeClr val="tx1"/>
              </a:solidFill>
              <a:latin typeface="Arial"/>
              <a:ea typeface="ＭＳ Ｐゴシック" charset="-128"/>
              <a:cs typeface="Arial"/>
            </a:endParaRPr>
          </a:p>
          <a:p>
            <a:pPr eaLnBrk="1" hangingPunct="1"/>
            <a:r>
              <a:rPr lang="en-AU" b="1" dirty="0" smtClean="0">
                <a:solidFill>
                  <a:schemeClr val="tx1"/>
                </a:solidFill>
                <a:latin typeface="Arial"/>
                <a:ea typeface="ＭＳ Ｐゴシック" charset="-128"/>
                <a:cs typeface="Arial"/>
              </a:rPr>
              <a:t>TEMD </a:t>
            </a:r>
            <a:r>
              <a:rPr lang="en-AU" b="1" dirty="0" err="1" smtClean="0">
                <a:solidFill>
                  <a:schemeClr val="tx1"/>
                </a:solidFill>
                <a:latin typeface="Arial"/>
                <a:ea typeface="ＭＳ Ｐゴシック" charset="-128"/>
                <a:cs typeface="Arial"/>
              </a:rPr>
              <a:t>önerisi</a:t>
            </a:r>
            <a:r>
              <a:rPr lang="en-AU" b="1" dirty="0" smtClean="0">
                <a:solidFill>
                  <a:schemeClr val="tx1"/>
                </a:solidFill>
                <a:latin typeface="Arial"/>
                <a:ea typeface="ＭＳ Ｐゴシック" charset="-128"/>
                <a:cs typeface="Arial"/>
              </a:rPr>
              <a:t>:</a:t>
            </a:r>
          </a:p>
          <a:p>
            <a:pPr eaLnBrk="1" hangingPunct="1"/>
            <a:r>
              <a:rPr lang="en-AU" b="1" dirty="0" err="1" smtClean="0">
                <a:solidFill>
                  <a:schemeClr val="tx1"/>
                </a:solidFill>
                <a:latin typeface="Arial"/>
                <a:ea typeface="ＭＳ Ｐゴシック" charset="-128"/>
                <a:cs typeface="Arial"/>
              </a:rPr>
              <a:t>İşlemden</a:t>
            </a:r>
            <a:r>
              <a:rPr lang="en-AU" b="1" dirty="0" smtClean="0">
                <a:solidFill>
                  <a:schemeClr val="tx1"/>
                </a:solidFill>
                <a:latin typeface="Arial"/>
                <a:ea typeface="ＭＳ Ｐゴシック" charset="-128"/>
                <a:cs typeface="Arial"/>
              </a:rPr>
              <a:t> 24 </a:t>
            </a:r>
            <a:r>
              <a:rPr lang="en-AU" b="1" dirty="0" err="1" smtClean="0">
                <a:solidFill>
                  <a:schemeClr val="tx1"/>
                </a:solidFill>
                <a:latin typeface="Arial"/>
                <a:ea typeface="ＭＳ Ｐゴシック" charset="-128"/>
                <a:cs typeface="Arial"/>
              </a:rPr>
              <a:t>saat</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önce</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kesilmeli</a:t>
            </a:r>
            <a:endParaRPr lang="en-AU" b="1" dirty="0" smtClean="0">
              <a:solidFill>
                <a:schemeClr val="tx1"/>
              </a:solidFill>
              <a:latin typeface="Arial"/>
              <a:ea typeface="ＭＳ Ｐゴシック" charset="-128"/>
              <a:cs typeface="Arial"/>
            </a:endParaRPr>
          </a:p>
          <a:p>
            <a:pPr eaLnBrk="1" hangingPunct="1"/>
            <a:r>
              <a:rPr lang="en-AU" b="1" dirty="0" err="1">
                <a:solidFill>
                  <a:schemeClr val="tx1"/>
                </a:solidFill>
                <a:latin typeface="Arial"/>
                <a:ea typeface="ＭＳ Ｐゴシック" charset="-128"/>
                <a:cs typeface="Arial"/>
              </a:rPr>
              <a:t>İşlemden</a:t>
            </a:r>
            <a:r>
              <a:rPr lang="en-AU" b="1" dirty="0">
                <a:solidFill>
                  <a:schemeClr val="tx1"/>
                </a:solidFill>
                <a:latin typeface="Arial"/>
                <a:ea typeface="ＭＳ Ｐゴシック" charset="-128"/>
                <a:cs typeface="Arial"/>
              </a:rPr>
              <a:t> 24 </a:t>
            </a:r>
            <a:r>
              <a:rPr lang="en-AU" b="1" dirty="0" err="1">
                <a:solidFill>
                  <a:schemeClr val="tx1"/>
                </a:solidFill>
                <a:latin typeface="Arial"/>
                <a:ea typeface="ＭＳ Ｐゴシック" charset="-128"/>
                <a:cs typeface="Arial"/>
              </a:rPr>
              <a:t>saat</a:t>
            </a:r>
            <a:r>
              <a:rPr lang="en-AU" b="1" dirty="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sonra</a:t>
            </a:r>
            <a:r>
              <a:rPr lang="en-AU" b="1" dirty="0" smtClean="0">
                <a:solidFill>
                  <a:schemeClr val="tx1"/>
                </a:solidFill>
                <a:latin typeface="Arial"/>
                <a:ea typeface="ＭＳ Ｐゴシック" charset="-128"/>
                <a:cs typeface="Arial"/>
              </a:rPr>
              <a:t> </a:t>
            </a:r>
            <a:r>
              <a:rPr lang="en-AU" b="1" dirty="0" err="1" smtClean="0">
                <a:solidFill>
                  <a:schemeClr val="tx1"/>
                </a:solidFill>
                <a:latin typeface="Arial"/>
                <a:ea typeface="ＭＳ Ｐゴシック" charset="-128"/>
                <a:cs typeface="Arial"/>
              </a:rPr>
              <a:t>başlanmalı</a:t>
            </a:r>
            <a:endParaRPr lang="en-AU" b="1" dirty="0" smtClean="0">
              <a:solidFill>
                <a:schemeClr val="tx1"/>
              </a:solidFill>
              <a:latin typeface="Arial"/>
              <a:ea typeface="ＭＳ Ｐゴシック" charset="-128"/>
              <a:cs typeface="Arial"/>
            </a:endParaRPr>
          </a:p>
          <a:p>
            <a:pPr eaLnBrk="1" hangingPunct="1"/>
            <a:endParaRPr lang="en-AU" b="1" dirty="0" smtClean="0">
              <a:solidFill>
                <a:schemeClr val="tx1"/>
              </a:solidFill>
              <a:latin typeface="Arial"/>
              <a:ea typeface="ＭＳ Ｐゴシック" charset="-128"/>
              <a:cs typeface="Arial"/>
            </a:endParaRPr>
          </a:p>
          <a:p>
            <a:pPr eaLnBrk="1" hangingPunct="1"/>
            <a:endParaRPr lang="en-AU" b="1" dirty="0" smtClean="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173263750"/>
      </p:ext>
    </p:extLst>
  </p:cSld>
  <p:clrMapOvr>
    <a:masterClrMapping/>
  </p:clrMapOvr>
  <p:transition>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rrowheads="1"/>
          </p:cNvSpPr>
          <p:nvPr>
            <p:ph type="title"/>
          </p:nvPr>
        </p:nvSpPr>
        <p:spPr>
          <a:xfrm>
            <a:off x="250825" y="107950"/>
            <a:ext cx="8713788" cy="1016794"/>
          </a:xfrm>
          <a:solidFill>
            <a:schemeClr val="accent4"/>
          </a:solidFill>
          <a:ln w="76200">
            <a:solidFill>
              <a:srgbClr val="800000"/>
            </a:solidFill>
          </a:ln>
        </p:spPr>
        <p:txBody>
          <a:bodyPr lIns="90488" tIns="44450" rIns="90488" bIns="44450"/>
          <a:lstStyle/>
          <a:p>
            <a:pPr eaLnBrk="1" hangingPunct="1">
              <a:defRPr/>
            </a:pPr>
            <a:r>
              <a:rPr lang="en-GB" sz="4000" b="1" dirty="0" err="1" smtClean="0">
                <a:solidFill>
                  <a:schemeClr val="tx1"/>
                </a:solidFill>
                <a:latin typeface="Arial" pitchFamily="34" charset="0"/>
                <a:ea typeface="ＭＳ Ｐゴシック" charset="-128"/>
                <a:cs typeface="Arial" pitchFamily="34" charset="0"/>
              </a:rPr>
              <a:t>Tedaviye</a:t>
            </a:r>
            <a:r>
              <a:rPr lang="en-GB" sz="4000" b="1" dirty="0" smtClean="0">
                <a:solidFill>
                  <a:schemeClr val="tx1"/>
                </a:solidFill>
                <a:latin typeface="Arial" pitchFamily="34" charset="0"/>
                <a:ea typeface="ＭＳ Ｐゴシック" charset="-128"/>
                <a:cs typeface="Arial" pitchFamily="34" charset="0"/>
              </a:rPr>
              <a:t> </a:t>
            </a:r>
            <a:r>
              <a:rPr lang="en-GB" sz="4000" b="1" dirty="0" err="1" smtClean="0">
                <a:solidFill>
                  <a:schemeClr val="tx1"/>
                </a:solidFill>
                <a:latin typeface="Arial" pitchFamily="34" charset="0"/>
                <a:ea typeface="ＭＳ Ｐゴシック" charset="-128"/>
                <a:cs typeface="Arial" pitchFamily="34" charset="0"/>
              </a:rPr>
              <a:t>başlarken</a:t>
            </a:r>
            <a:endParaRPr lang="en-AU" sz="4000" b="1" dirty="0" smtClean="0">
              <a:solidFill>
                <a:srgbClr val="000000"/>
              </a:solidFill>
              <a:ea typeface="MS PGothic" pitchFamily="34" charset="-128"/>
              <a:cs typeface="ＭＳ Ｐゴシック" charset="0"/>
            </a:endParaRPr>
          </a:p>
        </p:txBody>
      </p:sp>
      <p:pic>
        <p:nvPicPr>
          <p:cNvPr id="3" name="Picture 2"/>
          <p:cNvPicPr>
            <a:picLocks noChangeAspect="1"/>
          </p:cNvPicPr>
          <p:nvPr/>
        </p:nvPicPr>
        <p:blipFill>
          <a:blip r:embed="rId3"/>
          <a:stretch>
            <a:fillRect/>
          </a:stretch>
        </p:blipFill>
        <p:spPr>
          <a:xfrm>
            <a:off x="539552" y="1700808"/>
            <a:ext cx="8136903" cy="4911073"/>
          </a:xfrm>
          <a:prstGeom prst="rect">
            <a:avLst/>
          </a:prstGeom>
        </p:spPr>
      </p:pic>
      <p:sp>
        <p:nvSpPr>
          <p:cNvPr id="4" name="Content Placeholder 3"/>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4129254559"/>
      </p:ext>
    </p:extLst>
  </p:cSld>
  <p:clrMapOvr>
    <a:masterClrMapping/>
  </p:clrMapOvr>
  <p:transition>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549275" y="107950"/>
            <a:ext cx="8042275" cy="1035050"/>
          </a:xfrm>
          <a:solidFill>
            <a:schemeClr val="accent4"/>
          </a:solidFill>
          <a:ln w="76200">
            <a:solidFill>
              <a:srgbClr val="C00000"/>
            </a:solidFill>
          </a:ln>
        </p:spPr>
        <p:txBody>
          <a:bodyPr/>
          <a:lstStyle/>
          <a:p>
            <a:r>
              <a:rPr lang="en-US" b="1" smtClean="0">
                <a:solidFill>
                  <a:schemeClr val="tx1"/>
                </a:solidFill>
                <a:latin typeface="Arial"/>
                <a:ea typeface="ＭＳ Ｐゴシック" charset="-128"/>
                <a:cs typeface="Arial"/>
              </a:rPr>
              <a:t>KİME</a:t>
            </a:r>
            <a:r>
              <a:rPr lang="tr-TR" b="1" smtClean="0">
                <a:solidFill>
                  <a:schemeClr val="tx1"/>
                </a:solidFill>
                <a:latin typeface="Arial"/>
                <a:ea typeface="ＭＳ Ｐゴシック" charset="-128"/>
                <a:cs typeface="Arial"/>
              </a:rPr>
              <a:t> VERELİM ??</a:t>
            </a:r>
            <a:endParaRPr lang="en-US" b="1" smtClean="0">
              <a:solidFill>
                <a:schemeClr val="tx1"/>
              </a:solidFill>
              <a:latin typeface="Arial"/>
              <a:ea typeface="ＭＳ Ｐゴシック" charset="-128"/>
              <a:cs typeface="Arial"/>
            </a:endParaRPr>
          </a:p>
        </p:txBody>
      </p:sp>
      <p:sp>
        <p:nvSpPr>
          <p:cNvPr id="4" name="Explosion 1 3"/>
          <p:cNvSpPr>
            <a:spLocks noChangeArrowheads="1"/>
          </p:cNvSpPr>
          <p:nvPr/>
        </p:nvSpPr>
        <p:spPr bwMode="auto">
          <a:xfrm>
            <a:off x="179388" y="1125538"/>
            <a:ext cx="8964612" cy="4391025"/>
          </a:xfrm>
          <a:prstGeom prst="irregularSeal1">
            <a:avLst/>
          </a:prstGeom>
          <a:solidFill>
            <a:srgbClr val="7AC6DC"/>
          </a:solidFill>
          <a:ln w="76200">
            <a:solidFill>
              <a:srgbClr val="215D77"/>
            </a:solidFill>
            <a:miter lim="800000"/>
            <a:headEnd/>
            <a:tailEnd/>
          </a:ln>
          <a:effectLst>
            <a:outerShdw blurRad="63500" dist="26940" dir="5400000" sx="100999" sy="100999" rotWithShape="0">
              <a:srgbClr val="000000">
                <a:alpha val="39999"/>
              </a:srgbClr>
            </a:outerShdw>
          </a:effectLst>
        </p:spPr>
        <p:txBody>
          <a:bodyPr anchor="ctr"/>
          <a:lstStyle/>
          <a:p>
            <a:pPr algn="ctr"/>
            <a:r>
              <a:rPr lang="en-US" sz="3600" b="1" dirty="0">
                <a:solidFill>
                  <a:srgbClr val="000000"/>
                </a:solidFill>
                <a:latin typeface="Arial"/>
                <a:cs typeface="Arial"/>
              </a:rPr>
              <a:t>VEREBİLDİĞİMİZ HERKESE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49275" y="1714500"/>
            <a:ext cx="8042275" cy="4234780"/>
          </a:xfrm>
          <a:solidFill>
            <a:schemeClr val="bg2">
              <a:lumMod val="90000"/>
            </a:schemeClr>
          </a:solidFill>
          <a:ln w="76200">
            <a:solidFill>
              <a:schemeClr val="accent1">
                <a:lumMod val="75000"/>
              </a:schemeClr>
            </a:solidFill>
          </a:ln>
        </p:spPr>
        <p:txBody>
          <a:bodyPr/>
          <a:lstStyle/>
          <a:p>
            <a:r>
              <a:rPr lang="tr-TR" sz="1800" dirty="0" smtClean="0">
                <a:solidFill>
                  <a:srgbClr val="000000"/>
                </a:solidFill>
                <a:latin typeface="Arial"/>
                <a:cs typeface="Arial"/>
              </a:rPr>
              <a:t>75 y, E, Tip </a:t>
            </a:r>
            <a:r>
              <a:rPr lang="tr-TR" sz="1800" dirty="0">
                <a:solidFill>
                  <a:srgbClr val="000000"/>
                </a:solidFill>
                <a:latin typeface="Arial"/>
                <a:cs typeface="Arial"/>
              </a:rPr>
              <a:t>2 </a:t>
            </a:r>
            <a:r>
              <a:rPr lang="tr-TR" sz="1800" dirty="0" smtClean="0">
                <a:solidFill>
                  <a:srgbClr val="000000"/>
                </a:solidFill>
                <a:latin typeface="Arial"/>
                <a:cs typeface="Arial"/>
              </a:rPr>
              <a:t>DM tanısı var.</a:t>
            </a:r>
          </a:p>
          <a:p>
            <a:r>
              <a:rPr lang="tr-TR" sz="1800" dirty="0" smtClean="0">
                <a:solidFill>
                  <a:srgbClr val="000000"/>
                </a:solidFill>
                <a:latin typeface="Arial"/>
                <a:cs typeface="Arial"/>
              </a:rPr>
              <a:t>AKŞ: 140 TKŞ: 230 </a:t>
            </a:r>
            <a:r>
              <a:rPr lang="tr-TR" sz="1800" dirty="0">
                <a:solidFill>
                  <a:srgbClr val="000000"/>
                </a:solidFill>
                <a:latin typeface="Arial"/>
                <a:cs typeface="Arial"/>
              </a:rPr>
              <a:t>mg/</a:t>
            </a:r>
            <a:r>
              <a:rPr lang="tr-TR" sz="1800" dirty="0" err="1">
                <a:solidFill>
                  <a:srgbClr val="000000"/>
                </a:solidFill>
                <a:latin typeface="Arial"/>
                <a:cs typeface="Arial"/>
              </a:rPr>
              <a:t>dL</a:t>
            </a:r>
            <a:r>
              <a:rPr lang="tr-TR" sz="1800" dirty="0">
                <a:solidFill>
                  <a:srgbClr val="000000"/>
                </a:solidFill>
                <a:latin typeface="Arial"/>
                <a:cs typeface="Arial"/>
              </a:rPr>
              <a:t>, </a:t>
            </a:r>
            <a:r>
              <a:rPr lang="tr-TR" sz="1800" dirty="0" smtClean="0">
                <a:solidFill>
                  <a:srgbClr val="000000"/>
                </a:solidFill>
                <a:latin typeface="Arial"/>
                <a:cs typeface="Arial"/>
              </a:rPr>
              <a:t>HbA1c </a:t>
            </a:r>
            <a:r>
              <a:rPr lang="tr-TR" sz="1800" dirty="0">
                <a:solidFill>
                  <a:srgbClr val="000000"/>
                </a:solidFill>
                <a:latin typeface="Arial"/>
                <a:cs typeface="Arial"/>
              </a:rPr>
              <a:t>%</a:t>
            </a:r>
            <a:r>
              <a:rPr lang="tr-TR" sz="1800" dirty="0" smtClean="0">
                <a:solidFill>
                  <a:srgbClr val="000000"/>
                </a:solidFill>
                <a:latin typeface="Arial"/>
                <a:cs typeface="Arial"/>
              </a:rPr>
              <a:t>9.3, </a:t>
            </a:r>
            <a:r>
              <a:rPr lang="tr-TR" sz="1800" dirty="0" err="1" smtClean="0">
                <a:solidFill>
                  <a:srgbClr val="000000"/>
                </a:solidFill>
                <a:latin typeface="Arial"/>
                <a:cs typeface="Arial"/>
              </a:rPr>
              <a:t>Metformin</a:t>
            </a:r>
            <a:r>
              <a:rPr lang="tr-TR" sz="1800" dirty="0" smtClean="0">
                <a:solidFill>
                  <a:srgbClr val="000000"/>
                </a:solidFill>
                <a:latin typeface="Arial"/>
                <a:cs typeface="Arial"/>
              </a:rPr>
              <a:t> 2x500 kullanmakta</a:t>
            </a:r>
          </a:p>
          <a:p>
            <a:r>
              <a:rPr lang="tr-TR" sz="1800" dirty="0" smtClean="0">
                <a:solidFill>
                  <a:srgbClr val="000000"/>
                </a:solidFill>
                <a:latin typeface="Arial"/>
                <a:cs typeface="Arial"/>
              </a:rPr>
              <a:t>Hasta</a:t>
            </a:r>
            <a:r>
              <a:rPr lang="tr-TR" sz="1800" dirty="0">
                <a:solidFill>
                  <a:srgbClr val="000000"/>
                </a:solidFill>
                <a:latin typeface="Arial"/>
                <a:cs typeface="Arial"/>
              </a:rPr>
              <a:t>, özellikle öğünlerden sonra belirgin kan şekeri yükselmeleri yaşamakta</a:t>
            </a:r>
            <a:r>
              <a:rPr lang="tr-TR" sz="1800" dirty="0" smtClean="0">
                <a:solidFill>
                  <a:srgbClr val="000000"/>
                </a:solidFill>
                <a:latin typeface="Arial"/>
                <a:cs typeface="Arial"/>
              </a:rPr>
              <a:t>.</a:t>
            </a:r>
            <a:endParaRPr lang="tr-TR" sz="1800" dirty="0">
              <a:solidFill>
                <a:srgbClr val="000000"/>
              </a:solidFill>
              <a:latin typeface="Arial"/>
              <a:cs typeface="Arial"/>
            </a:endParaRPr>
          </a:p>
          <a:p>
            <a:r>
              <a:rPr lang="tr-TR" sz="1800" dirty="0" smtClean="0">
                <a:solidFill>
                  <a:srgbClr val="000000"/>
                </a:solidFill>
                <a:latin typeface="Arial"/>
                <a:cs typeface="Arial"/>
              </a:rPr>
              <a:t>Tedaviye </a:t>
            </a:r>
            <a:r>
              <a:rPr lang="tr-TR" sz="1800" b="1" dirty="0" err="1" smtClean="0">
                <a:solidFill>
                  <a:srgbClr val="000000"/>
                </a:solidFill>
                <a:latin typeface="Arial"/>
                <a:cs typeface="Arial"/>
              </a:rPr>
              <a:t>akarboz</a:t>
            </a:r>
            <a:r>
              <a:rPr lang="tr-TR" sz="1800" dirty="0" smtClean="0">
                <a:solidFill>
                  <a:srgbClr val="000000"/>
                </a:solidFill>
                <a:latin typeface="Arial"/>
                <a:cs typeface="Arial"/>
              </a:rPr>
              <a:t> öğünlerle 50 mg eklendi</a:t>
            </a:r>
          </a:p>
          <a:p>
            <a:r>
              <a:rPr lang="tr-TR" sz="1800" dirty="0" smtClean="0">
                <a:solidFill>
                  <a:srgbClr val="000000"/>
                </a:solidFill>
                <a:latin typeface="Arial"/>
                <a:cs typeface="Arial"/>
              </a:rPr>
              <a:t>Ayrıca </a:t>
            </a:r>
            <a:r>
              <a:rPr lang="tr-TR" sz="1800" dirty="0" err="1" smtClean="0">
                <a:solidFill>
                  <a:srgbClr val="000000"/>
                </a:solidFill>
                <a:latin typeface="Arial"/>
                <a:cs typeface="Arial"/>
              </a:rPr>
              <a:t>metformin</a:t>
            </a:r>
            <a:r>
              <a:rPr lang="tr-TR" sz="1800" dirty="0" smtClean="0">
                <a:solidFill>
                  <a:srgbClr val="000000"/>
                </a:solidFill>
                <a:latin typeface="Arial"/>
                <a:cs typeface="Arial"/>
              </a:rPr>
              <a:t> </a:t>
            </a:r>
            <a:r>
              <a:rPr lang="tr-TR" sz="1800" dirty="0">
                <a:solidFill>
                  <a:srgbClr val="000000"/>
                </a:solidFill>
                <a:latin typeface="Arial"/>
                <a:cs typeface="Arial"/>
              </a:rPr>
              <a:t>dozu da </a:t>
            </a:r>
            <a:r>
              <a:rPr lang="tr-TR" sz="1800" dirty="0" smtClean="0">
                <a:solidFill>
                  <a:srgbClr val="000000"/>
                </a:solidFill>
                <a:latin typeface="Arial"/>
                <a:cs typeface="Arial"/>
              </a:rPr>
              <a:t>arttırıldı</a:t>
            </a:r>
            <a:r>
              <a:rPr lang="tr-TR" sz="1800" dirty="0">
                <a:solidFill>
                  <a:srgbClr val="000000"/>
                </a:solidFill>
                <a:latin typeface="Arial"/>
                <a:cs typeface="Arial"/>
              </a:rPr>
              <a:t> </a:t>
            </a:r>
          </a:p>
          <a:p>
            <a:r>
              <a:rPr lang="tr-TR" sz="1800" dirty="0" smtClean="0">
                <a:solidFill>
                  <a:srgbClr val="000000"/>
                </a:solidFill>
                <a:latin typeface="Arial"/>
                <a:cs typeface="Arial"/>
              </a:rPr>
              <a:t>İlk </a:t>
            </a:r>
            <a:r>
              <a:rPr lang="tr-TR" sz="1800" dirty="0">
                <a:solidFill>
                  <a:srgbClr val="000000"/>
                </a:solidFill>
                <a:latin typeface="Arial"/>
                <a:cs typeface="Arial"/>
              </a:rPr>
              <a:t>birkaç hafta </a:t>
            </a:r>
            <a:r>
              <a:rPr lang="tr-TR" sz="1800" dirty="0" smtClean="0">
                <a:solidFill>
                  <a:srgbClr val="000000"/>
                </a:solidFill>
                <a:latin typeface="Arial"/>
                <a:cs typeface="Arial"/>
              </a:rPr>
              <a:t>içinde TKŞ belirgin </a:t>
            </a:r>
            <a:r>
              <a:rPr lang="tr-TR" sz="1800" dirty="0">
                <a:solidFill>
                  <a:srgbClr val="000000"/>
                </a:solidFill>
                <a:latin typeface="Arial"/>
                <a:cs typeface="Arial"/>
              </a:rPr>
              <a:t>bir düşüş B</a:t>
            </a:r>
            <a:r>
              <a:rPr lang="tr-TR" sz="1800" dirty="0" smtClean="0">
                <a:solidFill>
                  <a:srgbClr val="000000"/>
                </a:solidFill>
                <a:latin typeface="Arial"/>
                <a:cs typeface="Arial"/>
              </a:rPr>
              <a:t>aşlangıçta </a:t>
            </a:r>
            <a:r>
              <a:rPr lang="tr-TR" sz="1800" dirty="0">
                <a:solidFill>
                  <a:srgbClr val="000000"/>
                </a:solidFill>
                <a:latin typeface="Arial"/>
                <a:cs typeface="Arial"/>
              </a:rPr>
              <a:t>hafif </a:t>
            </a:r>
            <a:r>
              <a:rPr lang="tr-TR" sz="1800" dirty="0" err="1">
                <a:solidFill>
                  <a:srgbClr val="000000"/>
                </a:solidFill>
                <a:latin typeface="Arial"/>
                <a:cs typeface="Arial"/>
              </a:rPr>
              <a:t>gastrointestinal</a:t>
            </a:r>
            <a:r>
              <a:rPr lang="tr-TR" sz="1800" dirty="0">
                <a:solidFill>
                  <a:srgbClr val="000000"/>
                </a:solidFill>
                <a:latin typeface="Arial"/>
                <a:cs typeface="Arial"/>
              </a:rPr>
              <a:t> </a:t>
            </a:r>
            <a:r>
              <a:rPr lang="tr-TR" sz="1800" dirty="0" smtClean="0">
                <a:solidFill>
                  <a:srgbClr val="000000"/>
                </a:solidFill>
                <a:latin typeface="Arial"/>
                <a:cs typeface="Arial"/>
              </a:rPr>
              <a:t>şikayetler+  </a:t>
            </a:r>
            <a:r>
              <a:rPr lang="tr-TR" sz="1800" dirty="0" smtClean="0">
                <a:solidFill>
                  <a:srgbClr val="000000"/>
                </a:solidFill>
                <a:latin typeface="Arial"/>
                <a:cs typeface="Arial"/>
                <a:sym typeface="Wingdings"/>
              </a:rPr>
              <a:t></a:t>
            </a:r>
            <a:r>
              <a:rPr lang="tr-TR" sz="1800" dirty="0" smtClean="0">
                <a:solidFill>
                  <a:srgbClr val="000000"/>
                </a:solidFill>
                <a:latin typeface="Arial"/>
                <a:cs typeface="Arial"/>
              </a:rPr>
              <a:t>takiplerde doz </a:t>
            </a:r>
            <a:r>
              <a:rPr lang="tr-TR" sz="1800" dirty="0">
                <a:solidFill>
                  <a:srgbClr val="000000"/>
                </a:solidFill>
                <a:latin typeface="Arial"/>
                <a:cs typeface="Arial"/>
              </a:rPr>
              <a:t>ayarlaması </a:t>
            </a:r>
            <a:r>
              <a:rPr lang="tr-TR" sz="1800" dirty="0" smtClean="0">
                <a:solidFill>
                  <a:srgbClr val="000000"/>
                </a:solidFill>
                <a:latin typeface="Arial"/>
                <a:cs typeface="Arial"/>
              </a:rPr>
              <a:t>yapıldı</a:t>
            </a:r>
            <a:endParaRPr lang="tr-TR" sz="1800" dirty="0">
              <a:solidFill>
                <a:srgbClr val="000000"/>
              </a:solidFill>
              <a:latin typeface="Arial"/>
              <a:cs typeface="Arial"/>
            </a:endParaRPr>
          </a:p>
          <a:p>
            <a:r>
              <a:rPr lang="tr-TR" sz="1800" dirty="0" smtClean="0">
                <a:solidFill>
                  <a:srgbClr val="000000"/>
                </a:solidFill>
                <a:latin typeface="Arial"/>
                <a:cs typeface="Arial"/>
              </a:rPr>
              <a:t>Takipte 6 ay sonra HBA1c %7.0 ve TKŞ kontrol altına alındı</a:t>
            </a:r>
            <a:endParaRPr lang="en-US" sz="1800" b="1" dirty="0" smtClean="0">
              <a:solidFill>
                <a:srgbClr val="000000"/>
              </a:solidFill>
              <a:latin typeface="Arial"/>
              <a:ea typeface="ＭＳ Ｐゴシック" charset="-128"/>
              <a:cs typeface="Arial"/>
            </a:endParaRPr>
          </a:p>
        </p:txBody>
      </p:sp>
    </p:spTree>
    <p:extLst>
      <p:ext uri="{BB962C8B-B14F-4D97-AF65-F5344CB8AC3E}">
        <p14:creationId xmlns:p14="http://schemas.microsoft.com/office/powerpoint/2010/main" val="49099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7570">
                                            <p:txEl>
                                              <p:pRg st="3" end="3"/>
                                            </p:txEl>
                                          </p:spTgt>
                                        </p:tgtEl>
                                        <p:attrNameLst>
                                          <p:attrName>style.visibility</p:attrName>
                                        </p:attrNameLst>
                                      </p:cBhvr>
                                      <p:to>
                                        <p:strVal val="visible"/>
                                      </p:to>
                                    </p:set>
                                    <p:anim calcmode="lin" valueType="num">
                                      <p:cBhvr additive="base">
                                        <p:cTn id="7" dur="500" fill="hold"/>
                                        <p:tgtEl>
                                          <p:spTgt spid="23757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0">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7570">
                                            <p:txEl>
                                              <p:pRg st="4" end="4"/>
                                            </p:txEl>
                                          </p:spTgt>
                                        </p:tgtEl>
                                        <p:attrNameLst>
                                          <p:attrName>style.visibility</p:attrName>
                                        </p:attrNameLst>
                                      </p:cBhvr>
                                      <p:to>
                                        <p:strVal val="visible"/>
                                      </p:to>
                                    </p:set>
                                    <p:anim calcmode="lin" valueType="num">
                                      <p:cBhvr additive="base">
                                        <p:cTn id="11" dur="500" fill="hold"/>
                                        <p:tgtEl>
                                          <p:spTgt spid="237570">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7570">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7570">
                                            <p:txEl>
                                              <p:pRg st="5" end="5"/>
                                            </p:txEl>
                                          </p:spTgt>
                                        </p:tgtEl>
                                        <p:attrNameLst>
                                          <p:attrName>style.visibility</p:attrName>
                                        </p:attrNameLst>
                                      </p:cBhvr>
                                      <p:to>
                                        <p:strVal val="visible"/>
                                      </p:to>
                                    </p:set>
                                    <p:anim calcmode="lin" valueType="num">
                                      <p:cBhvr additive="base">
                                        <p:cTn id="15" dur="500" fill="hold"/>
                                        <p:tgtEl>
                                          <p:spTgt spid="237570">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7570">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7570">
                                            <p:txEl>
                                              <p:pRg st="6" end="6"/>
                                            </p:txEl>
                                          </p:spTgt>
                                        </p:tgtEl>
                                        <p:attrNameLst>
                                          <p:attrName>style.visibility</p:attrName>
                                        </p:attrNameLst>
                                      </p:cBhvr>
                                      <p:to>
                                        <p:strVal val="visible"/>
                                      </p:to>
                                    </p:set>
                                    <p:anim calcmode="lin" valueType="num">
                                      <p:cBhvr additive="base">
                                        <p:cTn id="19" dur="500" fill="hold"/>
                                        <p:tgtEl>
                                          <p:spTgt spid="237570">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75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571500" y="857250"/>
            <a:ext cx="7915275" cy="1714500"/>
          </a:xfrm>
          <a:solidFill>
            <a:schemeClr val="accent4"/>
          </a:solidFill>
          <a:ln w="76200">
            <a:solidFill>
              <a:srgbClr val="C00000"/>
            </a:solidFill>
          </a:ln>
        </p:spPr>
        <p:txBody>
          <a:bodyPr/>
          <a:lstStyle/>
          <a:p>
            <a:pPr>
              <a:buClr>
                <a:srgbClr val="6FB7D7"/>
              </a:buClr>
            </a:pPr>
            <a:r>
              <a:rPr lang="tr-TR" b="1" smtClean="0">
                <a:solidFill>
                  <a:schemeClr val="tx1"/>
                </a:solidFill>
                <a:latin typeface="Arial"/>
                <a:ea typeface="ＭＳ Ｐゴシック" charset="-128"/>
                <a:cs typeface="Arial"/>
                <a:sym typeface="Symbol" pitchFamily="18" charset="2"/>
              </a:rPr>
              <a:t></a:t>
            </a:r>
            <a:r>
              <a:rPr lang="tr-TR" b="1" smtClean="0">
                <a:solidFill>
                  <a:schemeClr val="tx1"/>
                </a:solidFill>
                <a:latin typeface="Arial"/>
                <a:ea typeface="ＭＳ Ｐゴシック" charset="-128"/>
                <a:cs typeface="Arial"/>
              </a:rPr>
              <a:t>-GLUKOZİDAZ İNHİBİTÖRLERİ</a:t>
            </a:r>
          </a:p>
        </p:txBody>
      </p:sp>
      <p:sp>
        <p:nvSpPr>
          <p:cNvPr id="43011" name="Rectangle 3"/>
          <p:cNvSpPr>
            <a:spLocks noGrp="1" noChangeArrowheads="1"/>
          </p:cNvSpPr>
          <p:nvPr>
            <p:ph type="subTitle" idx="1"/>
          </p:nvPr>
        </p:nvSpPr>
        <p:spPr>
          <a:xfrm>
            <a:off x="571500" y="3143250"/>
            <a:ext cx="7929563" cy="785813"/>
          </a:xfrm>
          <a:solidFill>
            <a:schemeClr val="bg2">
              <a:lumMod val="75000"/>
            </a:schemeClr>
          </a:solidFill>
          <a:ln w="76200">
            <a:solidFill>
              <a:schemeClr val="tx2">
                <a:lumMod val="75000"/>
                <a:lumOff val="25000"/>
              </a:schemeClr>
            </a:solidFill>
          </a:ln>
        </p:spPr>
        <p:txBody>
          <a:bodyPr/>
          <a:lstStyle/>
          <a:p>
            <a:pPr>
              <a:buClr>
                <a:srgbClr val="6FB7D7"/>
              </a:buClr>
            </a:pPr>
            <a:r>
              <a:rPr lang="tr-TR" b="1" dirty="0" smtClean="0">
                <a:solidFill>
                  <a:schemeClr val="tx1"/>
                </a:solidFill>
                <a:ea typeface="ＭＳ Ｐゴシック" charset="-128"/>
              </a:rPr>
              <a:t>ACARBOSE-MİGLİTOL</a:t>
            </a:r>
          </a:p>
        </p:txBody>
      </p:sp>
    </p:spTree>
  </p:cSld>
  <p:clrMapOvr>
    <a:masterClrMapping/>
  </p:clrMapOvr>
  <p:transition>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ChangeArrowheads="1"/>
          </p:cNvSpPr>
          <p:nvPr/>
        </p:nvSpPr>
        <p:spPr bwMode="auto">
          <a:xfrm>
            <a:off x="1482725" y="1535113"/>
            <a:ext cx="5394325" cy="1030287"/>
          </a:xfrm>
          <a:prstGeom prst="rect">
            <a:avLst/>
          </a:prstGeom>
          <a:solidFill>
            <a:srgbClr val="000000"/>
          </a:solidFill>
          <a:ln w="12700">
            <a:solidFill>
              <a:srgbClr val="FFCC00"/>
            </a:solidFill>
            <a:miter lim="800000"/>
            <a:headEnd/>
            <a:tailEnd/>
          </a:ln>
        </p:spPr>
        <p:txBody>
          <a:bodyPr wrap="none" anchor="ctr"/>
          <a:lstStyle/>
          <a:p>
            <a:pPr algn="ctr"/>
            <a:endParaRPr lang="tr-TR" sz="2400">
              <a:solidFill>
                <a:srgbClr val="FF4600"/>
              </a:solidFill>
              <a:latin typeface="Arial" pitchFamily="34" charset="0"/>
            </a:endParaRPr>
          </a:p>
        </p:txBody>
      </p:sp>
      <p:sp>
        <p:nvSpPr>
          <p:cNvPr id="45059" name="Rectangle 3"/>
          <p:cNvSpPr>
            <a:spLocks noChangeArrowheads="1"/>
          </p:cNvSpPr>
          <p:nvPr/>
        </p:nvSpPr>
        <p:spPr bwMode="auto">
          <a:xfrm>
            <a:off x="1258888" y="1557338"/>
            <a:ext cx="2686050" cy="1162050"/>
          </a:xfrm>
          <a:prstGeom prst="rect">
            <a:avLst/>
          </a:prstGeom>
          <a:noFill/>
          <a:ln w="9525">
            <a:noFill/>
            <a:miter lim="800000"/>
            <a:headEnd/>
            <a:tailEnd/>
          </a:ln>
        </p:spPr>
        <p:txBody>
          <a:bodyPr wrap="none" lIns="92075" tIns="46038" rIns="92075" bIns="46038" anchor="ctr"/>
          <a:lstStyle/>
          <a:p>
            <a:pPr marL="228600" indent="-228600">
              <a:tabLst>
                <a:tab pos="220663" algn="l"/>
              </a:tabLst>
            </a:pPr>
            <a:r>
              <a:rPr lang="tr-TR" sz="2400" b="1">
                <a:solidFill>
                  <a:srgbClr val="FFCC00"/>
                </a:solidFill>
                <a:latin typeface="Arial" pitchFamily="34" charset="0"/>
              </a:rPr>
              <a:t>  </a:t>
            </a:r>
            <a:r>
              <a:rPr lang="tr-TR" sz="2800" b="1">
                <a:solidFill>
                  <a:schemeClr val="folHlink"/>
                </a:solidFill>
                <a:latin typeface="Arial" pitchFamily="34" charset="0"/>
              </a:rPr>
              <a:t>Barsak</a:t>
            </a:r>
            <a:r>
              <a:rPr lang="en-US" sz="2400" b="1">
                <a:solidFill>
                  <a:srgbClr val="FFCC00"/>
                </a:solidFill>
                <a:latin typeface="Arial" pitchFamily="34" charset="0"/>
              </a:rPr>
              <a:t> </a:t>
            </a:r>
            <a:r>
              <a:rPr lang="tr-TR" sz="2400" b="1">
                <a:solidFill>
                  <a:srgbClr val="FFCC00"/>
                </a:solidFill>
                <a:latin typeface="Arial" pitchFamily="34" charset="0"/>
              </a:rPr>
              <a:t>Karbonhidrat emilimi gecikir</a:t>
            </a:r>
            <a:endParaRPr lang="en-US" sz="2400" b="1">
              <a:solidFill>
                <a:srgbClr val="FFCC00"/>
              </a:solidFill>
              <a:latin typeface="Arial" pitchFamily="34" charset="0"/>
            </a:endParaRPr>
          </a:p>
          <a:p>
            <a:pPr marL="228600" indent="-228600">
              <a:tabLst>
                <a:tab pos="220663" algn="l"/>
              </a:tabLst>
            </a:pPr>
            <a:endParaRPr lang="en-US" sz="2400" b="1">
              <a:solidFill>
                <a:srgbClr val="FFCC00"/>
              </a:solidFill>
              <a:latin typeface="Arial" pitchFamily="34" charset="0"/>
            </a:endParaRPr>
          </a:p>
        </p:txBody>
      </p:sp>
      <p:sp>
        <p:nvSpPr>
          <p:cNvPr id="88067" name="AutoShape 4"/>
          <p:cNvSpPr>
            <a:spLocks noChangeArrowheads="1"/>
          </p:cNvSpPr>
          <p:nvPr/>
        </p:nvSpPr>
        <p:spPr bwMode="auto">
          <a:xfrm>
            <a:off x="2743200" y="4918075"/>
            <a:ext cx="1390650" cy="1174750"/>
          </a:xfrm>
          <a:prstGeom prst="triangle">
            <a:avLst>
              <a:gd name="adj" fmla="val 49986"/>
            </a:avLst>
          </a:prstGeom>
          <a:noFill/>
          <a:ln w="9525">
            <a:noFill/>
            <a:miter lim="800000"/>
            <a:headEnd/>
            <a:tailEnd/>
          </a:ln>
        </p:spPr>
        <p:txBody>
          <a:bodyPr wrap="none" lIns="92075" tIns="46038" rIns="92075" bIns="46038" anchor="ctr"/>
          <a:lstStyle/>
          <a:p>
            <a:pPr algn="ctr"/>
            <a:r>
              <a:rPr lang="en-US" sz="1700" b="1">
                <a:latin typeface="Arial" pitchFamily="34" charset="0"/>
              </a:rPr>
              <a:t>Insulin</a:t>
            </a:r>
            <a:br>
              <a:rPr lang="en-US" sz="1700" b="1">
                <a:latin typeface="Arial" pitchFamily="34" charset="0"/>
              </a:rPr>
            </a:br>
            <a:r>
              <a:rPr lang="en-US" sz="1700" b="1">
                <a:latin typeface="Arial" pitchFamily="34" charset="0"/>
              </a:rPr>
              <a:t>re</a:t>
            </a:r>
            <a:r>
              <a:rPr lang="tr-TR" sz="1700" b="1">
                <a:latin typeface="Arial" pitchFamily="34" charset="0"/>
              </a:rPr>
              <a:t>z</a:t>
            </a:r>
            <a:r>
              <a:rPr lang="en-US" sz="1700" b="1">
                <a:latin typeface="Arial" pitchFamily="34" charset="0"/>
              </a:rPr>
              <a:t>istan</a:t>
            </a:r>
            <a:r>
              <a:rPr lang="tr-TR" sz="1700" b="1">
                <a:latin typeface="Arial" pitchFamily="34" charset="0"/>
              </a:rPr>
              <a:t>sı</a:t>
            </a:r>
            <a:endParaRPr lang="en-US" sz="1700" b="1">
              <a:latin typeface="Arial" pitchFamily="34" charset="0"/>
            </a:endParaRPr>
          </a:p>
        </p:txBody>
      </p:sp>
      <p:sp>
        <p:nvSpPr>
          <p:cNvPr id="88068" name="Rectangle 5"/>
          <p:cNvSpPr>
            <a:spLocks noChangeArrowheads="1"/>
          </p:cNvSpPr>
          <p:nvPr/>
        </p:nvSpPr>
        <p:spPr bwMode="auto">
          <a:xfrm>
            <a:off x="749300" y="4475163"/>
            <a:ext cx="1390650" cy="349250"/>
          </a:xfrm>
          <a:prstGeom prst="rect">
            <a:avLst/>
          </a:prstGeom>
          <a:noFill/>
          <a:ln w="9525">
            <a:noFill/>
            <a:miter lim="800000"/>
            <a:headEnd/>
            <a:tailEnd/>
          </a:ln>
        </p:spPr>
        <p:txBody>
          <a:bodyPr wrap="none" lIns="92075" tIns="46038" rIns="92075" bIns="46038" anchor="ctr"/>
          <a:lstStyle/>
          <a:p>
            <a:pPr marL="342900" indent="-342900">
              <a:tabLst>
                <a:tab pos="220663" algn="l"/>
              </a:tabLst>
            </a:pPr>
            <a:r>
              <a:rPr lang="tr-TR" sz="2400" b="1">
                <a:solidFill>
                  <a:schemeClr val="folHlink"/>
                </a:solidFill>
                <a:latin typeface="Arial" pitchFamily="34" charset="0"/>
              </a:rPr>
              <a:t>Karaciğer</a:t>
            </a:r>
            <a:r>
              <a:rPr lang="en-US" sz="1700" b="1">
                <a:solidFill>
                  <a:schemeClr val="folHlink"/>
                </a:solidFill>
                <a:latin typeface="Arial" pitchFamily="34" charset="0"/>
              </a:rPr>
              <a:t> </a:t>
            </a:r>
            <a:r>
              <a:rPr lang="tr-TR" sz="1700" b="1">
                <a:solidFill>
                  <a:schemeClr val="folHlink"/>
                </a:solidFill>
                <a:latin typeface="Arial" pitchFamily="34" charset="0"/>
              </a:rPr>
              <a:t> </a:t>
            </a:r>
            <a:r>
              <a:rPr lang="tr-TR" sz="1700" b="1">
                <a:latin typeface="Arial" pitchFamily="34" charset="0"/>
              </a:rPr>
              <a:t> </a:t>
            </a:r>
          </a:p>
          <a:p>
            <a:pPr marL="342900" indent="-342900">
              <a:tabLst>
                <a:tab pos="220663" algn="l"/>
              </a:tabLst>
            </a:pPr>
            <a:r>
              <a:rPr lang="tr-TR" sz="1700" b="1">
                <a:latin typeface="Arial" pitchFamily="34" charset="0"/>
              </a:rPr>
              <a:t>KC </a:t>
            </a:r>
            <a:r>
              <a:rPr lang="en-US" sz="1700" b="1">
                <a:latin typeface="Arial" pitchFamily="34" charset="0"/>
              </a:rPr>
              <a:t>glu</a:t>
            </a:r>
            <a:r>
              <a:rPr lang="tr-TR" sz="1700" b="1">
                <a:latin typeface="Arial" pitchFamily="34" charset="0"/>
              </a:rPr>
              <a:t>koz</a:t>
            </a:r>
            <a:r>
              <a:rPr lang="en-US" sz="1700" b="1">
                <a:latin typeface="Arial" pitchFamily="34" charset="0"/>
              </a:rPr>
              <a:t> output</a:t>
            </a:r>
          </a:p>
        </p:txBody>
      </p:sp>
      <p:sp>
        <p:nvSpPr>
          <p:cNvPr id="88069" name="Rectangle 6"/>
          <p:cNvSpPr>
            <a:spLocks noChangeArrowheads="1"/>
          </p:cNvSpPr>
          <p:nvPr/>
        </p:nvSpPr>
        <p:spPr bwMode="auto">
          <a:xfrm>
            <a:off x="5435600" y="6511925"/>
            <a:ext cx="3182938" cy="346075"/>
          </a:xfrm>
          <a:prstGeom prst="rect">
            <a:avLst/>
          </a:prstGeom>
          <a:noFill/>
          <a:ln w="9525">
            <a:noFill/>
            <a:miter lim="800000"/>
            <a:headEnd/>
            <a:tailEnd/>
          </a:ln>
        </p:spPr>
        <p:txBody>
          <a:bodyPr wrap="none" lIns="19050" tIns="26988" rIns="19050" bIns="26988"/>
          <a:lstStyle/>
          <a:p>
            <a:pPr eaLnBrk="0" hangingPunct="0">
              <a:lnSpc>
                <a:spcPts val="1600"/>
              </a:lnSpc>
              <a:spcBef>
                <a:spcPts val="1200"/>
              </a:spcBef>
              <a:tabLst>
                <a:tab pos="3365500" algn="l"/>
                <a:tab pos="4572000" algn="l"/>
                <a:tab pos="6515100" algn="l"/>
              </a:tabLst>
            </a:pPr>
            <a:r>
              <a:rPr lang="en-US" sz="1400">
                <a:solidFill>
                  <a:srgbClr val="000000"/>
                </a:solidFill>
                <a:latin typeface="Arial" pitchFamily="34" charset="0"/>
              </a:rPr>
              <a:t>Amatruda JM. In: </a:t>
            </a:r>
            <a:r>
              <a:rPr lang="en-US" sz="1400" i="1">
                <a:solidFill>
                  <a:srgbClr val="000000"/>
                </a:solidFill>
                <a:latin typeface="Arial" pitchFamily="34" charset="0"/>
              </a:rPr>
              <a:t>Diabetes Mellitus</a:t>
            </a:r>
            <a:r>
              <a:rPr lang="en-US" sz="1400">
                <a:solidFill>
                  <a:srgbClr val="000000"/>
                </a:solidFill>
                <a:latin typeface="Arial" pitchFamily="34" charset="0"/>
              </a:rPr>
              <a:t>. 1996.</a:t>
            </a:r>
          </a:p>
        </p:txBody>
      </p:sp>
      <p:sp>
        <p:nvSpPr>
          <p:cNvPr id="88070" name="Freeform 7"/>
          <p:cNvSpPr>
            <a:spLocks/>
          </p:cNvSpPr>
          <p:nvPr/>
        </p:nvSpPr>
        <p:spPr bwMode="auto">
          <a:xfrm>
            <a:off x="3181350" y="3902075"/>
            <a:ext cx="873125" cy="1044575"/>
          </a:xfrm>
          <a:custGeom>
            <a:avLst/>
            <a:gdLst>
              <a:gd name="T0" fmla="*/ 2147483647 w 619"/>
              <a:gd name="T1" fmla="*/ 0 h 658"/>
              <a:gd name="T2" fmla="*/ 2147483647 w 619"/>
              <a:gd name="T3" fmla="*/ 2147483647 h 658"/>
              <a:gd name="T4" fmla="*/ 2147483647 w 619"/>
              <a:gd name="T5" fmla="*/ 2147483647 h 658"/>
              <a:gd name="T6" fmla="*/ 0 w 619"/>
              <a:gd name="T7" fmla="*/ 2147483647 h 658"/>
              <a:gd name="T8" fmla="*/ 2147483647 w 619"/>
              <a:gd name="T9" fmla="*/ 2147483647 h 658"/>
              <a:gd name="T10" fmla="*/ 2147483647 w 619"/>
              <a:gd name="T11" fmla="*/ 2147483647 h 658"/>
              <a:gd name="T12" fmla="*/ 2147483647 w 619"/>
              <a:gd name="T13" fmla="*/ 2147483647 h 658"/>
              <a:gd name="T14" fmla="*/ 2147483647 w 619"/>
              <a:gd name="T15" fmla="*/ 0 h 658"/>
              <a:gd name="T16" fmla="*/ 0 60000 65536"/>
              <a:gd name="T17" fmla="*/ 0 60000 65536"/>
              <a:gd name="T18" fmla="*/ 0 60000 65536"/>
              <a:gd name="T19" fmla="*/ 0 60000 65536"/>
              <a:gd name="T20" fmla="*/ 0 60000 65536"/>
              <a:gd name="T21" fmla="*/ 0 60000 65536"/>
              <a:gd name="T22" fmla="*/ 0 60000 65536"/>
              <a:gd name="T23" fmla="*/ 0 60000 65536"/>
              <a:gd name="T24" fmla="*/ 0 w 619"/>
              <a:gd name="T25" fmla="*/ 0 h 658"/>
              <a:gd name="T26" fmla="*/ 619 w 619"/>
              <a:gd name="T27" fmla="*/ 658 h 6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9" h="658">
                <a:moveTo>
                  <a:pt x="618" y="0"/>
                </a:moveTo>
                <a:lnTo>
                  <a:pt x="372" y="45"/>
                </a:lnTo>
                <a:lnTo>
                  <a:pt x="469" y="131"/>
                </a:lnTo>
                <a:lnTo>
                  <a:pt x="0" y="583"/>
                </a:lnTo>
                <a:lnTo>
                  <a:pt x="34" y="657"/>
                </a:lnTo>
                <a:lnTo>
                  <a:pt x="505" y="159"/>
                </a:lnTo>
                <a:lnTo>
                  <a:pt x="564" y="203"/>
                </a:lnTo>
                <a:lnTo>
                  <a:pt x="618" y="0"/>
                </a:lnTo>
              </a:path>
            </a:pathLst>
          </a:custGeom>
          <a:solidFill>
            <a:srgbClr val="FDFF2A"/>
          </a:solidFill>
          <a:ln w="9525" cap="rnd">
            <a:noFill/>
            <a:round/>
            <a:headEnd type="none" w="sm" len="sm"/>
            <a:tailEnd type="none" w="sm" len="sm"/>
          </a:ln>
        </p:spPr>
        <p:txBody>
          <a:bodyPr/>
          <a:lstStyle/>
          <a:p>
            <a:endParaRPr lang="tr-TR"/>
          </a:p>
        </p:txBody>
      </p:sp>
      <p:sp>
        <p:nvSpPr>
          <p:cNvPr id="88071" name="Freeform 8"/>
          <p:cNvSpPr>
            <a:spLocks/>
          </p:cNvSpPr>
          <p:nvPr/>
        </p:nvSpPr>
        <p:spPr bwMode="auto">
          <a:xfrm>
            <a:off x="3678238" y="3895725"/>
            <a:ext cx="165100" cy="215900"/>
          </a:xfrm>
          <a:custGeom>
            <a:avLst/>
            <a:gdLst>
              <a:gd name="T0" fmla="*/ 0 w 117"/>
              <a:gd name="T1" fmla="*/ 0 h 136"/>
              <a:gd name="T2" fmla="*/ 2147483647 w 117"/>
              <a:gd name="T3" fmla="*/ 2147483647 h 136"/>
              <a:gd name="T4" fmla="*/ 2147483647 w 117"/>
              <a:gd name="T5" fmla="*/ 2147483647 h 136"/>
              <a:gd name="T6" fmla="*/ 2147483647 w 117"/>
              <a:gd name="T7" fmla="*/ 2147483647 h 136"/>
              <a:gd name="T8" fmla="*/ 0 w 117"/>
              <a:gd name="T9" fmla="*/ 0 h 136"/>
              <a:gd name="T10" fmla="*/ 0 60000 65536"/>
              <a:gd name="T11" fmla="*/ 0 60000 65536"/>
              <a:gd name="T12" fmla="*/ 0 60000 65536"/>
              <a:gd name="T13" fmla="*/ 0 60000 65536"/>
              <a:gd name="T14" fmla="*/ 0 60000 65536"/>
              <a:gd name="T15" fmla="*/ 0 w 117"/>
              <a:gd name="T16" fmla="*/ 0 h 136"/>
              <a:gd name="T17" fmla="*/ 117 w 117"/>
              <a:gd name="T18" fmla="*/ 136 h 136"/>
            </a:gdLst>
            <a:ahLst/>
            <a:cxnLst>
              <a:cxn ang="T10">
                <a:pos x="T0" y="T1"/>
              </a:cxn>
              <a:cxn ang="T11">
                <a:pos x="T2" y="T3"/>
              </a:cxn>
              <a:cxn ang="T12">
                <a:pos x="T4" y="T5"/>
              </a:cxn>
              <a:cxn ang="T13">
                <a:pos x="T6" y="T7"/>
              </a:cxn>
              <a:cxn ang="T14">
                <a:pos x="T8" y="T9"/>
              </a:cxn>
            </a:cxnLst>
            <a:rect l="T15" t="T16" r="T17" b="T18"/>
            <a:pathLst>
              <a:path w="117" h="136">
                <a:moveTo>
                  <a:pt x="0" y="0"/>
                </a:moveTo>
                <a:lnTo>
                  <a:pt x="65" y="48"/>
                </a:lnTo>
                <a:lnTo>
                  <a:pt x="116" y="135"/>
                </a:lnTo>
                <a:lnTo>
                  <a:pt x="19" y="49"/>
                </a:lnTo>
                <a:lnTo>
                  <a:pt x="0" y="0"/>
                </a:lnTo>
              </a:path>
            </a:pathLst>
          </a:custGeom>
          <a:solidFill>
            <a:srgbClr val="161700"/>
          </a:solidFill>
          <a:ln w="9525" cap="rnd">
            <a:noFill/>
            <a:round/>
            <a:headEnd type="none" w="sm" len="sm"/>
            <a:tailEnd type="none" w="sm" len="sm"/>
          </a:ln>
        </p:spPr>
        <p:txBody>
          <a:bodyPr/>
          <a:lstStyle/>
          <a:p>
            <a:endParaRPr lang="tr-TR"/>
          </a:p>
        </p:txBody>
      </p:sp>
      <p:sp>
        <p:nvSpPr>
          <p:cNvPr id="88072" name="Freeform 9"/>
          <p:cNvSpPr>
            <a:spLocks/>
          </p:cNvSpPr>
          <p:nvPr/>
        </p:nvSpPr>
        <p:spPr bwMode="auto">
          <a:xfrm>
            <a:off x="3949700" y="3824288"/>
            <a:ext cx="104775" cy="401637"/>
          </a:xfrm>
          <a:custGeom>
            <a:avLst/>
            <a:gdLst>
              <a:gd name="T0" fmla="*/ 0 w 74"/>
              <a:gd name="T1" fmla="*/ 2147483647 h 253"/>
              <a:gd name="T2" fmla="*/ 2147483647 w 74"/>
              <a:gd name="T3" fmla="*/ 0 h 253"/>
              <a:gd name="T4" fmla="*/ 2147483647 w 74"/>
              <a:gd name="T5" fmla="*/ 2147483647 h 253"/>
              <a:gd name="T6" fmla="*/ 2147483647 w 74"/>
              <a:gd name="T7" fmla="*/ 2147483647 h 253"/>
              <a:gd name="T8" fmla="*/ 0 w 74"/>
              <a:gd name="T9" fmla="*/ 2147483647 h 253"/>
              <a:gd name="T10" fmla="*/ 0 60000 65536"/>
              <a:gd name="T11" fmla="*/ 0 60000 65536"/>
              <a:gd name="T12" fmla="*/ 0 60000 65536"/>
              <a:gd name="T13" fmla="*/ 0 60000 65536"/>
              <a:gd name="T14" fmla="*/ 0 60000 65536"/>
              <a:gd name="T15" fmla="*/ 0 w 74"/>
              <a:gd name="T16" fmla="*/ 0 h 253"/>
              <a:gd name="T17" fmla="*/ 74 w 74"/>
              <a:gd name="T18" fmla="*/ 253 h 253"/>
            </a:gdLst>
            <a:ahLst/>
            <a:cxnLst>
              <a:cxn ang="T10">
                <a:pos x="T0" y="T1"/>
              </a:cxn>
              <a:cxn ang="T11">
                <a:pos x="T2" y="T3"/>
              </a:cxn>
              <a:cxn ang="T12">
                <a:pos x="T4" y="T5"/>
              </a:cxn>
              <a:cxn ang="T13">
                <a:pos x="T6" y="T7"/>
              </a:cxn>
              <a:cxn ang="T14">
                <a:pos x="T8" y="T9"/>
              </a:cxn>
            </a:cxnLst>
            <a:rect l="T15" t="T16" r="T17" b="T18"/>
            <a:pathLst>
              <a:path w="74" h="253">
                <a:moveTo>
                  <a:pt x="0" y="205"/>
                </a:moveTo>
                <a:lnTo>
                  <a:pt x="55" y="0"/>
                </a:lnTo>
                <a:lnTo>
                  <a:pt x="73" y="49"/>
                </a:lnTo>
                <a:lnTo>
                  <a:pt x="19" y="252"/>
                </a:lnTo>
                <a:lnTo>
                  <a:pt x="0" y="205"/>
                </a:lnTo>
              </a:path>
            </a:pathLst>
          </a:custGeom>
          <a:solidFill>
            <a:srgbClr val="00AA9E"/>
          </a:solidFill>
          <a:ln w="9525" cap="rnd">
            <a:noFill/>
            <a:round/>
            <a:headEnd type="none" w="sm" len="sm"/>
            <a:tailEnd type="none" w="sm" len="sm"/>
          </a:ln>
        </p:spPr>
        <p:txBody>
          <a:bodyPr/>
          <a:lstStyle/>
          <a:p>
            <a:endParaRPr lang="tr-TR"/>
          </a:p>
        </p:txBody>
      </p:sp>
      <p:sp>
        <p:nvSpPr>
          <p:cNvPr id="88073" name="Freeform 10"/>
          <p:cNvSpPr>
            <a:spLocks/>
          </p:cNvSpPr>
          <p:nvPr/>
        </p:nvSpPr>
        <p:spPr bwMode="auto">
          <a:xfrm>
            <a:off x="3867150" y="4076700"/>
            <a:ext cx="111125" cy="149225"/>
          </a:xfrm>
          <a:custGeom>
            <a:avLst/>
            <a:gdLst>
              <a:gd name="T0" fmla="*/ 0 w 79"/>
              <a:gd name="T1" fmla="*/ 0 h 94"/>
              <a:gd name="T2" fmla="*/ 2147483647 w 79"/>
              <a:gd name="T3" fmla="*/ 2147483647 h 94"/>
              <a:gd name="T4" fmla="*/ 2147483647 w 79"/>
              <a:gd name="T5" fmla="*/ 2147483647 h 94"/>
              <a:gd name="T6" fmla="*/ 2147483647 w 79"/>
              <a:gd name="T7" fmla="*/ 2147483647 h 94"/>
              <a:gd name="T8" fmla="*/ 0 w 79"/>
              <a:gd name="T9" fmla="*/ 0 h 94"/>
              <a:gd name="T10" fmla="*/ 0 60000 65536"/>
              <a:gd name="T11" fmla="*/ 0 60000 65536"/>
              <a:gd name="T12" fmla="*/ 0 60000 65536"/>
              <a:gd name="T13" fmla="*/ 0 60000 65536"/>
              <a:gd name="T14" fmla="*/ 0 60000 65536"/>
              <a:gd name="T15" fmla="*/ 0 w 79"/>
              <a:gd name="T16" fmla="*/ 0 h 94"/>
              <a:gd name="T17" fmla="*/ 79 w 79"/>
              <a:gd name="T18" fmla="*/ 94 h 94"/>
            </a:gdLst>
            <a:ahLst/>
            <a:cxnLst>
              <a:cxn ang="T10">
                <a:pos x="T0" y="T1"/>
              </a:cxn>
              <a:cxn ang="T11">
                <a:pos x="T2" y="T3"/>
              </a:cxn>
              <a:cxn ang="T12">
                <a:pos x="T4" y="T5"/>
              </a:cxn>
              <a:cxn ang="T13">
                <a:pos x="T6" y="T7"/>
              </a:cxn>
              <a:cxn ang="T14">
                <a:pos x="T8" y="T9"/>
              </a:cxn>
            </a:cxnLst>
            <a:rect l="T15" t="T16" r="T17" b="T18"/>
            <a:pathLst>
              <a:path w="79" h="94">
                <a:moveTo>
                  <a:pt x="0" y="0"/>
                </a:moveTo>
                <a:lnTo>
                  <a:pt x="59" y="46"/>
                </a:lnTo>
                <a:lnTo>
                  <a:pt x="78" y="93"/>
                </a:lnTo>
                <a:lnTo>
                  <a:pt x="19" y="49"/>
                </a:lnTo>
                <a:lnTo>
                  <a:pt x="0" y="0"/>
                </a:lnTo>
              </a:path>
            </a:pathLst>
          </a:custGeom>
          <a:solidFill>
            <a:srgbClr val="151600"/>
          </a:solidFill>
          <a:ln w="9525" cap="rnd">
            <a:noFill/>
            <a:round/>
            <a:headEnd type="none" w="sm" len="sm"/>
            <a:tailEnd type="none" w="sm" len="sm"/>
          </a:ln>
        </p:spPr>
        <p:txBody>
          <a:bodyPr/>
          <a:lstStyle/>
          <a:p>
            <a:endParaRPr lang="tr-TR"/>
          </a:p>
        </p:txBody>
      </p:sp>
      <p:sp>
        <p:nvSpPr>
          <p:cNvPr id="88074" name="Freeform 11"/>
          <p:cNvSpPr>
            <a:spLocks/>
          </p:cNvSpPr>
          <p:nvPr/>
        </p:nvSpPr>
        <p:spPr bwMode="auto">
          <a:xfrm>
            <a:off x="3198813" y="4076700"/>
            <a:ext cx="695325" cy="869950"/>
          </a:xfrm>
          <a:custGeom>
            <a:avLst/>
            <a:gdLst>
              <a:gd name="T0" fmla="*/ 0 w 493"/>
              <a:gd name="T1" fmla="*/ 2147483647 h 548"/>
              <a:gd name="T2" fmla="*/ 2147483647 w 493"/>
              <a:gd name="T3" fmla="*/ 0 h 548"/>
              <a:gd name="T4" fmla="*/ 2147483647 w 493"/>
              <a:gd name="T5" fmla="*/ 2147483647 h 548"/>
              <a:gd name="T6" fmla="*/ 2147483647 w 493"/>
              <a:gd name="T7" fmla="*/ 2147483647 h 548"/>
              <a:gd name="T8" fmla="*/ 0 w 493"/>
              <a:gd name="T9" fmla="*/ 2147483647 h 548"/>
              <a:gd name="T10" fmla="*/ 0 60000 65536"/>
              <a:gd name="T11" fmla="*/ 0 60000 65536"/>
              <a:gd name="T12" fmla="*/ 0 60000 65536"/>
              <a:gd name="T13" fmla="*/ 0 60000 65536"/>
              <a:gd name="T14" fmla="*/ 0 60000 65536"/>
              <a:gd name="T15" fmla="*/ 0 w 493"/>
              <a:gd name="T16" fmla="*/ 0 h 548"/>
              <a:gd name="T17" fmla="*/ 493 w 493"/>
              <a:gd name="T18" fmla="*/ 548 h 548"/>
            </a:gdLst>
            <a:ahLst/>
            <a:cxnLst>
              <a:cxn ang="T10">
                <a:pos x="T0" y="T1"/>
              </a:cxn>
              <a:cxn ang="T11">
                <a:pos x="T2" y="T3"/>
              </a:cxn>
              <a:cxn ang="T12">
                <a:pos x="T4" y="T5"/>
              </a:cxn>
              <a:cxn ang="T13">
                <a:pos x="T6" y="T7"/>
              </a:cxn>
              <a:cxn ang="T14">
                <a:pos x="T8" y="T9"/>
              </a:cxn>
            </a:cxnLst>
            <a:rect l="T15" t="T16" r="T17" b="T18"/>
            <a:pathLst>
              <a:path w="493" h="548">
                <a:moveTo>
                  <a:pt x="0" y="501"/>
                </a:moveTo>
                <a:lnTo>
                  <a:pt x="473" y="0"/>
                </a:lnTo>
                <a:lnTo>
                  <a:pt x="492" y="49"/>
                </a:lnTo>
                <a:lnTo>
                  <a:pt x="21" y="547"/>
                </a:lnTo>
                <a:lnTo>
                  <a:pt x="0" y="501"/>
                </a:lnTo>
              </a:path>
            </a:pathLst>
          </a:custGeom>
          <a:solidFill>
            <a:srgbClr val="00AA9E"/>
          </a:solidFill>
          <a:ln w="9525" cap="rnd">
            <a:noFill/>
            <a:round/>
            <a:headEnd type="none" w="sm" len="sm"/>
            <a:tailEnd type="none" w="sm" len="sm"/>
          </a:ln>
        </p:spPr>
        <p:txBody>
          <a:bodyPr/>
          <a:lstStyle/>
          <a:p>
            <a:endParaRPr lang="tr-TR"/>
          </a:p>
        </p:txBody>
      </p:sp>
      <p:sp>
        <p:nvSpPr>
          <p:cNvPr id="88075" name="Freeform 12"/>
          <p:cNvSpPr>
            <a:spLocks/>
          </p:cNvSpPr>
          <p:nvPr/>
        </p:nvSpPr>
        <p:spPr bwMode="auto">
          <a:xfrm>
            <a:off x="3103563" y="4764088"/>
            <a:ext cx="127000" cy="182562"/>
          </a:xfrm>
          <a:custGeom>
            <a:avLst/>
            <a:gdLst>
              <a:gd name="T0" fmla="*/ 0 w 90"/>
              <a:gd name="T1" fmla="*/ 0 h 115"/>
              <a:gd name="T2" fmla="*/ 2147483647 w 90"/>
              <a:gd name="T3" fmla="*/ 2147483647 h 115"/>
              <a:gd name="T4" fmla="*/ 2147483647 w 90"/>
              <a:gd name="T5" fmla="*/ 2147483647 h 115"/>
              <a:gd name="T6" fmla="*/ 2147483647 w 90"/>
              <a:gd name="T7" fmla="*/ 2147483647 h 115"/>
              <a:gd name="T8" fmla="*/ 0 w 90"/>
              <a:gd name="T9" fmla="*/ 0 h 115"/>
              <a:gd name="T10" fmla="*/ 0 60000 65536"/>
              <a:gd name="T11" fmla="*/ 0 60000 65536"/>
              <a:gd name="T12" fmla="*/ 0 60000 65536"/>
              <a:gd name="T13" fmla="*/ 0 60000 65536"/>
              <a:gd name="T14" fmla="*/ 0 60000 65536"/>
              <a:gd name="T15" fmla="*/ 0 w 90"/>
              <a:gd name="T16" fmla="*/ 0 h 115"/>
              <a:gd name="T17" fmla="*/ 90 w 90"/>
              <a:gd name="T18" fmla="*/ 115 h 115"/>
            </a:gdLst>
            <a:ahLst/>
            <a:cxnLst>
              <a:cxn ang="T10">
                <a:pos x="T0" y="T1"/>
              </a:cxn>
              <a:cxn ang="T11">
                <a:pos x="T2" y="T3"/>
              </a:cxn>
              <a:cxn ang="T12">
                <a:pos x="T4" y="T5"/>
              </a:cxn>
              <a:cxn ang="T13">
                <a:pos x="T6" y="T7"/>
              </a:cxn>
              <a:cxn ang="T14">
                <a:pos x="T8" y="T9"/>
              </a:cxn>
            </a:cxnLst>
            <a:rect l="T15" t="T16" r="T17" b="T18"/>
            <a:pathLst>
              <a:path w="90" h="115">
                <a:moveTo>
                  <a:pt x="0" y="0"/>
                </a:moveTo>
                <a:lnTo>
                  <a:pt x="68" y="68"/>
                </a:lnTo>
                <a:lnTo>
                  <a:pt x="89" y="114"/>
                </a:lnTo>
                <a:lnTo>
                  <a:pt x="25" y="44"/>
                </a:lnTo>
                <a:lnTo>
                  <a:pt x="0" y="0"/>
                </a:lnTo>
              </a:path>
            </a:pathLst>
          </a:custGeom>
          <a:solidFill>
            <a:srgbClr val="00AA9E"/>
          </a:solidFill>
          <a:ln w="9525" cap="rnd">
            <a:noFill/>
            <a:round/>
            <a:headEnd type="none" w="sm" len="sm"/>
            <a:tailEnd type="none" w="sm" len="sm"/>
          </a:ln>
        </p:spPr>
        <p:txBody>
          <a:bodyPr/>
          <a:lstStyle/>
          <a:p>
            <a:endParaRPr lang="tr-TR"/>
          </a:p>
        </p:txBody>
      </p:sp>
      <p:sp>
        <p:nvSpPr>
          <p:cNvPr id="88076" name="Freeform 13"/>
          <p:cNvSpPr>
            <a:spLocks/>
          </p:cNvSpPr>
          <p:nvPr/>
        </p:nvSpPr>
        <p:spPr bwMode="auto">
          <a:xfrm>
            <a:off x="3103563" y="3824288"/>
            <a:ext cx="925512" cy="1049337"/>
          </a:xfrm>
          <a:custGeom>
            <a:avLst/>
            <a:gdLst>
              <a:gd name="T0" fmla="*/ 2147483647 w 656"/>
              <a:gd name="T1" fmla="*/ 0 h 661"/>
              <a:gd name="T2" fmla="*/ 2147483647 w 656"/>
              <a:gd name="T3" fmla="*/ 2147483647 h 661"/>
              <a:gd name="T4" fmla="*/ 2147483647 w 656"/>
              <a:gd name="T5" fmla="*/ 2147483647 h 661"/>
              <a:gd name="T6" fmla="*/ 0 w 656"/>
              <a:gd name="T7" fmla="*/ 2147483647 h 661"/>
              <a:gd name="T8" fmla="*/ 2147483647 w 656"/>
              <a:gd name="T9" fmla="*/ 2147483647 h 661"/>
              <a:gd name="T10" fmla="*/ 2147483647 w 656"/>
              <a:gd name="T11" fmla="*/ 2147483647 h 661"/>
              <a:gd name="T12" fmla="*/ 2147483647 w 656"/>
              <a:gd name="T13" fmla="*/ 2147483647 h 661"/>
              <a:gd name="T14" fmla="*/ 2147483647 w 656"/>
              <a:gd name="T15" fmla="*/ 0 h 661"/>
              <a:gd name="T16" fmla="*/ 0 60000 65536"/>
              <a:gd name="T17" fmla="*/ 0 60000 65536"/>
              <a:gd name="T18" fmla="*/ 0 60000 65536"/>
              <a:gd name="T19" fmla="*/ 0 60000 65536"/>
              <a:gd name="T20" fmla="*/ 0 60000 65536"/>
              <a:gd name="T21" fmla="*/ 0 60000 65536"/>
              <a:gd name="T22" fmla="*/ 0 60000 65536"/>
              <a:gd name="T23" fmla="*/ 0 60000 65536"/>
              <a:gd name="T24" fmla="*/ 0 w 656"/>
              <a:gd name="T25" fmla="*/ 0 h 661"/>
              <a:gd name="T26" fmla="*/ 656 w 656"/>
              <a:gd name="T27" fmla="*/ 661 h 6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6" h="661">
                <a:moveTo>
                  <a:pt x="655" y="0"/>
                </a:moveTo>
                <a:lnTo>
                  <a:pt x="408" y="45"/>
                </a:lnTo>
                <a:lnTo>
                  <a:pt x="473" y="93"/>
                </a:lnTo>
                <a:lnTo>
                  <a:pt x="0" y="592"/>
                </a:lnTo>
                <a:lnTo>
                  <a:pt x="68" y="660"/>
                </a:lnTo>
                <a:lnTo>
                  <a:pt x="541" y="159"/>
                </a:lnTo>
                <a:lnTo>
                  <a:pt x="600" y="205"/>
                </a:lnTo>
                <a:lnTo>
                  <a:pt x="655" y="0"/>
                </a:lnTo>
              </a:path>
            </a:pathLst>
          </a:custGeom>
          <a:solidFill>
            <a:srgbClr val="29FFF0"/>
          </a:solidFill>
          <a:ln w="9525" cap="rnd">
            <a:noFill/>
            <a:round/>
            <a:headEnd type="none" w="sm" len="sm"/>
            <a:tailEnd type="none" w="sm" len="sm"/>
          </a:ln>
        </p:spPr>
        <p:txBody>
          <a:bodyPr/>
          <a:lstStyle/>
          <a:p>
            <a:endParaRPr lang="tr-TR"/>
          </a:p>
        </p:txBody>
      </p:sp>
      <p:sp>
        <p:nvSpPr>
          <p:cNvPr id="88077" name="Freeform 14"/>
          <p:cNvSpPr>
            <a:spLocks/>
          </p:cNvSpPr>
          <p:nvPr/>
        </p:nvSpPr>
        <p:spPr bwMode="auto">
          <a:xfrm>
            <a:off x="1835150" y="3213100"/>
            <a:ext cx="1257300" cy="431800"/>
          </a:xfrm>
          <a:custGeom>
            <a:avLst/>
            <a:gdLst>
              <a:gd name="T0" fmla="*/ 2147483647 w 891"/>
              <a:gd name="T1" fmla="*/ 2147483647 h 272"/>
              <a:gd name="T2" fmla="*/ 2147483647 w 891"/>
              <a:gd name="T3" fmla="*/ 2147483647 h 272"/>
              <a:gd name="T4" fmla="*/ 2147483647 w 891"/>
              <a:gd name="T5" fmla="*/ 2147483647 h 272"/>
              <a:gd name="T6" fmla="*/ 2147483647 w 891"/>
              <a:gd name="T7" fmla="*/ 2147483647 h 272"/>
              <a:gd name="T8" fmla="*/ 2147483647 w 891"/>
              <a:gd name="T9" fmla="*/ 2147483647 h 272"/>
              <a:gd name="T10" fmla="*/ 2147483647 w 891"/>
              <a:gd name="T11" fmla="*/ 2147483647 h 272"/>
              <a:gd name="T12" fmla="*/ 2147483647 w 891"/>
              <a:gd name="T13" fmla="*/ 2147483647 h 272"/>
              <a:gd name="T14" fmla="*/ 2147483647 w 891"/>
              <a:gd name="T15" fmla="*/ 2147483647 h 272"/>
              <a:gd name="T16" fmla="*/ 2147483647 w 891"/>
              <a:gd name="T17" fmla="*/ 2147483647 h 272"/>
              <a:gd name="T18" fmla="*/ 2147483647 w 891"/>
              <a:gd name="T19" fmla="*/ 2147483647 h 272"/>
              <a:gd name="T20" fmla="*/ 2147483647 w 891"/>
              <a:gd name="T21" fmla="*/ 2147483647 h 272"/>
              <a:gd name="T22" fmla="*/ 2147483647 w 891"/>
              <a:gd name="T23" fmla="*/ 2147483647 h 272"/>
              <a:gd name="T24" fmla="*/ 2147483647 w 891"/>
              <a:gd name="T25" fmla="*/ 2147483647 h 272"/>
              <a:gd name="T26" fmla="*/ 2147483647 w 891"/>
              <a:gd name="T27" fmla="*/ 2147483647 h 272"/>
              <a:gd name="T28" fmla="*/ 2147483647 w 891"/>
              <a:gd name="T29" fmla="*/ 2147483647 h 272"/>
              <a:gd name="T30" fmla="*/ 2147483647 w 891"/>
              <a:gd name="T31" fmla="*/ 2147483647 h 272"/>
              <a:gd name="T32" fmla="*/ 2147483647 w 891"/>
              <a:gd name="T33" fmla="*/ 2147483647 h 272"/>
              <a:gd name="T34" fmla="*/ 2147483647 w 891"/>
              <a:gd name="T35" fmla="*/ 2147483647 h 272"/>
              <a:gd name="T36" fmla="*/ 2147483647 w 891"/>
              <a:gd name="T37" fmla="*/ 2147483647 h 272"/>
              <a:gd name="T38" fmla="*/ 2147483647 w 891"/>
              <a:gd name="T39" fmla="*/ 2147483647 h 272"/>
              <a:gd name="T40" fmla="*/ 2147483647 w 891"/>
              <a:gd name="T41" fmla="*/ 2147483647 h 272"/>
              <a:gd name="T42" fmla="*/ 2147483647 w 891"/>
              <a:gd name="T43" fmla="*/ 2147483647 h 272"/>
              <a:gd name="T44" fmla="*/ 2147483647 w 891"/>
              <a:gd name="T45" fmla="*/ 0 h 272"/>
              <a:gd name="T46" fmla="*/ 0 w 891"/>
              <a:gd name="T47" fmla="*/ 2147483647 h 272"/>
              <a:gd name="T48" fmla="*/ 2147483647 w 891"/>
              <a:gd name="T49" fmla="*/ 2147483647 h 272"/>
              <a:gd name="T50" fmla="*/ 2147483647 w 891"/>
              <a:gd name="T51" fmla="*/ 2147483647 h 272"/>
              <a:gd name="T52" fmla="*/ 2147483647 w 891"/>
              <a:gd name="T53" fmla="*/ 2147483647 h 272"/>
              <a:gd name="T54" fmla="*/ 2147483647 w 891"/>
              <a:gd name="T55" fmla="*/ 2147483647 h 272"/>
              <a:gd name="T56" fmla="*/ 2147483647 w 891"/>
              <a:gd name="T57" fmla="*/ 2147483647 h 272"/>
              <a:gd name="T58" fmla="*/ 2147483647 w 891"/>
              <a:gd name="T59" fmla="*/ 2147483647 h 272"/>
              <a:gd name="T60" fmla="*/ 2147483647 w 891"/>
              <a:gd name="T61" fmla="*/ 2147483647 h 272"/>
              <a:gd name="T62" fmla="*/ 2147483647 w 891"/>
              <a:gd name="T63" fmla="*/ 2147483647 h 272"/>
              <a:gd name="T64" fmla="*/ 2147483647 w 891"/>
              <a:gd name="T65" fmla="*/ 2147483647 h 272"/>
              <a:gd name="T66" fmla="*/ 2147483647 w 891"/>
              <a:gd name="T67" fmla="*/ 2147483647 h 272"/>
              <a:gd name="T68" fmla="*/ 2147483647 w 891"/>
              <a:gd name="T69" fmla="*/ 2147483647 h 272"/>
              <a:gd name="T70" fmla="*/ 2147483647 w 891"/>
              <a:gd name="T71" fmla="*/ 2147483647 h 272"/>
              <a:gd name="T72" fmla="*/ 2147483647 w 891"/>
              <a:gd name="T73" fmla="*/ 2147483647 h 272"/>
              <a:gd name="T74" fmla="*/ 2147483647 w 891"/>
              <a:gd name="T75" fmla="*/ 2147483647 h 272"/>
              <a:gd name="T76" fmla="*/ 2147483647 w 891"/>
              <a:gd name="T77" fmla="*/ 2147483647 h 272"/>
              <a:gd name="T78" fmla="*/ 2147483647 w 891"/>
              <a:gd name="T79" fmla="*/ 2147483647 h 272"/>
              <a:gd name="T80" fmla="*/ 2147483647 w 891"/>
              <a:gd name="T81" fmla="*/ 2147483647 h 272"/>
              <a:gd name="T82" fmla="*/ 2147483647 w 891"/>
              <a:gd name="T83" fmla="*/ 2147483647 h 272"/>
              <a:gd name="T84" fmla="*/ 2147483647 w 891"/>
              <a:gd name="T85" fmla="*/ 2147483647 h 272"/>
              <a:gd name="T86" fmla="*/ 2147483647 w 891"/>
              <a:gd name="T87" fmla="*/ 2147483647 h 272"/>
              <a:gd name="T88" fmla="*/ 2147483647 w 891"/>
              <a:gd name="T89" fmla="*/ 2147483647 h 272"/>
              <a:gd name="T90" fmla="*/ 2147483647 w 891"/>
              <a:gd name="T91" fmla="*/ 2147483647 h 272"/>
              <a:gd name="T92" fmla="*/ 2147483647 w 891"/>
              <a:gd name="T93" fmla="*/ 2147483647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91"/>
              <a:gd name="T142" fmla="*/ 0 h 272"/>
              <a:gd name="T143" fmla="*/ 891 w 891"/>
              <a:gd name="T144" fmla="*/ 272 h 27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91" h="272">
                <a:moveTo>
                  <a:pt x="890" y="239"/>
                </a:moveTo>
                <a:lnTo>
                  <a:pt x="830" y="239"/>
                </a:lnTo>
                <a:lnTo>
                  <a:pt x="771" y="237"/>
                </a:lnTo>
                <a:lnTo>
                  <a:pt x="714" y="235"/>
                </a:lnTo>
                <a:lnTo>
                  <a:pt x="661" y="231"/>
                </a:lnTo>
                <a:lnTo>
                  <a:pt x="609" y="227"/>
                </a:lnTo>
                <a:lnTo>
                  <a:pt x="562" y="222"/>
                </a:lnTo>
                <a:lnTo>
                  <a:pt x="516" y="214"/>
                </a:lnTo>
                <a:lnTo>
                  <a:pt x="473" y="207"/>
                </a:lnTo>
                <a:lnTo>
                  <a:pt x="431" y="197"/>
                </a:lnTo>
                <a:lnTo>
                  <a:pt x="393" y="188"/>
                </a:lnTo>
                <a:lnTo>
                  <a:pt x="357" y="178"/>
                </a:lnTo>
                <a:lnTo>
                  <a:pt x="322" y="167"/>
                </a:lnTo>
                <a:lnTo>
                  <a:pt x="290" y="157"/>
                </a:lnTo>
                <a:lnTo>
                  <a:pt x="260" y="146"/>
                </a:lnTo>
                <a:lnTo>
                  <a:pt x="231" y="134"/>
                </a:lnTo>
                <a:lnTo>
                  <a:pt x="205" y="123"/>
                </a:lnTo>
                <a:lnTo>
                  <a:pt x="159" y="98"/>
                </a:lnTo>
                <a:lnTo>
                  <a:pt x="121" y="77"/>
                </a:lnTo>
                <a:lnTo>
                  <a:pt x="89" y="55"/>
                </a:lnTo>
                <a:lnTo>
                  <a:pt x="64" y="38"/>
                </a:lnTo>
                <a:lnTo>
                  <a:pt x="32" y="9"/>
                </a:lnTo>
                <a:lnTo>
                  <a:pt x="24" y="0"/>
                </a:lnTo>
                <a:lnTo>
                  <a:pt x="0" y="19"/>
                </a:lnTo>
                <a:lnTo>
                  <a:pt x="11" y="32"/>
                </a:lnTo>
                <a:lnTo>
                  <a:pt x="43" y="60"/>
                </a:lnTo>
                <a:lnTo>
                  <a:pt x="70" y="81"/>
                </a:lnTo>
                <a:lnTo>
                  <a:pt x="104" y="104"/>
                </a:lnTo>
                <a:lnTo>
                  <a:pt x="144" y="127"/>
                </a:lnTo>
                <a:lnTo>
                  <a:pt x="191" y="151"/>
                </a:lnTo>
                <a:lnTo>
                  <a:pt x="218" y="163"/>
                </a:lnTo>
                <a:lnTo>
                  <a:pt x="248" y="174"/>
                </a:lnTo>
                <a:lnTo>
                  <a:pt x="279" y="186"/>
                </a:lnTo>
                <a:lnTo>
                  <a:pt x="311" y="197"/>
                </a:lnTo>
                <a:lnTo>
                  <a:pt x="347" y="208"/>
                </a:lnTo>
                <a:lnTo>
                  <a:pt x="385" y="218"/>
                </a:lnTo>
                <a:lnTo>
                  <a:pt x="425" y="227"/>
                </a:lnTo>
                <a:lnTo>
                  <a:pt x="467" y="237"/>
                </a:lnTo>
                <a:lnTo>
                  <a:pt x="511" y="245"/>
                </a:lnTo>
                <a:lnTo>
                  <a:pt x="558" y="252"/>
                </a:lnTo>
                <a:lnTo>
                  <a:pt x="607" y="258"/>
                </a:lnTo>
                <a:lnTo>
                  <a:pt x="659" y="264"/>
                </a:lnTo>
                <a:lnTo>
                  <a:pt x="712" y="267"/>
                </a:lnTo>
                <a:lnTo>
                  <a:pt x="769" y="269"/>
                </a:lnTo>
                <a:lnTo>
                  <a:pt x="830" y="271"/>
                </a:lnTo>
                <a:lnTo>
                  <a:pt x="890" y="269"/>
                </a:lnTo>
                <a:lnTo>
                  <a:pt x="890" y="239"/>
                </a:lnTo>
              </a:path>
            </a:pathLst>
          </a:custGeom>
          <a:solidFill>
            <a:srgbClr val="29FFF0"/>
          </a:solidFill>
          <a:ln w="9525" cap="rnd">
            <a:noFill/>
            <a:round/>
            <a:headEnd type="none" w="sm" len="sm"/>
            <a:tailEnd type="none" w="sm" len="sm"/>
          </a:ln>
        </p:spPr>
        <p:txBody>
          <a:bodyPr/>
          <a:lstStyle/>
          <a:p>
            <a:endParaRPr lang="tr-TR"/>
          </a:p>
        </p:txBody>
      </p:sp>
      <p:sp>
        <p:nvSpPr>
          <p:cNvPr id="88078" name="Freeform 15"/>
          <p:cNvSpPr>
            <a:spLocks/>
          </p:cNvSpPr>
          <p:nvPr/>
        </p:nvSpPr>
        <p:spPr bwMode="auto">
          <a:xfrm>
            <a:off x="3059113" y="3536950"/>
            <a:ext cx="207962" cy="128588"/>
          </a:xfrm>
          <a:custGeom>
            <a:avLst/>
            <a:gdLst>
              <a:gd name="T0" fmla="*/ 2147483647 w 148"/>
              <a:gd name="T1" fmla="*/ 2147483647 h 81"/>
              <a:gd name="T2" fmla="*/ 2147483647 w 148"/>
              <a:gd name="T3" fmla="*/ 2147483647 h 81"/>
              <a:gd name="T4" fmla="*/ 0 w 148"/>
              <a:gd name="T5" fmla="*/ 0 h 81"/>
              <a:gd name="T6" fmla="*/ 2147483647 w 148"/>
              <a:gd name="T7" fmla="*/ 2147483647 h 81"/>
              <a:gd name="T8" fmla="*/ 0 60000 65536"/>
              <a:gd name="T9" fmla="*/ 0 60000 65536"/>
              <a:gd name="T10" fmla="*/ 0 60000 65536"/>
              <a:gd name="T11" fmla="*/ 0 60000 65536"/>
              <a:gd name="T12" fmla="*/ 0 w 148"/>
              <a:gd name="T13" fmla="*/ 0 h 81"/>
              <a:gd name="T14" fmla="*/ 148 w 148"/>
              <a:gd name="T15" fmla="*/ 81 h 81"/>
            </a:gdLst>
            <a:ahLst/>
            <a:cxnLst>
              <a:cxn ang="T8">
                <a:pos x="T0" y="T1"/>
              </a:cxn>
              <a:cxn ang="T9">
                <a:pos x="T2" y="T3"/>
              </a:cxn>
              <a:cxn ang="T10">
                <a:pos x="T4" y="T5"/>
              </a:cxn>
              <a:cxn ang="T11">
                <a:pos x="T6" y="T7"/>
              </a:cxn>
            </a:cxnLst>
            <a:rect l="T12" t="T13" r="T14" b="T15"/>
            <a:pathLst>
              <a:path w="148" h="81">
                <a:moveTo>
                  <a:pt x="2" y="80"/>
                </a:moveTo>
                <a:lnTo>
                  <a:pt x="147" y="38"/>
                </a:lnTo>
                <a:lnTo>
                  <a:pt x="0" y="0"/>
                </a:lnTo>
                <a:lnTo>
                  <a:pt x="2" y="80"/>
                </a:lnTo>
              </a:path>
            </a:pathLst>
          </a:custGeom>
          <a:solidFill>
            <a:srgbClr val="29FFF0"/>
          </a:solidFill>
          <a:ln w="9525" cap="rnd">
            <a:noFill/>
            <a:round/>
            <a:headEnd type="none" w="sm" len="sm"/>
            <a:tailEnd type="none" w="sm" len="sm"/>
          </a:ln>
        </p:spPr>
        <p:txBody>
          <a:bodyPr/>
          <a:lstStyle/>
          <a:p>
            <a:endParaRPr lang="tr-TR"/>
          </a:p>
        </p:txBody>
      </p:sp>
      <p:sp>
        <p:nvSpPr>
          <p:cNvPr id="88079" name="Freeform 16"/>
          <p:cNvSpPr>
            <a:spLocks/>
          </p:cNvSpPr>
          <p:nvPr/>
        </p:nvSpPr>
        <p:spPr bwMode="auto">
          <a:xfrm>
            <a:off x="3719513" y="5083175"/>
            <a:ext cx="1068387" cy="88900"/>
          </a:xfrm>
          <a:custGeom>
            <a:avLst/>
            <a:gdLst>
              <a:gd name="T0" fmla="*/ 2147483647 w 757"/>
              <a:gd name="T1" fmla="*/ 2147483647 h 56"/>
              <a:gd name="T2" fmla="*/ 2147483647 w 757"/>
              <a:gd name="T3" fmla="*/ 0 h 56"/>
              <a:gd name="T4" fmla="*/ 0 w 757"/>
              <a:gd name="T5" fmla="*/ 0 h 56"/>
              <a:gd name="T6" fmla="*/ 0 w 757"/>
              <a:gd name="T7" fmla="*/ 2147483647 h 56"/>
              <a:gd name="T8" fmla="*/ 2147483647 w 757"/>
              <a:gd name="T9" fmla="*/ 2147483647 h 56"/>
              <a:gd name="T10" fmla="*/ 2147483647 w 757"/>
              <a:gd name="T11" fmla="*/ 2147483647 h 56"/>
              <a:gd name="T12" fmla="*/ 2147483647 w 757"/>
              <a:gd name="T13" fmla="*/ 2147483647 h 56"/>
              <a:gd name="T14" fmla="*/ 0 60000 65536"/>
              <a:gd name="T15" fmla="*/ 0 60000 65536"/>
              <a:gd name="T16" fmla="*/ 0 60000 65536"/>
              <a:gd name="T17" fmla="*/ 0 60000 65536"/>
              <a:gd name="T18" fmla="*/ 0 60000 65536"/>
              <a:gd name="T19" fmla="*/ 0 60000 65536"/>
              <a:gd name="T20" fmla="*/ 0 60000 65536"/>
              <a:gd name="T21" fmla="*/ 0 w 757"/>
              <a:gd name="T22" fmla="*/ 0 h 56"/>
              <a:gd name="T23" fmla="*/ 757 w 757"/>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7" h="56">
                <a:moveTo>
                  <a:pt x="756" y="23"/>
                </a:moveTo>
                <a:lnTo>
                  <a:pt x="727" y="0"/>
                </a:lnTo>
                <a:lnTo>
                  <a:pt x="0" y="0"/>
                </a:lnTo>
                <a:lnTo>
                  <a:pt x="0" y="55"/>
                </a:lnTo>
                <a:lnTo>
                  <a:pt x="727" y="55"/>
                </a:lnTo>
                <a:lnTo>
                  <a:pt x="701" y="32"/>
                </a:lnTo>
                <a:lnTo>
                  <a:pt x="756" y="23"/>
                </a:lnTo>
              </a:path>
            </a:pathLst>
          </a:custGeom>
          <a:solidFill>
            <a:srgbClr val="2BFF00"/>
          </a:solidFill>
          <a:ln w="9525" cap="rnd">
            <a:noFill/>
            <a:round/>
            <a:headEnd type="none" w="sm" len="sm"/>
            <a:tailEnd type="none" w="sm" len="sm"/>
          </a:ln>
        </p:spPr>
        <p:txBody>
          <a:bodyPr/>
          <a:lstStyle/>
          <a:p>
            <a:endParaRPr lang="tr-TR"/>
          </a:p>
        </p:txBody>
      </p:sp>
      <p:sp>
        <p:nvSpPr>
          <p:cNvPr id="88080" name="Freeform 17"/>
          <p:cNvSpPr>
            <a:spLocks/>
          </p:cNvSpPr>
          <p:nvPr/>
        </p:nvSpPr>
        <p:spPr bwMode="auto">
          <a:xfrm>
            <a:off x="4708525" y="5119688"/>
            <a:ext cx="160338" cy="492125"/>
          </a:xfrm>
          <a:custGeom>
            <a:avLst/>
            <a:gdLst>
              <a:gd name="T0" fmla="*/ 2147483647 w 113"/>
              <a:gd name="T1" fmla="*/ 2147483647 h 310"/>
              <a:gd name="T2" fmla="*/ 2147483647 w 113"/>
              <a:gd name="T3" fmla="*/ 2147483647 h 310"/>
              <a:gd name="T4" fmla="*/ 2147483647 w 113"/>
              <a:gd name="T5" fmla="*/ 0 h 310"/>
              <a:gd name="T6" fmla="*/ 0 w 113"/>
              <a:gd name="T7" fmla="*/ 2147483647 h 310"/>
              <a:gd name="T8" fmla="*/ 2147483647 w 113"/>
              <a:gd name="T9" fmla="*/ 2147483647 h 310"/>
              <a:gd name="T10" fmla="*/ 2147483647 w 113"/>
              <a:gd name="T11" fmla="*/ 2147483647 h 310"/>
              <a:gd name="T12" fmla="*/ 2147483647 w 113"/>
              <a:gd name="T13" fmla="*/ 2147483647 h 310"/>
              <a:gd name="T14" fmla="*/ 0 60000 65536"/>
              <a:gd name="T15" fmla="*/ 0 60000 65536"/>
              <a:gd name="T16" fmla="*/ 0 60000 65536"/>
              <a:gd name="T17" fmla="*/ 0 60000 65536"/>
              <a:gd name="T18" fmla="*/ 0 60000 65536"/>
              <a:gd name="T19" fmla="*/ 0 60000 65536"/>
              <a:gd name="T20" fmla="*/ 0 60000 65536"/>
              <a:gd name="T21" fmla="*/ 0 w 113"/>
              <a:gd name="T22" fmla="*/ 0 h 310"/>
              <a:gd name="T23" fmla="*/ 113 w 113"/>
              <a:gd name="T24" fmla="*/ 310 h 3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310">
                <a:moveTo>
                  <a:pt x="59" y="298"/>
                </a:moveTo>
                <a:lnTo>
                  <a:pt x="112" y="300"/>
                </a:lnTo>
                <a:lnTo>
                  <a:pt x="55" y="0"/>
                </a:lnTo>
                <a:lnTo>
                  <a:pt x="0" y="9"/>
                </a:lnTo>
                <a:lnTo>
                  <a:pt x="59" y="309"/>
                </a:lnTo>
                <a:lnTo>
                  <a:pt x="112" y="309"/>
                </a:lnTo>
                <a:lnTo>
                  <a:pt x="59" y="298"/>
                </a:lnTo>
              </a:path>
            </a:pathLst>
          </a:custGeom>
          <a:solidFill>
            <a:srgbClr val="2BFF00"/>
          </a:solidFill>
          <a:ln w="9525" cap="rnd">
            <a:noFill/>
            <a:round/>
            <a:headEnd type="none" w="sm" len="sm"/>
            <a:tailEnd type="none" w="sm" len="sm"/>
          </a:ln>
        </p:spPr>
        <p:txBody>
          <a:bodyPr/>
          <a:lstStyle/>
          <a:p>
            <a:endParaRPr lang="tr-TR"/>
          </a:p>
        </p:txBody>
      </p:sp>
      <p:sp>
        <p:nvSpPr>
          <p:cNvPr id="88081" name="Freeform 18"/>
          <p:cNvSpPr>
            <a:spLocks/>
          </p:cNvSpPr>
          <p:nvPr/>
        </p:nvSpPr>
        <p:spPr bwMode="auto">
          <a:xfrm>
            <a:off x="4792663" y="5083175"/>
            <a:ext cx="166687" cy="528638"/>
          </a:xfrm>
          <a:custGeom>
            <a:avLst/>
            <a:gdLst>
              <a:gd name="T0" fmla="*/ 2147483647 w 119"/>
              <a:gd name="T1" fmla="*/ 0 h 333"/>
              <a:gd name="T2" fmla="*/ 2147483647 w 119"/>
              <a:gd name="T3" fmla="*/ 2147483647 h 333"/>
              <a:gd name="T4" fmla="*/ 0 w 119"/>
              <a:gd name="T5" fmla="*/ 2147483647 h 333"/>
              <a:gd name="T6" fmla="*/ 2147483647 w 119"/>
              <a:gd name="T7" fmla="*/ 2147483647 h 333"/>
              <a:gd name="T8" fmla="*/ 2147483647 w 119"/>
              <a:gd name="T9" fmla="*/ 2147483647 h 333"/>
              <a:gd name="T10" fmla="*/ 2147483647 w 119"/>
              <a:gd name="T11" fmla="*/ 2147483647 h 333"/>
              <a:gd name="T12" fmla="*/ 2147483647 w 119"/>
              <a:gd name="T13" fmla="*/ 0 h 333"/>
              <a:gd name="T14" fmla="*/ 0 60000 65536"/>
              <a:gd name="T15" fmla="*/ 0 60000 65536"/>
              <a:gd name="T16" fmla="*/ 0 60000 65536"/>
              <a:gd name="T17" fmla="*/ 0 60000 65536"/>
              <a:gd name="T18" fmla="*/ 0 60000 65536"/>
              <a:gd name="T19" fmla="*/ 0 60000 65536"/>
              <a:gd name="T20" fmla="*/ 0 60000 65536"/>
              <a:gd name="T21" fmla="*/ 0 w 119"/>
              <a:gd name="T22" fmla="*/ 0 h 333"/>
              <a:gd name="T23" fmla="*/ 119 w 119"/>
              <a:gd name="T24" fmla="*/ 333 h 3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333">
                <a:moveTo>
                  <a:pt x="91" y="0"/>
                </a:moveTo>
                <a:lnTo>
                  <a:pt x="64" y="23"/>
                </a:lnTo>
                <a:lnTo>
                  <a:pt x="0" y="321"/>
                </a:lnTo>
                <a:lnTo>
                  <a:pt x="53" y="332"/>
                </a:lnTo>
                <a:lnTo>
                  <a:pt x="118" y="34"/>
                </a:lnTo>
                <a:lnTo>
                  <a:pt x="91" y="57"/>
                </a:lnTo>
                <a:lnTo>
                  <a:pt x="91" y="0"/>
                </a:lnTo>
              </a:path>
            </a:pathLst>
          </a:custGeom>
          <a:solidFill>
            <a:srgbClr val="2BFF00"/>
          </a:solidFill>
          <a:ln w="9525" cap="rnd">
            <a:noFill/>
            <a:round/>
            <a:headEnd type="none" w="sm" len="sm"/>
            <a:tailEnd type="none" w="sm" len="sm"/>
          </a:ln>
        </p:spPr>
        <p:txBody>
          <a:bodyPr/>
          <a:lstStyle/>
          <a:p>
            <a:endParaRPr lang="tr-TR"/>
          </a:p>
        </p:txBody>
      </p:sp>
      <p:sp>
        <p:nvSpPr>
          <p:cNvPr id="88082" name="Freeform 19"/>
          <p:cNvSpPr>
            <a:spLocks/>
          </p:cNvSpPr>
          <p:nvPr/>
        </p:nvSpPr>
        <p:spPr bwMode="auto">
          <a:xfrm>
            <a:off x="4921250" y="5083175"/>
            <a:ext cx="1133475" cy="92075"/>
          </a:xfrm>
          <a:custGeom>
            <a:avLst/>
            <a:gdLst>
              <a:gd name="T0" fmla="*/ 2147483647 w 804"/>
              <a:gd name="T1" fmla="*/ 2147483647 h 58"/>
              <a:gd name="T2" fmla="*/ 2147483647 w 804"/>
              <a:gd name="T3" fmla="*/ 0 h 58"/>
              <a:gd name="T4" fmla="*/ 0 w 804"/>
              <a:gd name="T5" fmla="*/ 0 h 58"/>
              <a:gd name="T6" fmla="*/ 0 w 804"/>
              <a:gd name="T7" fmla="*/ 2147483647 h 58"/>
              <a:gd name="T8" fmla="*/ 2147483647 w 804"/>
              <a:gd name="T9" fmla="*/ 2147483647 h 58"/>
              <a:gd name="T10" fmla="*/ 2147483647 w 804"/>
              <a:gd name="T11" fmla="*/ 2147483647 h 58"/>
              <a:gd name="T12" fmla="*/ 2147483647 w 804"/>
              <a:gd name="T13" fmla="*/ 2147483647 h 58"/>
              <a:gd name="T14" fmla="*/ 0 60000 65536"/>
              <a:gd name="T15" fmla="*/ 0 60000 65536"/>
              <a:gd name="T16" fmla="*/ 0 60000 65536"/>
              <a:gd name="T17" fmla="*/ 0 60000 65536"/>
              <a:gd name="T18" fmla="*/ 0 60000 65536"/>
              <a:gd name="T19" fmla="*/ 0 60000 65536"/>
              <a:gd name="T20" fmla="*/ 0 60000 65536"/>
              <a:gd name="T21" fmla="*/ 0 w 804"/>
              <a:gd name="T22" fmla="*/ 0 h 58"/>
              <a:gd name="T23" fmla="*/ 804 w 804"/>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4" h="58">
                <a:moveTo>
                  <a:pt x="748" y="29"/>
                </a:moveTo>
                <a:lnTo>
                  <a:pt x="775" y="0"/>
                </a:lnTo>
                <a:lnTo>
                  <a:pt x="0" y="0"/>
                </a:lnTo>
                <a:lnTo>
                  <a:pt x="0" y="57"/>
                </a:lnTo>
                <a:lnTo>
                  <a:pt x="775" y="57"/>
                </a:lnTo>
                <a:lnTo>
                  <a:pt x="803" y="29"/>
                </a:lnTo>
                <a:lnTo>
                  <a:pt x="748" y="29"/>
                </a:lnTo>
              </a:path>
            </a:pathLst>
          </a:custGeom>
          <a:solidFill>
            <a:srgbClr val="2BFF00"/>
          </a:solidFill>
          <a:ln w="9525" cap="rnd">
            <a:noFill/>
            <a:round/>
            <a:headEnd type="none" w="sm" len="sm"/>
            <a:tailEnd type="none" w="sm" len="sm"/>
          </a:ln>
        </p:spPr>
        <p:txBody>
          <a:bodyPr/>
          <a:lstStyle/>
          <a:p>
            <a:endParaRPr lang="tr-TR"/>
          </a:p>
        </p:txBody>
      </p:sp>
      <p:sp>
        <p:nvSpPr>
          <p:cNvPr id="88083" name="Freeform 20"/>
          <p:cNvSpPr>
            <a:spLocks/>
          </p:cNvSpPr>
          <p:nvPr/>
        </p:nvSpPr>
        <p:spPr bwMode="auto">
          <a:xfrm>
            <a:off x="5975350" y="4110038"/>
            <a:ext cx="79375" cy="1020762"/>
          </a:xfrm>
          <a:custGeom>
            <a:avLst/>
            <a:gdLst>
              <a:gd name="T0" fmla="*/ 2147483647 w 56"/>
              <a:gd name="T1" fmla="*/ 0 h 643"/>
              <a:gd name="T2" fmla="*/ 0 w 56"/>
              <a:gd name="T3" fmla="*/ 0 h 643"/>
              <a:gd name="T4" fmla="*/ 0 w 56"/>
              <a:gd name="T5" fmla="*/ 2147483647 h 643"/>
              <a:gd name="T6" fmla="*/ 2147483647 w 56"/>
              <a:gd name="T7" fmla="*/ 2147483647 h 643"/>
              <a:gd name="T8" fmla="*/ 2147483647 w 56"/>
              <a:gd name="T9" fmla="*/ 0 h 643"/>
              <a:gd name="T10" fmla="*/ 2147483647 w 56"/>
              <a:gd name="T11" fmla="*/ 0 h 643"/>
              <a:gd name="T12" fmla="*/ 0 60000 65536"/>
              <a:gd name="T13" fmla="*/ 0 60000 65536"/>
              <a:gd name="T14" fmla="*/ 0 60000 65536"/>
              <a:gd name="T15" fmla="*/ 0 60000 65536"/>
              <a:gd name="T16" fmla="*/ 0 60000 65536"/>
              <a:gd name="T17" fmla="*/ 0 60000 65536"/>
              <a:gd name="T18" fmla="*/ 0 w 56"/>
              <a:gd name="T19" fmla="*/ 0 h 643"/>
              <a:gd name="T20" fmla="*/ 56 w 56"/>
              <a:gd name="T21" fmla="*/ 643 h 643"/>
            </a:gdLst>
            <a:ahLst/>
            <a:cxnLst>
              <a:cxn ang="T12">
                <a:pos x="T0" y="T1"/>
              </a:cxn>
              <a:cxn ang="T13">
                <a:pos x="T2" y="T3"/>
              </a:cxn>
              <a:cxn ang="T14">
                <a:pos x="T4" y="T5"/>
              </a:cxn>
              <a:cxn ang="T15">
                <a:pos x="T6" y="T7"/>
              </a:cxn>
              <a:cxn ang="T16">
                <a:pos x="T8" y="T9"/>
              </a:cxn>
              <a:cxn ang="T17">
                <a:pos x="T10" y="T11"/>
              </a:cxn>
            </a:cxnLst>
            <a:rect l="T18" t="T19" r="T20" b="T21"/>
            <a:pathLst>
              <a:path w="56" h="643">
                <a:moveTo>
                  <a:pt x="27" y="0"/>
                </a:moveTo>
                <a:lnTo>
                  <a:pt x="0" y="0"/>
                </a:lnTo>
                <a:lnTo>
                  <a:pt x="0" y="642"/>
                </a:lnTo>
                <a:lnTo>
                  <a:pt x="55" y="642"/>
                </a:lnTo>
                <a:lnTo>
                  <a:pt x="55" y="0"/>
                </a:lnTo>
                <a:lnTo>
                  <a:pt x="27" y="0"/>
                </a:lnTo>
              </a:path>
            </a:pathLst>
          </a:custGeom>
          <a:solidFill>
            <a:srgbClr val="2BFF00"/>
          </a:solidFill>
          <a:ln w="9525" cap="rnd">
            <a:noFill/>
            <a:round/>
            <a:headEnd type="none" w="sm" len="sm"/>
            <a:tailEnd type="none" w="sm" len="sm"/>
          </a:ln>
        </p:spPr>
        <p:txBody>
          <a:bodyPr/>
          <a:lstStyle/>
          <a:p>
            <a:endParaRPr lang="tr-TR"/>
          </a:p>
        </p:txBody>
      </p:sp>
      <p:sp>
        <p:nvSpPr>
          <p:cNvPr id="88084" name="Freeform 21"/>
          <p:cNvSpPr>
            <a:spLocks/>
          </p:cNvSpPr>
          <p:nvPr/>
        </p:nvSpPr>
        <p:spPr bwMode="auto">
          <a:xfrm>
            <a:off x="3498850" y="5053013"/>
            <a:ext cx="280988" cy="165100"/>
          </a:xfrm>
          <a:custGeom>
            <a:avLst/>
            <a:gdLst>
              <a:gd name="T0" fmla="*/ 2147483647 w 199"/>
              <a:gd name="T1" fmla="*/ 0 h 104"/>
              <a:gd name="T2" fmla="*/ 0 w 199"/>
              <a:gd name="T3" fmla="*/ 2147483647 h 104"/>
              <a:gd name="T4" fmla="*/ 2147483647 w 199"/>
              <a:gd name="T5" fmla="*/ 2147483647 h 104"/>
              <a:gd name="T6" fmla="*/ 2147483647 w 199"/>
              <a:gd name="T7" fmla="*/ 0 h 104"/>
              <a:gd name="T8" fmla="*/ 0 60000 65536"/>
              <a:gd name="T9" fmla="*/ 0 60000 65536"/>
              <a:gd name="T10" fmla="*/ 0 60000 65536"/>
              <a:gd name="T11" fmla="*/ 0 60000 65536"/>
              <a:gd name="T12" fmla="*/ 0 w 199"/>
              <a:gd name="T13" fmla="*/ 0 h 104"/>
              <a:gd name="T14" fmla="*/ 199 w 199"/>
              <a:gd name="T15" fmla="*/ 104 h 104"/>
            </a:gdLst>
            <a:ahLst/>
            <a:cxnLst>
              <a:cxn ang="T8">
                <a:pos x="T0" y="T1"/>
              </a:cxn>
              <a:cxn ang="T9">
                <a:pos x="T2" y="T3"/>
              </a:cxn>
              <a:cxn ang="T10">
                <a:pos x="T4" y="T5"/>
              </a:cxn>
              <a:cxn ang="T11">
                <a:pos x="T6" y="T7"/>
              </a:cxn>
            </a:cxnLst>
            <a:rect l="T12" t="T13" r="T14" b="T15"/>
            <a:pathLst>
              <a:path w="199" h="104">
                <a:moveTo>
                  <a:pt x="198" y="0"/>
                </a:moveTo>
                <a:lnTo>
                  <a:pt x="0" y="51"/>
                </a:lnTo>
                <a:lnTo>
                  <a:pt x="198" y="103"/>
                </a:lnTo>
                <a:lnTo>
                  <a:pt x="198" y="0"/>
                </a:lnTo>
              </a:path>
            </a:pathLst>
          </a:custGeom>
          <a:solidFill>
            <a:srgbClr val="2BFF00"/>
          </a:solidFill>
          <a:ln w="9525" cap="rnd">
            <a:noFill/>
            <a:round/>
            <a:headEnd type="none" w="sm" len="sm"/>
            <a:tailEnd type="none" w="sm" len="sm"/>
          </a:ln>
        </p:spPr>
        <p:txBody>
          <a:bodyPr/>
          <a:lstStyle/>
          <a:p>
            <a:endParaRPr lang="tr-TR"/>
          </a:p>
        </p:txBody>
      </p:sp>
      <p:sp>
        <p:nvSpPr>
          <p:cNvPr id="88085" name="Freeform 22"/>
          <p:cNvSpPr>
            <a:spLocks/>
          </p:cNvSpPr>
          <p:nvPr/>
        </p:nvSpPr>
        <p:spPr bwMode="auto">
          <a:xfrm>
            <a:off x="5934075" y="3859213"/>
            <a:ext cx="155575" cy="323850"/>
          </a:xfrm>
          <a:custGeom>
            <a:avLst/>
            <a:gdLst>
              <a:gd name="T0" fmla="*/ 2147483647 w 111"/>
              <a:gd name="T1" fmla="*/ 2147483647 h 204"/>
              <a:gd name="T2" fmla="*/ 2147483647 w 111"/>
              <a:gd name="T3" fmla="*/ 0 h 204"/>
              <a:gd name="T4" fmla="*/ 0 w 111"/>
              <a:gd name="T5" fmla="*/ 2147483647 h 204"/>
              <a:gd name="T6" fmla="*/ 2147483647 w 111"/>
              <a:gd name="T7" fmla="*/ 2147483647 h 204"/>
              <a:gd name="T8" fmla="*/ 0 60000 65536"/>
              <a:gd name="T9" fmla="*/ 0 60000 65536"/>
              <a:gd name="T10" fmla="*/ 0 60000 65536"/>
              <a:gd name="T11" fmla="*/ 0 60000 65536"/>
              <a:gd name="T12" fmla="*/ 0 w 111"/>
              <a:gd name="T13" fmla="*/ 0 h 204"/>
              <a:gd name="T14" fmla="*/ 111 w 111"/>
              <a:gd name="T15" fmla="*/ 204 h 204"/>
            </a:gdLst>
            <a:ahLst/>
            <a:cxnLst>
              <a:cxn ang="T8">
                <a:pos x="T0" y="T1"/>
              </a:cxn>
              <a:cxn ang="T9">
                <a:pos x="T2" y="T3"/>
              </a:cxn>
              <a:cxn ang="T10">
                <a:pos x="T4" y="T5"/>
              </a:cxn>
              <a:cxn ang="T11">
                <a:pos x="T6" y="T7"/>
              </a:cxn>
            </a:cxnLst>
            <a:rect l="T12" t="T13" r="T14" b="T15"/>
            <a:pathLst>
              <a:path w="111" h="204">
                <a:moveTo>
                  <a:pt x="110" y="203"/>
                </a:moveTo>
                <a:lnTo>
                  <a:pt x="55" y="0"/>
                </a:lnTo>
                <a:lnTo>
                  <a:pt x="0" y="203"/>
                </a:lnTo>
                <a:lnTo>
                  <a:pt x="110" y="203"/>
                </a:lnTo>
              </a:path>
            </a:pathLst>
          </a:custGeom>
          <a:solidFill>
            <a:srgbClr val="2BFF00"/>
          </a:solidFill>
          <a:ln w="9525" cap="rnd">
            <a:noFill/>
            <a:round/>
            <a:headEnd type="none" w="sm" len="sm"/>
            <a:tailEnd type="none" w="sm" len="sm"/>
          </a:ln>
        </p:spPr>
        <p:txBody>
          <a:bodyPr/>
          <a:lstStyle/>
          <a:p>
            <a:endParaRPr lang="tr-TR"/>
          </a:p>
        </p:txBody>
      </p:sp>
      <p:sp>
        <p:nvSpPr>
          <p:cNvPr id="88086" name="Freeform 23"/>
          <p:cNvSpPr>
            <a:spLocks/>
          </p:cNvSpPr>
          <p:nvPr/>
        </p:nvSpPr>
        <p:spPr bwMode="auto">
          <a:xfrm>
            <a:off x="5229225" y="3579813"/>
            <a:ext cx="782638" cy="52387"/>
          </a:xfrm>
          <a:custGeom>
            <a:avLst/>
            <a:gdLst>
              <a:gd name="T0" fmla="*/ 2147483647 w 555"/>
              <a:gd name="T1" fmla="*/ 2147483647 h 33"/>
              <a:gd name="T2" fmla="*/ 2147483647 w 555"/>
              <a:gd name="T3" fmla="*/ 0 h 33"/>
              <a:gd name="T4" fmla="*/ 0 w 555"/>
              <a:gd name="T5" fmla="*/ 0 h 33"/>
              <a:gd name="T6" fmla="*/ 0 w 555"/>
              <a:gd name="T7" fmla="*/ 2147483647 h 33"/>
              <a:gd name="T8" fmla="*/ 2147483647 w 555"/>
              <a:gd name="T9" fmla="*/ 2147483647 h 33"/>
              <a:gd name="T10" fmla="*/ 2147483647 w 555"/>
              <a:gd name="T11" fmla="*/ 2147483647 h 33"/>
              <a:gd name="T12" fmla="*/ 0 60000 65536"/>
              <a:gd name="T13" fmla="*/ 0 60000 65536"/>
              <a:gd name="T14" fmla="*/ 0 60000 65536"/>
              <a:gd name="T15" fmla="*/ 0 60000 65536"/>
              <a:gd name="T16" fmla="*/ 0 60000 65536"/>
              <a:gd name="T17" fmla="*/ 0 60000 65536"/>
              <a:gd name="T18" fmla="*/ 0 w 555"/>
              <a:gd name="T19" fmla="*/ 0 h 33"/>
              <a:gd name="T20" fmla="*/ 555 w 55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55" h="33">
                <a:moveTo>
                  <a:pt x="554" y="17"/>
                </a:moveTo>
                <a:lnTo>
                  <a:pt x="554" y="0"/>
                </a:lnTo>
                <a:lnTo>
                  <a:pt x="0" y="0"/>
                </a:lnTo>
                <a:lnTo>
                  <a:pt x="0" y="32"/>
                </a:lnTo>
                <a:lnTo>
                  <a:pt x="554" y="32"/>
                </a:lnTo>
                <a:lnTo>
                  <a:pt x="554" y="17"/>
                </a:lnTo>
              </a:path>
            </a:pathLst>
          </a:custGeom>
          <a:solidFill>
            <a:srgbClr val="29FFF0"/>
          </a:solidFill>
          <a:ln w="9525" cap="rnd">
            <a:noFill/>
            <a:round/>
            <a:headEnd type="none" w="sm" len="sm"/>
            <a:tailEnd type="none" w="sm" len="sm"/>
          </a:ln>
        </p:spPr>
        <p:txBody>
          <a:bodyPr/>
          <a:lstStyle/>
          <a:p>
            <a:endParaRPr lang="tr-TR"/>
          </a:p>
        </p:txBody>
      </p:sp>
      <p:sp>
        <p:nvSpPr>
          <p:cNvPr id="88087" name="Freeform 24"/>
          <p:cNvSpPr>
            <a:spLocks/>
          </p:cNvSpPr>
          <p:nvPr/>
        </p:nvSpPr>
        <p:spPr bwMode="auto">
          <a:xfrm>
            <a:off x="5811838" y="3579813"/>
            <a:ext cx="26987" cy="52387"/>
          </a:xfrm>
          <a:custGeom>
            <a:avLst/>
            <a:gdLst>
              <a:gd name="T0" fmla="*/ 0 w 19"/>
              <a:gd name="T1" fmla="*/ 2147483647 h 33"/>
              <a:gd name="T2" fmla="*/ 2147483647 w 19"/>
              <a:gd name="T3" fmla="*/ 2147483647 h 33"/>
              <a:gd name="T4" fmla="*/ 2147483647 w 19"/>
              <a:gd name="T5" fmla="*/ 0 h 33"/>
              <a:gd name="T6" fmla="*/ 0 w 19"/>
              <a:gd name="T7" fmla="*/ 0 h 33"/>
              <a:gd name="T8" fmla="*/ 0 w 19"/>
              <a:gd name="T9" fmla="*/ 2147483647 h 33"/>
              <a:gd name="T10" fmla="*/ 0 60000 65536"/>
              <a:gd name="T11" fmla="*/ 0 60000 65536"/>
              <a:gd name="T12" fmla="*/ 0 60000 65536"/>
              <a:gd name="T13" fmla="*/ 0 60000 65536"/>
              <a:gd name="T14" fmla="*/ 0 60000 65536"/>
              <a:gd name="T15" fmla="*/ 0 w 19"/>
              <a:gd name="T16" fmla="*/ 0 h 33"/>
              <a:gd name="T17" fmla="*/ 19 w 19"/>
              <a:gd name="T18" fmla="*/ 33 h 33"/>
            </a:gdLst>
            <a:ahLst/>
            <a:cxnLst>
              <a:cxn ang="T10">
                <a:pos x="T0" y="T1"/>
              </a:cxn>
              <a:cxn ang="T11">
                <a:pos x="T2" y="T3"/>
              </a:cxn>
              <a:cxn ang="T12">
                <a:pos x="T4" y="T5"/>
              </a:cxn>
              <a:cxn ang="T13">
                <a:pos x="T6" y="T7"/>
              </a:cxn>
              <a:cxn ang="T14">
                <a:pos x="T8" y="T9"/>
              </a:cxn>
            </a:cxnLst>
            <a:rect l="T15" t="T16" r="T17" b="T18"/>
            <a:pathLst>
              <a:path w="19" h="33">
                <a:moveTo>
                  <a:pt x="0" y="32"/>
                </a:moveTo>
                <a:lnTo>
                  <a:pt x="18" y="32"/>
                </a:lnTo>
                <a:lnTo>
                  <a:pt x="18" y="0"/>
                </a:lnTo>
                <a:lnTo>
                  <a:pt x="0" y="0"/>
                </a:lnTo>
                <a:lnTo>
                  <a:pt x="0" y="32"/>
                </a:lnTo>
              </a:path>
            </a:pathLst>
          </a:custGeom>
          <a:solidFill>
            <a:srgbClr val="29FFF0"/>
          </a:solidFill>
          <a:ln w="9525" cap="rnd">
            <a:noFill/>
            <a:round/>
            <a:headEnd type="none" w="sm" len="sm"/>
            <a:tailEnd type="none" w="sm" len="sm"/>
          </a:ln>
        </p:spPr>
        <p:txBody>
          <a:bodyPr/>
          <a:lstStyle/>
          <a:p>
            <a:endParaRPr lang="tr-TR"/>
          </a:p>
        </p:txBody>
      </p:sp>
      <p:sp>
        <p:nvSpPr>
          <p:cNvPr id="88088" name="Freeform 25"/>
          <p:cNvSpPr>
            <a:spLocks/>
          </p:cNvSpPr>
          <p:nvPr/>
        </p:nvSpPr>
        <p:spPr bwMode="auto">
          <a:xfrm>
            <a:off x="5775325" y="3543300"/>
            <a:ext cx="207963" cy="125413"/>
          </a:xfrm>
          <a:custGeom>
            <a:avLst/>
            <a:gdLst>
              <a:gd name="T0" fmla="*/ 0 w 147"/>
              <a:gd name="T1" fmla="*/ 2147483647 h 79"/>
              <a:gd name="T2" fmla="*/ 2147483647 w 147"/>
              <a:gd name="T3" fmla="*/ 2147483647 h 79"/>
              <a:gd name="T4" fmla="*/ 0 w 147"/>
              <a:gd name="T5" fmla="*/ 0 h 79"/>
              <a:gd name="T6" fmla="*/ 0 w 147"/>
              <a:gd name="T7" fmla="*/ 2147483647 h 79"/>
              <a:gd name="T8" fmla="*/ 0 60000 65536"/>
              <a:gd name="T9" fmla="*/ 0 60000 65536"/>
              <a:gd name="T10" fmla="*/ 0 60000 65536"/>
              <a:gd name="T11" fmla="*/ 0 60000 65536"/>
              <a:gd name="T12" fmla="*/ 0 w 147"/>
              <a:gd name="T13" fmla="*/ 0 h 79"/>
              <a:gd name="T14" fmla="*/ 147 w 147"/>
              <a:gd name="T15" fmla="*/ 79 h 79"/>
            </a:gdLst>
            <a:ahLst/>
            <a:cxnLst>
              <a:cxn ang="T8">
                <a:pos x="T0" y="T1"/>
              </a:cxn>
              <a:cxn ang="T9">
                <a:pos x="T2" y="T3"/>
              </a:cxn>
              <a:cxn ang="T10">
                <a:pos x="T4" y="T5"/>
              </a:cxn>
              <a:cxn ang="T11">
                <a:pos x="T6" y="T7"/>
              </a:cxn>
            </a:cxnLst>
            <a:rect l="T12" t="T13" r="T14" b="T15"/>
            <a:pathLst>
              <a:path w="147" h="79">
                <a:moveTo>
                  <a:pt x="0" y="78"/>
                </a:moveTo>
                <a:lnTo>
                  <a:pt x="146" y="38"/>
                </a:lnTo>
                <a:lnTo>
                  <a:pt x="0" y="0"/>
                </a:lnTo>
                <a:lnTo>
                  <a:pt x="0" y="78"/>
                </a:lnTo>
              </a:path>
            </a:pathLst>
          </a:custGeom>
          <a:solidFill>
            <a:srgbClr val="29FFF0"/>
          </a:solidFill>
          <a:ln w="9525" cap="rnd">
            <a:noFill/>
            <a:round/>
            <a:headEnd type="none" w="sm" len="sm"/>
            <a:tailEnd type="none" w="sm" len="sm"/>
          </a:ln>
        </p:spPr>
        <p:txBody>
          <a:bodyPr/>
          <a:lstStyle/>
          <a:p>
            <a:endParaRPr lang="tr-TR"/>
          </a:p>
        </p:txBody>
      </p:sp>
      <p:grpSp>
        <p:nvGrpSpPr>
          <p:cNvPr id="88089" name="Group 26"/>
          <p:cNvGrpSpPr>
            <a:grpSpLocks/>
          </p:cNvGrpSpPr>
          <p:nvPr/>
        </p:nvGrpSpPr>
        <p:grpSpPr bwMode="auto">
          <a:xfrm>
            <a:off x="3125788" y="5018088"/>
            <a:ext cx="284162" cy="227012"/>
            <a:chOff x="2215" y="2974"/>
            <a:chExt cx="202" cy="143"/>
          </a:xfrm>
        </p:grpSpPr>
        <p:sp>
          <p:nvSpPr>
            <p:cNvPr id="88195" name="Line 27"/>
            <p:cNvSpPr>
              <a:spLocks noChangeShapeType="1"/>
            </p:cNvSpPr>
            <p:nvPr/>
          </p:nvSpPr>
          <p:spPr bwMode="auto">
            <a:xfrm flipV="1">
              <a:off x="2345" y="2974"/>
              <a:ext cx="0" cy="143"/>
            </a:xfrm>
            <a:prstGeom prst="line">
              <a:avLst/>
            </a:prstGeom>
            <a:noFill/>
            <a:ln w="25400">
              <a:solidFill>
                <a:srgbClr val="FFFFFF"/>
              </a:solidFill>
              <a:round/>
              <a:headEnd type="none" w="sm" len="sm"/>
              <a:tailEnd type="none" w="sm" len="sm"/>
            </a:ln>
          </p:spPr>
          <p:txBody>
            <a:bodyPr wrap="none" anchor="ctr"/>
            <a:lstStyle/>
            <a:p>
              <a:endParaRPr lang="tr-TR"/>
            </a:p>
          </p:txBody>
        </p:sp>
        <p:sp>
          <p:nvSpPr>
            <p:cNvPr id="88196" name="Line 28"/>
            <p:cNvSpPr>
              <a:spLocks noChangeShapeType="1"/>
            </p:cNvSpPr>
            <p:nvPr/>
          </p:nvSpPr>
          <p:spPr bwMode="auto">
            <a:xfrm flipV="1">
              <a:off x="2417" y="2974"/>
              <a:ext cx="0" cy="143"/>
            </a:xfrm>
            <a:prstGeom prst="line">
              <a:avLst/>
            </a:prstGeom>
            <a:noFill/>
            <a:ln w="25400">
              <a:solidFill>
                <a:srgbClr val="FFFFFF"/>
              </a:solidFill>
              <a:round/>
              <a:headEnd type="none" w="sm" len="sm"/>
              <a:tailEnd type="none" w="sm" len="sm"/>
            </a:ln>
          </p:spPr>
          <p:txBody>
            <a:bodyPr wrap="none" anchor="ctr"/>
            <a:lstStyle/>
            <a:p>
              <a:endParaRPr lang="tr-TR"/>
            </a:p>
          </p:txBody>
        </p:sp>
        <p:sp>
          <p:nvSpPr>
            <p:cNvPr id="88197" name="Line 29"/>
            <p:cNvSpPr>
              <a:spLocks noChangeShapeType="1"/>
            </p:cNvSpPr>
            <p:nvPr/>
          </p:nvSpPr>
          <p:spPr bwMode="auto">
            <a:xfrm>
              <a:off x="2215" y="3050"/>
              <a:ext cx="118" cy="0"/>
            </a:xfrm>
            <a:prstGeom prst="line">
              <a:avLst/>
            </a:prstGeom>
            <a:noFill/>
            <a:ln w="25400">
              <a:solidFill>
                <a:srgbClr val="FFFFFF"/>
              </a:solidFill>
              <a:round/>
              <a:headEnd type="none" w="sm" len="sm"/>
              <a:tailEnd type="none" w="sm" len="sm"/>
            </a:ln>
          </p:spPr>
          <p:txBody>
            <a:bodyPr wrap="none" anchor="ctr"/>
            <a:lstStyle/>
            <a:p>
              <a:endParaRPr lang="tr-TR"/>
            </a:p>
          </p:txBody>
        </p:sp>
      </p:grpSp>
      <p:sp>
        <p:nvSpPr>
          <p:cNvPr id="45086" name="Rectangle 30"/>
          <p:cNvSpPr>
            <a:spLocks noChangeArrowheads="1"/>
          </p:cNvSpPr>
          <p:nvPr/>
        </p:nvSpPr>
        <p:spPr bwMode="auto">
          <a:xfrm>
            <a:off x="3132138" y="3459163"/>
            <a:ext cx="890587" cy="285750"/>
          </a:xfrm>
          <a:prstGeom prst="rect">
            <a:avLst/>
          </a:prstGeom>
          <a:noFill/>
          <a:ln w="9525">
            <a:noFill/>
            <a:miter lim="800000"/>
            <a:headEnd/>
            <a:tailEnd/>
          </a:ln>
        </p:spPr>
        <p:txBody>
          <a:bodyPr wrap="none" lIns="92075" tIns="46038" rIns="92075" bIns="46038" anchor="ctr"/>
          <a:lstStyle/>
          <a:p>
            <a:r>
              <a:rPr lang="tr-TR" sz="2400" b="1">
                <a:solidFill>
                  <a:schemeClr val="folHlink"/>
                </a:solidFill>
                <a:latin typeface="Arial" pitchFamily="34" charset="0"/>
              </a:rPr>
              <a:t>Kan glukozu</a:t>
            </a:r>
            <a:endParaRPr lang="en-US" sz="2400" b="1">
              <a:solidFill>
                <a:schemeClr val="folHlink"/>
              </a:solidFill>
              <a:latin typeface="Arial" pitchFamily="34" charset="0"/>
            </a:endParaRPr>
          </a:p>
        </p:txBody>
      </p:sp>
      <p:sp>
        <p:nvSpPr>
          <p:cNvPr id="88091" name="Rectangle 31"/>
          <p:cNvSpPr>
            <a:spLocks noChangeArrowheads="1"/>
          </p:cNvSpPr>
          <p:nvPr/>
        </p:nvSpPr>
        <p:spPr bwMode="auto">
          <a:xfrm>
            <a:off x="4694238" y="3017838"/>
            <a:ext cx="1390650" cy="349250"/>
          </a:xfrm>
          <a:prstGeom prst="rect">
            <a:avLst/>
          </a:prstGeom>
          <a:noFill/>
          <a:ln w="9525">
            <a:noFill/>
            <a:miter lim="800000"/>
            <a:headEnd/>
            <a:tailEnd/>
          </a:ln>
        </p:spPr>
        <p:txBody>
          <a:bodyPr wrap="none" lIns="92075" tIns="46038" rIns="92075" bIns="46038" anchor="ctr"/>
          <a:lstStyle/>
          <a:p>
            <a:pPr algn="ctr"/>
            <a:r>
              <a:rPr lang="en-US" sz="1600" b="1">
                <a:latin typeface="Arial" pitchFamily="34" charset="0"/>
              </a:rPr>
              <a:t>Insulin re</a:t>
            </a:r>
            <a:r>
              <a:rPr lang="tr-TR" sz="1600" b="1">
                <a:latin typeface="Arial" pitchFamily="34" charset="0"/>
              </a:rPr>
              <a:t>zistansı</a:t>
            </a:r>
            <a:endParaRPr lang="en-US" sz="1600" b="1">
              <a:latin typeface="Arial" pitchFamily="34" charset="0"/>
            </a:endParaRPr>
          </a:p>
        </p:txBody>
      </p:sp>
      <p:sp>
        <p:nvSpPr>
          <p:cNvPr id="88092" name="Rectangle 32"/>
          <p:cNvSpPr>
            <a:spLocks noChangeArrowheads="1"/>
          </p:cNvSpPr>
          <p:nvPr/>
        </p:nvSpPr>
        <p:spPr bwMode="auto">
          <a:xfrm>
            <a:off x="4975225" y="5988050"/>
            <a:ext cx="1392238" cy="349250"/>
          </a:xfrm>
          <a:prstGeom prst="rect">
            <a:avLst/>
          </a:prstGeom>
          <a:noFill/>
          <a:ln w="9525">
            <a:noFill/>
            <a:miter lim="800000"/>
            <a:headEnd/>
            <a:tailEnd/>
          </a:ln>
        </p:spPr>
        <p:txBody>
          <a:bodyPr wrap="none" lIns="92075" tIns="46038" rIns="92075" bIns="46038" anchor="ctr"/>
          <a:lstStyle/>
          <a:p>
            <a:pPr marL="228600" indent="-228600">
              <a:tabLst>
                <a:tab pos="220663" algn="l"/>
              </a:tabLst>
            </a:pPr>
            <a:r>
              <a:rPr lang="en-US" sz="2400" b="1">
                <a:solidFill>
                  <a:schemeClr val="folHlink"/>
                </a:solidFill>
                <a:latin typeface="Arial" pitchFamily="34" charset="0"/>
              </a:rPr>
              <a:t>Pan</a:t>
            </a:r>
            <a:r>
              <a:rPr lang="tr-TR" sz="2400" b="1">
                <a:solidFill>
                  <a:schemeClr val="folHlink"/>
                </a:solidFill>
                <a:latin typeface="Arial" pitchFamily="34" charset="0"/>
              </a:rPr>
              <a:t>k</a:t>
            </a:r>
            <a:r>
              <a:rPr lang="en-US" sz="2400" b="1">
                <a:solidFill>
                  <a:schemeClr val="folHlink"/>
                </a:solidFill>
                <a:latin typeface="Arial" pitchFamily="34" charset="0"/>
              </a:rPr>
              <a:t>reas</a:t>
            </a:r>
            <a:r>
              <a:rPr lang="en-US" sz="1700" b="1">
                <a:latin typeface="Arial" pitchFamily="34" charset="0"/>
              </a:rPr>
              <a:t> insulin se</a:t>
            </a:r>
            <a:r>
              <a:rPr lang="tr-TR" sz="1700" b="1">
                <a:latin typeface="Arial" pitchFamily="34" charset="0"/>
              </a:rPr>
              <a:t>k</a:t>
            </a:r>
            <a:r>
              <a:rPr lang="en-US" sz="1700" b="1">
                <a:latin typeface="Arial" pitchFamily="34" charset="0"/>
              </a:rPr>
              <a:t>re</a:t>
            </a:r>
            <a:r>
              <a:rPr lang="tr-TR" sz="1700" b="1">
                <a:latin typeface="Arial" pitchFamily="34" charset="0"/>
              </a:rPr>
              <a:t>sy</a:t>
            </a:r>
            <a:r>
              <a:rPr lang="en-US" sz="1700" b="1">
                <a:latin typeface="Arial" pitchFamily="34" charset="0"/>
              </a:rPr>
              <a:t>on</a:t>
            </a:r>
          </a:p>
        </p:txBody>
      </p:sp>
      <p:sp>
        <p:nvSpPr>
          <p:cNvPr id="88093" name="Rectangle 33"/>
          <p:cNvSpPr>
            <a:spLocks noChangeArrowheads="1"/>
          </p:cNvSpPr>
          <p:nvPr/>
        </p:nvSpPr>
        <p:spPr bwMode="auto">
          <a:xfrm>
            <a:off x="6059488" y="2935288"/>
            <a:ext cx="1392237" cy="349250"/>
          </a:xfrm>
          <a:prstGeom prst="rect">
            <a:avLst/>
          </a:prstGeom>
          <a:noFill/>
          <a:ln w="9525">
            <a:noFill/>
            <a:miter lim="800000"/>
            <a:headEnd/>
            <a:tailEnd/>
          </a:ln>
        </p:spPr>
        <p:txBody>
          <a:bodyPr wrap="none" lIns="92075" tIns="46038" rIns="92075" bIns="46038" anchor="ctr"/>
          <a:lstStyle/>
          <a:p>
            <a:pPr marL="457200" indent="-457200">
              <a:tabLst>
                <a:tab pos="220663" algn="l"/>
              </a:tabLst>
            </a:pPr>
            <a:r>
              <a:rPr lang="tr-TR" sz="2400" b="1">
                <a:solidFill>
                  <a:srgbClr val="FFFF00"/>
                </a:solidFill>
                <a:latin typeface="Arial" pitchFamily="34" charset="0"/>
              </a:rPr>
              <a:t>  </a:t>
            </a:r>
            <a:r>
              <a:rPr lang="tr-TR" sz="2400" b="1">
                <a:solidFill>
                  <a:schemeClr val="folHlink"/>
                </a:solidFill>
                <a:latin typeface="Arial" pitchFamily="34" charset="0"/>
              </a:rPr>
              <a:t>Kas ve yağ dokusu</a:t>
            </a:r>
            <a:endParaRPr lang="tr-TR" sz="2400" b="1">
              <a:latin typeface="Arial" pitchFamily="34" charset="0"/>
            </a:endParaRPr>
          </a:p>
          <a:p>
            <a:pPr marL="457200" indent="-457200">
              <a:tabLst>
                <a:tab pos="220663" algn="l"/>
              </a:tabLst>
            </a:pPr>
            <a:r>
              <a:rPr lang="tr-TR" sz="2400" b="1">
                <a:latin typeface="Arial" pitchFamily="34" charset="0"/>
              </a:rPr>
              <a:t>        </a:t>
            </a:r>
            <a:r>
              <a:rPr lang="en-US" sz="2400" b="1">
                <a:latin typeface="Arial" pitchFamily="34" charset="0"/>
              </a:rPr>
              <a:t>glu</a:t>
            </a:r>
            <a:r>
              <a:rPr lang="tr-TR" sz="2400" b="1">
                <a:latin typeface="Arial" pitchFamily="34" charset="0"/>
              </a:rPr>
              <a:t>k</a:t>
            </a:r>
            <a:r>
              <a:rPr lang="en-US" sz="2400" b="1">
                <a:latin typeface="Arial" pitchFamily="34" charset="0"/>
              </a:rPr>
              <a:t>o</a:t>
            </a:r>
            <a:r>
              <a:rPr lang="tr-TR" sz="2400" b="1">
                <a:latin typeface="Arial" pitchFamily="34" charset="0"/>
              </a:rPr>
              <a:t>z</a:t>
            </a:r>
            <a:r>
              <a:rPr lang="en-US" sz="2400" b="1">
                <a:latin typeface="Arial" pitchFamily="34" charset="0"/>
              </a:rPr>
              <a:t> uptake</a:t>
            </a:r>
          </a:p>
        </p:txBody>
      </p:sp>
      <p:grpSp>
        <p:nvGrpSpPr>
          <p:cNvPr id="88094" name="Group 34"/>
          <p:cNvGrpSpPr>
            <a:grpSpLocks/>
          </p:cNvGrpSpPr>
          <p:nvPr/>
        </p:nvGrpSpPr>
        <p:grpSpPr bwMode="auto">
          <a:xfrm>
            <a:off x="5822950" y="3549650"/>
            <a:ext cx="457200" cy="301625"/>
            <a:chOff x="4126" y="2049"/>
            <a:chExt cx="325" cy="190"/>
          </a:xfrm>
        </p:grpSpPr>
        <p:sp>
          <p:nvSpPr>
            <p:cNvPr id="88192" name="Line 35"/>
            <p:cNvSpPr>
              <a:spLocks noChangeShapeType="1"/>
            </p:cNvSpPr>
            <p:nvPr/>
          </p:nvSpPr>
          <p:spPr bwMode="auto">
            <a:xfrm>
              <a:off x="4126" y="2167"/>
              <a:ext cx="325" cy="0"/>
            </a:xfrm>
            <a:prstGeom prst="line">
              <a:avLst/>
            </a:prstGeom>
            <a:noFill/>
            <a:ln w="25400">
              <a:solidFill>
                <a:srgbClr val="FFFFFF"/>
              </a:solidFill>
              <a:round/>
              <a:headEnd type="none" w="sm" len="sm"/>
              <a:tailEnd type="none" w="sm" len="sm"/>
            </a:ln>
          </p:spPr>
          <p:txBody>
            <a:bodyPr wrap="none" anchor="ctr"/>
            <a:lstStyle/>
            <a:p>
              <a:endParaRPr lang="tr-TR"/>
            </a:p>
          </p:txBody>
        </p:sp>
        <p:sp>
          <p:nvSpPr>
            <p:cNvPr id="88193" name="Line 36"/>
            <p:cNvSpPr>
              <a:spLocks noChangeShapeType="1"/>
            </p:cNvSpPr>
            <p:nvPr/>
          </p:nvSpPr>
          <p:spPr bwMode="auto">
            <a:xfrm>
              <a:off x="4126" y="2239"/>
              <a:ext cx="325" cy="0"/>
            </a:xfrm>
            <a:prstGeom prst="line">
              <a:avLst/>
            </a:prstGeom>
            <a:noFill/>
            <a:ln w="25400">
              <a:solidFill>
                <a:srgbClr val="FFFFFF"/>
              </a:solidFill>
              <a:round/>
              <a:headEnd type="none" w="sm" len="sm"/>
              <a:tailEnd type="none" w="sm" len="sm"/>
            </a:ln>
          </p:spPr>
          <p:txBody>
            <a:bodyPr wrap="none" anchor="ctr"/>
            <a:lstStyle/>
            <a:p>
              <a:endParaRPr lang="tr-TR"/>
            </a:p>
          </p:txBody>
        </p:sp>
        <p:sp>
          <p:nvSpPr>
            <p:cNvPr id="88194" name="Line 37"/>
            <p:cNvSpPr>
              <a:spLocks noChangeShapeType="1"/>
            </p:cNvSpPr>
            <p:nvPr/>
          </p:nvSpPr>
          <p:spPr bwMode="auto">
            <a:xfrm>
              <a:off x="4288" y="2049"/>
              <a:ext cx="0" cy="108"/>
            </a:xfrm>
            <a:prstGeom prst="line">
              <a:avLst/>
            </a:prstGeom>
            <a:noFill/>
            <a:ln w="25400">
              <a:solidFill>
                <a:srgbClr val="FFFFFF"/>
              </a:solidFill>
              <a:round/>
              <a:headEnd type="none" w="sm" len="sm"/>
              <a:tailEnd type="none" w="sm" len="sm"/>
            </a:ln>
          </p:spPr>
          <p:txBody>
            <a:bodyPr wrap="none" anchor="ctr"/>
            <a:lstStyle/>
            <a:p>
              <a:endParaRPr lang="tr-TR"/>
            </a:p>
          </p:txBody>
        </p:sp>
      </p:grpSp>
      <p:sp>
        <p:nvSpPr>
          <p:cNvPr id="45095" name="Rectangle 39"/>
          <p:cNvSpPr>
            <a:spLocks noGrp="1" noRot="1" noChangeArrowheads="1"/>
          </p:cNvSpPr>
          <p:nvPr>
            <p:ph type="title"/>
          </p:nvPr>
        </p:nvSpPr>
        <p:spPr>
          <a:xfrm>
            <a:off x="323850" y="152400"/>
            <a:ext cx="8569325" cy="1143000"/>
          </a:xfrm>
          <a:solidFill>
            <a:schemeClr val="accent4"/>
          </a:solidFill>
          <a:ln w="76200">
            <a:solidFill>
              <a:srgbClr val="800000"/>
            </a:solidFill>
          </a:ln>
        </p:spPr>
        <p:txBody>
          <a:bodyPr>
            <a:normAutofit/>
          </a:bodyPr>
          <a:lstStyle/>
          <a:p>
            <a:pPr eaLnBrk="1" hangingPunct="1"/>
            <a:r>
              <a:rPr lang="en-US" sz="3300" b="1" smtClean="0">
                <a:solidFill>
                  <a:srgbClr val="000000"/>
                </a:solidFill>
                <a:latin typeface="Symbol" pitchFamily="18" charset="2"/>
                <a:ea typeface="ＭＳ Ｐゴシック" charset="-128"/>
              </a:rPr>
              <a:t>a</a:t>
            </a:r>
            <a:r>
              <a:rPr lang="en-US" sz="3300" b="1" smtClean="0">
                <a:solidFill>
                  <a:srgbClr val="000000"/>
                </a:solidFill>
                <a:ea typeface="ＭＳ Ｐゴシック" charset="-128"/>
              </a:rPr>
              <a:t>-Glu</a:t>
            </a:r>
            <a:r>
              <a:rPr lang="tr-TR" sz="3300" b="1" smtClean="0">
                <a:solidFill>
                  <a:srgbClr val="000000"/>
                </a:solidFill>
                <a:ea typeface="ＭＳ Ｐゴシック" charset="-128"/>
              </a:rPr>
              <a:t>kozidaz</a:t>
            </a:r>
            <a:r>
              <a:rPr lang="en-US" sz="3300" b="1" smtClean="0">
                <a:solidFill>
                  <a:srgbClr val="000000"/>
                </a:solidFill>
                <a:ea typeface="ＭＳ Ｐゴシック" charset="-128"/>
              </a:rPr>
              <a:t> Inhibit</a:t>
            </a:r>
            <a:r>
              <a:rPr lang="tr-TR" sz="3300" b="1" smtClean="0">
                <a:solidFill>
                  <a:srgbClr val="000000"/>
                </a:solidFill>
                <a:ea typeface="ＭＳ Ｐゴシック" charset="-128"/>
              </a:rPr>
              <a:t>ö</a:t>
            </a:r>
            <a:r>
              <a:rPr lang="en-US" sz="3300" b="1" smtClean="0">
                <a:solidFill>
                  <a:srgbClr val="000000"/>
                </a:solidFill>
                <a:ea typeface="ＭＳ Ｐゴシック" charset="-128"/>
              </a:rPr>
              <a:t>r</a:t>
            </a:r>
            <a:r>
              <a:rPr lang="tr-TR" sz="3300" b="1" smtClean="0">
                <a:solidFill>
                  <a:srgbClr val="000000"/>
                </a:solidFill>
                <a:ea typeface="ＭＳ Ｐゴシック" charset="-128"/>
              </a:rPr>
              <a:t>leri</a:t>
            </a:r>
            <a:r>
              <a:rPr lang="en-US" sz="3300" b="1" smtClean="0">
                <a:solidFill>
                  <a:srgbClr val="000000"/>
                </a:solidFill>
                <a:ea typeface="ＭＳ Ｐゴシック" charset="-128"/>
              </a:rPr>
              <a:t>:</a:t>
            </a:r>
            <a:br>
              <a:rPr lang="en-US" sz="3300" b="1" smtClean="0">
                <a:solidFill>
                  <a:srgbClr val="000000"/>
                </a:solidFill>
                <a:ea typeface="ＭＳ Ｐゴシック" charset="-128"/>
              </a:rPr>
            </a:br>
            <a:r>
              <a:rPr lang="tr-TR" sz="3300" b="1" smtClean="0">
                <a:solidFill>
                  <a:srgbClr val="000000"/>
                </a:solidFill>
                <a:ea typeface="ＭＳ Ｐゴシック" charset="-128"/>
              </a:rPr>
              <a:t>Etki mekanizması</a:t>
            </a:r>
            <a:endParaRPr lang="en-US" sz="3300" b="1" smtClean="0">
              <a:solidFill>
                <a:srgbClr val="000000"/>
              </a:solidFill>
              <a:ea typeface="ＭＳ Ｐゴシック" charset="-128"/>
            </a:endParaRPr>
          </a:p>
        </p:txBody>
      </p:sp>
      <p:grpSp>
        <p:nvGrpSpPr>
          <p:cNvPr id="88096" name="Group 40"/>
          <p:cNvGrpSpPr>
            <a:grpSpLocks/>
          </p:cNvGrpSpPr>
          <p:nvPr/>
        </p:nvGrpSpPr>
        <p:grpSpPr bwMode="auto">
          <a:xfrm>
            <a:off x="6361113" y="3282950"/>
            <a:ext cx="1090612" cy="2444750"/>
            <a:chOff x="4757" y="1508"/>
            <a:chExt cx="659" cy="1540"/>
          </a:xfrm>
        </p:grpSpPr>
        <p:sp>
          <p:nvSpPr>
            <p:cNvPr id="88189" name="Freeform 41"/>
            <p:cNvSpPr>
              <a:spLocks/>
            </p:cNvSpPr>
            <p:nvPr/>
          </p:nvSpPr>
          <p:spPr bwMode="auto">
            <a:xfrm rot="4152638">
              <a:off x="4989" y="2621"/>
              <a:ext cx="578" cy="276"/>
            </a:xfrm>
            <a:custGeom>
              <a:avLst/>
              <a:gdLst>
                <a:gd name="T0" fmla="*/ 989 w 354"/>
                <a:gd name="T1" fmla="*/ 1642 h 161"/>
                <a:gd name="T2" fmla="*/ 4787 w 354"/>
                <a:gd name="T3" fmla="*/ 1596 h 161"/>
                <a:gd name="T4" fmla="*/ 8232 w 354"/>
                <a:gd name="T5" fmla="*/ 1137 h 161"/>
                <a:gd name="T6" fmla="*/ 10326 w 354"/>
                <a:gd name="T7" fmla="*/ 605 h 161"/>
                <a:gd name="T8" fmla="*/ 10909 w 354"/>
                <a:gd name="T9" fmla="*/ 226 h 161"/>
                <a:gd name="T10" fmla="*/ 10512 w 354"/>
                <a:gd name="T11" fmla="*/ 1884 h 161"/>
                <a:gd name="T12" fmla="*/ 10268 w 354"/>
                <a:gd name="T13" fmla="*/ 3732 h 161"/>
                <a:gd name="T14" fmla="*/ 10268 w 354"/>
                <a:gd name="T15" fmla="*/ 4337 h 161"/>
                <a:gd name="T16" fmla="*/ 9872 w 354"/>
                <a:gd name="T17" fmla="*/ 4620 h 161"/>
                <a:gd name="T18" fmla="*/ 7094 w 354"/>
                <a:gd name="T19" fmla="*/ 5537 h 161"/>
                <a:gd name="T20" fmla="*/ 3468 w 354"/>
                <a:gd name="T21" fmla="*/ 6468 h 161"/>
                <a:gd name="T22" fmla="*/ 717 w 354"/>
                <a:gd name="T23" fmla="*/ 6883 h 161"/>
                <a:gd name="T24" fmla="*/ 34 w 354"/>
                <a:gd name="T25" fmla="*/ 5551 h 161"/>
                <a:gd name="T26" fmla="*/ 989 w 354"/>
                <a:gd name="T27" fmla="*/ 1642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88190" name="Freeform 42"/>
            <p:cNvSpPr>
              <a:spLocks/>
            </p:cNvSpPr>
            <p:nvPr/>
          </p:nvSpPr>
          <p:spPr bwMode="auto">
            <a:xfrm rot="4525227" flipH="1" flipV="1">
              <a:off x="4606" y="1659"/>
              <a:ext cx="578" cy="276"/>
            </a:xfrm>
            <a:custGeom>
              <a:avLst/>
              <a:gdLst>
                <a:gd name="T0" fmla="*/ 989 w 354"/>
                <a:gd name="T1" fmla="*/ 1642 h 161"/>
                <a:gd name="T2" fmla="*/ 4787 w 354"/>
                <a:gd name="T3" fmla="*/ 1596 h 161"/>
                <a:gd name="T4" fmla="*/ 8232 w 354"/>
                <a:gd name="T5" fmla="*/ 1137 h 161"/>
                <a:gd name="T6" fmla="*/ 10326 w 354"/>
                <a:gd name="T7" fmla="*/ 605 h 161"/>
                <a:gd name="T8" fmla="*/ 10909 w 354"/>
                <a:gd name="T9" fmla="*/ 226 h 161"/>
                <a:gd name="T10" fmla="*/ 10512 w 354"/>
                <a:gd name="T11" fmla="*/ 1884 h 161"/>
                <a:gd name="T12" fmla="*/ 10268 w 354"/>
                <a:gd name="T13" fmla="*/ 3732 h 161"/>
                <a:gd name="T14" fmla="*/ 10268 w 354"/>
                <a:gd name="T15" fmla="*/ 4337 h 161"/>
                <a:gd name="T16" fmla="*/ 9872 w 354"/>
                <a:gd name="T17" fmla="*/ 4620 h 161"/>
                <a:gd name="T18" fmla="*/ 7094 w 354"/>
                <a:gd name="T19" fmla="*/ 5537 h 161"/>
                <a:gd name="T20" fmla="*/ 3468 w 354"/>
                <a:gd name="T21" fmla="*/ 6468 h 161"/>
                <a:gd name="T22" fmla="*/ 717 w 354"/>
                <a:gd name="T23" fmla="*/ 6883 h 161"/>
                <a:gd name="T24" fmla="*/ 34 w 354"/>
                <a:gd name="T25" fmla="*/ 5551 h 161"/>
                <a:gd name="T26" fmla="*/ 989 w 354"/>
                <a:gd name="T27" fmla="*/ 1642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88191" name="Freeform 43"/>
            <p:cNvSpPr>
              <a:spLocks/>
            </p:cNvSpPr>
            <p:nvPr/>
          </p:nvSpPr>
          <p:spPr bwMode="auto">
            <a:xfrm rot="4152638">
              <a:off x="4570" y="2106"/>
              <a:ext cx="1008" cy="341"/>
            </a:xfrm>
            <a:custGeom>
              <a:avLst/>
              <a:gdLst>
                <a:gd name="T0" fmla="*/ 593 w 617"/>
                <a:gd name="T1" fmla="*/ 4848 h 197"/>
                <a:gd name="T2" fmla="*/ 34 w 617"/>
                <a:gd name="T3" fmla="*/ 4192 h 197"/>
                <a:gd name="T4" fmla="*/ 805 w 617"/>
                <a:gd name="T5" fmla="*/ 3574 h 197"/>
                <a:gd name="T6" fmla="*/ 4259 w 617"/>
                <a:gd name="T7" fmla="*/ 1130 h 197"/>
                <a:gd name="T8" fmla="*/ 8276 w 617"/>
                <a:gd name="T9" fmla="*/ 83 h 197"/>
                <a:gd name="T10" fmla="*/ 12790 w 617"/>
                <a:gd name="T11" fmla="*/ 512 h 197"/>
                <a:gd name="T12" fmla="*/ 16267 w 617"/>
                <a:gd name="T13" fmla="*/ 2361 h 197"/>
                <a:gd name="T14" fmla="*/ 18570 w 617"/>
                <a:gd name="T15" fmla="*/ 4336 h 197"/>
                <a:gd name="T16" fmla="*/ 19134 w 617"/>
                <a:gd name="T17" fmla="*/ 4755 h 197"/>
                <a:gd name="T18" fmla="*/ 18330 w 617"/>
                <a:gd name="T19" fmla="*/ 5456 h 197"/>
                <a:gd name="T20" fmla="*/ 15153 w 617"/>
                <a:gd name="T21" fmla="*/ 7911 h 197"/>
                <a:gd name="T22" fmla="*/ 11519 w 617"/>
                <a:gd name="T23" fmla="*/ 9039 h 197"/>
                <a:gd name="T24" fmla="*/ 6958 w 617"/>
                <a:gd name="T25" fmla="*/ 8657 h 197"/>
                <a:gd name="T26" fmla="*/ 2848 w 617"/>
                <a:gd name="T27" fmla="*/ 6436 h 197"/>
                <a:gd name="T28" fmla="*/ 593 w 617"/>
                <a:gd name="T29" fmla="*/ 4848 h 1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7"/>
                <a:gd name="T46" fmla="*/ 0 h 197"/>
                <a:gd name="T47" fmla="*/ 617 w 617"/>
                <a:gd name="T48" fmla="*/ 197 h 1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7" h="197">
                  <a:moveTo>
                    <a:pt x="19" y="104"/>
                  </a:moveTo>
                  <a:cubicBezTo>
                    <a:pt x="4" y="96"/>
                    <a:pt x="0" y="94"/>
                    <a:pt x="1" y="90"/>
                  </a:cubicBezTo>
                  <a:cubicBezTo>
                    <a:pt x="2" y="86"/>
                    <a:pt x="3" y="88"/>
                    <a:pt x="26" y="77"/>
                  </a:cubicBezTo>
                  <a:cubicBezTo>
                    <a:pt x="49" y="66"/>
                    <a:pt x="97" y="36"/>
                    <a:pt x="137" y="24"/>
                  </a:cubicBezTo>
                  <a:cubicBezTo>
                    <a:pt x="177" y="12"/>
                    <a:pt x="220" y="4"/>
                    <a:pt x="266" y="2"/>
                  </a:cubicBezTo>
                  <a:cubicBezTo>
                    <a:pt x="312" y="0"/>
                    <a:pt x="369" y="3"/>
                    <a:pt x="412" y="11"/>
                  </a:cubicBezTo>
                  <a:cubicBezTo>
                    <a:pt x="455" y="19"/>
                    <a:pt x="493" y="37"/>
                    <a:pt x="524" y="51"/>
                  </a:cubicBezTo>
                  <a:cubicBezTo>
                    <a:pt x="555" y="65"/>
                    <a:pt x="583" y="84"/>
                    <a:pt x="598" y="93"/>
                  </a:cubicBezTo>
                  <a:cubicBezTo>
                    <a:pt x="613" y="102"/>
                    <a:pt x="617" y="98"/>
                    <a:pt x="616" y="102"/>
                  </a:cubicBezTo>
                  <a:cubicBezTo>
                    <a:pt x="615" y="106"/>
                    <a:pt x="611" y="106"/>
                    <a:pt x="590" y="117"/>
                  </a:cubicBezTo>
                  <a:cubicBezTo>
                    <a:pt x="569" y="128"/>
                    <a:pt x="525" y="157"/>
                    <a:pt x="488" y="170"/>
                  </a:cubicBezTo>
                  <a:cubicBezTo>
                    <a:pt x="451" y="183"/>
                    <a:pt x="415" y="191"/>
                    <a:pt x="371" y="194"/>
                  </a:cubicBezTo>
                  <a:cubicBezTo>
                    <a:pt x="327" y="197"/>
                    <a:pt x="270" y="195"/>
                    <a:pt x="224" y="186"/>
                  </a:cubicBezTo>
                  <a:cubicBezTo>
                    <a:pt x="178" y="177"/>
                    <a:pt x="126" y="152"/>
                    <a:pt x="92" y="138"/>
                  </a:cubicBezTo>
                  <a:cubicBezTo>
                    <a:pt x="58" y="124"/>
                    <a:pt x="34" y="112"/>
                    <a:pt x="19" y="10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grpSp>
        <p:nvGrpSpPr>
          <p:cNvPr id="88097" name="Group 44"/>
          <p:cNvGrpSpPr>
            <a:grpSpLocks/>
          </p:cNvGrpSpPr>
          <p:nvPr/>
        </p:nvGrpSpPr>
        <p:grpSpPr bwMode="auto">
          <a:xfrm>
            <a:off x="1603375" y="4978400"/>
            <a:ext cx="1485900" cy="1169988"/>
            <a:chOff x="1672" y="2855"/>
            <a:chExt cx="601" cy="409"/>
          </a:xfrm>
        </p:grpSpPr>
        <p:sp>
          <p:nvSpPr>
            <p:cNvPr id="88187" name="Freeform 45"/>
            <p:cNvSpPr>
              <a:spLocks/>
            </p:cNvSpPr>
            <p:nvPr/>
          </p:nvSpPr>
          <p:spPr bwMode="auto">
            <a:xfrm>
              <a:off x="1672" y="2855"/>
              <a:ext cx="380" cy="409"/>
            </a:xfrm>
            <a:custGeom>
              <a:avLst/>
              <a:gdLst>
                <a:gd name="T0" fmla="*/ 83 w 380"/>
                <a:gd name="T1" fmla="*/ 384 h 409"/>
                <a:gd name="T2" fmla="*/ 46 w 380"/>
                <a:gd name="T3" fmla="*/ 409 h 409"/>
                <a:gd name="T4" fmla="*/ 14 w 380"/>
                <a:gd name="T5" fmla="*/ 387 h 409"/>
                <a:gd name="T6" fmla="*/ 4 w 380"/>
                <a:gd name="T7" fmla="*/ 295 h 409"/>
                <a:gd name="T8" fmla="*/ 11 w 380"/>
                <a:gd name="T9" fmla="*/ 144 h 409"/>
                <a:gd name="T10" fmla="*/ 71 w 380"/>
                <a:gd name="T11" fmla="*/ 54 h 409"/>
                <a:gd name="T12" fmla="*/ 169 w 380"/>
                <a:gd name="T13" fmla="*/ 9 h 409"/>
                <a:gd name="T14" fmla="*/ 266 w 380"/>
                <a:gd name="T15" fmla="*/ 1 h 409"/>
                <a:gd name="T16" fmla="*/ 335 w 380"/>
                <a:gd name="T17" fmla="*/ 16 h 409"/>
                <a:gd name="T18" fmla="*/ 371 w 380"/>
                <a:gd name="T19" fmla="*/ 40 h 409"/>
                <a:gd name="T20" fmla="*/ 380 w 380"/>
                <a:gd name="T21" fmla="*/ 79 h 409"/>
                <a:gd name="T22" fmla="*/ 370 w 380"/>
                <a:gd name="T23" fmla="*/ 196 h 409"/>
                <a:gd name="T24" fmla="*/ 349 w 380"/>
                <a:gd name="T25" fmla="*/ 232 h 409"/>
                <a:gd name="T26" fmla="*/ 269 w 380"/>
                <a:gd name="T27" fmla="*/ 271 h 409"/>
                <a:gd name="T28" fmla="*/ 203 w 380"/>
                <a:gd name="T29" fmla="*/ 294 h 409"/>
                <a:gd name="T30" fmla="*/ 154 w 380"/>
                <a:gd name="T31" fmla="*/ 333 h 409"/>
                <a:gd name="T32" fmla="*/ 106 w 380"/>
                <a:gd name="T33" fmla="*/ 361 h 409"/>
                <a:gd name="T34" fmla="*/ 83 w 380"/>
                <a:gd name="T35" fmla="*/ 38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0"/>
                <a:gd name="T55" fmla="*/ 0 h 409"/>
                <a:gd name="T56" fmla="*/ 380 w 380"/>
                <a:gd name="T57" fmla="*/ 409 h 4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0" h="409">
                  <a:moveTo>
                    <a:pt x="83" y="384"/>
                  </a:moveTo>
                  <a:cubicBezTo>
                    <a:pt x="73" y="392"/>
                    <a:pt x="57" y="409"/>
                    <a:pt x="46" y="409"/>
                  </a:cubicBezTo>
                  <a:cubicBezTo>
                    <a:pt x="35" y="409"/>
                    <a:pt x="21" y="406"/>
                    <a:pt x="14" y="387"/>
                  </a:cubicBezTo>
                  <a:cubicBezTo>
                    <a:pt x="7" y="368"/>
                    <a:pt x="4" y="335"/>
                    <a:pt x="4" y="295"/>
                  </a:cubicBezTo>
                  <a:cubicBezTo>
                    <a:pt x="4" y="255"/>
                    <a:pt x="0" y="184"/>
                    <a:pt x="11" y="144"/>
                  </a:cubicBezTo>
                  <a:cubicBezTo>
                    <a:pt x="22" y="104"/>
                    <a:pt x="45" y="76"/>
                    <a:pt x="71" y="54"/>
                  </a:cubicBezTo>
                  <a:cubicBezTo>
                    <a:pt x="97" y="32"/>
                    <a:pt x="137" y="18"/>
                    <a:pt x="169" y="9"/>
                  </a:cubicBezTo>
                  <a:cubicBezTo>
                    <a:pt x="201" y="0"/>
                    <a:pt x="238" y="0"/>
                    <a:pt x="266" y="1"/>
                  </a:cubicBezTo>
                  <a:cubicBezTo>
                    <a:pt x="294" y="2"/>
                    <a:pt x="318" y="10"/>
                    <a:pt x="335" y="16"/>
                  </a:cubicBezTo>
                  <a:cubicBezTo>
                    <a:pt x="352" y="22"/>
                    <a:pt x="364" y="29"/>
                    <a:pt x="371" y="40"/>
                  </a:cubicBezTo>
                  <a:cubicBezTo>
                    <a:pt x="378" y="51"/>
                    <a:pt x="380" y="53"/>
                    <a:pt x="380" y="79"/>
                  </a:cubicBezTo>
                  <a:cubicBezTo>
                    <a:pt x="380" y="105"/>
                    <a:pt x="375" y="171"/>
                    <a:pt x="370" y="196"/>
                  </a:cubicBezTo>
                  <a:cubicBezTo>
                    <a:pt x="365" y="221"/>
                    <a:pt x="366" y="219"/>
                    <a:pt x="349" y="232"/>
                  </a:cubicBezTo>
                  <a:cubicBezTo>
                    <a:pt x="332" y="245"/>
                    <a:pt x="293" y="261"/>
                    <a:pt x="269" y="271"/>
                  </a:cubicBezTo>
                  <a:cubicBezTo>
                    <a:pt x="245" y="281"/>
                    <a:pt x="222" y="284"/>
                    <a:pt x="203" y="294"/>
                  </a:cubicBezTo>
                  <a:cubicBezTo>
                    <a:pt x="184" y="304"/>
                    <a:pt x="170" y="322"/>
                    <a:pt x="154" y="333"/>
                  </a:cubicBezTo>
                  <a:cubicBezTo>
                    <a:pt x="138" y="344"/>
                    <a:pt x="119" y="352"/>
                    <a:pt x="106" y="361"/>
                  </a:cubicBezTo>
                  <a:cubicBezTo>
                    <a:pt x="93" y="370"/>
                    <a:pt x="93" y="376"/>
                    <a:pt x="83" y="38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sp>
          <p:nvSpPr>
            <p:cNvPr id="88188" name="Freeform 46"/>
            <p:cNvSpPr>
              <a:spLocks/>
            </p:cNvSpPr>
            <p:nvPr/>
          </p:nvSpPr>
          <p:spPr bwMode="auto">
            <a:xfrm>
              <a:off x="2016" y="2888"/>
              <a:ext cx="257" cy="189"/>
            </a:xfrm>
            <a:custGeom>
              <a:avLst/>
              <a:gdLst>
                <a:gd name="T0" fmla="*/ 11 w 269"/>
                <a:gd name="T1" fmla="*/ 46 h 189"/>
                <a:gd name="T2" fmla="*/ 26 w 269"/>
                <a:gd name="T3" fmla="*/ 10 h 189"/>
                <a:gd name="T4" fmla="*/ 46 w 269"/>
                <a:gd name="T5" fmla="*/ 1 h 189"/>
                <a:gd name="T6" fmla="*/ 110 w 269"/>
                <a:gd name="T7" fmla="*/ 4 h 189"/>
                <a:gd name="T8" fmla="*/ 161 w 269"/>
                <a:gd name="T9" fmla="*/ 28 h 189"/>
                <a:gd name="T10" fmla="*/ 183 w 269"/>
                <a:gd name="T11" fmla="*/ 43 h 189"/>
                <a:gd name="T12" fmla="*/ 195 w 269"/>
                <a:gd name="T13" fmla="*/ 42 h 189"/>
                <a:gd name="T14" fmla="*/ 187 w 269"/>
                <a:gd name="T15" fmla="*/ 64 h 189"/>
                <a:gd name="T16" fmla="*/ 163 w 269"/>
                <a:gd name="T17" fmla="*/ 88 h 189"/>
                <a:gd name="T18" fmla="*/ 139 w 269"/>
                <a:gd name="T19" fmla="*/ 118 h 189"/>
                <a:gd name="T20" fmla="*/ 98 w 269"/>
                <a:gd name="T21" fmla="*/ 154 h 189"/>
                <a:gd name="T22" fmla="*/ 47 w 269"/>
                <a:gd name="T23" fmla="*/ 184 h 189"/>
                <a:gd name="T24" fmla="*/ 18 w 269"/>
                <a:gd name="T25" fmla="*/ 184 h 189"/>
                <a:gd name="T26" fmla="*/ 1 w 269"/>
                <a:gd name="T27" fmla="*/ 163 h 189"/>
                <a:gd name="T28" fmla="*/ 11 w 269"/>
                <a:gd name="T29" fmla="*/ 46 h 1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9"/>
                <a:gd name="T46" fmla="*/ 0 h 189"/>
                <a:gd name="T47" fmla="*/ 269 w 269"/>
                <a:gd name="T48" fmla="*/ 189 h 1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9" h="189">
                  <a:moveTo>
                    <a:pt x="16" y="46"/>
                  </a:moveTo>
                  <a:cubicBezTo>
                    <a:pt x="21" y="21"/>
                    <a:pt x="26" y="17"/>
                    <a:pt x="34" y="10"/>
                  </a:cubicBezTo>
                  <a:cubicBezTo>
                    <a:pt x="42" y="3"/>
                    <a:pt x="44" y="2"/>
                    <a:pt x="63" y="1"/>
                  </a:cubicBezTo>
                  <a:cubicBezTo>
                    <a:pt x="82" y="0"/>
                    <a:pt x="124" y="0"/>
                    <a:pt x="151" y="4"/>
                  </a:cubicBezTo>
                  <a:cubicBezTo>
                    <a:pt x="178" y="8"/>
                    <a:pt x="206" y="22"/>
                    <a:pt x="223" y="28"/>
                  </a:cubicBezTo>
                  <a:cubicBezTo>
                    <a:pt x="240" y="34"/>
                    <a:pt x="245" y="41"/>
                    <a:pt x="252" y="43"/>
                  </a:cubicBezTo>
                  <a:cubicBezTo>
                    <a:pt x="259" y="45"/>
                    <a:pt x="267" y="39"/>
                    <a:pt x="268" y="42"/>
                  </a:cubicBezTo>
                  <a:cubicBezTo>
                    <a:pt x="269" y="45"/>
                    <a:pt x="266" y="56"/>
                    <a:pt x="259" y="64"/>
                  </a:cubicBezTo>
                  <a:cubicBezTo>
                    <a:pt x="252" y="72"/>
                    <a:pt x="236" y="79"/>
                    <a:pt x="225" y="88"/>
                  </a:cubicBezTo>
                  <a:cubicBezTo>
                    <a:pt x="214" y="97"/>
                    <a:pt x="205" y="107"/>
                    <a:pt x="190" y="118"/>
                  </a:cubicBezTo>
                  <a:cubicBezTo>
                    <a:pt x="175" y="129"/>
                    <a:pt x="157" y="143"/>
                    <a:pt x="136" y="154"/>
                  </a:cubicBezTo>
                  <a:cubicBezTo>
                    <a:pt x="115" y="165"/>
                    <a:pt x="82" y="179"/>
                    <a:pt x="64" y="184"/>
                  </a:cubicBezTo>
                  <a:cubicBezTo>
                    <a:pt x="46" y="189"/>
                    <a:pt x="35" y="187"/>
                    <a:pt x="25" y="184"/>
                  </a:cubicBezTo>
                  <a:cubicBezTo>
                    <a:pt x="15" y="181"/>
                    <a:pt x="2" y="186"/>
                    <a:pt x="1" y="163"/>
                  </a:cubicBezTo>
                  <a:cubicBezTo>
                    <a:pt x="0" y="140"/>
                    <a:pt x="11" y="71"/>
                    <a:pt x="16" y="46"/>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grpSp>
        <p:nvGrpSpPr>
          <p:cNvPr id="88098" name="Group 47"/>
          <p:cNvGrpSpPr>
            <a:grpSpLocks/>
          </p:cNvGrpSpPr>
          <p:nvPr/>
        </p:nvGrpSpPr>
        <p:grpSpPr bwMode="auto">
          <a:xfrm>
            <a:off x="323850" y="2420938"/>
            <a:ext cx="2160588" cy="1079500"/>
            <a:chOff x="234" y="1248"/>
            <a:chExt cx="1331" cy="597"/>
          </a:xfrm>
        </p:grpSpPr>
        <p:sp>
          <p:nvSpPr>
            <p:cNvPr id="88179" name="Freeform 48"/>
            <p:cNvSpPr>
              <a:spLocks/>
            </p:cNvSpPr>
            <p:nvPr/>
          </p:nvSpPr>
          <p:spPr bwMode="auto">
            <a:xfrm>
              <a:off x="234" y="1248"/>
              <a:ext cx="1331" cy="597"/>
            </a:xfrm>
            <a:custGeom>
              <a:avLst/>
              <a:gdLst>
                <a:gd name="T0" fmla="*/ 0 w 1331"/>
                <a:gd name="T1" fmla="*/ 87 h 597"/>
                <a:gd name="T2" fmla="*/ 9 w 1331"/>
                <a:gd name="T3" fmla="*/ 48 h 597"/>
                <a:gd name="T4" fmla="*/ 126 w 1331"/>
                <a:gd name="T5" fmla="*/ 0 h 597"/>
                <a:gd name="T6" fmla="*/ 231 w 1331"/>
                <a:gd name="T7" fmla="*/ 12 h 597"/>
                <a:gd name="T8" fmla="*/ 258 w 1331"/>
                <a:gd name="T9" fmla="*/ 24 h 597"/>
                <a:gd name="T10" fmla="*/ 276 w 1331"/>
                <a:gd name="T11" fmla="*/ 36 h 597"/>
                <a:gd name="T12" fmla="*/ 315 w 1331"/>
                <a:gd name="T13" fmla="*/ 129 h 597"/>
                <a:gd name="T14" fmla="*/ 375 w 1331"/>
                <a:gd name="T15" fmla="*/ 228 h 597"/>
                <a:gd name="T16" fmla="*/ 393 w 1331"/>
                <a:gd name="T17" fmla="*/ 255 h 597"/>
                <a:gd name="T18" fmla="*/ 414 w 1331"/>
                <a:gd name="T19" fmla="*/ 276 h 597"/>
                <a:gd name="T20" fmla="*/ 471 w 1331"/>
                <a:gd name="T21" fmla="*/ 327 h 597"/>
                <a:gd name="T22" fmla="*/ 621 w 1331"/>
                <a:gd name="T23" fmla="*/ 369 h 597"/>
                <a:gd name="T24" fmla="*/ 768 w 1331"/>
                <a:gd name="T25" fmla="*/ 369 h 597"/>
                <a:gd name="T26" fmla="*/ 810 w 1331"/>
                <a:gd name="T27" fmla="*/ 357 h 597"/>
                <a:gd name="T28" fmla="*/ 852 w 1331"/>
                <a:gd name="T29" fmla="*/ 330 h 597"/>
                <a:gd name="T30" fmla="*/ 912 w 1331"/>
                <a:gd name="T31" fmla="*/ 306 h 597"/>
                <a:gd name="T32" fmla="*/ 1080 w 1331"/>
                <a:gd name="T33" fmla="*/ 261 h 597"/>
                <a:gd name="T34" fmla="*/ 1113 w 1331"/>
                <a:gd name="T35" fmla="*/ 252 h 597"/>
                <a:gd name="T36" fmla="*/ 1131 w 1331"/>
                <a:gd name="T37" fmla="*/ 246 h 597"/>
                <a:gd name="T38" fmla="*/ 1269 w 1331"/>
                <a:gd name="T39" fmla="*/ 285 h 597"/>
                <a:gd name="T40" fmla="*/ 1320 w 1331"/>
                <a:gd name="T41" fmla="*/ 336 h 597"/>
                <a:gd name="T42" fmla="*/ 1323 w 1331"/>
                <a:gd name="T43" fmla="*/ 426 h 597"/>
                <a:gd name="T44" fmla="*/ 1284 w 1331"/>
                <a:gd name="T45" fmla="*/ 477 h 597"/>
                <a:gd name="T46" fmla="*/ 1266 w 1331"/>
                <a:gd name="T47" fmla="*/ 483 h 597"/>
                <a:gd name="T48" fmla="*/ 1173 w 1331"/>
                <a:gd name="T49" fmla="*/ 465 h 597"/>
                <a:gd name="T50" fmla="*/ 1089 w 1331"/>
                <a:gd name="T51" fmla="*/ 465 h 597"/>
                <a:gd name="T52" fmla="*/ 1077 w 1331"/>
                <a:gd name="T53" fmla="*/ 483 h 597"/>
                <a:gd name="T54" fmla="*/ 1014 w 1331"/>
                <a:gd name="T55" fmla="*/ 522 h 597"/>
                <a:gd name="T56" fmla="*/ 864 w 1331"/>
                <a:gd name="T57" fmla="*/ 576 h 597"/>
                <a:gd name="T58" fmla="*/ 765 w 1331"/>
                <a:gd name="T59" fmla="*/ 597 h 597"/>
                <a:gd name="T60" fmla="*/ 522 w 1331"/>
                <a:gd name="T61" fmla="*/ 579 h 597"/>
                <a:gd name="T62" fmla="*/ 492 w 1331"/>
                <a:gd name="T63" fmla="*/ 567 h 597"/>
                <a:gd name="T64" fmla="*/ 468 w 1331"/>
                <a:gd name="T65" fmla="*/ 561 h 597"/>
                <a:gd name="T66" fmla="*/ 378 w 1331"/>
                <a:gd name="T67" fmla="*/ 531 h 597"/>
                <a:gd name="T68" fmla="*/ 297 w 1331"/>
                <a:gd name="T69" fmla="*/ 504 h 597"/>
                <a:gd name="T70" fmla="*/ 249 w 1331"/>
                <a:gd name="T71" fmla="*/ 483 h 597"/>
                <a:gd name="T72" fmla="*/ 198 w 1331"/>
                <a:gd name="T73" fmla="*/ 444 h 597"/>
                <a:gd name="T74" fmla="*/ 84 w 1331"/>
                <a:gd name="T75" fmla="*/ 348 h 597"/>
                <a:gd name="T76" fmla="*/ 60 w 1331"/>
                <a:gd name="T77" fmla="*/ 309 h 597"/>
                <a:gd name="T78" fmla="*/ 36 w 1331"/>
                <a:gd name="T79" fmla="*/ 258 h 597"/>
                <a:gd name="T80" fmla="*/ 18 w 1331"/>
                <a:gd name="T81" fmla="*/ 204 h 597"/>
                <a:gd name="T82" fmla="*/ 3 w 1331"/>
                <a:gd name="T83" fmla="*/ 120 h 597"/>
                <a:gd name="T84" fmla="*/ 0 w 1331"/>
                <a:gd name="T85" fmla="*/ 87 h 5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31"/>
                <a:gd name="T130" fmla="*/ 0 h 597"/>
                <a:gd name="T131" fmla="*/ 1331 w 1331"/>
                <a:gd name="T132" fmla="*/ 597 h 59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31" h="597">
                  <a:moveTo>
                    <a:pt x="0" y="87"/>
                  </a:moveTo>
                  <a:cubicBezTo>
                    <a:pt x="1" y="81"/>
                    <a:pt x="4" y="53"/>
                    <a:pt x="9" y="48"/>
                  </a:cubicBezTo>
                  <a:cubicBezTo>
                    <a:pt x="40" y="17"/>
                    <a:pt x="84" y="4"/>
                    <a:pt x="126" y="0"/>
                  </a:cubicBezTo>
                  <a:cubicBezTo>
                    <a:pt x="161" y="2"/>
                    <a:pt x="197" y="2"/>
                    <a:pt x="231" y="12"/>
                  </a:cubicBezTo>
                  <a:cubicBezTo>
                    <a:pt x="240" y="15"/>
                    <a:pt x="250" y="20"/>
                    <a:pt x="258" y="24"/>
                  </a:cubicBezTo>
                  <a:cubicBezTo>
                    <a:pt x="264" y="28"/>
                    <a:pt x="276" y="36"/>
                    <a:pt x="276" y="36"/>
                  </a:cubicBezTo>
                  <a:cubicBezTo>
                    <a:pt x="288" y="83"/>
                    <a:pt x="271" y="107"/>
                    <a:pt x="315" y="129"/>
                  </a:cubicBezTo>
                  <a:cubicBezTo>
                    <a:pt x="335" y="162"/>
                    <a:pt x="353" y="197"/>
                    <a:pt x="375" y="228"/>
                  </a:cubicBezTo>
                  <a:cubicBezTo>
                    <a:pt x="381" y="237"/>
                    <a:pt x="385" y="247"/>
                    <a:pt x="393" y="255"/>
                  </a:cubicBezTo>
                  <a:cubicBezTo>
                    <a:pt x="400" y="262"/>
                    <a:pt x="414" y="276"/>
                    <a:pt x="414" y="276"/>
                  </a:cubicBezTo>
                  <a:cubicBezTo>
                    <a:pt x="422" y="300"/>
                    <a:pt x="451" y="314"/>
                    <a:pt x="471" y="327"/>
                  </a:cubicBezTo>
                  <a:cubicBezTo>
                    <a:pt x="515" y="357"/>
                    <a:pt x="568" y="366"/>
                    <a:pt x="621" y="369"/>
                  </a:cubicBezTo>
                  <a:cubicBezTo>
                    <a:pt x="678" y="379"/>
                    <a:pt x="654" y="376"/>
                    <a:pt x="768" y="369"/>
                  </a:cubicBezTo>
                  <a:cubicBezTo>
                    <a:pt x="783" y="368"/>
                    <a:pt x="810" y="357"/>
                    <a:pt x="810" y="357"/>
                  </a:cubicBezTo>
                  <a:cubicBezTo>
                    <a:pt x="822" y="345"/>
                    <a:pt x="835" y="334"/>
                    <a:pt x="852" y="330"/>
                  </a:cubicBezTo>
                  <a:cubicBezTo>
                    <a:pt x="872" y="318"/>
                    <a:pt x="892" y="316"/>
                    <a:pt x="912" y="306"/>
                  </a:cubicBezTo>
                  <a:cubicBezTo>
                    <a:pt x="967" y="278"/>
                    <a:pt x="1018" y="264"/>
                    <a:pt x="1080" y="261"/>
                  </a:cubicBezTo>
                  <a:cubicBezTo>
                    <a:pt x="1091" y="257"/>
                    <a:pt x="1102" y="256"/>
                    <a:pt x="1113" y="252"/>
                  </a:cubicBezTo>
                  <a:cubicBezTo>
                    <a:pt x="1119" y="250"/>
                    <a:pt x="1131" y="246"/>
                    <a:pt x="1131" y="246"/>
                  </a:cubicBezTo>
                  <a:cubicBezTo>
                    <a:pt x="1208" y="250"/>
                    <a:pt x="1214" y="246"/>
                    <a:pt x="1269" y="285"/>
                  </a:cubicBezTo>
                  <a:cubicBezTo>
                    <a:pt x="1290" y="300"/>
                    <a:pt x="1307" y="314"/>
                    <a:pt x="1320" y="336"/>
                  </a:cubicBezTo>
                  <a:cubicBezTo>
                    <a:pt x="1329" y="371"/>
                    <a:pt x="1331" y="371"/>
                    <a:pt x="1323" y="426"/>
                  </a:cubicBezTo>
                  <a:cubicBezTo>
                    <a:pt x="1322" y="434"/>
                    <a:pt x="1292" y="473"/>
                    <a:pt x="1284" y="477"/>
                  </a:cubicBezTo>
                  <a:cubicBezTo>
                    <a:pt x="1278" y="480"/>
                    <a:pt x="1266" y="483"/>
                    <a:pt x="1266" y="483"/>
                  </a:cubicBezTo>
                  <a:cubicBezTo>
                    <a:pt x="1232" y="480"/>
                    <a:pt x="1206" y="468"/>
                    <a:pt x="1173" y="465"/>
                  </a:cubicBezTo>
                  <a:cubicBezTo>
                    <a:pt x="1143" y="459"/>
                    <a:pt x="1128" y="455"/>
                    <a:pt x="1089" y="465"/>
                  </a:cubicBezTo>
                  <a:cubicBezTo>
                    <a:pt x="1082" y="467"/>
                    <a:pt x="1083" y="480"/>
                    <a:pt x="1077" y="483"/>
                  </a:cubicBezTo>
                  <a:cubicBezTo>
                    <a:pt x="1054" y="494"/>
                    <a:pt x="1035" y="508"/>
                    <a:pt x="1014" y="522"/>
                  </a:cubicBezTo>
                  <a:cubicBezTo>
                    <a:pt x="981" y="544"/>
                    <a:pt x="904" y="570"/>
                    <a:pt x="864" y="576"/>
                  </a:cubicBezTo>
                  <a:cubicBezTo>
                    <a:pt x="832" y="587"/>
                    <a:pt x="797" y="589"/>
                    <a:pt x="765" y="597"/>
                  </a:cubicBezTo>
                  <a:cubicBezTo>
                    <a:pt x="668" y="595"/>
                    <a:pt x="608" y="593"/>
                    <a:pt x="522" y="579"/>
                  </a:cubicBezTo>
                  <a:cubicBezTo>
                    <a:pt x="510" y="573"/>
                    <a:pt x="507" y="571"/>
                    <a:pt x="492" y="567"/>
                  </a:cubicBezTo>
                  <a:cubicBezTo>
                    <a:pt x="484" y="565"/>
                    <a:pt x="468" y="561"/>
                    <a:pt x="468" y="561"/>
                  </a:cubicBezTo>
                  <a:cubicBezTo>
                    <a:pt x="443" y="544"/>
                    <a:pt x="407" y="541"/>
                    <a:pt x="378" y="531"/>
                  </a:cubicBezTo>
                  <a:cubicBezTo>
                    <a:pt x="351" y="522"/>
                    <a:pt x="324" y="509"/>
                    <a:pt x="297" y="504"/>
                  </a:cubicBezTo>
                  <a:cubicBezTo>
                    <a:pt x="281" y="496"/>
                    <a:pt x="265" y="491"/>
                    <a:pt x="249" y="483"/>
                  </a:cubicBezTo>
                  <a:cubicBezTo>
                    <a:pt x="229" y="473"/>
                    <a:pt x="216" y="456"/>
                    <a:pt x="198" y="444"/>
                  </a:cubicBezTo>
                  <a:cubicBezTo>
                    <a:pt x="158" y="417"/>
                    <a:pt x="119" y="383"/>
                    <a:pt x="84" y="348"/>
                  </a:cubicBezTo>
                  <a:cubicBezTo>
                    <a:pt x="79" y="333"/>
                    <a:pt x="68" y="322"/>
                    <a:pt x="60" y="309"/>
                  </a:cubicBezTo>
                  <a:cubicBezTo>
                    <a:pt x="50" y="293"/>
                    <a:pt x="47" y="274"/>
                    <a:pt x="36" y="258"/>
                  </a:cubicBezTo>
                  <a:cubicBezTo>
                    <a:pt x="31" y="239"/>
                    <a:pt x="22" y="223"/>
                    <a:pt x="18" y="204"/>
                  </a:cubicBezTo>
                  <a:cubicBezTo>
                    <a:pt x="15" y="174"/>
                    <a:pt x="6" y="150"/>
                    <a:pt x="3" y="120"/>
                  </a:cubicBezTo>
                  <a:cubicBezTo>
                    <a:pt x="0" y="91"/>
                    <a:pt x="0" y="71"/>
                    <a:pt x="0" y="87"/>
                  </a:cubicBezTo>
                  <a:close/>
                </a:path>
              </a:pathLst>
            </a:custGeom>
            <a:solidFill>
              <a:srgbClr val="FFCCFF"/>
            </a:solidFill>
            <a:ln w="28575">
              <a:solidFill>
                <a:schemeClr val="tx1"/>
              </a:solidFill>
              <a:round/>
              <a:headEnd/>
              <a:tailEnd/>
            </a:ln>
          </p:spPr>
          <p:txBody>
            <a:bodyPr wrap="none" anchor="ctr">
              <a:spAutoFit/>
            </a:bodyPr>
            <a:lstStyle/>
            <a:p>
              <a:endParaRPr lang="tr-TR"/>
            </a:p>
          </p:txBody>
        </p:sp>
        <p:sp>
          <p:nvSpPr>
            <p:cNvPr id="88180" name="Freeform 49"/>
            <p:cNvSpPr>
              <a:spLocks/>
            </p:cNvSpPr>
            <p:nvPr/>
          </p:nvSpPr>
          <p:spPr bwMode="auto">
            <a:xfrm>
              <a:off x="1416" y="1505"/>
              <a:ext cx="136" cy="218"/>
            </a:xfrm>
            <a:custGeom>
              <a:avLst/>
              <a:gdLst>
                <a:gd name="T0" fmla="*/ 90 w 136"/>
                <a:gd name="T1" fmla="*/ 205 h 218"/>
                <a:gd name="T2" fmla="*/ 30 w 136"/>
                <a:gd name="T3" fmla="*/ 196 h 218"/>
                <a:gd name="T4" fmla="*/ 15 w 136"/>
                <a:gd name="T5" fmla="*/ 112 h 218"/>
                <a:gd name="T6" fmla="*/ 12 w 136"/>
                <a:gd name="T7" fmla="*/ 49 h 218"/>
                <a:gd name="T8" fmla="*/ 3 w 136"/>
                <a:gd name="T9" fmla="*/ 28 h 218"/>
                <a:gd name="T10" fmla="*/ 33 w 136"/>
                <a:gd name="T11" fmla="*/ 4 h 218"/>
                <a:gd name="T12" fmla="*/ 96 w 136"/>
                <a:gd name="T13" fmla="*/ 52 h 218"/>
                <a:gd name="T14" fmla="*/ 135 w 136"/>
                <a:gd name="T15" fmla="*/ 115 h 218"/>
                <a:gd name="T16" fmla="*/ 90 w 136"/>
                <a:gd name="T17" fmla="*/ 205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
                <a:gd name="T28" fmla="*/ 0 h 218"/>
                <a:gd name="T29" fmla="*/ 136 w 136"/>
                <a:gd name="T30" fmla="*/ 218 h 2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 h="218">
                  <a:moveTo>
                    <a:pt x="90" y="205"/>
                  </a:moveTo>
                  <a:cubicBezTo>
                    <a:pt x="73" y="218"/>
                    <a:pt x="42" y="211"/>
                    <a:pt x="30" y="196"/>
                  </a:cubicBezTo>
                  <a:cubicBezTo>
                    <a:pt x="18" y="181"/>
                    <a:pt x="18" y="136"/>
                    <a:pt x="15" y="112"/>
                  </a:cubicBezTo>
                  <a:cubicBezTo>
                    <a:pt x="12" y="88"/>
                    <a:pt x="14" y="63"/>
                    <a:pt x="12" y="49"/>
                  </a:cubicBezTo>
                  <a:cubicBezTo>
                    <a:pt x="10" y="35"/>
                    <a:pt x="0" y="35"/>
                    <a:pt x="3" y="28"/>
                  </a:cubicBezTo>
                  <a:cubicBezTo>
                    <a:pt x="6" y="21"/>
                    <a:pt x="18" y="0"/>
                    <a:pt x="33" y="4"/>
                  </a:cubicBezTo>
                  <a:cubicBezTo>
                    <a:pt x="48" y="8"/>
                    <a:pt x="79" y="34"/>
                    <a:pt x="96" y="52"/>
                  </a:cubicBezTo>
                  <a:cubicBezTo>
                    <a:pt x="113" y="70"/>
                    <a:pt x="134" y="90"/>
                    <a:pt x="135" y="115"/>
                  </a:cubicBezTo>
                  <a:cubicBezTo>
                    <a:pt x="136" y="140"/>
                    <a:pt x="107" y="192"/>
                    <a:pt x="90" y="205"/>
                  </a:cubicBezTo>
                  <a:close/>
                </a:path>
              </a:pathLst>
            </a:custGeom>
            <a:gradFill rotWithShape="0">
              <a:gsLst>
                <a:gs pos="0">
                  <a:srgbClr val="765E76"/>
                </a:gs>
                <a:gs pos="50000">
                  <a:srgbClr val="FFCCFF"/>
                </a:gs>
                <a:gs pos="100000">
                  <a:srgbClr val="765E76"/>
                </a:gs>
              </a:gsLst>
              <a:lin ang="5400000" scaled="1"/>
            </a:gradFill>
            <a:ln w="28575">
              <a:solidFill>
                <a:schemeClr val="tx1"/>
              </a:solidFill>
              <a:round/>
              <a:headEnd/>
              <a:tailEnd/>
            </a:ln>
          </p:spPr>
          <p:txBody>
            <a:bodyPr wrap="none" anchor="ctr">
              <a:spAutoFit/>
            </a:bodyPr>
            <a:lstStyle/>
            <a:p>
              <a:endParaRPr lang="tr-TR"/>
            </a:p>
          </p:txBody>
        </p:sp>
        <p:sp>
          <p:nvSpPr>
            <p:cNvPr id="88181" name="Freeform 50"/>
            <p:cNvSpPr>
              <a:spLocks/>
            </p:cNvSpPr>
            <p:nvPr/>
          </p:nvSpPr>
          <p:spPr bwMode="auto">
            <a:xfrm>
              <a:off x="432" y="1263"/>
              <a:ext cx="60" cy="252"/>
            </a:xfrm>
            <a:custGeom>
              <a:avLst/>
              <a:gdLst>
                <a:gd name="T0" fmla="*/ 16 w 52"/>
                <a:gd name="T1" fmla="*/ 0 h 252"/>
                <a:gd name="T2" fmla="*/ 16 w 52"/>
                <a:gd name="T3" fmla="*/ 33 h 252"/>
                <a:gd name="T4" fmla="*/ 0 w 52"/>
                <a:gd name="T5" fmla="*/ 51 h 252"/>
                <a:gd name="T6" fmla="*/ 106 w 52"/>
                <a:gd name="T7" fmla="*/ 126 h 252"/>
                <a:gd name="T8" fmla="*/ 138 w 52"/>
                <a:gd name="T9" fmla="*/ 153 h 252"/>
                <a:gd name="T10" fmla="*/ 129 w 52"/>
                <a:gd name="T11" fmla="*/ 222 h 252"/>
                <a:gd name="T12" fmla="*/ 81 w 52"/>
                <a:gd name="T13" fmla="*/ 252 h 252"/>
                <a:gd name="T14" fmla="*/ 0 60000 65536"/>
                <a:gd name="T15" fmla="*/ 0 60000 65536"/>
                <a:gd name="T16" fmla="*/ 0 60000 65536"/>
                <a:gd name="T17" fmla="*/ 0 60000 65536"/>
                <a:gd name="T18" fmla="*/ 0 60000 65536"/>
                <a:gd name="T19" fmla="*/ 0 60000 65536"/>
                <a:gd name="T20" fmla="*/ 0 60000 65536"/>
                <a:gd name="T21" fmla="*/ 0 w 52"/>
                <a:gd name="T22" fmla="*/ 0 h 252"/>
                <a:gd name="T23" fmla="*/ 52 w 52"/>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252">
                  <a:moveTo>
                    <a:pt x="6" y="0"/>
                  </a:moveTo>
                  <a:cubicBezTo>
                    <a:pt x="11" y="15"/>
                    <a:pt x="11" y="10"/>
                    <a:pt x="6" y="33"/>
                  </a:cubicBezTo>
                  <a:cubicBezTo>
                    <a:pt x="5" y="39"/>
                    <a:pt x="0" y="51"/>
                    <a:pt x="0" y="51"/>
                  </a:cubicBezTo>
                  <a:cubicBezTo>
                    <a:pt x="3" y="82"/>
                    <a:pt x="17" y="104"/>
                    <a:pt x="39" y="126"/>
                  </a:cubicBezTo>
                  <a:cubicBezTo>
                    <a:pt x="42" y="136"/>
                    <a:pt x="48" y="143"/>
                    <a:pt x="51" y="153"/>
                  </a:cubicBezTo>
                  <a:cubicBezTo>
                    <a:pt x="50" y="176"/>
                    <a:pt x="52" y="199"/>
                    <a:pt x="48" y="222"/>
                  </a:cubicBezTo>
                  <a:cubicBezTo>
                    <a:pt x="46" y="234"/>
                    <a:pt x="30" y="240"/>
                    <a:pt x="30" y="252"/>
                  </a:cubicBezTo>
                </a:path>
              </a:pathLst>
            </a:custGeom>
            <a:noFill/>
            <a:ln w="19050">
              <a:solidFill>
                <a:schemeClr val="bg2"/>
              </a:solidFill>
              <a:round/>
              <a:headEnd/>
              <a:tailEnd/>
            </a:ln>
          </p:spPr>
          <p:txBody>
            <a:bodyPr wrap="none" anchor="ctr">
              <a:spAutoFit/>
            </a:bodyPr>
            <a:lstStyle/>
            <a:p>
              <a:endParaRPr lang="tr-TR"/>
            </a:p>
          </p:txBody>
        </p:sp>
        <p:sp>
          <p:nvSpPr>
            <p:cNvPr id="88182" name="Freeform 51"/>
            <p:cNvSpPr>
              <a:spLocks/>
            </p:cNvSpPr>
            <p:nvPr/>
          </p:nvSpPr>
          <p:spPr bwMode="auto">
            <a:xfrm>
              <a:off x="399" y="1464"/>
              <a:ext cx="196" cy="159"/>
            </a:xfrm>
            <a:custGeom>
              <a:avLst/>
              <a:gdLst>
                <a:gd name="T0" fmla="*/ 0 w 196"/>
                <a:gd name="T1" fmla="*/ 12 h 159"/>
                <a:gd name="T2" fmla="*/ 75 w 196"/>
                <a:gd name="T3" fmla="*/ 0 h 159"/>
                <a:gd name="T4" fmla="*/ 96 w 196"/>
                <a:gd name="T5" fmla="*/ 21 h 159"/>
                <a:gd name="T6" fmla="*/ 117 w 196"/>
                <a:gd name="T7" fmla="*/ 30 h 159"/>
                <a:gd name="T8" fmla="*/ 129 w 196"/>
                <a:gd name="T9" fmla="*/ 42 h 159"/>
                <a:gd name="T10" fmla="*/ 174 w 196"/>
                <a:gd name="T11" fmla="*/ 54 h 159"/>
                <a:gd name="T12" fmla="*/ 189 w 196"/>
                <a:gd name="T13" fmla="*/ 159 h 159"/>
                <a:gd name="T14" fmla="*/ 0 60000 65536"/>
                <a:gd name="T15" fmla="*/ 0 60000 65536"/>
                <a:gd name="T16" fmla="*/ 0 60000 65536"/>
                <a:gd name="T17" fmla="*/ 0 60000 65536"/>
                <a:gd name="T18" fmla="*/ 0 60000 65536"/>
                <a:gd name="T19" fmla="*/ 0 60000 65536"/>
                <a:gd name="T20" fmla="*/ 0 60000 65536"/>
                <a:gd name="T21" fmla="*/ 0 w 196"/>
                <a:gd name="T22" fmla="*/ 0 h 159"/>
                <a:gd name="T23" fmla="*/ 196 w 196"/>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159">
                  <a:moveTo>
                    <a:pt x="0" y="12"/>
                  </a:moveTo>
                  <a:cubicBezTo>
                    <a:pt x="28" y="10"/>
                    <a:pt x="49" y="9"/>
                    <a:pt x="75" y="0"/>
                  </a:cubicBezTo>
                  <a:cubicBezTo>
                    <a:pt x="89" y="5"/>
                    <a:pt x="88" y="13"/>
                    <a:pt x="96" y="21"/>
                  </a:cubicBezTo>
                  <a:cubicBezTo>
                    <a:pt x="101" y="26"/>
                    <a:pt x="111" y="25"/>
                    <a:pt x="117" y="30"/>
                  </a:cubicBezTo>
                  <a:cubicBezTo>
                    <a:pt x="122" y="33"/>
                    <a:pt x="124" y="39"/>
                    <a:pt x="129" y="42"/>
                  </a:cubicBezTo>
                  <a:cubicBezTo>
                    <a:pt x="142" y="48"/>
                    <a:pt x="160" y="49"/>
                    <a:pt x="174" y="54"/>
                  </a:cubicBezTo>
                  <a:cubicBezTo>
                    <a:pt x="196" y="87"/>
                    <a:pt x="189" y="117"/>
                    <a:pt x="189" y="159"/>
                  </a:cubicBezTo>
                </a:path>
              </a:pathLst>
            </a:custGeom>
            <a:noFill/>
            <a:ln w="19050">
              <a:solidFill>
                <a:schemeClr val="bg2"/>
              </a:solidFill>
              <a:round/>
              <a:headEnd/>
              <a:tailEnd/>
            </a:ln>
          </p:spPr>
          <p:txBody>
            <a:bodyPr wrap="none" anchor="ctr">
              <a:spAutoFit/>
            </a:bodyPr>
            <a:lstStyle/>
            <a:p>
              <a:endParaRPr lang="tr-TR"/>
            </a:p>
          </p:txBody>
        </p:sp>
        <p:sp>
          <p:nvSpPr>
            <p:cNvPr id="88183" name="Freeform 52"/>
            <p:cNvSpPr>
              <a:spLocks/>
            </p:cNvSpPr>
            <p:nvPr/>
          </p:nvSpPr>
          <p:spPr bwMode="auto">
            <a:xfrm>
              <a:off x="585" y="1551"/>
              <a:ext cx="75" cy="24"/>
            </a:xfrm>
            <a:custGeom>
              <a:avLst/>
              <a:gdLst>
                <a:gd name="T0" fmla="*/ 75 w 75"/>
                <a:gd name="T1" fmla="*/ 24 h 24"/>
                <a:gd name="T2" fmla="*/ 36 w 75"/>
                <a:gd name="T3" fmla="*/ 0 h 24"/>
                <a:gd name="T4" fmla="*/ 0 w 75"/>
                <a:gd name="T5" fmla="*/ 3 h 24"/>
                <a:gd name="T6" fmla="*/ 0 60000 65536"/>
                <a:gd name="T7" fmla="*/ 0 60000 65536"/>
                <a:gd name="T8" fmla="*/ 0 60000 65536"/>
                <a:gd name="T9" fmla="*/ 0 w 75"/>
                <a:gd name="T10" fmla="*/ 0 h 24"/>
                <a:gd name="T11" fmla="*/ 75 w 75"/>
                <a:gd name="T12" fmla="*/ 24 h 24"/>
              </a:gdLst>
              <a:ahLst/>
              <a:cxnLst>
                <a:cxn ang="T6">
                  <a:pos x="T0" y="T1"/>
                </a:cxn>
                <a:cxn ang="T7">
                  <a:pos x="T2" y="T3"/>
                </a:cxn>
                <a:cxn ang="T8">
                  <a:pos x="T4" y="T5"/>
                </a:cxn>
              </a:cxnLst>
              <a:rect l="T9" t="T10" r="T11" b="T12"/>
              <a:pathLst>
                <a:path w="75" h="24">
                  <a:moveTo>
                    <a:pt x="75" y="24"/>
                  </a:moveTo>
                  <a:cubicBezTo>
                    <a:pt x="63" y="16"/>
                    <a:pt x="50" y="5"/>
                    <a:pt x="36" y="0"/>
                  </a:cubicBezTo>
                  <a:cubicBezTo>
                    <a:pt x="10" y="4"/>
                    <a:pt x="22" y="3"/>
                    <a:pt x="0" y="3"/>
                  </a:cubicBezTo>
                </a:path>
              </a:pathLst>
            </a:custGeom>
            <a:noFill/>
            <a:ln w="19050">
              <a:solidFill>
                <a:schemeClr val="bg2"/>
              </a:solidFill>
              <a:round/>
              <a:headEnd/>
              <a:tailEnd/>
            </a:ln>
          </p:spPr>
          <p:txBody>
            <a:bodyPr wrap="none" anchor="ctr">
              <a:spAutoFit/>
            </a:bodyPr>
            <a:lstStyle/>
            <a:p>
              <a:endParaRPr lang="tr-TR"/>
            </a:p>
          </p:txBody>
        </p:sp>
        <p:sp>
          <p:nvSpPr>
            <p:cNvPr id="88184" name="Freeform 53"/>
            <p:cNvSpPr>
              <a:spLocks/>
            </p:cNvSpPr>
            <p:nvPr/>
          </p:nvSpPr>
          <p:spPr bwMode="auto">
            <a:xfrm>
              <a:off x="276" y="1500"/>
              <a:ext cx="285" cy="258"/>
            </a:xfrm>
            <a:custGeom>
              <a:avLst/>
              <a:gdLst>
                <a:gd name="T0" fmla="*/ 0 w 285"/>
                <a:gd name="T1" fmla="*/ 0 h 258"/>
                <a:gd name="T2" fmla="*/ 63 w 285"/>
                <a:gd name="T3" fmla="*/ 99 h 258"/>
                <a:gd name="T4" fmla="*/ 141 w 285"/>
                <a:gd name="T5" fmla="*/ 177 h 258"/>
                <a:gd name="T6" fmla="*/ 285 w 285"/>
                <a:gd name="T7" fmla="*/ 258 h 258"/>
                <a:gd name="T8" fmla="*/ 228 w 285"/>
                <a:gd name="T9" fmla="*/ 144 h 258"/>
                <a:gd name="T10" fmla="*/ 174 w 285"/>
                <a:gd name="T11" fmla="*/ 156 h 258"/>
                <a:gd name="T12" fmla="*/ 195 w 285"/>
                <a:gd name="T13" fmla="*/ 111 h 258"/>
                <a:gd name="T14" fmla="*/ 180 w 285"/>
                <a:gd name="T15" fmla="*/ 114 h 258"/>
                <a:gd name="T16" fmla="*/ 168 w 285"/>
                <a:gd name="T17" fmla="*/ 117 h 258"/>
                <a:gd name="T18" fmla="*/ 156 w 285"/>
                <a:gd name="T19" fmla="*/ 123 h 258"/>
                <a:gd name="T20" fmla="*/ 120 w 285"/>
                <a:gd name="T21" fmla="*/ 99 h 258"/>
                <a:gd name="T22" fmla="*/ 162 w 285"/>
                <a:gd name="T23" fmla="*/ 75 h 258"/>
                <a:gd name="T24" fmla="*/ 189 w 285"/>
                <a:gd name="T25" fmla="*/ 54 h 258"/>
                <a:gd name="T26" fmla="*/ 132 w 285"/>
                <a:gd name="T27" fmla="*/ 66 h 258"/>
                <a:gd name="T28" fmla="*/ 78 w 285"/>
                <a:gd name="T29" fmla="*/ 63 h 258"/>
                <a:gd name="T30" fmla="*/ 54 w 285"/>
                <a:gd name="T31" fmla="*/ 45 h 258"/>
                <a:gd name="T32" fmla="*/ 36 w 285"/>
                <a:gd name="T33" fmla="*/ 33 h 258"/>
                <a:gd name="T34" fmla="*/ 0 w 285"/>
                <a:gd name="T35" fmla="*/ 0 h 2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258"/>
                <a:gd name="T56" fmla="*/ 285 w 285"/>
                <a:gd name="T57" fmla="*/ 258 h 2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258">
                  <a:moveTo>
                    <a:pt x="0" y="0"/>
                  </a:moveTo>
                  <a:lnTo>
                    <a:pt x="63" y="99"/>
                  </a:lnTo>
                  <a:lnTo>
                    <a:pt x="141" y="177"/>
                  </a:lnTo>
                  <a:lnTo>
                    <a:pt x="285" y="258"/>
                  </a:lnTo>
                  <a:cubicBezTo>
                    <a:pt x="252" y="209"/>
                    <a:pt x="241" y="194"/>
                    <a:pt x="228" y="144"/>
                  </a:cubicBezTo>
                  <a:cubicBezTo>
                    <a:pt x="208" y="164"/>
                    <a:pt x="209" y="159"/>
                    <a:pt x="174" y="156"/>
                  </a:cubicBezTo>
                  <a:cubicBezTo>
                    <a:pt x="179" y="140"/>
                    <a:pt x="189" y="128"/>
                    <a:pt x="195" y="111"/>
                  </a:cubicBezTo>
                  <a:cubicBezTo>
                    <a:pt x="197" y="106"/>
                    <a:pt x="185" y="113"/>
                    <a:pt x="180" y="114"/>
                  </a:cubicBezTo>
                  <a:cubicBezTo>
                    <a:pt x="176" y="115"/>
                    <a:pt x="172" y="116"/>
                    <a:pt x="168" y="117"/>
                  </a:cubicBezTo>
                  <a:cubicBezTo>
                    <a:pt x="164" y="119"/>
                    <a:pt x="160" y="121"/>
                    <a:pt x="156" y="123"/>
                  </a:cubicBezTo>
                  <a:cubicBezTo>
                    <a:pt x="122" y="120"/>
                    <a:pt x="127" y="125"/>
                    <a:pt x="120" y="99"/>
                  </a:cubicBezTo>
                  <a:cubicBezTo>
                    <a:pt x="126" y="76"/>
                    <a:pt x="144" y="87"/>
                    <a:pt x="162" y="75"/>
                  </a:cubicBezTo>
                  <a:cubicBezTo>
                    <a:pt x="184" y="61"/>
                    <a:pt x="175" y="68"/>
                    <a:pt x="189" y="54"/>
                  </a:cubicBezTo>
                  <a:cubicBezTo>
                    <a:pt x="171" y="49"/>
                    <a:pt x="150" y="60"/>
                    <a:pt x="132" y="66"/>
                  </a:cubicBezTo>
                  <a:cubicBezTo>
                    <a:pt x="114" y="65"/>
                    <a:pt x="95" y="68"/>
                    <a:pt x="78" y="63"/>
                  </a:cubicBezTo>
                  <a:cubicBezTo>
                    <a:pt x="68" y="60"/>
                    <a:pt x="62" y="51"/>
                    <a:pt x="54" y="45"/>
                  </a:cubicBezTo>
                  <a:cubicBezTo>
                    <a:pt x="48" y="41"/>
                    <a:pt x="36" y="33"/>
                    <a:pt x="36" y="33"/>
                  </a:cubicBezTo>
                  <a:cubicBezTo>
                    <a:pt x="28" y="22"/>
                    <a:pt x="0" y="10"/>
                    <a:pt x="0" y="0"/>
                  </a:cubicBezTo>
                  <a:close/>
                </a:path>
              </a:pathLst>
            </a:custGeom>
            <a:solidFill>
              <a:srgbClr val="DB9DDB"/>
            </a:solidFill>
            <a:ln w="28575">
              <a:noFill/>
              <a:round/>
              <a:headEnd/>
              <a:tailEnd/>
            </a:ln>
          </p:spPr>
          <p:txBody>
            <a:bodyPr wrap="none" anchor="ctr">
              <a:spAutoFit/>
            </a:bodyPr>
            <a:lstStyle/>
            <a:p>
              <a:endParaRPr lang="tr-TR"/>
            </a:p>
          </p:txBody>
        </p:sp>
        <p:sp>
          <p:nvSpPr>
            <p:cNvPr id="88185" name="Freeform 54"/>
            <p:cNvSpPr>
              <a:spLocks/>
            </p:cNvSpPr>
            <p:nvPr/>
          </p:nvSpPr>
          <p:spPr bwMode="auto">
            <a:xfrm>
              <a:off x="813" y="1665"/>
              <a:ext cx="618" cy="177"/>
            </a:xfrm>
            <a:custGeom>
              <a:avLst/>
              <a:gdLst>
                <a:gd name="T0" fmla="*/ 0 w 618"/>
                <a:gd name="T1" fmla="*/ 234 h 168"/>
                <a:gd name="T2" fmla="*/ 54 w 618"/>
                <a:gd name="T3" fmla="*/ 221 h 168"/>
                <a:gd name="T4" fmla="*/ 144 w 618"/>
                <a:gd name="T5" fmla="*/ 203 h 168"/>
                <a:gd name="T6" fmla="*/ 243 w 618"/>
                <a:gd name="T7" fmla="*/ 169 h 168"/>
                <a:gd name="T8" fmla="*/ 321 w 618"/>
                <a:gd name="T9" fmla="*/ 143 h 168"/>
                <a:gd name="T10" fmla="*/ 387 w 618"/>
                <a:gd name="T11" fmla="*/ 107 h 168"/>
                <a:gd name="T12" fmla="*/ 420 w 618"/>
                <a:gd name="T13" fmla="*/ 91 h 168"/>
                <a:gd name="T14" fmla="*/ 468 w 618"/>
                <a:gd name="T15" fmla="*/ 39 h 168"/>
                <a:gd name="T16" fmla="*/ 483 w 618"/>
                <a:gd name="T17" fmla="*/ 0 h 168"/>
                <a:gd name="T18" fmla="*/ 618 w 618"/>
                <a:gd name="T19" fmla="*/ 39 h 168"/>
                <a:gd name="T20" fmla="*/ 579 w 618"/>
                <a:gd name="T21" fmla="*/ 56 h 168"/>
                <a:gd name="T22" fmla="*/ 552 w 618"/>
                <a:gd name="T23" fmla="*/ 44 h 168"/>
                <a:gd name="T24" fmla="*/ 543 w 618"/>
                <a:gd name="T25" fmla="*/ 39 h 168"/>
                <a:gd name="T26" fmla="*/ 486 w 618"/>
                <a:gd name="T27" fmla="*/ 100 h 168"/>
                <a:gd name="T28" fmla="*/ 372 w 618"/>
                <a:gd name="T29" fmla="*/ 160 h 168"/>
                <a:gd name="T30" fmla="*/ 144 w 618"/>
                <a:gd name="T31" fmla="*/ 241 h 168"/>
                <a:gd name="T32" fmla="*/ 0 w 618"/>
                <a:gd name="T33" fmla="*/ 234 h 1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8"/>
                <a:gd name="T52" fmla="*/ 0 h 168"/>
                <a:gd name="T53" fmla="*/ 618 w 618"/>
                <a:gd name="T54" fmla="*/ 168 h 1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8" h="168">
                  <a:moveTo>
                    <a:pt x="0" y="162"/>
                  </a:moveTo>
                  <a:cubicBezTo>
                    <a:pt x="19" y="158"/>
                    <a:pt x="33" y="155"/>
                    <a:pt x="54" y="153"/>
                  </a:cubicBezTo>
                  <a:cubicBezTo>
                    <a:pt x="87" y="145"/>
                    <a:pt x="105" y="143"/>
                    <a:pt x="144" y="141"/>
                  </a:cubicBezTo>
                  <a:cubicBezTo>
                    <a:pt x="178" y="136"/>
                    <a:pt x="210" y="123"/>
                    <a:pt x="243" y="117"/>
                  </a:cubicBezTo>
                  <a:cubicBezTo>
                    <a:pt x="270" y="112"/>
                    <a:pt x="295" y="108"/>
                    <a:pt x="321" y="99"/>
                  </a:cubicBezTo>
                  <a:cubicBezTo>
                    <a:pt x="343" y="91"/>
                    <a:pt x="365" y="84"/>
                    <a:pt x="387" y="75"/>
                  </a:cubicBezTo>
                  <a:cubicBezTo>
                    <a:pt x="398" y="71"/>
                    <a:pt x="420" y="63"/>
                    <a:pt x="420" y="63"/>
                  </a:cubicBezTo>
                  <a:cubicBezTo>
                    <a:pt x="434" y="49"/>
                    <a:pt x="452" y="38"/>
                    <a:pt x="468" y="27"/>
                  </a:cubicBezTo>
                  <a:cubicBezTo>
                    <a:pt x="474" y="18"/>
                    <a:pt x="477" y="9"/>
                    <a:pt x="483" y="0"/>
                  </a:cubicBezTo>
                  <a:cubicBezTo>
                    <a:pt x="528" y="3"/>
                    <a:pt x="575" y="13"/>
                    <a:pt x="618" y="27"/>
                  </a:cubicBezTo>
                  <a:lnTo>
                    <a:pt x="579" y="39"/>
                  </a:lnTo>
                  <a:cubicBezTo>
                    <a:pt x="579" y="39"/>
                    <a:pt x="552" y="30"/>
                    <a:pt x="552" y="30"/>
                  </a:cubicBezTo>
                  <a:cubicBezTo>
                    <a:pt x="549" y="29"/>
                    <a:pt x="543" y="27"/>
                    <a:pt x="543" y="27"/>
                  </a:cubicBezTo>
                  <a:cubicBezTo>
                    <a:pt x="508" y="32"/>
                    <a:pt x="513" y="50"/>
                    <a:pt x="486" y="69"/>
                  </a:cubicBezTo>
                  <a:cubicBezTo>
                    <a:pt x="454" y="92"/>
                    <a:pt x="409" y="102"/>
                    <a:pt x="372" y="111"/>
                  </a:cubicBezTo>
                  <a:cubicBezTo>
                    <a:pt x="310" y="152"/>
                    <a:pt x="215" y="150"/>
                    <a:pt x="144" y="168"/>
                  </a:cubicBezTo>
                  <a:cubicBezTo>
                    <a:pt x="96" y="167"/>
                    <a:pt x="47" y="153"/>
                    <a:pt x="0" y="162"/>
                  </a:cubicBezTo>
                  <a:close/>
                </a:path>
              </a:pathLst>
            </a:custGeom>
            <a:solidFill>
              <a:srgbClr val="DB9DDB"/>
            </a:solidFill>
            <a:ln w="28575">
              <a:noFill/>
              <a:round/>
              <a:headEnd/>
              <a:tailEnd/>
            </a:ln>
          </p:spPr>
          <p:txBody>
            <a:bodyPr anchor="ctr">
              <a:spAutoFit/>
            </a:bodyPr>
            <a:lstStyle/>
            <a:p>
              <a:endParaRPr lang="tr-TR"/>
            </a:p>
          </p:txBody>
        </p:sp>
        <p:sp>
          <p:nvSpPr>
            <p:cNvPr id="88186" name="Freeform 55"/>
            <p:cNvSpPr>
              <a:spLocks/>
            </p:cNvSpPr>
            <p:nvPr/>
          </p:nvSpPr>
          <p:spPr bwMode="auto">
            <a:xfrm>
              <a:off x="1269" y="1563"/>
              <a:ext cx="75" cy="138"/>
            </a:xfrm>
            <a:custGeom>
              <a:avLst/>
              <a:gdLst>
                <a:gd name="T0" fmla="*/ 75 w 75"/>
                <a:gd name="T1" fmla="*/ 138 h 138"/>
                <a:gd name="T2" fmla="*/ 30 w 75"/>
                <a:gd name="T3" fmla="*/ 93 h 138"/>
                <a:gd name="T4" fmla="*/ 0 w 75"/>
                <a:gd name="T5" fmla="*/ 0 h 138"/>
                <a:gd name="T6" fmla="*/ 0 60000 65536"/>
                <a:gd name="T7" fmla="*/ 0 60000 65536"/>
                <a:gd name="T8" fmla="*/ 0 60000 65536"/>
                <a:gd name="T9" fmla="*/ 0 w 75"/>
                <a:gd name="T10" fmla="*/ 0 h 138"/>
                <a:gd name="T11" fmla="*/ 75 w 75"/>
                <a:gd name="T12" fmla="*/ 138 h 138"/>
              </a:gdLst>
              <a:ahLst/>
              <a:cxnLst>
                <a:cxn ang="T6">
                  <a:pos x="T0" y="T1"/>
                </a:cxn>
                <a:cxn ang="T7">
                  <a:pos x="T2" y="T3"/>
                </a:cxn>
                <a:cxn ang="T8">
                  <a:pos x="T4" y="T5"/>
                </a:cxn>
              </a:cxnLst>
              <a:rect l="T9" t="T10" r="T11" b="T12"/>
              <a:pathLst>
                <a:path w="75" h="138">
                  <a:moveTo>
                    <a:pt x="75" y="138"/>
                  </a:moveTo>
                  <a:cubicBezTo>
                    <a:pt x="59" y="127"/>
                    <a:pt x="43" y="116"/>
                    <a:pt x="30" y="93"/>
                  </a:cubicBezTo>
                  <a:cubicBezTo>
                    <a:pt x="17" y="70"/>
                    <a:pt x="8" y="35"/>
                    <a:pt x="0" y="0"/>
                  </a:cubicBezTo>
                </a:path>
              </a:pathLst>
            </a:custGeom>
            <a:noFill/>
            <a:ln w="28575">
              <a:solidFill>
                <a:schemeClr val="tx1"/>
              </a:solidFill>
              <a:round/>
              <a:headEnd/>
              <a:tailEnd/>
            </a:ln>
          </p:spPr>
          <p:txBody>
            <a:bodyPr wrap="none" anchor="ctr">
              <a:spAutoFit/>
            </a:bodyPr>
            <a:lstStyle/>
            <a:p>
              <a:endParaRPr lang="tr-TR"/>
            </a:p>
          </p:txBody>
        </p:sp>
      </p:grpSp>
      <p:grpSp>
        <p:nvGrpSpPr>
          <p:cNvPr id="88099" name="Group 56"/>
          <p:cNvGrpSpPr>
            <a:grpSpLocks/>
          </p:cNvGrpSpPr>
          <p:nvPr/>
        </p:nvGrpSpPr>
        <p:grpSpPr bwMode="auto">
          <a:xfrm>
            <a:off x="4064000" y="5562600"/>
            <a:ext cx="1257300" cy="839788"/>
            <a:chOff x="2430" y="3448"/>
            <a:chExt cx="891" cy="529"/>
          </a:xfrm>
        </p:grpSpPr>
        <p:sp>
          <p:nvSpPr>
            <p:cNvPr id="88132" name="Freeform 57"/>
            <p:cNvSpPr>
              <a:spLocks/>
            </p:cNvSpPr>
            <p:nvPr/>
          </p:nvSpPr>
          <p:spPr bwMode="auto">
            <a:xfrm>
              <a:off x="2430" y="3448"/>
              <a:ext cx="891" cy="529"/>
            </a:xfrm>
            <a:custGeom>
              <a:avLst/>
              <a:gdLst>
                <a:gd name="T0" fmla="*/ 784 w 850"/>
                <a:gd name="T1" fmla="*/ 65 h 551"/>
                <a:gd name="T2" fmla="*/ 710 w 850"/>
                <a:gd name="T3" fmla="*/ 75 h 551"/>
                <a:gd name="T4" fmla="*/ 599 w 850"/>
                <a:gd name="T5" fmla="*/ 88 h 551"/>
                <a:gd name="T6" fmla="*/ 494 w 850"/>
                <a:gd name="T7" fmla="*/ 90 h 551"/>
                <a:gd name="T8" fmla="*/ 442 w 850"/>
                <a:gd name="T9" fmla="*/ 103 h 551"/>
                <a:gd name="T10" fmla="*/ 420 w 850"/>
                <a:gd name="T11" fmla="*/ 103 h 551"/>
                <a:gd name="T12" fmla="*/ 378 w 850"/>
                <a:gd name="T13" fmla="*/ 101 h 551"/>
                <a:gd name="T14" fmla="*/ 324 w 850"/>
                <a:gd name="T15" fmla="*/ 118 h 551"/>
                <a:gd name="T16" fmla="*/ 198 w 850"/>
                <a:gd name="T17" fmla="*/ 125 h 551"/>
                <a:gd name="T18" fmla="*/ 131 w 850"/>
                <a:gd name="T19" fmla="*/ 147 h 551"/>
                <a:gd name="T20" fmla="*/ 105 w 850"/>
                <a:gd name="T21" fmla="*/ 160 h 551"/>
                <a:gd name="T22" fmla="*/ 73 w 850"/>
                <a:gd name="T23" fmla="*/ 169 h 551"/>
                <a:gd name="T24" fmla="*/ 6 w 850"/>
                <a:gd name="T25" fmla="*/ 217 h 551"/>
                <a:gd name="T26" fmla="*/ 2 w 850"/>
                <a:gd name="T27" fmla="*/ 256 h 551"/>
                <a:gd name="T28" fmla="*/ 4 w 850"/>
                <a:gd name="T29" fmla="*/ 272 h 551"/>
                <a:gd name="T30" fmla="*/ 10 w 850"/>
                <a:gd name="T31" fmla="*/ 308 h 551"/>
                <a:gd name="T32" fmla="*/ 36 w 850"/>
                <a:gd name="T33" fmla="*/ 324 h 551"/>
                <a:gd name="T34" fmla="*/ 56 w 850"/>
                <a:gd name="T35" fmla="*/ 346 h 551"/>
                <a:gd name="T36" fmla="*/ 93 w 850"/>
                <a:gd name="T37" fmla="*/ 367 h 551"/>
                <a:gd name="T38" fmla="*/ 149 w 850"/>
                <a:gd name="T39" fmla="*/ 381 h 551"/>
                <a:gd name="T40" fmla="*/ 168 w 850"/>
                <a:gd name="T41" fmla="*/ 389 h 551"/>
                <a:gd name="T42" fmla="*/ 208 w 850"/>
                <a:gd name="T43" fmla="*/ 401 h 551"/>
                <a:gd name="T44" fmla="*/ 280 w 850"/>
                <a:gd name="T45" fmla="*/ 401 h 551"/>
                <a:gd name="T46" fmla="*/ 369 w 850"/>
                <a:gd name="T47" fmla="*/ 414 h 551"/>
                <a:gd name="T48" fmla="*/ 429 w 850"/>
                <a:gd name="T49" fmla="*/ 398 h 551"/>
                <a:gd name="T50" fmla="*/ 475 w 850"/>
                <a:gd name="T51" fmla="*/ 391 h 551"/>
                <a:gd name="T52" fmla="*/ 478 w 850"/>
                <a:gd name="T53" fmla="*/ 378 h 551"/>
                <a:gd name="T54" fmla="*/ 500 w 850"/>
                <a:gd name="T55" fmla="*/ 373 h 551"/>
                <a:gd name="T56" fmla="*/ 516 w 850"/>
                <a:gd name="T57" fmla="*/ 365 h 551"/>
                <a:gd name="T58" fmla="*/ 526 w 850"/>
                <a:gd name="T59" fmla="*/ 357 h 551"/>
                <a:gd name="T60" fmla="*/ 540 w 850"/>
                <a:gd name="T61" fmla="*/ 336 h 551"/>
                <a:gd name="T62" fmla="*/ 550 w 850"/>
                <a:gd name="T63" fmla="*/ 317 h 551"/>
                <a:gd name="T64" fmla="*/ 566 w 850"/>
                <a:gd name="T65" fmla="*/ 299 h 551"/>
                <a:gd name="T66" fmla="*/ 555 w 850"/>
                <a:gd name="T67" fmla="*/ 290 h 551"/>
                <a:gd name="T68" fmla="*/ 548 w 850"/>
                <a:gd name="T69" fmla="*/ 285 h 551"/>
                <a:gd name="T70" fmla="*/ 603 w 850"/>
                <a:gd name="T71" fmla="*/ 277 h 551"/>
                <a:gd name="T72" fmla="*/ 646 w 850"/>
                <a:gd name="T73" fmla="*/ 262 h 551"/>
                <a:gd name="T74" fmla="*/ 670 w 850"/>
                <a:gd name="T75" fmla="*/ 248 h 551"/>
                <a:gd name="T76" fmla="*/ 715 w 850"/>
                <a:gd name="T77" fmla="*/ 234 h 551"/>
                <a:gd name="T78" fmla="*/ 746 w 850"/>
                <a:gd name="T79" fmla="*/ 223 h 551"/>
                <a:gd name="T80" fmla="*/ 770 w 850"/>
                <a:gd name="T81" fmla="*/ 216 h 551"/>
                <a:gd name="T82" fmla="*/ 799 w 850"/>
                <a:gd name="T83" fmla="*/ 206 h 551"/>
                <a:gd name="T84" fmla="*/ 861 w 850"/>
                <a:gd name="T85" fmla="*/ 194 h 551"/>
                <a:gd name="T86" fmla="*/ 923 w 850"/>
                <a:gd name="T87" fmla="*/ 183 h 551"/>
                <a:gd name="T88" fmla="*/ 970 w 850"/>
                <a:gd name="T89" fmla="*/ 173 h 551"/>
                <a:gd name="T90" fmla="*/ 995 w 850"/>
                <a:gd name="T91" fmla="*/ 173 h 551"/>
                <a:gd name="T92" fmla="*/ 1008 w 850"/>
                <a:gd name="T93" fmla="*/ 166 h 551"/>
                <a:gd name="T94" fmla="*/ 1024 w 850"/>
                <a:gd name="T95" fmla="*/ 166 h 551"/>
                <a:gd name="T96" fmla="*/ 1047 w 850"/>
                <a:gd name="T97" fmla="*/ 158 h 551"/>
                <a:gd name="T98" fmla="*/ 1073 w 850"/>
                <a:gd name="T99" fmla="*/ 158 h 551"/>
                <a:gd name="T100" fmla="*/ 1104 w 850"/>
                <a:gd name="T101" fmla="*/ 142 h 551"/>
                <a:gd name="T102" fmla="*/ 1136 w 850"/>
                <a:gd name="T103" fmla="*/ 120 h 551"/>
                <a:gd name="T104" fmla="*/ 1140 w 850"/>
                <a:gd name="T105" fmla="*/ 93 h 551"/>
                <a:gd name="T106" fmla="*/ 1174 w 850"/>
                <a:gd name="T107" fmla="*/ 50 h 551"/>
                <a:gd name="T108" fmla="*/ 1174 w 850"/>
                <a:gd name="T109" fmla="*/ 10 h 551"/>
                <a:gd name="T110" fmla="*/ 1153 w 850"/>
                <a:gd name="T111" fmla="*/ 2 h 551"/>
                <a:gd name="T112" fmla="*/ 1102 w 850"/>
                <a:gd name="T113" fmla="*/ 10 h 551"/>
                <a:gd name="T114" fmla="*/ 1049 w 850"/>
                <a:gd name="T115" fmla="*/ 25 h 551"/>
                <a:gd name="T116" fmla="*/ 1017 w 850"/>
                <a:gd name="T117" fmla="*/ 32 h 551"/>
                <a:gd name="T118" fmla="*/ 952 w 850"/>
                <a:gd name="T119" fmla="*/ 56 h 551"/>
                <a:gd name="T120" fmla="*/ 866 w 850"/>
                <a:gd name="T121" fmla="*/ 51 h 5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51"/>
                <a:gd name="T185" fmla="*/ 850 w 850"/>
                <a:gd name="T186" fmla="*/ 551 h 5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51">
                  <a:moveTo>
                    <a:pt x="614" y="67"/>
                  </a:moveTo>
                  <a:lnTo>
                    <a:pt x="600" y="69"/>
                  </a:lnTo>
                  <a:lnTo>
                    <a:pt x="589" y="73"/>
                  </a:lnTo>
                  <a:lnTo>
                    <a:pt x="579" y="76"/>
                  </a:lnTo>
                  <a:lnTo>
                    <a:pt x="572" y="80"/>
                  </a:lnTo>
                  <a:lnTo>
                    <a:pt x="564" y="86"/>
                  </a:lnTo>
                  <a:lnTo>
                    <a:pt x="556" y="90"/>
                  </a:lnTo>
                  <a:lnTo>
                    <a:pt x="547" y="96"/>
                  </a:lnTo>
                  <a:lnTo>
                    <a:pt x="539" y="97"/>
                  </a:lnTo>
                  <a:lnTo>
                    <a:pt x="528" y="99"/>
                  </a:lnTo>
                  <a:lnTo>
                    <a:pt x="518" y="101"/>
                  </a:lnTo>
                  <a:lnTo>
                    <a:pt x="510" y="99"/>
                  </a:lnTo>
                  <a:lnTo>
                    <a:pt x="501" y="99"/>
                  </a:lnTo>
                  <a:lnTo>
                    <a:pt x="491" y="99"/>
                  </a:lnTo>
                  <a:lnTo>
                    <a:pt x="478" y="101"/>
                  </a:lnTo>
                  <a:lnTo>
                    <a:pt x="463" y="107"/>
                  </a:lnTo>
                  <a:lnTo>
                    <a:pt x="442" y="115"/>
                  </a:lnTo>
                  <a:lnTo>
                    <a:pt x="430" y="118"/>
                  </a:lnTo>
                  <a:lnTo>
                    <a:pt x="421" y="120"/>
                  </a:lnTo>
                  <a:lnTo>
                    <a:pt x="411" y="118"/>
                  </a:lnTo>
                  <a:lnTo>
                    <a:pt x="402" y="117"/>
                  </a:lnTo>
                  <a:lnTo>
                    <a:pt x="388" y="115"/>
                  </a:lnTo>
                  <a:lnTo>
                    <a:pt x="373" y="115"/>
                  </a:lnTo>
                  <a:lnTo>
                    <a:pt x="354" y="120"/>
                  </a:lnTo>
                  <a:lnTo>
                    <a:pt x="329" y="132"/>
                  </a:lnTo>
                  <a:lnTo>
                    <a:pt x="327" y="132"/>
                  </a:lnTo>
                  <a:lnTo>
                    <a:pt x="325" y="132"/>
                  </a:lnTo>
                  <a:lnTo>
                    <a:pt x="323" y="132"/>
                  </a:lnTo>
                  <a:lnTo>
                    <a:pt x="321" y="134"/>
                  </a:lnTo>
                  <a:lnTo>
                    <a:pt x="318" y="136"/>
                  </a:lnTo>
                  <a:lnTo>
                    <a:pt x="316" y="136"/>
                  </a:lnTo>
                  <a:lnTo>
                    <a:pt x="316" y="138"/>
                  </a:lnTo>
                  <a:lnTo>
                    <a:pt x="316" y="139"/>
                  </a:lnTo>
                  <a:lnTo>
                    <a:pt x="310" y="138"/>
                  </a:lnTo>
                  <a:lnTo>
                    <a:pt x="306" y="136"/>
                  </a:lnTo>
                  <a:lnTo>
                    <a:pt x="302" y="136"/>
                  </a:lnTo>
                  <a:lnTo>
                    <a:pt x="297" y="134"/>
                  </a:lnTo>
                  <a:lnTo>
                    <a:pt x="293" y="134"/>
                  </a:lnTo>
                  <a:lnTo>
                    <a:pt x="289" y="134"/>
                  </a:lnTo>
                  <a:lnTo>
                    <a:pt x="283" y="134"/>
                  </a:lnTo>
                  <a:lnTo>
                    <a:pt x="279" y="134"/>
                  </a:lnTo>
                  <a:lnTo>
                    <a:pt x="272" y="134"/>
                  </a:lnTo>
                  <a:lnTo>
                    <a:pt x="266" y="138"/>
                  </a:lnTo>
                  <a:lnTo>
                    <a:pt x="258" y="141"/>
                  </a:lnTo>
                  <a:lnTo>
                    <a:pt x="253" y="147"/>
                  </a:lnTo>
                  <a:lnTo>
                    <a:pt x="247" y="151"/>
                  </a:lnTo>
                  <a:lnTo>
                    <a:pt x="239" y="155"/>
                  </a:lnTo>
                  <a:lnTo>
                    <a:pt x="233" y="157"/>
                  </a:lnTo>
                  <a:lnTo>
                    <a:pt x="226" y="157"/>
                  </a:lnTo>
                  <a:lnTo>
                    <a:pt x="203" y="153"/>
                  </a:lnTo>
                  <a:lnTo>
                    <a:pt x="184" y="153"/>
                  </a:lnTo>
                  <a:lnTo>
                    <a:pt x="169" y="157"/>
                  </a:lnTo>
                  <a:lnTo>
                    <a:pt x="153" y="160"/>
                  </a:lnTo>
                  <a:lnTo>
                    <a:pt x="142" y="166"/>
                  </a:lnTo>
                  <a:lnTo>
                    <a:pt x="130" y="174"/>
                  </a:lnTo>
                  <a:lnTo>
                    <a:pt x="117" y="181"/>
                  </a:lnTo>
                  <a:lnTo>
                    <a:pt x="104" y="189"/>
                  </a:lnTo>
                  <a:lnTo>
                    <a:pt x="100" y="191"/>
                  </a:lnTo>
                  <a:lnTo>
                    <a:pt x="96" y="193"/>
                  </a:lnTo>
                  <a:lnTo>
                    <a:pt x="94" y="195"/>
                  </a:lnTo>
                  <a:lnTo>
                    <a:pt x="90" y="199"/>
                  </a:lnTo>
                  <a:lnTo>
                    <a:pt x="86" y="201"/>
                  </a:lnTo>
                  <a:lnTo>
                    <a:pt x="85" y="204"/>
                  </a:lnTo>
                  <a:lnTo>
                    <a:pt x="81" y="208"/>
                  </a:lnTo>
                  <a:lnTo>
                    <a:pt x="77" y="210"/>
                  </a:lnTo>
                  <a:lnTo>
                    <a:pt x="75" y="214"/>
                  </a:lnTo>
                  <a:lnTo>
                    <a:pt x="71" y="216"/>
                  </a:lnTo>
                  <a:lnTo>
                    <a:pt x="67" y="218"/>
                  </a:lnTo>
                  <a:lnTo>
                    <a:pt x="63" y="220"/>
                  </a:lnTo>
                  <a:lnTo>
                    <a:pt x="60" y="222"/>
                  </a:lnTo>
                  <a:lnTo>
                    <a:pt x="56" y="222"/>
                  </a:lnTo>
                  <a:lnTo>
                    <a:pt x="52" y="225"/>
                  </a:lnTo>
                  <a:lnTo>
                    <a:pt x="48" y="227"/>
                  </a:lnTo>
                  <a:lnTo>
                    <a:pt x="39" y="237"/>
                  </a:lnTo>
                  <a:lnTo>
                    <a:pt x="27" y="248"/>
                  </a:lnTo>
                  <a:lnTo>
                    <a:pt x="20" y="262"/>
                  </a:lnTo>
                  <a:lnTo>
                    <a:pt x="12" y="275"/>
                  </a:lnTo>
                  <a:lnTo>
                    <a:pt x="6" y="288"/>
                  </a:lnTo>
                  <a:lnTo>
                    <a:pt x="2" y="304"/>
                  </a:lnTo>
                  <a:lnTo>
                    <a:pt x="0" y="319"/>
                  </a:lnTo>
                  <a:lnTo>
                    <a:pt x="0" y="334"/>
                  </a:lnTo>
                  <a:lnTo>
                    <a:pt x="0" y="336"/>
                  </a:lnTo>
                  <a:lnTo>
                    <a:pt x="0" y="338"/>
                  </a:lnTo>
                  <a:lnTo>
                    <a:pt x="2" y="342"/>
                  </a:lnTo>
                  <a:lnTo>
                    <a:pt x="4" y="344"/>
                  </a:lnTo>
                  <a:lnTo>
                    <a:pt x="4" y="346"/>
                  </a:lnTo>
                  <a:lnTo>
                    <a:pt x="6" y="348"/>
                  </a:lnTo>
                  <a:lnTo>
                    <a:pt x="6" y="350"/>
                  </a:lnTo>
                  <a:lnTo>
                    <a:pt x="6" y="353"/>
                  </a:lnTo>
                  <a:lnTo>
                    <a:pt x="4" y="361"/>
                  </a:lnTo>
                  <a:lnTo>
                    <a:pt x="2" y="371"/>
                  </a:lnTo>
                  <a:lnTo>
                    <a:pt x="2" y="378"/>
                  </a:lnTo>
                  <a:lnTo>
                    <a:pt x="2" y="386"/>
                  </a:lnTo>
                  <a:lnTo>
                    <a:pt x="2" y="393"/>
                  </a:lnTo>
                  <a:lnTo>
                    <a:pt x="6" y="401"/>
                  </a:lnTo>
                  <a:lnTo>
                    <a:pt x="10" y="409"/>
                  </a:lnTo>
                  <a:lnTo>
                    <a:pt x="16" y="416"/>
                  </a:lnTo>
                  <a:lnTo>
                    <a:pt x="18" y="420"/>
                  </a:lnTo>
                  <a:lnTo>
                    <a:pt x="20" y="422"/>
                  </a:lnTo>
                  <a:lnTo>
                    <a:pt x="23" y="424"/>
                  </a:lnTo>
                  <a:lnTo>
                    <a:pt x="25" y="428"/>
                  </a:lnTo>
                  <a:lnTo>
                    <a:pt x="27" y="430"/>
                  </a:lnTo>
                  <a:lnTo>
                    <a:pt x="29" y="434"/>
                  </a:lnTo>
                  <a:lnTo>
                    <a:pt x="31" y="437"/>
                  </a:lnTo>
                  <a:lnTo>
                    <a:pt x="31" y="441"/>
                  </a:lnTo>
                  <a:lnTo>
                    <a:pt x="33" y="449"/>
                  </a:lnTo>
                  <a:lnTo>
                    <a:pt x="37" y="455"/>
                  </a:lnTo>
                  <a:lnTo>
                    <a:pt x="41" y="460"/>
                  </a:lnTo>
                  <a:lnTo>
                    <a:pt x="46" y="464"/>
                  </a:lnTo>
                  <a:lnTo>
                    <a:pt x="50" y="470"/>
                  </a:lnTo>
                  <a:lnTo>
                    <a:pt x="56" y="474"/>
                  </a:lnTo>
                  <a:lnTo>
                    <a:pt x="60" y="478"/>
                  </a:lnTo>
                  <a:lnTo>
                    <a:pt x="63" y="481"/>
                  </a:lnTo>
                  <a:lnTo>
                    <a:pt x="67" y="489"/>
                  </a:lnTo>
                  <a:lnTo>
                    <a:pt x="73" y="493"/>
                  </a:lnTo>
                  <a:lnTo>
                    <a:pt x="79" y="497"/>
                  </a:lnTo>
                  <a:lnTo>
                    <a:pt x="85" y="500"/>
                  </a:lnTo>
                  <a:lnTo>
                    <a:pt x="92" y="504"/>
                  </a:lnTo>
                  <a:lnTo>
                    <a:pt x="100" y="504"/>
                  </a:lnTo>
                  <a:lnTo>
                    <a:pt x="107" y="506"/>
                  </a:lnTo>
                  <a:lnTo>
                    <a:pt x="117" y="506"/>
                  </a:lnTo>
                  <a:lnTo>
                    <a:pt x="117" y="508"/>
                  </a:lnTo>
                  <a:lnTo>
                    <a:pt x="117" y="512"/>
                  </a:lnTo>
                  <a:lnTo>
                    <a:pt x="119" y="514"/>
                  </a:lnTo>
                  <a:lnTo>
                    <a:pt x="119" y="516"/>
                  </a:lnTo>
                  <a:lnTo>
                    <a:pt x="121" y="518"/>
                  </a:lnTo>
                  <a:lnTo>
                    <a:pt x="123" y="520"/>
                  </a:lnTo>
                  <a:lnTo>
                    <a:pt x="125" y="521"/>
                  </a:lnTo>
                  <a:lnTo>
                    <a:pt x="125" y="523"/>
                  </a:lnTo>
                  <a:lnTo>
                    <a:pt x="134" y="527"/>
                  </a:lnTo>
                  <a:lnTo>
                    <a:pt x="142" y="529"/>
                  </a:lnTo>
                  <a:lnTo>
                    <a:pt x="149" y="533"/>
                  </a:lnTo>
                  <a:lnTo>
                    <a:pt x="159" y="535"/>
                  </a:lnTo>
                  <a:lnTo>
                    <a:pt x="167" y="535"/>
                  </a:lnTo>
                  <a:lnTo>
                    <a:pt x="174" y="537"/>
                  </a:lnTo>
                  <a:lnTo>
                    <a:pt x="182" y="535"/>
                  </a:lnTo>
                  <a:lnTo>
                    <a:pt x="188" y="535"/>
                  </a:lnTo>
                  <a:lnTo>
                    <a:pt x="201" y="533"/>
                  </a:lnTo>
                  <a:lnTo>
                    <a:pt x="214" y="537"/>
                  </a:lnTo>
                  <a:lnTo>
                    <a:pt x="226" y="541"/>
                  </a:lnTo>
                  <a:lnTo>
                    <a:pt x="237" y="544"/>
                  </a:lnTo>
                  <a:lnTo>
                    <a:pt x="249" y="548"/>
                  </a:lnTo>
                  <a:lnTo>
                    <a:pt x="260" y="550"/>
                  </a:lnTo>
                  <a:lnTo>
                    <a:pt x="266" y="550"/>
                  </a:lnTo>
                  <a:lnTo>
                    <a:pt x="270" y="550"/>
                  </a:lnTo>
                  <a:lnTo>
                    <a:pt x="276" y="548"/>
                  </a:lnTo>
                  <a:lnTo>
                    <a:pt x="281" y="544"/>
                  </a:lnTo>
                  <a:lnTo>
                    <a:pt x="291" y="537"/>
                  </a:lnTo>
                  <a:lnTo>
                    <a:pt x="300" y="533"/>
                  </a:lnTo>
                  <a:lnTo>
                    <a:pt x="308" y="529"/>
                  </a:lnTo>
                  <a:lnTo>
                    <a:pt x="314" y="529"/>
                  </a:lnTo>
                  <a:lnTo>
                    <a:pt x="321" y="527"/>
                  </a:lnTo>
                  <a:lnTo>
                    <a:pt x="327" y="527"/>
                  </a:lnTo>
                  <a:lnTo>
                    <a:pt x="333" y="525"/>
                  </a:lnTo>
                  <a:lnTo>
                    <a:pt x="340" y="521"/>
                  </a:lnTo>
                  <a:lnTo>
                    <a:pt x="342" y="520"/>
                  </a:lnTo>
                  <a:lnTo>
                    <a:pt x="342" y="518"/>
                  </a:lnTo>
                  <a:lnTo>
                    <a:pt x="342" y="514"/>
                  </a:lnTo>
                  <a:lnTo>
                    <a:pt x="344" y="512"/>
                  </a:lnTo>
                  <a:lnTo>
                    <a:pt x="344" y="508"/>
                  </a:lnTo>
                  <a:lnTo>
                    <a:pt x="344" y="506"/>
                  </a:lnTo>
                  <a:lnTo>
                    <a:pt x="344" y="502"/>
                  </a:lnTo>
                  <a:lnTo>
                    <a:pt x="346" y="502"/>
                  </a:lnTo>
                  <a:lnTo>
                    <a:pt x="348" y="500"/>
                  </a:lnTo>
                  <a:lnTo>
                    <a:pt x="352" y="499"/>
                  </a:lnTo>
                  <a:lnTo>
                    <a:pt x="354" y="499"/>
                  </a:lnTo>
                  <a:lnTo>
                    <a:pt x="356" y="497"/>
                  </a:lnTo>
                  <a:lnTo>
                    <a:pt x="360" y="495"/>
                  </a:lnTo>
                  <a:lnTo>
                    <a:pt x="361" y="495"/>
                  </a:lnTo>
                  <a:lnTo>
                    <a:pt x="363" y="493"/>
                  </a:lnTo>
                  <a:lnTo>
                    <a:pt x="365" y="491"/>
                  </a:lnTo>
                  <a:lnTo>
                    <a:pt x="367" y="489"/>
                  </a:lnTo>
                  <a:lnTo>
                    <a:pt x="367" y="487"/>
                  </a:lnTo>
                  <a:lnTo>
                    <a:pt x="369" y="485"/>
                  </a:lnTo>
                  <a:lnTo>
                    <a:pt x="371" y="485"/>
                  </a:lnTo>
                  <a:lnTo>
                    <a:pt x="373" y="483"/>
                  </a:lnTo>
                  <a:lnTo>
                    <a:pt x="375" y="481"/>
                  </a:lnTo>
                  <a:lnTo>
                    <a:pt x="375" y="479"/>
                  </a:lnTo>
                  <a:lnTo>
                    <a:pt x="377" y="478"/>
                  </a:lnTo>
                  <a:lnTo>
                    <a:pt x="379" y="474"/>
                  </a:lnTo>
                  <a:lnTo>
                    <a:pt x="379" y="470"/>
                  </a:lnTo>
                  <a:lnTo>
                    <a:pt x="381" y="466"/>
                  </a:lnTo>
                  <a:lnTo>
                    <a:pt x="382" y="462"/>
                  </a:lnTo>
                  <a:lnTo>
                    <a:pt x="384" y="458"/>
                  </a:lnTo>
                  <a:lnTo>
                    <a:pt x="384" y="453"/>
                  </a:lnTo>
                  <a:lnTo>
                    <a:pt x="386" y="447"/>
                  </a:lnTo>
                  <a:lnTo>
                    <a:pt x="386" y="439"/>
                  </a:lnTo>
                  <a:lnTo>
                    <a:pt x="388" y="437"/>
                  </a:lnTo>
                  <a:lnTo>
                    <a:pt x="390" y="434"/>
                  </a:lnTo>
                  <a:lnTo>
                    <a:pt x="392" y="430"/>
                  </a:lnTo>
                  <a:lnTo>
                    <a:pt x="394" y="426"/>
                  </a:lnTo>
                  <a:lnTo>
                    <a:pt x="396" y="422"/>
                  </a:lnTo>
                  <a:lnTo>
                    <a:pt x="400" y="416"/>
                  </a:lnTo>
                  <a:lnTo>
                    <a:pt x="402" y="411"/>
                  </a:lnTo>
                  <a:lnTo>
                    <a:pt x="405" y="405"/>
                  </a:lnTo>
                  <a:lnTo>
                    <a:pt x="405" y="401"/>
                  </a:lnTo>
                  <a:lnTo>
                    <a:pt x="405" y="399"/>
                  </a:lnTo>
                  <a:lnTo>
                    <a:pt x="405" y="397"/>
                  </a:lnTo>
                  <a:lnTo>
                    <a:pt x="404" y="395"/>
                  </a:lnTo>
                  <a:lnTo>
                    <a:pt x="404" y="393"/>
                  </a:lnTo>
                  <a:lnTo>
                    <a:pt x="404" y="392"/>
                  </a:lnTo>
                  <a:lnTo>
                    <a:pt x="402" y="390"/>
                  </a:lnTo>
                  <a:lnTo>
                    <a:pt x="402" y="388"/>
                  </a:lnTo>
                  <a:lnTo>
                    <a:pt x="400" y="386"/>
                  </a:lnTo>
                  <a:lnTo>
                    <a:pt x="398" y="384"/>
                  </a:lnTo>
                  <a:lnTo>
                    <a:pt x="398" y="382"/>
                  </a:lnTo>
                  <a:lnTo>
                    <a:pt x="396" y="382"/>
                  </a:lnTo>
                  <a:lnTo>
                    <a:pt x="396" y="380"/>
                  </a:lnTo>
                  <a:lnTo>
                    <a:pt x="394" y="380"/>
                  </a:lnTo>
                  <a:lnTo>
                    <a:pt x="394" y="378"/>
                  </a:lnTo>
                  <a:lnTo>
                    <a:pt x="392" y="374"/>
                  </a:lnTo>
                  <a:lnTo>
                    <a:pt x="400" y="376"/>
                  </a:lnTo>
                  <a:lnTo>
                    <a:pt x="409" y="378"/>
                  </a:lnTo>
                  <a:lnTo>
                    <a:pt x="417" y="376"/>
                  </a:lnTo>
                  <a:lnTo>
                    <a:pt x="426" y="372"/>
                  </a:lnTo>
                  <a:lnTo>
                    <a:pt x="434" y="369"/>
                  </a:lnTo>
                  <a:lnTo>
                    <a:pt x="444" y="365"/>
                  </a:lnTo>
                  <a:lnTo>
                    <a:pt x="453" y="359"/>
                  </a:lnTo>
                  <a:lnTo>
                    <a:pt x="461" y="353"/>
                  </a:lnTo>
                  <a:lnTo>
                    <a:pt x="463" y="351"/>
                  </a:lnTo>
                  <a:lnTo>
                    <a:pt x="463" y="350"/>
                  </a:lnTo>
                  <a:lnTo>
                    <a:pt x="465" y="348"/>
                  </a:lnTo>
                  <a:lnTo>
                    <a:pt x="467" y="344"/>
                  </a:lnTo>
                  <a:lnTo>
                    <a:pt x="468" y="340"/>
                  </a:lnTo>
                  <a:lnTo>
                    <a:pt x="470" y="338"/>
                  </a:lnTo>
                  <a:lnTo>
                    <a:pt x="474" y="336"/>
                  </a:lnTo>
                  <a:lnTo>
                    <a:pt x="476" y="334"/>
                  </a:lnTo>
                  <a:lnTo>
                    <a:pt x="482" y="330"/>
                  </a:lnTo>
                  <a:lnTo>
                    <a:pt x="488" y="329"/>
                  </a:lnTo>
                  <a:lnTo>
                    <a:pt x="493" y="325"/>
                  </a:lnTo>
                  <a:lnTo>
                    <a:pt x="499" y="323"/>
                  </a:lnTo>
                  <a:lnTo>
                    <a:pt x="503" y="319"/>
                  </a:lnTo>
                  <a:lnTo>
                    <a:pt x="509" y="315"/>
                  </a:lnTo>
                  <a:lnTo>
                    <a:pt x="514" y="311"/>
                  </a:lnTo>
                  <a:lnTo>
                    <a:pt x="520" y="306"/>
                  </a:lnTo>
                  <a:lnTo>
                    <a:pt x="522" y="302"/>
                  </a:lnTo>
                  <a:lnTo>
                    <a:pt x="526" y="300"/>
                  </a:lnTo>
                  <a:lnTo>
                    <a:pt x="530" y="298"/>
                  </a:lnTo>
                  <a:lnTo>
                    <a:pt x="533" y="296"/>
                  </a:lnTo>
                  <a:lnTo>
                    <a:pt x="537" y="296"/>
                  </a:lnTo>
                  <a:lnTo>
                    <a:pt x="541" y="294"/>
                  </a:lnTo>
                  <a:lnTo>
                    <a:pt x="545" y="292"/>
                  </a:lnTo>
                  <a:lnTo>
                    <a:pt x="549" y="290"/>
                  </a:lnTo>
                  <a:lnTo>
                    <a:pt x="553" y="290"/>
                  </a:lnTo>
                  <a:lnTo>
                    <a:pt x="553" y="288"/>
                  </a:lnTo>
                  <a:lnTo>
                    <a:pt x="554" y="287"/>
                  </a:lnTo>
                  <a:lnTo>
                    <a:pt x="556" y="285"/>
                  </a:lnTo>
                  <a:lnTo>
                    <a:pt x="558" y="283"/>
                  </a:lnTo>
                  <a:lnTo>
                    <a:pt x="560" y="281"/>
                  </a:lnTo>
                  <a:lnTo>
                    <a:pt x="562" y="279"/>
                  </a:lnTo>
                  <a:lnTo>
                    <a:pt x="570" y="275"/>
                  </a:lnTo>
                  <a:lnTo>
                    <a:pt x="575" y="275"/>
                  </a:lnTo>
                  <a:lnTo>
                    <a:pt x="583" y="273"/>
                  </a:lnTo>
                  <a:lnTo>
                    <a:pt x="591" y="273"/>
                  </a:lnTo>
                  <a:lnTo>
                    <a:pt x="598" y="271"/>
                  </a:lnTo>
                  <a:lnTo>
                    <a:pt x="604" y="269"/>
                  </a:lnTo>
                  <a:lnTo>
                    <a:pt x="612" y="266"/>
                  </a:lnTo>
                  <a:lnTo>
                    <a:pt x="619" y="258"/>
                  </a:lnTo>
                  <a:lnTo>
                    <a:pt x="625" y="254"/>
                  </a:lnTo>
                  <a:lnTo>
                    <a:pt x="631" y="252"/>
                  </a:lnTo>
                  <a:lnTo>
                    <a:pt x="638" y="250"/>
                  </a:lnTo>
                  <a:lnTo>
                    <a:pt x="646" y="248"/>
                  </a:lnTo>
                  <a:lnTo>
                    <a:pt x="656" y="246"/>
                  </a:lnTo>
                  <a:lnTo>
                    <a:pt x="663" y="244"/>
                  </a:lnTo>
                  <a:lnTo>
                    <a:pt x="671" y="241"/>
                  </a:lnTo>
                  <a:lnTo>
                    <a:pt x="680" y="235"/>
                  </a:lnTo>
                  <a:lnTo>
                    <a:pt x="682" y="233"/>
                  </a:lnTo>
                  <a:lnTo>
                    <a:pt x="686" y="231"/>
                  </a:lnTo>
                  <a:lnTo>
                    <a:pt x="692" y="231"/>
                  </a:lnTo>
                  <a:lnTo>
                    <a:pt x="696" y="231"/>
                  </a:lnTo>
                  <a:lnTo>
                    <a:pt x="700" y="231"/>
                  </a:lnTo>
                  <a:lnTo>
                    <a:pt x="705" y="231"/>
                  </a:lnTo>
                  <a:lnTo>
                    <a:pt x="707" y="231"/>
                  </a:lnTo>
                  <a:lnTo>
                    <a:pt x="711" y="231"/>
                  </a:lnTo>
                  <a:lnTo>
                    <a:pt x="713" y="229"/>
                  </a:lnTo>
                  <a:lnTo>
                    <a:pt x="715" y="229"/>
                  </a:lnTo>
                  <a:lnTo>
                    <a:pt x="717" y="227"/>
                  </a:lnTo>
                  <a:lnTo>
                    <a:pt x="719" y="227"/>
                  </a:lnTo>
                  <a:lnTo>
                    <a:pt x="721" y="225"/>
                  </a:lnTo>
                  <a:lnTo>
                    <a:pt x="723" y="223"/>
                  </a:lnTo>
                  <a:lnTo>
                    <a:pt x="724" y="222"/>
                  </a:lnTo>
                  <a:lnTo>
                    <a:pt x="726" y="222"/>
                  </a:lnTo>
                  <a:lnTo>
                    <a:pt x="726" y="220"/>
                  </a:lnTo>
                  <a:lnTo>
                    <a:pt x="728" y="220"/>
                  </a:lnTo>
                  <a:lnTo>
                    <a:pt x="730" y="222"/>
                  </a:lnTo>
                  <a:lnTo>
                    <a:pt x="732" y="222"/>
                  </a:lnTo>
                  <a:lnTo>
                    <a:pt x="734" y="222"/>
                  </a:lnTo>
                  <a:lnTo>
                    <a:pt x="736" y="222"/>
                  </a:lnTo>
                  <a:lnTo>
                    <a:pt x="738" y="220"/>
                  </a:lnTo>
                  <a:lnTo>
                    <a:pt x="740" y="220"/>
                  </a:lnTo>
                  <a:lnTo>
                    <a:pt x="744" y="216"/>
                  </a:lnTo>
                  <a:lnTo>
                    <a:pt x="747" y="214"/>
                  </a:lnTo>
                  <a:lnTo>
                    <a:pt x="749" y="212"/>
                  </a:lnTo>
                  <a:lnTo>
                    <a:pt x="753" y="210"/>
                  </a:lnTo>
                  <a:lnTo>
                    <a:pt x="755" y="208"/>
                  </a:lnTo>
                  <a:lnTo>
                    <a:pt x="757" y="210"/>
                  </a:lnTo>
                  <a:lnTo>
                    <a:pt x="761" y="210"/>
                  </a:lnTo>
                  <a:lnTo>
                    <a:pt x="765" y="212"/>
                  </a:lnTo>
                  <a:lnTo>
                    <a:pt x="768" y="210"/>
                  </a:lnTo>
                  <a:lnTo>
                    <a:pt x="772" y="210"/>
                  </a:lnTo>
                  <a:lnTo>
                    <a:pt x="776" y="208"/>
                  </a:lnTo>
                  <a:lnTo>
                    <a:pt x="780" y="206"/>
                  </a:lnTo>
                  <a:lnTo>
                    <a:pt x="782" y="202"/>
                  </a:lnTo>
                  <a:lnTo>
                    <a:pt x="786" y="201"/>
                  </a:lnTo>
                  <a:lnTo>
                    <a:pt x="789" y="195"/>
                  </a:lnTo>
                  <a:lnTo>
                    <a:pt x="795" y="189"/>
                  </a:lnTo>
                  <a:lnTo>
                    <a:pt x="799" y="185"/>
                  </a:lnTo>
                  <a:lnTo>
                    <a:pt x="803" y="180"/>
                  </a:lnTo>
                  <a:lnTo>
                    <a:pt x="808" y="174"/>
                  </a:lnTo>
                  <a:lnTo>
                    <a:pt x="812" y="170"/>
                  </a:lnTo>
                  <a:lnTo>
                    <a:pt x="816" y="164"/>
                  </a:lnTo>
                  <a:lnTo>
                    <a:pt x="818" y="159"/>
                  </a:lnTo>
                  <a:lnTo>
                    <a:pt x="820" y="153"/>
                  </a:lnTo>
                  <a:lnTo>
                    <a:pt x="820" y="149"/>
                  </a:lnTo>
                  <a:lnTo>
                    <a:pt x="820" y="141"/>
                  </a:lnTo>
                  <a:lnTo>
                    <a:pt x="820" y="136"/>
                  </a:lnTo>
                  <a:lnTo>
                    <a:pt x="820" y="130"/>
                  </a:lnTo>
                  <a:lnTo>
                    <a:pt x="820" y="124"/>
                  </a:lnTo>
                  <a:lnTo>
                    <a:pt x="820" y="120"/>
                  </a:lnTo>
                  <a:lnTo>
                    <a:pt x="820" y="118"/>
                  </a:lnTo>
                  <a:lnTo>
                    <a:pt x="828" y="105"/>
                  </a:lnTo>
                  <a:lnTo>
                    <a:pt x="833" y="92"/>
                  </a:lnTo>
                  <a:lnTo>
                    <a:pt x="839" y="78"/>
                  </a:lnTo>
                  <a:lnTo>
                    <a:pt x="843" y="65"/>
                  </a:lnTo>
                  <a:lnTo>
                    <a:pt x="847" y="53"/>
                  </a:lnTo>
                  <a:lnTo>
                    <a:pt x="849" y="40"/>
                  </a:lnTo>
                  <a:lnTo>
                    <a:pt x="847" y="27"/>
                  </a:lnTo>
                  <a:lnTo>
                    <a:pt x="845" y="11"/>
                  </a:lnTo>
                  <a:lnTo>
                    <a:pt x="845" y="10"/>
                  </a:lnTo>
                  <a:lnTo>
                    <a:pt x="843" y="10"/>
                  </a:lnTo>
                  <a:lnTo>
                    <a:pt x="843" y="8"/>
                  </a:lnTo>
                  <a:lnTo>
                    <a:pt x="841" y="8"/>
                  </a:lnTo>
                  <a:lnTo>
                    <a:pt x="839" y="6"/>
                  </a:lnTo>
                  <a:lnTo>
                    <a:pt x="837" y="6"/>
                  </a:lnTo>
                  <a:lnTo>
                    <a:pt x="835" y="4"/>
                  </a:lnTo>
                  <a:lnTo>
                    <a:pt x="829" y="2"/>
                  </a:lnTo>
                  <a:lnTo>
                    <a:pt x="824" y="0"/>
                  </a:lnTo>
                  <a:lnTo>
                    <a:pt x="816" y="2"/>
                  </a:lnTo>
                  <a:lnTo>
                    <a:pt x="810" y="4"/>
                  </a:lnTo>
                  <a:lnTo>
                    <a:pt x="805" y="6"/>
                  </a:lnTo>
                  <a:lnTo>
                    <a:pt x="799" y="8"/>
                  </a:lnTo>
                  <a:lnTo>
                    <a:pt x="793" y="10"/>
                  </a:lnTo>
                  <a:lnTo>
                    <a:pt x="787" y="11"/>
                  </a:lnTo>
                  <a:lnTo>
                    <a:pt x="778" y="15"/>
                  </a:lnTo>
                  <a:lnTo>
                    <a:pt x="770" y="19"/>
                  </a:lnTo>
                  <a:lnTo>
                    <a:pt x="765" y="23"/>
                  </a:lnTo>
                  <a:lnTo>
                    <a:pt x="759" y="29"/>
                  </a:lnTo>
                  <a:lnTo>
                    <a:pt x="755" y="32"/>
                  </a:lnTo>
                  <a:lnTo>
                    <a:pt x="751" y="36"/>
                  </a:lnTo>
                  <a:lnTo>
                    <a:pt x="747" y="38"/>
                  </a:lnTo>
                  <a:lnTo>
                    <a:pt x="742" y="38"/>
                  </a:lnTo>
                  <a:lnTo>
                    <a:pt x="740" y="38"/>
                  </a:lnTo>
                  <a:lnTo>
                    <a:pt x="736" y="40"/>
                  </a:lnTo>
                  <a:lnTo>
                    <a:pt x="730" y="42"/>
                  </a:lnTo>
                  <a:lnTo>
                    <a:pt x="724" y="44"/>
                  </a:lnTo>
                  <a:lnTo>
                    <a:pt x="717" y="50"/>
                  </a:lnTo>
                  <a:lnTo>
                    <a:pt x="709" y="55"/>
                  </a:lnTo>
                  <a:lnTo>
                    <a:pt x="702" y="65"/>
                  </a:lnTo>
                  <a:lnTo>
                    <a:pt x="694" y="76"/>
                  </a:lnTo>
                  <a:lnTo>
                    <a:pt x="684" y="75"/>
                  </a:lnTo>
                  <a:lnTo>
                    <a:pt x="675" y="73"/>
                  </a:lnTo>
                  <a:lnTo>
                    <a:pt x="665" y="71"/>
                  </a:lnTo>
                  <a:lnTo>
                    <a:pt x="654" y="69"/>
                  </a:lnTo>
                  <a:lnTo>
                    <a:pt x="644" y="67"/>
                  </a:lnTo>
                  <a:lnTo>
                    <a:pt x="635" y="67"/>
                  </a:lnTo>
                  <a:lnTo>
                    <a:pt x="623" y="67"/>
                  </a:lnTo>
                  <a:lnTo>
                    <a:pt x="614" y="67"/>
                  </a:lnTo>
                </a:path>
              </a:pathLst>
            </a:custGeom>
            <a:solidFill>
              <a:srgbClr val="CCCCCC"/>
            </a:solidFill>
            <a:ln w="28575" cap="rnd">
              <a:solidFill>
                <a:srgbClr val="000000"/>
              </a:solidFill>
              <a:round/>
              <a:headEnd type="none" w="sm" len="sm"/>
              <a:tailEnd type="none" w="sm" len="sm"/>
            </a:ln>
          </p:spPr>
          <p:txBody>
            <a:bodyPr/>
            <a:lstStyle/>
            <a:p>
              <a:endParaRPr lang="tr-TR"/>
            </a:p>
          </p:txBody>
        </p:sp>
        <p:sp>
          <p:nvSpPr>
            <p:cNvPr id="88133" name="Oval 58"/>
            <p:cNvSpPr>
              <a:spLocks noChangeArrowheads="1"/>
            </p:cNvSpPr>
            <p:nvPr/>
          </p:nvSpPr>
          <p:spPr bwMode="auto">
            <a:xfrm>
              <a:off x="2586" y="3612"/>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34" name="Oval 59"/>
            <p:cNvSpPr>
              <a:spLocks noChangeArrowheads="1"/>
            </p:cNvSpPr>
            <p:nvPr/>
          </p:nvSpPr>
          <p:spPr bwMode="auto">
            <a:xfrm>
              <a:off x="2664" y="368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35" name="Oval 60"/>
            <p:cNvSpPr>
              <a:spLocks noChangeArrowheads="1"/>
            </p:cNvSpPr>
            <p:nvPr/>
          </p:nvSpPr>
          <p:spPr bwMode="auto">
            <a:xfrm>
              <a:off x="2577" y="3781"/>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36" name="Oval 61"/>
            <p:cNvSpPr>
              <a:spLocks noChangeArrowheads="1"/>
            </p:cNvSpPr>
            <p:nvPr/>
          </p:nvSpPr>
          <p:spPr bwMode="auto">
            <a:xfrm>
              <a:off x="2556"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37" name="Oval 62"/>
            <p:cNvSpPr>
              <a:spLocks noChangeArrowheads="1"/>
            </p:cNvSpPr>
            <p:nvPr/>
          </p:nvSpPr>
          <p:spPr bwMode="auto">
            <a:xfrm>
              <a:off x="2703" y="3857"/>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38" name="Oval 63"/>
            <p:cNvSpPr>
              <a:spLocks noChangeArrowheads="1"/>
            </p:cNvSpPr>
            <p:nvPr/>
          </p:nvSpPr>
          <p:spPr bwMode="auto">
            <a:xfrm>
              <a:off x="2751" y="3781"/>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39" name="Oval 64"/>
            <p:cNvSpPr>
              <a:spLocks noChangeArrowheads="1"/>
            </p:cNvSpPr>
            <p:nvPr/>
          </p:nvSpPr>
          <p:spPr bwMode="auto">
            <a:xfrm>
              <a:off x="2838" y="3667"/>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0" name="Oval 65"/>
            <p:cNvSpPr>
              <a:spLocks noChangeArrowheads="1"/>
            </p:cNvSpPr>
            <p:nvPr/>
          </p:nvSpPr>
          <p:spPr bwMode="auto">
            <a:xfrm>
              <a:off x="2739" y="3610"/>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1" name="Oval 66"/>
            <p:cNvSpPr>
              <a:spLocks noChangeArrowheads="1"/>
            </p:cNvSpPr>
            <p:nvPr/>
          </p:nvSpPr>
          <p:spPr bwMode="auto">
            <a:xfrm>
              <a:off x="2748"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2" name="Oval 67"/>
            <p:cNvSpPr>
              <a:spLocks noChangeArrowheads="1"/>
            </p:cNvSpPr>
            <p:nvPr/>
          </p:nvSpPr>
          <p:spPr bwMode="auto">
            <a:xfrm>
              <a:off x="2670" y="3781"/>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3" name="Oval 68"/>
            <p:cNvSpPr>
              <a:spLocks noChangeArrowheads="1"/>
            </p:cNvSpPr>
            <p:nvPr/>
          </p:nvSpPr>
          <p:spPr bwMode="auto">
            <a:xfrm>
              <a:off x="2580" y="3871"/>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4" name="Oval 69"/>
            <p:cNvSpPr>
              <a:spLocks noChangeArrowheads="1"/>
            </p:cNvSpPr>
            <p:nvPr/>
          </p:nvSpPr>
          <p:spPr bwMode="auto">
            <a:xfrm>
              <a:off x="2487" y="382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5" name="Oval 70"/>
            <p:cNvSpPr>
              <a:spLocks noChangeArrowheads="1"/>
            </p:cNvSpPr>
            <p:nvPr/>
          </p:nvSpPr>
          <p:spPr bwMode="auto">
            <a:xfrm>
              <a:off x="2439"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6" name="Oval 71"/>
            <p:cNvSpPr>
              <a:spLocks noChangeArrowheads="1"/>
            </p:cNvSpPr>
            <p:nvPr/>
          </p:nvSpPr>
          <p:spPr bwMode="auto">
            <a:xfrm>
              <a:off x="2484" y="3680"/>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7" name="Oval 72"/>
            <p:cNvSpPr>
              <a:spLocks noChangeArrowheads="1"/>
            </p:cNvSpPr>
            <p:nvPr/>
          </p:nvSpPr>
          <p:spPr bwMode="auto">
            <a:xfrm>
              <a:off x="2610"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8" name="Oval 73"/>
            <p:cNvSpPr>
              <a:spLocks noChangeArrowheads="1"/>
            </p:cNvSpPr>
            <p:nvPr/>
          </p:nvSpPr>
          <p:spPr bwMode="auto">
            <a:xfrm>
              <a:off x="2673" y="3635"/>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49" name="Oval 74"/>
            <p:cNvSpPr>
              <a:spLocks noChangeArrowheads="1"/>
            </p:cNvSpPr>
            <p:nvPr/>
          </p:nvSpPr>
          <p:spPr bwMode="auto">
            <a:xfrm>
              <a:off x="2853" y="358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0" name="Oval 75"/>
            <p:cNvSpPr>
              <a:spLocks noChangeArrowheads="1"/>
            </p:cNvSpPr>
            <p:nvPr/>
          </p:nvSpPr>
          <p:spPr bwMode="auto">
            <a:xfrm>
              <a:off x="2808" y="365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1" name="Oval 76"/>
            <p:cNvSpPr>
              <a:spLocks noChangeArrowheads="1"/>
            </p:cNvSpPr>
            <p:nvPr/>
          </p:nvSpPr>
          <p:spPr bwMode="auto">
            <a:xfrm>
              <a:off x="2868" y="3734"/>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2" name="Oval 77"/>
            <p:cNvSpPr>
              <a:spLocks noChangeArrowheads="1"/>
            </p:cNvSpPr>
            <p:nvPr/>
          </p:nvSpPr>
          <p:spPr bwMode="auto">
            <a:xfrm>
              <a:off x="2940" y="3683"/>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3" name="Oval 78"/>
            <p:cNvSpPr>
              <a:spLocks noChangeArrowheads="1"/>
            </p:cNvSpPr>
            <p:nvPr/>
          </p:nvSpPr>
          <p:spPr bwMode="auto">
            <a:xfrm>
              <a:off x="2976" y="3599"/>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4" name="Oval 79"/>
            <p:cNvSpPr>
              <a:spLocks noChangeArrowheads="1"/>
            </p:cNvSpPr>
            <p:nvPr/>
          </p:nvSpPr>
          <p:spPr bwMode="auto">
            <a:xfrm>
              <a:off x="2934" y="3548"/>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5" name="Oval 80"/>
            <p:cNvSpPr>
              <a:spLocks noChangeArrowheads="1"/>
            </p:cNvSpPr>
            <p:nvPr/>
          </p:nvSpPr>
          <p:spPr bwMode="auto">
            <a:xfrm>
              <a:off x="3045" y="352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6" name="Oval 81"/>
            <p:cNvSpPr>
              <a:spLocks noChangeArrowheads="1"/>
            </p:cNvSpPr>
            <p:nvPr/>
          </p:nvSpPr>
          <p:spPr bwMode="auto">
            <a:xfrm>
              <a:off x="3060" y="359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7" name="Oval 82"/>
            <p:cNvSpPr>
              <a:spLocks noChangeArrowheads="1"/>
            </p:cNvSpPr>
            <p:nvPr/>
          </p:nvSpPr>
          <p:spPr bwMode="auto">
            <a:xfrm>
              <a:off x="3156" y="3602"/>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8" name="Oval 83"/>
            <p:cNvSpPr>
              <a:spLocks noChangeArrowheads="1"/>
            </p:cNvSpPr>
            <p:nvPr/>
          </p:nvSpPr>
          <p:spPr bwMode="auto">
            <a:xfrm flipV="1">
              <a:off x="3168" y="3529"/>
              <a:ext cx="69" cy="48"/>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59" name="Oval 84"/>
            <p:cNvSpPr>
              <a:spLocks noChangeArrowheads="1"/>
            </p:cNvSpPr>
            <p:nvPr/>
          </p:nvSpPr>
          <p:spPr bwMode="auto">
            <a:xfrm flipV="1">
              <a:off x="3229" y="3475"/>
              <a:ext cx="70" cy="48"/>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88160" name="Oval 85"/>
            <p:cNvSpPr>
              <a:spLocks noChangeArrowheads="1"/>
            </p:cNvSpPr>
            <p:nvPr/>
          </p:nvSpPr>
          <p:spPr bwMode="auto">
            <a:xfrm flipV="1">
              <a:off x="3205" y="356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1" name="Oval 86"/>
            <p:cNvSpPr>
              <a:spLocks noChangeArrowheads="1"/>
            </p:cNvSpPr>
            <p:nvPr/>
          </p:nvSpPr>
          <p:spPr bwMode="auto">
            <a:xfrm flipV="1">
              <a:off x="3103" y="3553"/>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2" name="Oval 87"/>
            <p:cNvSpPr>
              <a:spLocks noChangeArrowheads="1"/>
            </p:cNvSpPr>
            <p:nvPr/>
          </p:nvSpPr>
          <p:spPr bwMode="auto">
            <a:xfrm flipV="1">
              <a:off x="3019" y="364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3" name="Oval 88"/>
            <p:cNvSpPr>
              <a:spLocks noChangeArrowheads="1"/>
            </p:cNvSpPr>
            <p:nvPr/>
          </p:nvSpPr>
          <p:spPr bwMode="auto">
            <a:xfrm flipV="1">
              <a:off x="3004" y="3565"/>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4" name="Oval 89"/>
            <p:cNvSpPr>
              <a:spLocks noChangeArrowheads="1"/>
            </p:cNvSpPr>
            <p:nvPr/>
          </p:nvSpPr>
          <p:spPr bwMode="auto">
            <a:xfrm flipV="1">
              <a:off x="2917" y="3598"/>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5" name="Oval 90"/>
            <p:cNvSpPr>
              <a:spLocks noChangeArrowheads="1"/>
            </p:cNvSpPr>
            <p:nvPr/>
          </p:nvSpPr>
          <p:spPr bwMode="auto">
            <a:xfrm flipV="1">
              <a:off x="2905" y="364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6" name="Oval 91"/>
            <p:cNvSpPr>
              <a:spLocks noChangeArrowheads="1"/>
            </p:cNvSpPr>
            <p:nvPr/>
          </p:nvSpPr>
          <p:spPr bwMode="auto">
            <a:xfrm flipV="1">
              <a:off x="2788" y="3571"/>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7" name="Oval 92"/>
            <p:cNvSpPr>
              <a:spLocks noChangeArrowheads="1"/>
            </p:cNvSpPr>
            <p:nvPr/>
          </p:nvSpPr>
          <p:spPr bwMode="auto">
            <a:xfrm flipV="1">
              <a:off x="2689" y="3586"/>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8" name="Oval 93"/>
            <p:cNvSpPr>
              <a:spLocks noChangeArrowheads="1"/>
            </p:cNvSpPr>
            <p:nvPr/>
          </p:nvSpPr>
          <p:spPr bwMode="auto">
            <a:xfrm flipV="1">
              <a:off x="2605" y="3655"/>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69" name="Oval 94"/>
            <p:cNvSpPr>
              <a:spLocks noChangeArrowheads="1"/>
            </p:cNvSpPr>
            <p:nvPr/>
          </p:nvSpPr>
          <p:spPr bwMode="auto">
            <a:xfrm flipV="1">
              <a:off x="2524" y="364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0" name="Oval 95"/>
            <p:cNvSpPr>
              <a:spLocks noChangeArrowheads="1"/>
            </p:cNvSpPr>
            <p:nvPr/>
          </p:nvSpPr>
          <p:spPr bwMode="auto">
            <a:xfrm flipV="1">
              <a:off x="2548" y="3688"/>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1" name="Oval 96"/>
            <p:cNvSpPr>
              <a:spLocks noChangeArrowheads="1"/>
            </p:cNvSpPr>
            <p:nvPr/>
          </p:nvSpPr>
          <p:spPr bwMode="auto">
            <a:xfrm flipV="1">
              <a:off x="2737" y="367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2" name="Oval 97"/>
            <p:cNvSpPr>
              <a:spLocks noChangeArrowheads="1"/>
            </p:cNvSpPr>
            <p:nvPr/>
          </p:nvSpPr>
          <p:spPr bwMode="auto">
            <a:xfrm flipV="1">
              <a:off x="2494" y="3766"/>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3" name="Oval 98"/>
            <p:cNvSpPr>
              <a:spLocks noChangeArrowheads="1"/>
            </p:cNvSpPr>
            <p:nvPr/>
          </p:nvSpPr>
          <p:spPr bwMode="auto">
            <a:xfrm flipV="1">
              <a:off x="2623" y="382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4" name="Oval 99"/>
            <p:cNvSpPr>
              <a:spLocks noChangeArrowheads="1"/>
            </p:cNvSpPr>
            <p:nvPr/>
          </p:nvSpPr>
          <p:spPr bwMode="auto">
            <a:xfrm flipV="1">
              <a:off x="2557" y="3829"/>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5" name="Oval 100"/>
            <p:cNvSpPr>
              <a:spLocks noChangeArrowheads="1"/>
            </p:cNvSpPr>
            <p:nvPr/>
          </p:nvSpPr>
          <p:spPr bwMode="auto">
            <a:xfrm flipV="1">
              <a:off x="2515" y="3874"/>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6" name="Oval 101"/>
            <p:cNvSpPr>
              <a:spLocks noChangeArrowheads="1"/>
            </p:cNvSpPr>
            <p:nvPr/>
          </p:nvSpPr>
          <p:spPr bwMode="auto">
            <a:xfrm flipV="1">
              <a:off x="2647" y="3883"/>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7" name="Oval 102"/>
            <p:cNvSpPr>
              <a:spLocks noChangeArrowheads="1"/>
            </p:cNvSpPr>
            <p:nvPr/>
          </p:nvSpPr>
          <p:spPr bwMode="auto">
            <a:xfrm flipV="1">
              <a:off x="2758" y="383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88178" name="Oval 103"/>
            <p:cNvSpPr>
              <a:spLocks noChangeArrowheads="1"/>
            </p:cNvSpPr>
            <p:nvPr/>
          </p:nvSpPr>
          <p:spPr bwMode="auto">
            <a:xfrm flipV="1">
              <a:off x="2803" y="371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grpSp>
      <p:grpSp>
        <p:nvGrpSpPr>
          <p:cNvPr id="88100" name="Group 104"/>
          <p:cNvGrpSpPr>
            <a:grpSpLocks/>
          </p:cNvGrpSpPr>
          <p:nvPr/>
        </p:nvGrpSpPr>
        <p:grpSpPr bwMode="auto">
          <a:xfrm>
            <a:off x="7164388" y="3429000"/>
            <a:ext cx="1655762" cy="2109788"/>
            <a:chOff x="5646" y="2499"/>
            <a:chExt cx="324" cy="474"/>
          </a:xfrm>
        </p:grpSpPr>
        <p:sp>
          <p:nvSpPr>
            <p:cNvPr id="88101" name="Oval 105"/>
            <p:cNvSpPr>
              <a:spLocks noChangeArrowheads="1"/>
            </p:cNvSpPr>
            <p:nvPr/>
          </p:nvSpPr>
          <p:spPr bwMode="auto">
            <a:xfrm>
              <a:off x="5709" y="2802"/>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2" name="Oval 106"/>
            <p:cNvSpPr>
              <a:spLocks noChangeArrowheads="1"/>
            </p:cNvSpPr>
            <p:nvPr/>
          </p:nvSpPr>
          <p:spPr bwMode="auto">
            <a:xfrm>
              <a:off x="5688" y="274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3" name="Oval 107"/>
            <p:cNvSpPr>
              <a:spLocks noChangeArrowheads="1"/>
            </p:cNvSpPr>
            <p:nvPr/>
          </p:nvSpPr>
          <p:spPr bwMode="auto">
            <a:xfrm>
              <a:off x="5727" y="2748"/>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4" name="Oval 108"/>
            <p:cNvSpPr>
              <a:spLocks noChangeArrowheads="1"/>
            </p:cNvSpPr>
            <p:nvPr/>
          </p:nvSpPr>
          <p:spPr bwMode="auto">
            <a:xfrm>
              <a:off x="5778" y="286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5" name="Oval 109"/>
            <p:cNvSpPr>
              <a:spLocks noChangeArrowheads="1"/>
            </p:cNvSpPr>
            <p:nvPr/>
          </p:nvSpPr>
          <p:spPr bwMode="auto">
            <a:xfrm>
              <a:off x="576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6" name="Oval 110"/>
            <p:cNvSpPr>
              <a:spLocks noChangeArrowheads="1"/>
            </p:cNvSpPr>
            <p:nvPr/>
          </p:nvSpPr>
          <p:spPr bwMode="auto">
            <a:xfrm>
              <a:off x="5799" y="270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7" name="Oval 111"/>
            <p:cNvSpPr>
              <a:spLocks noChangeArrowheads="1"/>
            </p:cNvSpPr>
            <p:nvPr/>
          </p:nvSpPr>
          <p:spPr bwMode="auto">
            <a:xfrm>
              <a:off x="5745"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8" name="Oval 112"/>
            <p:cNvSpPr>
              <a:spLocks noChangeArrowheads="1"/>
            </p:cNvSpPr>
            <p:nvPr/>
          </p:nvSpPr>
          <p:spPr bwMode="auto">
            <a:xfrm>
              <a:off x="5691" y="270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09" name="Oval 113"/>
            <p:cNvSpPr>
              <a:spLocks noChangeArrowheads="1"/>
            </p:cNvSpPr>
            <p:nvPr/>
          </p:nvSpPr>
          <p:spPr bwMode="auto">
            <a:xfrm>
              <a:off x="582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0" name="Oval 114"/>
            <p:cNvSpPr>
              <a:spLocks noChangeArrowheads="1"/>
            </p:cNvSpPr>
            <p:nvPr/>
          </p:nvSpPr>
          <p:spPr bwMode="auto">
            <a:xfrm>
              <a:off x="5733" y="288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1" name="Oval 115"/>
            <p:cNvSpPr>
              <a:spLocks noChangeArrowheads="1"/>
            </p:cNvSpPr>
            <p:nvPr/>
          </p:nvSpPr>
          <p:spPr bwMode="auto">
            <a:xfrm>
              <a:off x="5868" y="279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2" name="Oval 116"/>
            <p:cNvSpPr>
              <a:spLocks noChangeArrowheads="1"/>
            </p:cNvSpPr>
            <p:nvPr/>
          </p:nvSpPr>
          <p:spPr bwMode="auto">
            <a:xfrm>
              <a:off x="5850" y="2736"/>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3" name="Oval 117"/>
            <p:cNvSpPr>
              <a:spLocks noChangeArrowheads="1"/>
            </p:cNvSpPr>
            <p:nvPr/>
          </p:nvSpPr>
          <p:spPr bwMode="auto">
            <a:xfrm>
              <a:off x="5826" y="2634"/>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4" name="Oval 118"/>
            <p:cNvSpPr>
              <a:spLocks noChangeArrowheads="1"/>
            </p:cNvSpPr>
            <p:nvPr/>
          </p:nvSpPr>
          <p:spPr bwMode="auto">
            <a:xfrm>
              <a:off x="5856" y="268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5" name="Oval 119"/>
            <p:cNvSpPr>
              <a:spLocks noChangeArrowheads="1"/>
            </p:cNvSpPr>
            <p:nvPr/>
          </p:nvSpPr>
          <p:spPr bwMode="auto">
            <a:xfrm>
              <a:off x="5781" y="2652"/>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6" name="Oval 120"/>
            <p:cNvSpPr>
              <a:spLocks noChangeArrowheads="1"/>
            </p:cNvSpPr>
            <p:nvPr/>
          </p:nvSpPr>
          <p:spPr bwMode="auto">
            <a:xfrm>
              <a:off x="5775" y="2757"/>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7" name="Oval 121"/>
            <p:cNvSpPr>
              <a:spLocks noChangeArrowheads="1"/>
            </p:cNvSpPr>
            <p:nvPr/>
          </p:nvSpPr>
          <p:spPr bwMode="auto">
            <a:xfrm>
              <a:off x="5790" y="2598"/>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8" name="Oval 122"/>
            <p:cNvSpPr>
              <a:spLocks noChangeArrowheads="1"/>
            </p:cNvSpPr>
            <p:nvPr/>
          </p:nvSpPr>
          <p:spPr bwMode="auto">
            <a:xfrm>
              <a:off x="5826" y="255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19" name="Oval 123"/>
            <p:cNvSpPr>
              <a:spLocks noChangeArrowheads="1"/>
            </p:cNvSpPr>
            <p:nvPr/>
          </p:nvSpPr>
          <p:spPr bwMode="auto">
            <a:xfrm>
              <a:off x="5859" y="261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0" name="Oval 124"/>
            <p:cNvSpPr>
              <a:spLocks noChangeArrowheads="1"/>
            </p:cNvSpPr>
            <p:nvPr/>
          </p:nvSpPr>
          <p:spPr bwMode="auto">
            <a:xfrm>
              <a:off x="5787" y="252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1" name="Oval 125"/>
            <p:cNvSpPr>
              <a:spLocks noChangeArrowheads="1"/>
            </p:cNvSpPr>
            <p:nvPr/>
          </p:nvSpPr>
          <p:spPr bwMode="auto">
            <a:xfrm>
              <a:off x="5838" y="249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2" name="Oval 126"/>
            <p:cNvSpPr>
              <a:spLocks noChangeArrowheads="1"/>
            </p:cNvSpPr>
            <p:nvPr/>
          </p:nvSpPr>
          <p:spPr bwMode="auto">
            <a:xfrm>
              <a:off x="5871" y="253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3" name="Oval 127"/>
            <p:cNvSpPr>
              <a:spLocks noChangeArrowheads="1"/>
            </p:cNvSpPr>
            <p:nvPr/>
          </p:nvSpPr>
          <p:spPr bwMode="auto">
            <a:xfrm>
              <a:off x="5898"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4" name="Oval 128"/>
            <p:cNvSpPr>
              <a:spLocks noChangeArrowheads="1"/>
            </p:cNvSpPr>
            <p:nvPr/>
          </p:nvSpPr>
          <p:spPr bwMode="auto">
            <a:xfrm>
              <a:off x="5673" y="279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5" name="Oval 129"/>
            <p:cNvSpPr>
              <a:spLocks noChangeArrowheads="1"/>
            </p:cNvSpPr>
            <p:nvPr/>
          </p:nvSpPr>
          <p:spPr bwMode="auto">
            <a:xfrm>
              <a:off x="5889"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6" name="Oval 130"/>
            <p:cNvSpPr>
              <a:spLocks noChangeArrowheads="1"/>
            </p:cNvSpPr>
            <p:nvPr/>
          </p:nvSpPr>
          <p:spPr bwMode="auto">
            <a:xfrm>
              <a:off x="5889" y="273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7" name="Oval 131"/>
            <p:cNvSpPr>
              <a:spLocks noChangeArrowheads="1"/>
            </p:cNvSpPr>
            <p:nvPr/>
          </p:nvSpPr>
          <p:spPr bwMode="auto">
            <a:xfrm>
              <a:off x="5751"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8" name="Oval 132"/>
            <p:cNvSpPr>
              <a:spLocks noChangeArrowheads="1"/>
            </p:cNvSpPr>
            <p:nvPr/>
          </p:nvSpPr>
          <p:spPr bwMode="auto">
            <a:xfrm>
              <a:off x="5805" y="2847"/>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29" name="Oval 133"/>
            <p:cNvSpPr>
              <a:spLocks noChangeArrowheads="1"/>
            </p:cNvSpPr>
            <p:nvPr/>
          </p:nvSpPr>
          <p:spPr bwMode="auto">
            <a:xfrm>
              <a:off x="5718" y="265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30" name="Oval 134"/>
            <p:cNvSpPr>
              <a:spLocks noChangeArrowheads="1"/>
            </p:cNvSpPr>
            <p:nvPr/>
          </p:nvSpPr>
          <p:spPr bwMode="auto">
            <a:xfrm>
              <a:off x="5682" y="2856"/>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88131" name="Oval 135"/>
            <p:cNvSpPr>
              <a:spLocks noChangeArrowheads="1"/>
            </p:cNvSpPr>
            <p:nvPr/>
          </p:nvSpPr>
          <p:spPr bwMode="auto">
            <a:xfrm>
              <a:off x="5646" y="2811"/>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fade">
                                      <p:cBhvr>
                                        <p:cTn id="7" dur="770" decel="100000"/>
                                        <p:tgtEl>
                                          <p:spTgt spid="45059"/>
                                        </p:tgtEl>
                                      </p:cBhvr>
                                    </p:animEffect>
                                    <p:animScale>
                                      <p:cBhvr>
                                        <p:cTn id="8" dur="770" decel="100000"/>
                                        <p:tgtEl>
                                          <p:spTgt spid="45059"/>
                                        </p:tgtEl>
                                      </p:cBhvr>
                                      <p:from x="10000" y="10000"/>
                                      <p:to x="200000" y="450000"/>
                                    </p:animScale>
                                    <p:animScale>
                                      <p:cBhvr>
                                        <p:cTn id="9" dur="1230" accel="100000" fill="hold">
                                          <p:stCondLst>
                                            <p:cond delay="770"/>
                                          </p:stCondLst>
                                        </p:cTn>
                                        <p:tgtEl>
                                          <p:spTgt spid="45059"/>
                                        </p:tgtEl>
                                      </p:cBhvr>
                                      <p:from x="200000" y="450000"/>
                                      <p:to x="100000" y="100000"/>
                                    </p:animScale>
                                    <p:set>
                                      <p:cBhvr>
                                        <p:cTn id="10" dur="770" fill="hold"/>
                                        <p:tgtEl>
                                          <p:spTgt spid="45059"/>
                                        </p:tgtEl>
                                        <p:attrNameLst>
                                          <p:attrName>ppt_x</p:attrName>
                                        </p:attrNameLst>
                                      </p:cBhvr>
                                      <p:to>
                                        <p:strVal val="(0.5)"/>
                                      </p:to>
                                    </p:set>
                                    <p:anim from="(0.5)" to="(#ppt_x)" calcmode="lin" valueType="num">
                                      <p:cBhvr>
                                        <p:cTn id="11" dur="1230" accel="100000" fill="hold">
                                          <p:stCondLst>
                                            <p:cond delay="770"/>
                                          </p:stCondLst>
                                        </p:cTn>
                                        <p:tgtEl>
                                          <p:spTgt spid="45059"/>
                                        </p:tgtEl>
                                        <p:attrNameLst>
                                          <p:attrName>ppt_x</p:attrName>
                                        </p:attrNameLst>
                                      </p:cBhvr>
                                    </p:anim>
                                    <p:set>
                                      <p:cBhvr>
                                        <p:cTn id="12" dur="770" fill="hold"/>
                                        <p:tgtEl>
                                          <p:spTgt spid="45059"/>
                                        </p:tgtEl>
                                        <p:attrNameLst>
                                          <p:attrName>ppt_y</p:attrName>
                                        </p:attrNameLst>
                                      </p:cBhvr>
                                      <p:to>
                                        <p:strVal val="(#ppt_y+0.4)"/>
                                      </p:to>
                                    </p:set>
                                    <p:anim from="(#ppt_y+0.4)" to="(#ppt_y)" calcmode="lin" valueType="num">
                                      <p:cBhvr>
                                        <p:cTn id="13" dur="1230" accel="100000" fill="hold">
                                          <p:stCondLst>
                                            <p:cond delay="770"/>
                                          </p:stCondLst>
                                        </p:cTn>
                                        <p:tgtEl>
                                          <p:spTgt spid="45059"/>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8" presetClass="emph" presetSubtype="0" fill="hold" grpId="0" nodeType="clickEffect">
                                  <p:stCondLst>
                                    <p:cond delay="0"/>
                                  </p:stCondLst>
                                  <p:iterate type="lt">
                                    <p:tmPct val="10000"/>
                                  </p:iterate>
                                  <p:childTnLst>
                                    <p:animClr clrSpc="rgb" dir="cw">
                                      <p:cBhvr override="childStyle">
                                        <p:cTn id="17" dur="500" fill="hold"/>
                                        <p:tgtEl>
                                          <p:spTgt spid="45086"/>
                                        </p:tgtEl>
                                        <p:attrNameLst>
                                          <p:attrName>style.color</p:attrName>
                                        </p:attrNameLst>
                                      </p:cBhvr>
                                      <p:to>
                                        <a:schemeClr val="accent2"/>
                                      </p:to>
                                    </p:animClr>
                                    <p:animClr clrSpc="rgb" dir="cw">
                                      <p:cBhvr>
                                        <p:cTn id="18" dur="500" fill="hold"/>
                                        <p:tgtEl>
                                          <p:spTgt spid="45086"/>
                                        </p:tgtEl>
                                        <p:attrNameLst>
                                          <p:attrName>fillcolor</p:attrName>
                                        </p:attrNameLst>
                                      </p:cBhvr>
                                      <p:to>
                                        <a:schemeClr val="accent2"/>
                                      </p:to>
                                    </p:animClr>
                                    <p:set>
                                      <p:cBhvr>
                                        <p:cTn id="19" dur="500" fill="hold"/>
                                        <p:tgtEl>
                                          <p:spTgt spid="45086"/>
                                        </p:tgtEl>
                                        <p:attrNameLst>
                                          <p:attrName>fill.type</p:attrName>
                                        </p:attrNameLst>
                                      </p:cBhvr>
                                      <p:to>
                                        <p:strVal val="solid"/>
                                      </p:to>
                                    </p:set>
                                    <p:anim to="1.5" calcmode="lin" valueType="num">
                                      <p:cBhvr override="childStyle">
                                        <p:cTn id="20" dur="500" fill="hold"/>
                                        <p:tgtEl>
                                          <p:spTgt spid="4508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P spid="4508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a:xfrm>
            <a:off x="250825" y="44450"/>
            <a:ext cx="8642350" cy="1336675"/>
          </a:xfrm>
          <a:solidFill>
            <a:schemeClr val="accent4"/>
          </a:solidFill>
          <a:ln w="76200">
            <a:solidFill>
              <a:srgbClr val="800000"/>
            </a:solidFill>
          </a:ln>
        </p:spPr>
        <p:txBody>
          <a:bodyPr>
            <a:noAutofit/>
          </a:bodyPr>
          <a:lstStyle/>
          <a:p>
            <a:pPr eaLnBrk="1" hangingPunct="1"/>
            <a:r>
              <a:rPr lang="en-AU" sz="4400" b="1" dirty="0" smtClean="0">
                <a:solidFill>
                  <a:srgbClr val="000000"/>
                </a:solidFill>
                <a:latin typeface="Arial"/>
                <a:ea typeface="ＭＳ Ｐゴシック" charset="-128"/>
                <a:cs typeface="Arial"/>
                <a:sym typeface="Symbol" pitchFamily="18" charset="2"/>
              </a:rPr>
              <a:t>-</a:t>
            </a:r>
            <a:r>
              <a:rPr lang="en-AU" sz="4400" b="1" dirty="0" err="1" smtClean="0">
                <a:solidFill>
                  <a:srgbClr val="000000"/>
                </a:solidFill>
                <a:latin typeface="Arial"/>
                <a:ea typeface="ＭＳ Ｐゴシック" charset="-128"/>
                <a:cs typeface="Arial"/>
                <a:sym typeface="Symbol" pitchFamily="18" charset="2"/>
              </a:rPr>
              <a:t>Glukozidaz</a:t>
            </a:r>
            <a:r>
              <a:rPr lang="en-AU" sz="4400" b="1" dirty="0" smtClean="0">
                <a:solidFill>
                  <a:srgbClr val="000000"/>
                </a:solidFill>
                <a:latin typeface="Arial"/>
                <a:ea typeface="ＭＳ Ｐゴシック" charset="-128"/>
                <a:cs typeface="Arial"/>
                <a:sym typeface="Symbol" pitchFamily="18" charset="2"/>
              </a:rPr>
              <a:t> </a:t>
            </a:r>
            <a:r>
              <a:rPr lang="en-AU" sz="4400" b="1" dirty="0" err="1" smtClean="0">
                <a:solidFill>
                  <a:srgbClr val="000000"/>
                </a:solidFill>
                <a:latin typeface="Arial"/>
                <a:ea typeface="ＭＳ Ｐゴシック" charset="-128"/>
                <a:cs typeface="Arial"/>
                <a:sym typeface="Symbol" pitchFamily="18" charset="2"/>
              </a:rPr>
              <a:t>İnhibitörleri</a:t>
            </a:r>
            <a:endParaRPr lang="en-AU" sz="4000" b="1" dirty="0" smtClean="0">
              <a:solidFill>
                <a:srgbClr val="000000"/>
              </a:solidFill>
              <a:latin typeface="Arial"/>
              <a:ea typeface="ＭＳ Ｐゴシック" charset="-128"/>
              <a:cs typeface="Arial"/>
            </a:endParaRPr>
          </a:p>
        </p:txBody>
      </p:sp>
      <p:sp>
        <p:nvSpPr>
          <p:cNvPr id="47107" name="Rectangle 3"/>
          <p:cNvSpPr>
            <a:spLocks noGrp="1" noChangeArrowheads="1"/>
          </p:cNvSpPr>
          <p:nvPr>
            <p:ph sz="half" idx="1"/>
          </p:nvPr>
        </p:nvSpPr>
        <p:spPr>
          <a:xfrm>
            <a:off x="250825" y="1600200"/>
            <a:ext cx="4240213" cy="4924425"/>
          </a:xfrm>
          <a:ln w="76200">
            <a:solidFill>
              <a:schemeClr val="accent1">
                <a:lumMod val="50000"/>
              </a:schemeClr>
            </a:solidFill>
          </a:ln>
        </p:spPr>
        <p:txBody>
          <a:bodyPr>
            <a:normAutofit fontScale="85000" lnSpcReduction="10000"/>
          </a:bodyPr>
          <a:lstStyle/>
          <a:p>
            <a:pPr marL="0" indent="0" eaLnBrk="1" hangingPunct="1">
              <a:lnSpc>
                <a:spcPct val="110000"/>
              </a:lnSpc>
              <a:buNone/>
            </a:pPr>
            <a:endParaRPr lang="en-AU" b="1" u="sng" dirty="0" smtClean="0">
              <a:solidFill>
                <a:schemeClr val="folHlink"/>
              </a:solidFill>
              <a:latin typeface="Arial"/>
              <a:ea typeface="ＭＳ Ｐゴシック" charset="-128"/>
              <a:cs typeface="Arial"/>
            </a:endParaRPr>
          </a:p>
          <a:p>
            <a:pPr eaLnBrk="1" hangingPunct="1">
              <a:lnSpc>
                <a:spcPct val="110000"/>
              </a:lnSpc>
            </a:pPr>
            <a:r>
              <a:rPr lang="en-AU" b="1" u="sng" dirty="0" smtClean="0">
                <a:solidFill>
                  <a:schemeClr val="folHlink"/>
                </a:solidFill>
                <a:latin typeface="Arial"/>
                <a:ea typeface="ＭＳ Ｐゴシック" charset="-128"/>
                <a:cs typeface="Arial"/>
              </a:rPr>
              <a:t>ETKİ</a:t>
            </a:r>
            <a:endParaRPr lang="en-AU" sz="1200" dirty="0">
              <a:solidFill>
                <a:schemeClr val="folHlink"/>
              </a:solidFill>
              <a:latin typeface="Arial"/>
              <a:ea typeface="ＭＳ Ｐゴシック" charset="-128"/>
              <a:cs typeface="Arial"/>
            </a:endParaRPr>
          </a:p>
          <a:p>
            <a:pPr eaLnBrk="1" hangingPunct="1">
              <a:lnSpc>
                <a:spcPct val="110000"/>
              </a:lnSpc>
            </a:pPr>
            <a:r>
              <a:rPr lang="en-AU" b="1" dirty="0" err="1" smtClean="0">
                <a:solidFill>
                  <a:srgbClr val="000000"/>
                </a:solidFill>
                <a:latin typeface="Arial"/>
                <a:ea typeface="ＭＳ Ｐゴシック" charset="-128"/>
                <a:cs typeface="Arial"/>
              </a:rPr>
              <a:t>İnc</a:t>
            </a:r>
            <a:r>
              <a:rPr lang="tr-TR" b="1" dirty="0" smtClean="0">
                <a:solidFill>
                  <a:srgbClr val="000000"/>
                </a:solidFill>
                <a:latin typeface="Arial"/>
                <a:ea typeface="ＭＳ Ｐゴシック" charset="-128"/>
                <a:cs typeface="Arial"/>
              </a:rPr>
              <a:t>e</a:t>
            </a:r>
            <a:r>
              <a:rPr lang="en-AU" b="1" dirty="0" smtClean="0">
                <a:solidFill>
                  <a:srgbClr val="000000"/>
                </a:solidFill>
                <a:latin typeface="Arial"/>
                <a:ea typeface="ＭＳ Ｐゴシック" charset="-128"/>
                <a:cs typeface="Arial"/>
              </a:rPr>
              <a:t> </a:t>
            </a:r>
            <a:r>
              <a:rPr lang="en-AU" b="1" dirty="0" err="1" smtClean="0">
                <a:solidFill>
                  <a:srgbClr val="000000"/>
                </a:solidFill>
                <a:latin typeface="Arial"/>
                <a:ea typeface="ＭＳ Ｐゴシック" charset="-128"/>
                <a:cs typeface="Arial"/>
              </a:rPr>
              <a:t>barsakta</a:t>
            </a:r>
            <a:r>
              <a:rPr lang="en-AU" b="1" dirty="0" smtClean="0">
                <a:solidFill>
                  <a:srgbClr val="000000"/>
                </a:solidFill>
                <a:latin typeface="Arial"/>
                <a:ea typeface="ＭＳ Ｐゴシック" charset="-128"/>
                <a:cs typeface="Arial"/>
              </a:rPr>
              <a:t> </a:t>
            </a:r>
            <a:r>
              <a:rPr lang="en-AU" b="1" dirty="0" smtClean="0">
                <a:solidFill>
                  <a:srgbClr val="000000"/>
                </a:solidFill>
                <a:latin typeface="Arial"/>
                <a:ea typeface="ＭＳ Ｐゴシック" charset="-128"/>
                <a:cs typeface="Arial"/>
                <a:sym typeface="Symbol" pitchFamily="18" charset="2"/>
              </a:rPr>
              <a:t>-</a:t>
            </a:r>
            <a:r>
              <a:rPr lang="en-AU" b="1" dirty="0" err="1" smtClean="0">
                <a:solidFill>
                  <a:srgbClr val="000000"/>
                </a:solidFill>
                <a:latin typeface="Arial"/>
                <a:ea typeface="ＭＳ Ｐゴシック" charset="-128"/>
                <a:cs typeface="Arial"/>
                <a:sym typeface="Symbol" pitchFamily="18" charset="2"/>
              </a:rPr>
              <a:t>glukozidaz</a:t>
            </a:r>
            <a:r>
              <a:rPr lang="en-AU" b="1" dirty="0" smtClean="0">
                <a:solidFill>
                  <a:srgbClr val="000000"/>
                </a:solidFill>
                <a:latin typeface="Arial"/>
                <a:ea typeface="ＭＳ Ｐゴシック" charset="-128"/>
                <a:cs typeface="Arial"/>
                <a:sym typeface="Symbol" pitchFamily="18" charset="2"/>
              </a:rPr>
              <a:t> </a:t>
            </a:r>
            <a:r>
              <a:rPr lang="en-AU" b="1" dirty="0" err="1" smtClean="0">
                <a:solidFill>
                  <a:srgbClr val="000000"/>
                </a:solidFill>
                <a:latin typeface="Arial"/>
                <a:ea typeface="ＭＳ Ｐゴシック" charset="-128"/>
                <a:cs typeface="Arial"/>
                <a:sym typeface="Symbol" pitchFamily="18" charset="2"/>
              </a:rPr>
              <a:t>enzimini</a:t>
            </a:r>
            <a:r>
              <a:rPr lang="en-AU" b="1" dirty="0" smtClean="0">
                <a:solidFill>
                  <a:srgbClr val="000000"/>
                </a:solidFill>
                <a:latin typeface="Arial"/>
                <a:ea typeface="ＭＳ Ｐゴシック" charset="-128"/>
                <a:cs typeface="Arial"/>
                <a:sym typeface="Symbol" pitchFamily="18" charset="2"/>
              </a:rPr>
              <a:t> </a:t>
            </a:r>
            <a:r>
              <a:rPr lang="en-AU" b="1" dirty="0" err="1" smtClean="0">
                <a:solidFill>
                  <a:srgbClr val="000000"/>
                </a:solidFill>
                <a:latin typeface="Arial"/>
                <a:ea typeface="ＭＳ Ｐゴシック" charset="-128"/>
                <a:cs typeface="Arial"/>
                <a:sym typeface="Symbol" pitchFamily="18" charset="2"/>
              </a:rPr>
              <a:t>inhibe</a:t>
            </a:r>
            <a:r>
              <a:rPr lang="en-AU" b="1" dirty="0" smtClean="0">
                <a:solidFill>
                  <a:srgbClr val="000000"/>
                </a:solidFill>
                <a:latin typeface="Arial"/>
                <a:ea typeface="ＭＳ Ｐゴシック" charset="-128"/>
                <a:cs typeface="Arial"/>
                <a:sym typeface="Symbol" pitchFamily="18" charset="2"/>
              </a:rPr>
              <a:t> </a:t>
            </a:r>
            <a:r>
              <a:rPr lang="en-AU" b="1" dirty="0" err="1" smtClean="0">
                <a:solidFill>
                  <a:srgbClr val="000000"/>
                </a:solidFill>
                <a:latin typeface="Arial"/>
                <a:ea typeface="ＭＳ Ｐゴシック" charset="-128"/>
                <a:cs typeface="Arial"/>
                <a:sym typeface="Symbol" pitchFamily="18" charset="2"/>
              </a:rPr>
              <a:t>eder</a:t>
            </a:r>
            <a:endParaRPr lang="en-AU" b="1" dirty="0" smtClean="0">
              <a:solidFill>
                <a:srgbClr val="000000"/>
              </a:solidFill>
              <a:latin typeface="Arial"/>
              <a:ea typeface="ＭＳ Ｐゴシック" charset="-128"/>
              <a:cs typeface="Arial"/>
              <a:sym typeface="Symbol" pitchFamily="18" charset="2"/>
            </a:endParaRPr>
          </a:p>
          <a:p>
            <a:pPr eaLnBrk="1" hangingPunct="1">
              <a:lnSpc>
                <a:spcPct val="110000"/>
              </a:lnSpc>
            </a:pPr>
            <a:r>
              <a:rPr lang="en-AU" b="1" dirty="0" err="1" smtClean="0">
                <a:solidFill>
                  <a:srgbClr val="000000"/>
                </a:solidFill>
                <a:latin typeface="Arial"/>
                <a:ea typeface="ＭＳ Ｐゴシック" charset="-128"/>
                <a:cs typeface="Arial"/>
                <a:sym typeface="Symbol" pitchFamily="18" charset="2"/>
              </a:rPr>
              <a:t>Pankreasta</a:t>
            </a:r>
            <a:r>
              <a:rPr lang="en-AU" b="1" dirty="0" smtClean="0">
                <a:solidFill>
                  <a:srgbClr val="000000"/>
                </a:solidFill>
                <a:latin typeface="Arial"/>
                <a:ea typeface="ＭＳ Ｐゴシック" charset="-128"/>
                <a:cs typeface="Arial"/>
                <a:sym typeface="Symbol" pitchFamily="18" charset="2"/>
              </a:rPr>
              <a:t> -</a:t>
            </a:r>
            <a:r>
              <a:rPr lang="en-AU" b="1" dirty="0" err="1" smtClean="0">
                <a:solidFill>
                  <a:srgbClr val="000000"/>
                </a:solidFill>
                <a:latin typeface="Arial"/>
                <a:ea typeface="ＭＳ Ｐゴシック" charset="-128"/>
                <a:cs typeface="Arial"/>
                <a:sym typeface="Symbol" pitchFamily="18" charset="2"/>
              </a:rPr>
              <a:t>amilaz</a:t>
            </a:r>
            <a:r>
              <a:rPr lang="tr-TR" b="1" dirty="0" smtClean="0">
                <a:solidFill>
                  <a:srgbClr val="000000"/>
                </a:solidFill>
                <a:latin typeface="Arial"/>
                <a:ea typeface="ＭＳ Ｐゴシック" charset="-128"/>
                <a:cs typeface="Arial"/>
                <a:sym typeface="Symbol" pitchFamily="18" charset="2"/>
              </a:rPr>
              <a:t>ı</a:t>
            </a:r>
            <a:r>
              <a:rPr lang="en-AU" b="1" dirty="0" smtClean="0">
                <a:solidFill>
                  <a:srgbClr val="000000"/>
                </a:solidFill>
                <a:latin typeface="Arial"/>
                <a:ea typeface="ＭＳ Ｐゴシック" charset="-128"/>
                <a:cs typeface="Arial"/>
                <a:sym typeface="Symbol" pitchFamily="18" charset="2"/>
              </a:rPr>
              <a:t> </a:t>
            </a:r>
            <a:r>
              <a:rPr lang="en-AU" b="1" dirty="0" err="1" smtClean="0">
                <a:solidFill>
                  <a:srgbClr val="000000"/>
                </a:solidFill>
                <a:latin typeface="Arial"/>
                <a:ea typeface="ＭＳ Ｐゴシック" charset="-128"/>
                <a:cs typeface="Arial"/>
                <a:sym typeface="Symbol" pitchFamily="18" charset="2"/>
              </a:rPr>
              <a:t>inhibe</a:t>
            </a:r>
            <a:r>
              <a:rPr lang="en-AU" b="1" dirty="0" smtClean="0">
                <a:solidFill>
                  <a:srgbClr val="000000"/>
                </a:solidFill>
                <a:latin typeface="Arial"/>
                <a:ea typeface="ＭＳ Ｐゴシック" charset="-128"/>
                <a:cs typeface="Arial"/>
                <a:sym typeface="Symbol" pitchFamily="18" charset="2"/>
              </a:rPr>
              <a:t> </a:t>
            </a:r>
            <a:r>
              <a:rPr lang="en-AU" b="1" dirty="0" err="1" smtClean="0">
                <a:solidFill>
                  <a:srgbClr val="000000"/>
                </a:solidFill>
                <a:latin typeface="Arial"/>
                <a:ea typeface="ＭＳ Ｐゴシック" charset="-128"/>
                <a:cs typeface="Arial"/>
                <a:sym typeface="Symbol" pitchFamily="18" charset="2"/>
              </a:rPr>
              <a:t>eder</a:t>
            </a:r>
            <a:r>
              <a:rPr lang="en-AU" dirty="0" smtClean="0">
                <a:solidFill>
                  <a:srgbClr val="000000"/>
                </a:solidFill>
                <a:latin typeface="Arial"/>
                <a:ea typeface="ＭＳ Ｐゴシック" charset="-128"/>
                <a:cs typeface="Arial"/>
              </a:rPr>
              <a:t> </a:t>
            </a:r>
            <a:endParaRPr lang="tr-TR" dirty="0" smtClean="0">
              <a:solidFill>
                <a:srgbClr val="000000"/>
              </a:solidFill>
              <a:latin typeface="Arial"/>
              <a:ea typeface="ＭＳ Ｐゴシック" charset="-128"/>
              <a:cs typeface="Arial"/>
            </a:endParaRPr>
          </a:p>
          <a:p>
            <a:pPr eaLnBrk="1" hangingPunct="1">
              <a:lnSpc>
                <a:spcPct val="110000"/>
              </a:lnSpc>
            </a:pPr>
            <a:r>
              <a:rPr lang="tr-TR" b="1" dirty="0" smtClean="0">
                <a:solidFill>
                  <a:schemeClr val="tx1"/>
                </a:solidFill>
                <a:latin typeface="Arial"/>
                <a:ea typeface="ＭＳ Ｐゴシック" charset="-128"/>
                <a:cs typeface="Arial"/>
              </a:rPr>
              <a:t>Kilo alımı</a:t>
            </a:r>
          </a:p>
          <a:p>
            <a:pPr eaLnBrk="1" hangingPunct="1">
              <a:lnSpc>
                <a:spcPct val="110000"/>
              </a:lnSpc>
            </a:pPr>
            <a:r>
              <a:rPr lang="tr-TR" b="1" dirty="0" smtClean="0">
                <a:solidFill>
                  <a:schemeClr val="tx1"/>
                </a:solidFill>
                <a:latin typeface="Arial"/>
                <a:ea typeface="ＭＳ Ｐゴシック" charset="-128"/>
                <a:cs typeface="Arial"/>
              </a:rPr>
              <a:t>Hipoglisemi</a:t>
            </a:r>
          </a:p>
          <a:p>
            <a:pPr eaLnBrk="1" hangingPunct="1">
              <a:lnSpc>
                <a:spcPct val="110000"/>
              </a:lnSpc>
            </a:pPr>
            <a:r>
              <a:rPr lang="en-AU" sz="2400" b="1" u="sng" dirty="0" smtClean="0">
                <a:solidFill>
                  <a:schemeClr val="folHlink"/>
                </a:solidFill>
                <a:latin typeface="Arial"/>
                <a:ea typeface="ＭＳ Ｐゴシック" charset="-128"/>
                <a:cs typeface="Arial"/>
              </a:rPr>
              <a:t>YAN </a:t>
            </a:r>
            <a:r>
              <a:rPr lang="en-AU" sz="2400" b="1" u="sng" dirty="0">
                <a:solidFill>
                  <a:schemeClr val="folHlink"/>
                </a:solidFill>
                <a:latin typeface="Arial"/>
                <a:ea typeface="ＭＳ Ｐゴシック" charset="-128"/>
                <a:cs typeface="Arial"/>
              </a:rPr>
              <a:t>ETKİ</a:t>
            </a:r>
            <a:endParaRPr lang="en-AU" sz="2400" dirty="0">
              <a:solidFill>
                <a:schemeClr val="folHlink"/>
              </a:solidFill>
              <a:latin typeface="Arial"/>
              <a:ea typeface="ＭＳ Ｐゴシック" charset="-128"/>
              <a:cs typeface="Arial"/>
            </a:endParaRPr>
          </a:p>
          <a:p>
            <a:pPr eaLnBrk="1" hangingPunct="1">
              <a:lnSpc>
                <a:spcPct val="110000"/>
              </a:lnSpc>
            </a:pPr>
            <a:r>
              <a:rPr lang="en-AU" b="1" dirty="0">
                <a:solidFill>
                  <a:srgbClr val="000000"/>
                </a:solidFill>
                <a:latin typeface="Arial"/>
                <a:ea typeface="ＭＳ Ｐゴシック" charset="-128"/>
                <a:cs typeface="Arial"/>
              </a:rPr>
              <a:t>GİS (</a:t>
            </a:r>
            <a:r>
              <a:rPr lang="en-AU" b="1" dirty="0" err="1">
                <a:solidFill>
                  <a:srgbClr val="000000"/>
                </a:solidFill>
                <a:latin typeface="Arial"/>
                <a:ea typeface="ＭＳ Ｐゴシック" charset="-128"/>
                <a:cs typeface="Arial"/>
              </a:rPr>
              <a:t>şişkinlik,diyare</a:t>
            </a:r>
            <a:r>
              <a:rPr lang="en-AU" b="1" dirty="0">
                <a:solidFill>
                  <a:srgbClr val="000000"/>
                </a:solidFill>
                <a:latin typeface="Arial"/>
                <a:ea typeface="ＭＳ Ｐゴシック" charset="-128"/>
                <a:cs typeface="Arial"/>
              </a:rPr>
              <a:t>)</a:t>
            </a:r>
            <a:endParaRPr lang="tr-TR" b="1" dirty="0">
              <a:solidFill>
                <a:srgbClr val="000000"/>
              </a:solidFill>
              <a:latin typeface="Arial"/>
              <a:ea typeface="ＭＳ Ｐゴシック" charset="-128"/>
              <a:cs typeface="Arial"/>
            </a:endParaRPr>
          </a:p>
          <a:p>
            <a:pPr eaLnBrk="1" hangingPunct="1">
              <a:lnSpc>
                <a:spcPct val="110000"/>
              </a:lnSpc>
            </a:pPr>
            <a:r>
              <a:rPr lang="tr-TR" b="1" dirty="0">
                <a:solidFill>
                  <a:srgbClr val="000000"/>
                </a:solidFill>
                <a:latin typeface="Arial"/>
                <a:ea typeface="ＭＳ Ｐゴシック" charset="-128"/>
                <a:cs typeface="Arial"/>
              </a:rPr>
              <a:t>Fe eksikliği nadiren</a:t>
            </a:r>
            <a:endParaRPr lang="en-AU" b="1" dirty="0">
              <a:solidFill>
                <a:srgbClr val="000000"/>
              </a:solidFill>
              <a:latin typeface="Arial"/>
              <a:ea typeface="ＭＳ Ｐゴシック" charset="-128"/>
              <a:cs typeface="Arial"/>
            </a:endParaRPr>
          </a:p>
          <a:p>
            <a:pPr eaLnBrk="1" hangingPunct="1">
              <a:lnSpc>
                <a:spcPct val="110000"/>
              </a:lnSpc>
            </a:pPr>
            <a:r>
              <a:rPr lang="en-AU" b="1" dirty="0">
                <a:solidFill>
                  <a:srgbClr val="000000"/>
                </a:solidFill>
                <a:latin typeface="Arial"/>
                <a:ea typeface="ＭＳ Ｐゴシック" charset="-128"/>
                <a:cs typeface="Arial"/>
              </a:rPr>
              <a:t>KC </a:t>
            </a:r>
            <a:r>
              <a:rPr lang="en-AU" b="1" dirty="0" err="1">
                <a:solidFill>
                  <a:srgbClr val="000000"/>
                </a:solidFill>
                <a:latin typeface="Arial"/>
                <a:ea typeface="ＭＳ Ｐゴシック" charset="-128"/>
                <a:cs typeface="Arial"/>
              </a:rPr>
              <a:t>enzim</a:t>
            </a:r>
            <a:r>
              <a:rPr lang="en-AU" b="1" dirty="0">
                <a:solidFill>
                  <a:srgbClr val="000000"/>
                </a:solidFill>
                <a:latin typeface="Arial"/>
                <a:ea typeface="ＭＳ Ｐゴシック" charset="-128"/>
                <a:cs typeface="Arial"/>
              </a:rPr>
              <a:t> reversible </a:t>
            </a:r>
            <a:r>
              <a:rPr lang="en-AU" b="1" dirty="0" err="1">
                <a:solidFill>
                  <a:srgbClr val="000000"/>
                </a:solidFill>
                <a:latin typeface="Arial"/>
                <a:ea typeface="ＭＳ Ｐゴシック" charset="-128"/>
                <a:cs typeface="Arial"/>
              </a:rPr>
              <a:t>artışı</a:t>
            </a:r>
            <a:endParaRPr lang="en-AU" b="1" dirty="0">
              <a:solidFill>
                <a:srgbClr val="000000"/>
              </a:solidFill>
              <a:latin typeface="Arial"/>
              <a:ea typeface="ＭＳ Ｐゴシック" charset="-128"/>
              <a:cs typeface="Arial"/>
            </a:endParaRPr>
          </a:p>
          <a:p>
            <a:pPr eaLnBrk="1" hangingPunct="1">
              <a:lnSpc>
                <a:spcPct val="110000"/>
              </a:lnSpc>
            </a:pPr>
            <a:endParaRPr lang="tr-TR" b="1" dirty="0" smtClean="0">
              <a:solidFill>
                <a:schemeClr val="tx1"/>
              </a:solidFill>
              <a:latin typeface="Arial"/>
              <a:ea typeface="ＭＳ Ｐゴシック" charset="-128"/>
              <a:cs typeface="Arial"/>
            </a:endParaRPr>
          </a:p>
        </p:txBody>
      </p:sp>
      <p:sp>
        <p:nvSpPr>
          <p:cNvPr id="90115" name="Rectangle 4"/>
          <p:cNvSpPr>
            <a:spLocks noGrp="1" noChangeArrowheads="1"/>
          </p:cNvSpPr>
          <p:nvPr>
            <p:ph sz="half" idx="2"/>
          </p:nvPr>
        </p:nvSpPr>
        <p:spPr>
          <a:xfrm>
            <a:off x="4716463" y="1628775"/>
            <a:ext cx="4198937" cy="4895850"/>
          </a:xfrm>
          <a:ln w="76200">
            <a:solidFill>
              <a:srgbClr val="163E50"/>
            </a:solidFill>
          </a:ln>
        </p:spPr>
        <p:txBody>
          <a:bodyPr>
            <a:normAutofit fontScale="85000" lnSpcReduction="10000"/>
          </a:bodyPr>
          <a:lstStyle/>
          <a:p>
            <a:pPr eaLnBrk="1" hangingPunct="1">
              <a:lnSpc>
                <a:spcPct val="90000"/>
              </a:lnSpc>
            </a:pPr>
            <a:endParaRPr lang="en-AU" sz="2400" b="1" u="sng" dirty="0" smtClean="0">
              <a:solidFill>
                <a:schemeClr val="folHlink"/>
              </a:solidFill>
              <a:latin typeface="Arial"/>
              <a:ea typeface="ＭＳ Ｐゴシック" charset="-128"/>
              <a:cs typeface="Arial"/>
            </a:endParaRPr>
          </a:p>
          <a:p>
            <a:pPr eaLnBrk="1" hangingPunct="1">
              <a:lnSpc>
                <a:spcPct val="90000"/>
              </a:lnSpc>
            </a:pPr>
            <a:r>
              <a:rPr lang="en-AU" sz="2400" b="1" u="sng" dirty="0" smtClean="0">
                <a:solidFill>
                  <a:schemeClr val="folHlink"/>
                </a:solidFill>
                <a:latin typeface="Arial"/>
                <a:ea typeface="ＭＳ Ｐゴシック" charset="-128"/>
                <a:cs typeface="Arial"/>
              </a:rPr>
              <a:t>KONTRENDİKASYON</a:t>
            </a:r>
            <a:endParaRPr lang="en-AU" sz="2400" b="1" dirty="0" smtClean="0">
              <a:solidFill>
                <a:schemeClr val="folHlink"/>
              </a:solidFill>
              <a:latin typeface="Arial"/>
              <a:ea typeface="ＭＳ Ｐゴシック" charset="-128"/>
              <a:cs typeface="Arial"/>
            </a:endParaRPr>
          </a:p>
          <a:p>
            <a:r>
              <a:rPr lang="en-AU" b="1" dirty="0" err="1">
                <a:solidFill>
                  <a:srgbClr val="000000"/>
                </a:solidFill>
                <a:latin typeface="Arial"/>
                <a:ea typeface="ＭＳ Ｐゴシック" charset="-128"/>
                <a:cs typeface="Arial"/>
              </a:rPr>
              <a:t>İnflamatuvar</a:t>
            </a:r>
            <a:r>
              <a:rPr lang="en-AU" b="1" dirty="0">
                <a:solidFill>
                  <a:srgbClr val="000000"/>
                </a:solidFill>
                <a:latin typeface="Arial"/>
                <a:ea typeface="ＭＳ Ｐゴシック" charset="-128"/>
                <a:cs typeface="Arial"/>
              </a:rPr>
              <a:t> </a:t>
            </a:r>
            <a:r>
              <a:rPr lang="en-AU" b="1" dirty="0" err="1">
                <a:solidFill>
                  <a:srgbClr val="000000"/>
                </a:solidFill>
                <a:latin typeface="Arial"/>
                <a:ea typeface="ＭＳ Ｐゴシック" charset="-128"/>
                <a:cs typeface="Arial"/>
              </a:rPr>
              <a:t>barsak</a:t>
            </a:r>
            <a:r>
              <a:rPr lang="en-AU" b="1" dirty="0">
                <a:solidFill>
                  <a:srgbClr val="000000"/>
                </a:solidFill>
                <a:latin typeface="Arial"/>
                <a:ea typeface="ＭＳ Ｐゴシック" charset="-128"/>
                <a:cs typeface="Arial"/>
              </a:rPr>
              <a:t> </a:t>
            </a:r>
            <a:r>
              <a:rPr lang="en-AU" b="1" dirty="0" err="1" smtClean="0">
                <a:solidFill>
                  <a:srgbClr val="000000"/>
                </a:solidFill>
                <a:latin typeface="Arial"/>
                <a:ea typeface="ＭＳ Ｐゴシック" charset="-128"/>
                <a:cs typeface="Arial"/>
              </a:rPr>
              <a:t>hastalığı</a:t>
            </a:r>
            <a:endParaRPr lang="en-AU" b="1" dirty="0" smtClean="0">
              <a:solidFill>
                <a:srgbClr val="000000"/>
              </a:solidFill>
              <a:latin typeface="Arial"/>
              <a:ea typeface="ＭＳ Ｐゴシック" charset="-128"/>
              <a:cs typeface="Arial"/>
            </a:endParaRPr>
          </a:p>
          <a:p>
            <a:r>
              <a:rPr lang="tr-TR" b="1" dirty="0" smtClean="0">
                <a:solidFill>
                  <a:srgbClr val="000000"/>
                </a:solidFill>
                <a:latin typeface="Arial"/>
                <a:cs typeface="Arial"/>
              </a:rPr>
              <a:t>Kronik </a:t>
            </a:r>
            <a:r>
              <a:rPr lang="tr-TR" b="1" dirty="0" err="1" smtClean="0">
                <a:solidFill>
                  <a:srgbClr val="000000"/>
                </a:solidFill>
                <a:latin typeface="Arial"/>
                <a:cs typeface="Arial"/>
              </a:rPr>
              <a:t>ülserasyon</a:t>
            </a:r>
            <a:endParaRPr lang="tr-TR" b="1" dirty="0">
              <a:solidFill>
                <a:srgbClr val="000000"/>
              </a:solidFill>
              <a:latin typeface="Arial"/>
              <a:cs typeface="Arial"/>
            </a:endParaRPr>
          </a:p>
          <a:p>
            <a:r>
              <a:rPr lang="tr-TR" b="1" dirty="0" err="1" smtClean="0">
                <a:solidFill>
                  <a:srgbClr val="000000"/>
                </a:solidFill>
                <a:latin typeface="Arial"/>
                <a:cs typeface="Arial"/>
              </a:rPr>
              <a:t>Malabsorpsiyon</a:t>
            </a:r>
            <a:endParaRPr lang="tr-TR" b="1" dirty="0">
              <a:solidFill>
                <a:srgbClr val="000000"/>
              </a:solidFill>
              <a:latin typeface="Arial"/>
              <a:cs typeface="Arial"/>
            </a:endParaRPr>
          </a:p>
          <a:p>
            <a:r>
              <a:rPr lang="tr-TR" b="1" dirty="0" err="1" smtClean="0">
                <a:solidFill>
                  <a:srgbClr val="000000"/>
                </a:solidFill>
                <a:latin typeface="Arial"/>
                <a:cs typeface="Arial"/>
              </a:rPr>
              <a:t>Parsiyel</a:t>
            </a:r>
            <a:r>
              <a:rPr lang="tr-TR" b="1" dirty="0" smtClean="0">
                <a:solidFill>
                  <a:srgbClr val="000000"/>
                </a:solidFill>
                <a:latin typeface="Arial"/>
                <a:cs typeface="Arial"/>
              </a:rPr>
              <a:t> </a:t>
            </a:r>
            <a:r>
              <a:rPr lang="tr-TR" b="1" dirty="0">
                <a:solidFill>
                  <a:srgbClr val="000000"/>
                </a:solidFill>
                <a:latin typeface="Arial"/>
                <a:cs typeface="Arial"/>
              </a:rPr>
              <a:t>barsak </a:t>
            </a:r>
            <a:r>
              <a:rPr lang="tr-TR" b="1" dirty="0" smtClean="0">
                <a:solidFill>
                  <a:srgbClr val="000000"/>
                </a:solidFill>
                <a:latin typeface="Arial"/>
                <a:cs typeface="Arial"/>
              </a:rPr>
              <a:t>obstrüksiyonu</a:t>
            </a:r>
          </a:p>
          <a:p>
            <a:r>
              <a:rPr lang="tr-TR" b="1" dirty="0" smtClean="0">
                <a:solidFill>
                  <a:srgbClr val="000000"/>
                </a:solidFill>
                <a:latin typeface="Arial"/>
                <a:cs typeface="Arial"/>
              </a:rPr>
              <a:t>Siroz</a:t>
            </a:r>
          </a:p>
          <a:p>
            <a:r>
              <a:rPr lang="tr-TR" b="1" dirty="0" smtClean="0">
                <a:solidFill>
                  <a:srgbClr val="000000"/>
                </a:solidFill>
                <a:latin typeface="Arial"/>
                <a:cs typeface="Arial"/>
              </a:rPr>
              <a:t>18 </a:t>
            </a:r>
            <a:r>
              <a:rPr lang="tr-TR" b="1" dirty="0">
                <a:solidFill>
                  <a:srgbClr val="000000"/>
                </a:solidFill>
                <a:latin typeface="Arial"/>
                <a:cs typeface="Arial"/>
              </a:rPr>
              <a:t>yaş altı </a:t>
            </a:r>
            <a:r>
              <a:rPr lang="tr-TR" b="1" dirty="0" smtClean="0">
                <a:solidFill>
                  <a:srgbClr val="000000"/>
                </a:solidFill>
                <a:latin typeface="Arial"/>
                <a:cs typeface="Arial"/>
              </a:rPr>
              <a:t>diyabetliler</a:t>
            </a:r>
            <a:endParaRPr lang="en-AU" b="1" dirty="0" smtClean="0">
              <a:solidFill>
                <a:srgbClr val="000000"/>
              </a:solidFill>
              <a:latin typeface="Arial"/>
              <a:ea typeface="ＭＳ Ｐゴシック" charset="-128"/>
              <a:cs typeface="Arial"/>
            </a:endParaRPr>
          </a:p>
          <a:p>
            <a:pPr eaLnBrk="1" hangingPunct="1">
              <a:lnSpc>
                <a:spcPct val="90000"/>
              </a:lnSpc>
            </a:pPr>
            <a:r>
              <a:rPr lang="tr-TR" b="1" dirty="0" smtClean="0">
                <a:solidFill>
                  <a:srgbClr val="000000"/>
                </a:solidFill>
                <a:latin typeface="Arial"/>
                <a:ea typeface="ＭＳ Ｐゴシック" charset="-128"/>
                <a:cs typeface="Arial"/>
              </a:rPr>
              <a:t>Gebelik, </a:t>
            </a:r>
            <a:r>
              <a:rPr lang="tr-TR" b="1" dirty="0" err="1" smtClean="0">
                <a:solidFill>
                  <a:srgbClr val="000000"/>
                </a:solidFill>
                <a:latin typeface="Arial"/>
                <a:ea typeface="ＭＳ Ｐゴシック" charset="-128"/>
                <a:cs typeface="Arial"/>
              </a:rPr>
              <a:t>laktasyon</a:t>
            </a:r>
            <a:r>
              <a:rPr lang="en-AU" b="1" dirty="0" smtClean="0">
                <a:solidFill>
                  <a:srgbClr val="000000"/>
                </a:solidFill>
                <a:latin typeface="Arial"/>
                <a:ea typeface="ＭＳ Ｐゴシック" charset="-128"/>
                <a:cs typeface="Arial"/>
              </a:rPr>
              <a:t> </a:t>
            </a:r>
          </a:p>
        </p:txBody>
      </p:sp>
    </p:spTree>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rrowheads="1"/>
          </p:cNvSpPr>
          <p:nvPr>
            <p:ph type="title"/>
          </p:nvPr>
        </p:nvSpPr>
        <p:spPr>
          <a:xfrm>
            <a:off x="250825" y="107950"/>
            <a:ext cx="8642350" cy="1336675"/>
          </a:xfrm>
          <a:solidFill>
            <a:schemeClr val="accent4"/>
          </a:solidFill>
          <a:ln w="76200">
            <a:solidFill>
              <a:srgbClr val="800000"/>
            </a:solidFill>
          </a:ln>
        </p:spPr>
        <p:txBody>
          <a:bodyPr/>
          <a:lstStyle/>
          <a:p>
            <a:pPr eaLnBrk="1" hangingPunct="1"/>
            <a:r>
              <a:rPr lang="en-AU" sz="4800" b="1" smtClean="0">
                <a:solidFill>
                  <a:srgbClr val="000000"/>
                </a:solidFill>
                <a:latin typeface="Arial"/>
                <a:ea typeface="ＭＳ Ｐゴシック" charset="-128"/>
                <a:cs typeface="Arial"/>
                <a:sym typeface="Symbol" pitchFamily="18" charset="2"/>
              </a:rPr>
              <a:t>-Glukozidaz İnhibitörleri</a:t>
            </a:r>
            <a:endParaRPr lang="en-US" sz="4800" b="1" smtClean="0">
              <a:solidFill>
                <a:srgbClr val="000000"/>
              </a:solidFill>
              <a:latin typeface="Arial"/>
              <a:ea typeface="ＭＳ Ｐゴシック" charset="-128"/>
              <a:cs typeface="Arial"/>
              <a:sym typeface="Symbol" pitchFamily="18" charset="2"/>
            </a:endParaRPr>
          </a:p>
        </p:txBody>
      </p:sp>
      <p:sp>
        <p:nvSpPr>
          <p:cNvPr id="77826" name="Rectangle 3"/>
          <p:cNvSpPr>
            <a:spLocks noGrp="1" noChangeArrowheads="1"/>
          </p:cNvSpPr>
          <p:nvPr>
            <p:ph idx="1"/>
          </p:nvPr>
        </p:nvSpPr>
        <p:spPr>
          <a:xfrm>
            <a:off x="179388" y="1600200"/>
            <a:ext cx="8640762" cy="4997450"/>
          </a:xfrm>
          <a:ln w="76200">
            <a:solidFill>
              <a:schemeClr val="tx2">
                <a:lumMod val="90000"/>
                <a:lumOff val="10000"/>
              </a:schemeClr>
            </a:solidFill>
          </a:ln>
        </p:spPr>
        <p:txBody>
          <a:bodyPr/>
          <a:lstStyle/>
          <a:p>
            <a:pPr eaLnBrk="1" hangingPunct="1"/>
            <a:endParaRPr lang="tr-TR" b="1" dirty="0" smtClean="0">
              <a:solidFill>
                <a:schemeClr val="folHlink"/>
              </a:solidFill>
              <a:ea typeface="ＭＳ Ｐゴシック" charset="-128"/>
            </a:endParaRPr>
          </a:p>
          <a:p>
            <a:pPr eaLnBrk="1" hangingPunct="1"/>
            <a:r>
              <a:rPr lang="tr-TR" b="1" dirty="0" err="1" smtClean="0">
                <a:solidFill>
                  <a:schemeClr val="folHlink"/>
                </a:solidFill>
                <a:ea typeface="ＭＳ Ｐゴシック" charset="-128"/>
              </a:rPr>
              <a:t>Akarboz</a:t>
            </a:r>
            <a:r>
              <a:rPr lang="tr-TR" b="1" dirty="0" smtClean="0">
                <a:solidFill>
                  <a:schemeClr val="folHlink"/>
                </a:solidFill>
                <a:ea typeface="ＭＳ Ｐゴシック" charset="-128"/>
              </a:rPr>
              <a:t>:</a:t>
            </a:r>
          </a:p>
          <a:p>
            <a:pPr eaLnBrk="1" hangingPunct="1"/>
            <a:r>
              <a:rPr lang="tr-TR" b="1" dirty="0" smtClean="0">
                <a:solidFill>
                  <a:srgbClr val="000000"/>
                </a:solidFill>
                <a:ea typeface="ＭＳ Ｐゴシック" charset="-128"/>
              </a:rPr>
              <a:t>Post-</a:t>
            </a:r>
            <a:r>
              <a:rPr lang="tr-TR" b="1" dirty="0" err="1" smtClean="0">
                <a:solidFill>
                  <a:srgbClr val="000000"/>
                </a:solidFill>
                <a:ea typeface="ＭＳ Ｐゴシック" charset="-128"/>
              </a:rPr>
              <a:t>prandial</a:t>
            </a:r>
            <a:r>
              <a:rPr lang="tr-TR" b="1" dirty="0" smtClean="0">
                <a:solidFill>
                  <a:srgbClr val="000000"/>
                </a:solidFill>
                <a:ea typeface="ＭＳ Ｐゴシック" charset="-128"/>
              </a:rPr>
              <a:t> kan şekeri üzerine daha etkili </a:t>
            </a:r>
          </a:p>
          <a:p>
            <a:pPr eaLnBrk="1" hangingPunct="1"/>
            <a:r>
              <a:rPr lang="tr-TR" b="1" dirty="0">
                <a:solidFill>
                  <a:srgbClr val="000000"/>
                </a:solidFill>
                <a:ea typeface="ＭＳ Ｐゴシック" charset="-128"/>
              </a:rPr>
              <a:t>Günde 3 kez, yemeklerde ilk lokma ile birlikte </a:t>
            </a:r>
            <a:endParaRPr lang="tr-TR" b="1" dirty="0" smtClean="0">
              <a:solidFill>
                <a:srgbClr val="000000"/>
              </a:solidFill>
              <a:ea typeface="ＭＳ Ｐゴシック" charset="-128"/>
            </a:endParaRPr>
          </a:p>
          <a:p>
            <a:pPr eaLnBrk="1" hangingPunct="1"/>
            <a:r>
              <a:rPr lang="tr-TR" b="1" dirty="0" smtClean="0">
                <a:solidFill>
                  <a:schemeClr val="folHlink"/>
                </a:solidFill>
                <a:ea typeface="ＭＳ Ｐゴシック" charset="-128"/>
              </a:rPr>
              <a:t>İdame doz:</a:t>
            </a:r>
            <a:r>
              <a:rPr lang="tr-TR" b="1" dirty="0" smtClean="0">
                <a:ea typeface="ＭＳ Ｐゴシック" charset="-128"/>
              </a:rPr>
              <a:t> </a:t>
            </a:r>
            <a:r>
              <a:rPr lang="tr-TR" b="1" dirty="0" smtClean="0">
                <a:solidFill>
                  <a:srgbClr val="000000"/>
                </a:solidFill>
                <a:ea typeface="ＭＳ Ｐゴシック" charset="-128"/>
              </a:rPr>
              <a:t>3X50 ve/veya 3x100 mg/gün</a:t>
            </a:r>
          </a:p>
        </p:txBody>
      </p:sp>
    </p:spTree>
  </p:cSld>
  <p:clrMapOvr>
    <a:masterClrMapping/>
  </p:clrMapOvr>
  <p:transition>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549275" y="107950"/>
            <a:ext cx="8042275" cy="963613"/>
          </a:xfrm>
          <a:solidFill>
            <a:srgbClr val="FFC000"/>
          </a:solidFill>
          <a:ln w="76200">
            <a:solidFill>
              <a:schemeClr val="accent3">
                <a:lumMod val="50000"/>
              </a:schemeClr>
            </a:solidFill>
          </a:ln>
        </p:spPr>
        <p:txBody>
          <a:bodyPr/>
          <a:lstStyle/>
          <a:p>
            <a:r>
              <a:rPr lang="en-US" b="1" smtClean="0">
                <a:solidFill>
                  <a:schemeClr val="tx1"/>
                </a:solidFill>
                <a:latin typeface="Arial"/>
                <a:ea typeface="ＭＳ Ｐゴシック" charset="-128"/>
                <a:cs typeface="Arial"/>
              </a:rPr>
              <a:t>KİME</a:t>
            </a:r>
            <a:r>
              <a:rPr lang="tr-TR" b="1" smtClean="0">
                <a:solidFill>
                  <a:schemeClr val="tx1"/>
                </a:solidFill>
                <a:latin typeface="Arial"/>
                <a:ea typeface="ＭＳ Ｐゴシック" charset="-128"/>
                <a:cs typeface="Arial"/>
              </a:rPr>
              <a:t> VERELİM ??</a:t>
            </a:r>
            <a:endParaRPr lang="en-US" b="1" smtClean="0">
              <a:solidFill>
                <a:schemeClr val="tx1"/>
              </a:solidFill>
              <a:latin typeface="Arial"/>
              <a:ea typeface="ＭＳ Ｐゴシック" charset="-128"/>
              <a:cs typeface="Arial"/>
            </a:endParaRPr>
          </a:p>
        </p:txBody>
      </p:sp>
      <p:sp>
        <p:nvSpPr>
          <p:cNvPr id="4" name="Explosion 1 3"/>
          <p:cNvSpPr>
            <a:spLocks noChangeArrowheads="1"/>
          </p:cNvSpPr>
          <p:nvPr/>
        </p:nvSpPr>
        <p:spPr bwMode="auto">
          <a:xfrm>
            <a:off x="500063" y="1285875"/>
            <a:ext cx="8358187" cy="4321175"/>
          </a:xfrm>
          <a:prstGeom prst="irregularSeal1">
            <a:avLst/>
          </a:prstGeom>
          <a:solidFill>
            <a:srgbClr val="B1DDEB"/>
          </a:solidFill>
          <a:ln w="76200">
            <a:solidFill>
              <a:srgbClr val="215D77"/>
            </a:solidFill>
            <a:miter lim="800000"/>
            <a:headEnd/>
            <a:tailEnd/>
          </a:ln>
          <a:effectLst>
            <a:outerShdw blurRad="63500" dist="26940" dir="5400000" sx="100999" sy="100999" rotWithShape="0">
              <a:srgbClr val="000000">
                <a:alpha val="39999"/>
              </a:srgbClr>
            </a:outerShdw>
          </a:effectLst>
        </p:spPr>
        <p:txBody>
          <a:bodyPr anchor="ctr"/>
          <a:lstStyle/>
          <a:p>
            <a:pPr algn="ctr"/>
            <a:r>
              <a:rPr lang="en-US" b="1">
                <a:solidFill>
                  <a:srgbClr val="000000"/>
                </a:solidFill>
                <a:latin typeface="Arial"/>
                <a:cs typeface="Arial"/>
              </a:rPr>
              <a:t>AZ KİŞİYE :YAŞLI </a:t>
            </a:r>
          </a:p>
          <a:p>
            <a:pPr algn="ctr"/>
            <a:r>
              <a:rPr lang="en-US" b="1">
                <a:solidFill>
                  <a:srgbClr val="000000"/>
                </a:solidFill>
                <a:latin typeface="Arial"/>
                <a:cs typeface="Arial"/>
              </a:rPr>
              <a:t>BÖBREK YETMEZLİK HİPOGLİSEMİ RİSKİ YÜKSEK VE KŞ COK YÜKSEK OLMAYAN POSPRANDAİL KŞ YÜKSEK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chemeClr val="tx1"/>
                </a:solidFill>
                <a:latin typeface="Arial"/>
                <a:ea typeface="ＭＳ Ｐゴシック" charset="-128"/>
                <a:cs typeface="Arial"/>
              </a:rPr>
              <a:t>VAKA</a:t>
            </a:r>
          </a:p>
        </p:txBody>
      </p:sp>
      <p:sp>
        <p:nvSpPr>
          <p:cNvPr id="237570" name="Content Placeholder 2"/>
          <p:cNvSpPr>
            <a:spLocks noGrp="1"/>
          </p:cNvSpPr>
          <p:nvPr>
            <p:ph idx="1"/>
          </p:nvPr>
        </p:nvSpPr>
        <p:spPr>
          <a:xfrm>
            <a:off x="549275" y="1714500"/>
            <a:ext cx="8042275" cy="4882852"/>
          </a:xfrm>
          <a:solidFill>
            <a:schemeClr val="bg2">
              <a:lumMod val="90000"/>
            </a:schemeClr>
          </a:solidFill>
          <a:ln w="76200">
            <a:solidFill>
              <a:schemeClr val="accent1">
                <a:lumMod val="75000"/>
              </a:schemeClr>
            </a:solidFill>
          </a:ln>
        </p:spPr>
        <p:txBody>
          <a:bodyPr/>
          <a:lstStyle/>
          <a:p>
            <a:r>
              <a:rPr lang="tr-TR" sz="1800" dirty="0" smtClean="0">
                <a:solidFill>
                  <a:srgbClr val="000000"/>
                </a:solidFill>
                <a:latin typeface="Arial"/>
                <a:cs typeface="Arial"/>
              </a:rPr>
              <a:t>58 yaş, K, </a:t>
            </a:r>
          </a:p>
          <a:p>
            <a:r>
              <a:rPr lang="tr-TR" sz="1800" dirty="0" smtClean="0">
                <a:solidFill>
                  <a:srgbClr val="000000"/>
                </a:solidFill>
                <a:latin typeface="Arial"/>
                <a:cs typeface="Arial"/>
              </a:rPr>
              <a:t>AKŞ: 210 </a:t>
            </a:r>
            <a:r>
              <a:rPr lang="tr-TR" sz="1800" dirty="0">
                <a:solidFill>
                  <a:srgbClr val="000000"/>
                </a:solidFill>
                <a:latin typeface="Arial"/>
                <a:cs typeface="Arial"/>
              </a:rPr>
              <a:t>mg/</a:t>
            </a:r>
            <a:r>
              <a:rPr lang="tr-TR" sz="1800" dirty="0" err="1">
                <a:solidFill>
                  <a:srgbClr val="000000"/>
                </a:solidFill>
                <a:latin typeface="Arial"/>
                <a:cs typeface="Arial"/>
              </a:rPr>
              <a:t>dL</a:t>
            </a:r>
            <a:r>
              <a:rPr lang="tr-TR" sz="1800" dirty="0">
                <a:solidFill>
                  <a:srgbClr val="000000"/>
                </a:solidFill>
                <a:latin typeface="Arial"/>
                <a:cs typeface="Arial"/>
              </a:rPr>
              <a:t>, </a:t>
            </a:r>
            <a:r>
              <a:rPr lang="tr-TR" sz="1800" dirty="0" smtClean="0">
                <a:solidFill>
                  <a:srgbClr val="000000"/>
                </a:solidFill>
                <a:latin typeface="Arial"/>
                <a:cs typeface="Arial"/>
              </a:rPr>
              <a:t>HbA1c %</a:t>
            </a:r>
            <a:r>
              <a:rPr lang="tr-TR" sz="1800" dirty="0">
                <a:solidFill>
                  <a:srgbClr val="000000"/>
                </a:solidFill>
                <a:latin typeface="Arial"/>
                <a:cs typeface="Arial"/>
              </a:rPr>
              <a:t>9.5 </a:t>
            </a:r>
            <a:endParaRPr lang="tr-TR" sz="1800" dirty="0" smtClean="0">
              <a:solidFill>
                <a:srgbClr val="000000"/>
              </a:solidFill>
              <a:latin typeface="Arial"/>
              <a:cs typeface="Arial"/>
            </a:endParaRPr>
          </a:p>
          <a:p>
            <a:r>
              <a:rPr lang="tr-TR" sz="1800" dirty="0" err="1" smtClean="0">
                <a:solidFill>
                  <a:srgbClr val="000000"/>
                </a:solidFill>
                <a:latin typeface="Arial"/>
                <a:cs typeface="Arial"/>
              </a:rPr>
              <a:t>Hepatosteatoz</a:t>
            </a:r>
            <a:r>
              <a:rPr lang="tr-TR" sz="1800" dirty="0" smtClean="0">
                <a:solidFill>
                  <a:srgbClr val="000000"/>
                </a:solidFill>
                <a:latin typeface="Arial"/>
                <a:cs typeface="Arial"/>
              </a:rPr>
              <a:t> ve hafif KCFT yüksekliği</a:t>
            </a:r>
          </a:p>
          <a:p>
            <a:r>
              <a:rPr lang="tr-TR" sz="1800" dirty="0" err="1">
                <a:solidFill>
                  <a:srgbClr val="000000"/>
                </a:solidFill>
                <a:latin typeface="Arial"/>
                <a:cs typeface="Arial"/>
              </a:rPr>
              <a:t>Metformin</a:t>
            </a:r>
            <a:r>
              <a:rPr lang="tr-TR" sz="1800" dirty="0">
                <a:solidFill>
                  <a:srgbClr val="000000"/>
                </a:solidFill>
                <a:latin typeface="Arial"/>
                <a:cs typeface="Arial"/>
              </a:rPr>
              <a:t> </a:t>
            </a:r>
            <a:r>
              <a:rPr lang="tr-TR" sz="1800" dirty="0" smtClean="0">
                <a:solidFill>
                  <a:srgbClr val="000000"/>
                </a:solidFill>
                <a:latin typeface="Arial"/>
                <a:cs typeface="Arial"/>
              </a:rPr>
              <a:t>1000 </a:t>
            </a:r>
            <a:r>
              <a:rPr lang="tr-TR" sz="1800" dirty="0">
                <a:solidFill>
                  <a:srgbClr val="000000"/>
                </a:solidFill>
                <a:latin typeface="Arial"/>
                <a:cs typeface="Arial"/>
              </a:rPr>
              <a:t>mg/gün ve </a:t>
            </a:r>
            <a:r>
              <a:rPr lang="tr-TR" sz="1800" dirty="0" smtClean="0">
                <a:solidFill>
                  <a:srgbClr val="000000"/>
                </a:solidFill>
                <a:latin typeface="Arial"/>
                <a:cs typeface="Arial"/>
              </a:rPr>
              <a:t>SGLT2 </a:t>
            </a:r>
            <a:r>
              <a:rPr lang="tr-TR" sz="1800" dirty="0">
                <a:solidFill>
                  <a:srgbClr val="000000"/>
                </a:solidFill>
                <a:latin typeface="Arial"/>
                <a:cs typeface="Arial"/>
              </a:rPr>
              <a:t>inhibitörü </a:t>
            </a:r>
            <a:r>
              <a:rPr lang="tr-TR" sz="1800" dirty="0" smtClean="0">
                <a:solidFill>
                  <a:srgbClr val="000000"/>
                </a:solidFill>
                <a:latin typeface="Arial"/>
                <a:cs typeface="Arial"/>
              </a:rPr>
              <a:t>kullanıyor</a:t>
            </a:r>
            <a:endParaRPr lang="tr-TR" sz="1800" dirty="0">
              <a:solidFill>
                <a:srgbClr val="000000"/>
              </a:solidFill>
              <a:latin typeface="Arial"/>
              <a:cs typeface="Arial"/>
            </a:endParaRPr>
          </a:p>
          <a:p>
            <a:r>
              <a:rPr lang="tr-TR" sz="1800" b="1" dirty="0" err="1" smtClean="0">
                <a:solidFill>
                  <a:srgbClr val="000000"/>
                </a:solidFill>
                <a:latin typeface="Arial"/>
                <a:cs typeface="Arial"/>
              </a:rPr>
              <a:t>Pioglitazon</a:t>
            </a:r>
            <a:r>
              <a:rPr lang="tr-TR" sz="1800" dirty="0">
                <a:solidFill>
                  <a:srgbClr val="000000"/>
                </a:solidFill>
                <a:latin typeface="Arial"/>
                <a:cs typeface="Arial"/>
              </a:rPr>
              <a:t> </a:t>
            </a:r>
            <a:r>
              <a:rPr lang="tr-TR" sz="1800" dirty="0" smtClean="0">
                <a:solidFill>
                  <a:srgbClr val="000000"/>
                </a:solidFill>
                <a:latin typeface="Arial"/>
                <a:cs typeface="Arial"/>
              </a:rPr>
              <a:t>15 mg/gün başlandı</a:t>
            </a:r>
          </a:p>
          <a:p>
            <a:r>
              <a:rPr lang="tr-TR" sz="1800" dirty="0" smtClean="0">
                <a:solidFill>
                  <a:srgbClr val="000000"/>
                </a:solidFill>
                <a:latin typeface="Arial"/>
                <a:cs typeface="Arial"/>
              </a:rPr>
              <a:t> Amaç: </a:t>
            </a:r>
            <a:r>
              <a:rPr lang="tr-TR" sz="1800" dirty="0">
                <a:solidFill>
                  <a:srgbClr val="000000"/>
                </a:solidFill>
                <a:latin typeface="Arial"/>
                <a:cs typeface="Arial"/>
              </a:rPr>
              <a:t>H</a:t>
            </a:r>
            <a:r>
              <a:rPr lang="tr-TR" sz="1800" dirty="0" smtClean="0">
                <a:solidFill>
                  <a:srgbClr val="000000"/>
                </a:solidFill>
                <a:latin typeface="Arial"/>
                <a:cs typeface="Arial"/>
              </a:rPr>
              <a:t>em </a:t>
            </a:r>
            <a:r>
              <a:rPr lang="tr-TR" sz="1800" dirty="0">
                <a:solidFill>
                  <a:srgbClr val="000000"/>
                </a:solidFill>
                <a:latin typeface="Arial"/>
                <a:cs typeface="Arial"/>
              </a:rPr>
              <a:t>insülin direncini azaltmak hem de </a:t>
            </a:r>
            <a:r>
              <a:rPr lang="tr-TR" sz="1800" dirty="0" err="1">
                <a:solidFill>
                  <a:srgbClr val="000000"/>
                </a:solidFill>
                <a:latin typeface="Arial"/>
                <a:cs typeface="Arial"/>
              </a:rPr>
              <a:t>glikemik</a:t>
            </a:r>
            <a:r>
              <a:rPr lang="tr-TR" sz="1800" dirty="0">
                <a:solidFill>
                  <a:srgbClr val="000000"/>
                </a:solidFill>
                <a:latin typeface="Arial"/>
                <a:cs typeface="Arial"/>
              </a:rPr>
              <a:t> kontrolü </a:t>
            </a:r>
            <a:r>
              <a:rPr lang="tr-TR" sz="1800" dirty="0" smtClean="0">
                <a:solidFill>
                  <a:srgbClr val="000000"/>
                </a:solidFill>
                <a:latin typeface="Arial"/>
                <a:cs typeface="Arial"/>
              </a:rPr>
              <a:t>sağlamak</a:t>
            </a:r>
          </a:p>
          <a:p>
            <a:pPr marL="349250" lvl="1" indent="-349250">
              <a:spcBef>
                <a:spcPts val="2000"/>
              </a:spcBef>
              <a:buClr>
                <a:srgbClr val="6FB7D7"/>
              </a:buClr>
            </a:pPr>
            <a:r>
              <a:rPr lang="tr-TR" sz="1800" dirty="0" err="1" smtClean="0">
                <a:solidFill>
                  <a:srgbClr val="000000"/>
                </a:solidFill>
                <a:latin typeface="Arial"/>
                <a:cs typeface="Arial"/>
              </a:rPr>
              <a:t>Pioglitazon</a:t>
            </a:r>
            <a:r>
              <a:rPr lang="tr-TR" sz="1800" dirty="0" smtClean="0">
                <a:solidFill>
                  <a:srgbClr val="000000"/>
                </a:solidFill>
                <a:latin typeface="Arial"/>
                <a:cs typeface="Arial"/>
              </a:rPr>
              <a:t> </a:t>
            </a:r>
            <a:r>
              <a:rPr lang="tr-TR" sz="1800" dirty="0">
                <a:solidFill>
                  <a:srgbClr val="000000"/>
                </a:solidFill>
                <a:latin typeface="Arial"/>
                <a:cs typeface="Arial"/>
              </a:rPr>
              <a:t>potansiyel yan etkileri </a:t>
            </a:r>
            <a:r>
              <a:rPr lang="tr-TR" sz="1800" dirty="0" smtClean="0">
                <a:solidFill>
                  <a:srgbClr val="000000"/>
                </a:solidFill>
                <a:latin typeface="Arial"/>
                <a:cs typeface="Arial"/>
              </a:rPr>
              <a:t>(kilo </a:t>
            </a:r>
            <a:r>
              <a:rPr lang="tr-TR" sz="1800" dirty="0">
                <a:solidFill>
                  <a:srgbClr val="000000"/>
                </a:solidFill>
                <a:latin typeface="Arial"/>
                <a:cs typeface="Arial"/>
              </a:rPr>
              <a:t>alımı, ödem) </a:t>
            </a:r>
            <a:r>
              <a:rPr lang="tr-TR" sz="1800" dirty="0" smtClean="0">
                <a:solidFill>
                  <a:srgbClr val="000000"/>
                </a:solidFill>
                <a:latin typeface="Arial"/>
                <a:cs typeface="Arial"/>
              </a:rPr>
              <a:t>ve kalp </a:t>
            </a:r>
            <a:r>
              <a:rPr lang="tr-TR" sz="1800" dirty="0">
                <a:solidFill>
                  <a:srgbClr val="000000"/>
                </a:solidFill>
                <a:latin typeface="Arial"/>
                <a:cs typeface="Arial"/>
              </a:rPr>
              <a:t>yetmezliği riski açısından hasta </a:t>
            </a:r>
            <a:r>
              <a:rPr lang="tr-TR" sz="1800" dirty="0" smtClean="0">
                <a:solidFill>
                  <a:srgbClr val="000000"/>
                </a:solidFill>
                <a:latin typeface="Arial"/>
                <a:cs typeface="Arial"/>
              </a:rPr>
              <a:t>izlendi </a:t>
            </a:r>
            <a:r>
              <a:rPr lang="tr-TR" sz="1800" dirty="0">
                <a:solidFill>
                  <a:srgbClr val="000000"/>
                </a:solidFill>
                <a:latin typeface="Arial"/>
                <a:cs typeface="Arial"/>
              </a:rPr>
              <a:t> </a:t>
            </a:r>
          </a:p>
          <a:p>
            <a:pPr lvl="1"/>
            <a:r>
              <a:rPr lang="tr-TR" sz="1800" dirty="0" smtClean="0">
                <a:solidFill>
                  <a:srgbClr val="000000"/>
                </a:solidFill>
                <a:latin typeface="Arial"/>
                <a:cs typeface="Arial"/>
              </a:rPr>
              <a:t>3 ay sonra; HbA1c %7.0 AKŞ: 100</a:t>
            </a:r>
            <a:r>
              <a:rPr lang="tr-TR" sz="1800" dirty="0">
                <a:solidFill>
                  <a:srgbClr val="000000"/>
                </a:solidFill>
                <a:latin typeface="Arial"/>
                <a:cs typeface="Arial"/>
              </a:rPr>
              <a:t>-120 mg/</a:t>
            </a:r>
            <a:r>
              <a:rPr lang="tr-TR" sz="1800" dirty="0" err="1" smtClean="0">
                <a:solidFill>
                  <a:srgbClr val="000000"/>
                </a:solidFill>
                <a:latin typeface="Arial"/>
                <a:cs typeface="Arial"/>
              </a:rPr>
              <a:t>dL</a:t>
            </a:r>
            <a:r>
              <a:rPr lang="tr-TR" sz="1800" dirty="0" smtClean="0">
                <a:solidFill>
                  <a:srgbClr val="000000"/>
                </a:solidFill>
                <a:latin typeface="Arial"/>
                <a:cs typeface="Arial"/>
              </a:rPr>
              <a:t>. </a:t>
            </a:r>
            <a:r>
              <a:rPr lang="tr-TR" sz="1800" dirty="0">
                <a:solidFill>
                  <a:srgbClr val="000000"/>
                </a:solidFill>
                <a:latin typeface="Arial"/>
                <a:cs typeface="Arial"/>
              </a:rPr>
              <a:t>Hasta 2 kg kilo aldı, ancak ödem belirtisi </a:t>
            </a:r>
            <a:r>
              <a:rPr lang="tr-TR" sz="1800" dirty="0" smtClean="0">
                <a:solidFill>
                  <a:srgbClr val="000000"/>
                </a:solidFill>
                <a:latin typeface="Arial"/>
                <a:cs typeface="Arial"/>
              </a:rPr>
              <a:t>gözlenmedi</a:t>
            </a:r>
            <a:endParaRPr lang="tr-TR" sz="1800" dirty="0">
              <a:solidFill>
                <a:srgbClr val="000000"/>
              </a:solidFill>
              <a:latin typeface="Arial"/>
              <a:cs typeface="Arial"/>
            </a:endParaRPr>
          </a:p>
          <a:p>
            <a:pPr lvl="1"/>
            <a:r>
              <a:rPr lang="tr-TR" sz="1800" dirty="0">
                <a:solidFill>
                  <a:srgbClr val="000000"/>
                </a:solidFill>
                <a:latin typeface="Arial"/>
                <a:cs typeface="Arial"/>
              </a:rPr>
              <a:t>K</a:t>
            </a:r>
            <a:r>
              <a:rPr lang="tr-TR" sz="1800" dirty="0" smtClean="0">
                <a:solidFill>
                  <a:srgbClr val="000000"/>
                </a:solidFill>
                <a:latin typeface="Arial"/>
                <a:cs typeface="Arial"/>
              </a:rPr>
              <a:t>ilo </a:t>
            </a:r>
            <a:r>
              <a:rPr lang="tr-TR" sz="1800" dirty="0">
                <a:solidFill>
                  <a:srgbClr val="000000"/>
                </a:solidFill>
                <a:latin typeface="Arial"/>
                <a:cs typeface="Arial"/>
              </a:rPr>
              <a:t>yönetimi için diyetisyen </a:t>
            </a:r>
            <a:r>
              <a:rPr lang="tr-TR" sz="1800" dirty="0" smtClean="0">
                <a:solidFill>
                  <a:srgbClr val="000000"/>
                </a:solidFill>
                <a:latin typeface="Arial"/>
                <a:cs typeface="Arial"/>
              </a:rPr>
              <a:t>takibi</a:t>
            </a:r>
            <a:endParaRPr lang="tr-TR" sz="1800" dirty="0">
              <a:solidFill>
                <a:srgbClr val="000000"/>
              </a:solidFill>
              <a:latin typeface="Arial"/>
              <a:cs typeface="Arial"/>
            </a:endParaRPr>
          </a:p>
        </p:txBody>
      </p:sp>
    </p:spTree>
    <p:extLst>
      <p:ext uri="{BB962C8B-B14F-4D97-AF65-F5344CB8AC3E}">
        <p14:creationId xmlns:p14="http://schemas.microsoft.com/office/powerpoint/2010/main" val="355821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7570">
                                            <p:txEl>
                                              <p:pRg st="4" end="4"/>
                                            </p:txEl>
                                          </p:spTgt>
                                        </p:tgtEl>
                                        <p:attrNameLst>
                                          <p:attrName>style.visibility</p:attrName>
                                        </p:attrNameLst>
                                      </p:cBhvr>
                                      <p:to>
                                        <p:strVal val="visible"/>
                                      </p:to>
                                    </p:set>
                                    <p:anim calcmode="lin" valueType="num">
                                      <p:cBhvr additive="base">
                                        <p:cTn id="7" dur="500" fill="hold"/>
                                        <p:tgtEl>
                                          <p:spTgt spid="237570">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0">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7570">
                                            <p:txEl>
                                              <p:pRg st="5" end="5"/>
                                            </p:txEl>
                                          </p:spTgt>
                                        </p:tgtEl>
                                        <p:attrNameLst>
                                          <p:attrName>style.visibility</p:attrName>
                                        </p:attrNameLst>
                                      </p:cBhvr>
                                      <p:to>
                                        <p:strVal val="visible"/>
                                      </p:to>
                                    </p:set>
                                    <p:anim calcmode="lin" valueType="num">
                                      <p:cBhvr additive="base">
                                        <p:cTn id="11" dur="500" fill="hold"/>
                                        <p:tgtEl>
                                          <p:spTgt spid="237570">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7570">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7570">
                                            <p:txEl>
                                              <p:pRg st="6" end="6"/>
                                            </p:txEl>
                                          </p:spTgt>
                                        </p:tgtEl>
                                        <p:attrNameLst>
                                          <p:attrName>style.visibility</p:attrName>
                                        </p:attrNameLst>
                                      </p:cBhvr>
                                      <p:to>
                                        <p:strVal val="visible"/>
                                      </p:to>
                                    </p:set>
                                    <p:anim calcmode="lin" valueType="num">
                                      <p:cBhvr additive="base">
                                        <p:cTn id="15" dur="500" fill="hold"/>
                                        <p:tgtEl>
                                          <p:spTgt spid="237570">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7570">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7570">
                                            <p:txEl>
                                              <p:pRg st="7" end="7"/>
                                            </p:txEl>
                                          </p:spTgt>
                                        </p:tgtEl>
                                        <p:attrNameLst>
                                          <p:attrName>style.visibility</p:attrName>
                                        </p:attrNameLst>
                                      </p:cBhvr>
                                      <p:to>
                                        <p:strVal val="visible"/>
                                      </p:to>
                                    </p:set>
                                    <p:anim calcmode="lin" valueType="num">
                                      <p:cBhvr additive="base">
                                        <p:cTn id="19" dur="500" fill="hold"/>
                                        <p:tgtEl>
                                          <p:spTgt spid="237570">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7570">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7570">
                                            <p:txEl>
                                              <p:pRg st="8" end="8"/>
                                            </p:txEl>
                                          </p:spTgt>
                                        </p:tgtEl>
                                        <p:attrNameLst>
                                          <p:attrName>style.visibility</p:attrName>
                                        </p:attrNameLst>
                                      </p:cBhvr>
                                      <p:to>
                                        <p:strVal val="visible"/>
                                      </p:to>
                                    </p:set>
                                    <p:anim calcmode="lin" valueType="num">
                                      <p:cBhvr additive="base">
                                        <p:cTn id="23" dur="500" fill="hold"/>
                                        <p:tgtEl>
                                          <p:spTgt spid="237570">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757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755650" y="549275"/>
            <a:ext cx="7056438" cy="2119313"/>
          </a:xfrm>
          <a:prstGeom prst="rect">
            <a:avLst/>
          </a:prstGeom>
          <a:solidFill>
            <a:schemeClr val="accent4"/>
          </a:solidFill>
          <a:ln w="76200" cmpd="sng">
            <a:solidFill>
              <a:srgbClr val="800000"/>
            </a:solidFill>
          </a:ln>
          <a:effectLst/>
          <a:extLst/>
        </p:spPr>
        <p:txBody>
          <a:bodyPr lIns="86493" tIns="43247" rIns="86493" bIns="43247">
            <a:spAutoFit/>
          </a:bodyPr>
          <a:lstStyle>
            <a:lvl1pPr defTabSz="865188">
              <a:defRPr>
                <a:solidFill>
                  <a:schemeClr val="tx1"/>
                </a:solidFill>
                <a:latin typeface="Arial" charset="0"/>
                <a:ea typeface="ＭＳ Ｐゴシック" charset="0"/>
              </a:defRPr>
            </a:lvl1pPr>
            <a:lvl2pPr marL="431800" defTabSz="865188">
              <a:defRPr>
                <a:solidFill>
                  <a:schemeClr val="tx1"/>
                </a:solidFill>
                <a:latin typeface="Arial" charset="0"/>
                <a:ea typeface="ＭＳ Ｐゴシック" charset="0"/>
              </a:defRPr>
            </a:lvl2pPr>
            <a:lvl3pPr marL="865188" defTabSz="865188">
              <a:defRPr>
                <a:solidFill>
                  <a:schemeClr val="tx1"/>
                </a:solidFill>
                <a:latin typeface="Arial" charset="0"/>
                <a:ea typeface="ＭＳ Ｐゴシック" charset="0"/>
              </a:defRPr>
            </a:lvl3pPr>
            <a:lvl4pPr marL="1296988" defTabSz="865188">
              <a:defRPr>
                <a:solidFill>
                  <a:schemeClr val="tx1"/>
                </a:solidFill>
                <a:latin typeface="Arial" charset="0"/>
                <a:ea typeface="ＭＳ Ｐゴシック" charset="0"/>
              </a:defRPr>
            </a:lvl4pPr>
            <a:lvl5pPr marL="1730375" defTabSz="865188">
              <a:defRPr>
                <a:solidFill>
                  <a:schemeClr val="tx1"/>
                </a:solidFill>
                <a:latin typeface="Arial" charset="0"/>
                <a:ea typeface="ＭＳ Ｐゴシック" charset="0"/>
              </a:defRPr>
            </a:lvl5pPr>
            <a:lvl6pPr marL="2187575" defTabSz="865188" fontAlgn="base">
              <a:spcBef>
                <a:spcPct val="0"/>
              </a:spcBef>
              <a:spcAft>
                <a:spcPct val="0"/>
              </a:spcAft>
              <a:defRPr>
                <a:solidFill>
                  <a:schemeClr val="tx1"/>
                </a:solidFill>
                <a:latin typeface="Arial" charset="0"/>
                <a:ea typeface="ＭＳ Ｐゴシック" charset="0"/>
              </a:defRPr>
            </a:lvl6pPr>
            <a:lvl7pPr marL="2644775" defTabSz="865188" fontAlgn="base">
              <a:spcBef>
                <a:spcPct val="0"/>
              </a:spcBef>
              <a:spcAft>
                <a:spcPct val="0"/>
              </a:spcAft>
              <a:defRPr>
                <a:solidFill>
                  <a:schemeClr val="tx1"/>
                </a:solidFill>
                <a:latin typeface="Arial" charset="0"/>
                <a:ea typeface="ＭＳ Ｐゴシック" charset="0"/>
              </a:defRPr>
            </a:lvl7pPr>
            <a:lvl8pPr marL="3101975" defTabSz="865188" fontAlgn="base">
              <a:spcBef>
                <a:spcPct val="0"/>
              </a:spcBef>
              <a:spcAft>
                <a:spcPct val="0"/>
              </a:spcAft>
              <a:defRPr>
                <a:solidFill>
                  <a:schemeClr val="tx1"/>
                </a:solidFill>
                <a:latin typeface="Arial" charset="0"/>
                <a:ea typeface="ＭＳ Ｐゴシック" charset="0"/>
              </a:defRPr>
            </a:lvl8pPr>
            <a:lvl9pPr marL="3559175" defTabSz="865188" fontAlgn="base">
              <a:spcBef>
                <a:spcPct val="0"/>
              </a:spcBef>
              <a:spcAft>
                <a:spcPct val="0"/>
              </a:spcAft>
              <a:defRPr>
                <a:solidFill>
                  <a:schemeClr val="tx1"/>
                </a:solidFill>
                <a:latin typeface="Arial" charset="0"/>
                <a:ea typeface="ＭＳ Ｐゴシック" charset="0"/>
              </a:defRPr>
            </a:lvl9pPr>
          </a:lstStyle>
          <a:p>
            <a:pPr algn="ctr">
              <a:defRPr/>
            </a:pPr>
            <a:r>
              <a:rPr lang="en-US" sz="4400" b="1" dirty="0" err="1" smtClean="0">
                <a:solidFill>
                  <a:srgbClr val="000000"/>
                </a:solidFill>
                <a:effectLst>
                  <a:outerShdw blurRad="38100" dist="38100" dir="2700000" algn="tl">
                    <a:srgbClr val="000000"/>
                  </a:outerShdw>
                </a:effectLst>
                <a:latin typeface="Century Gothic" charset="0"/>
                <a:cs typeface="Arial" charset="0"/>
              </a:rPr>
              <a:t>Thiazolidinedion</a:t>
            </a:r>
            <a:r>
              <a:rPr lang="tr-TR" sz="4400" b="1" dirty="0" err="1" smtClean="0">
                <a:solidFill>
                  <a:srgbClr val="000000"/>
                </a:solidFill>
                <a:effectLst>
                  <a:outerShdw blurRad="38100" dist="38100" dir="2700000" algn="tl">
                    <a:srgbClr val="000000"/>
                  </a:outerShdw>
                </a:effectLst>
                <a:latin typeface="Century Gothic" charset="0"/>
                <a:cs typeface="Arial" charset="0"/>
              </a:rPr>
              <a:t>lar</a:t>
            </a:r>
            <a:endParaRPr lang="tr-TR" sz="4400" b="1" dirty="0" smtClean="0">
              <a:solidFill>
                <a:srgbClr val="000000"/>
              </a:solidFill>
              <a:effectLst>
                <a:outerShdw blurRad="38100" dist="38100" dir="2700000" algn="tl">
                  <a:srgbClr val="000000"/>
                </a:outerShdw>
              </a:effectLst>
              <a:latin typeface="Century Gothic" charset="0"/>
              <a:cs typeface="Arial" charset="0"/>
            </a:endParaRPr>
          </a:p>
          <a:p>
            <a:pPr algn="ctr">
              <a:defRPr/>
            </a:pPr>
            <a:endParaRPr lang="tr-TR" sz="4400" b="1" dirty="0" smtClean="0">
              <a:solidFill>
                <a:srgbClr val="000000"/>
              </a:solidFill>
              <a:effectLst>
                <a:outerShdw blurRad="38100" dist="38100" dir="2700000" algn="tl">
                  <a:srgbClr val="000000"/>
                </a:outerShdw>
              </a:effectLst>
              <a:latin typeface="Century Gothic" charset="0"/>
              <a:cs typeface="Arial" charset="0"/>
            </a:endParaRPr>
          </a:p>
          <a:p>
            <a:pPr algn="ctr">
              <a:defRPr/>
            </a:pPr>
            <a:r>
              <a:rPr lang="tr-TR" sz="4400" b="1" dirty="0" err="1" smtClean="0">
                <a:solidFill>
                  <a:srgbClr val="000000"/>
                </a:solidFill>
                <a:effectLst>
                  <a:outerShdw blurRad="38100" dist="38100" dir="2700000" algn="tl">
                    <a:srgbClr val="000000"/>
                  </a:outerShdw>
                </a:effectLst>
                <a:latin typeface="Century Gothic" charset="0"/>
                <a:cs typeface="Arial" charset="0"/>
              </a:rPr>
              <a:t>Pioglitazon-</a:t>
            </a:r>
            <a:r>
              <a:rPr lang="tr-TR" sz="4400" b="1" strike="sngStrike" dirty="0" err="1" smtClean="0">
                <a:solidFill>
                  <a:srgbClr val="000000"/>
                </a:solidFill>
                <a:effectLst>
                  <a:outerShdw blurRad="38100" dist="38100" dir="2700000" algn="tl">
                    <a:srgbClr val="000000"/>
                  </a:outerShdw>
                </a:effectLst>
                <a:latin typeface="Century Gothic" charset="0"/>
                <a:cs typeface="Arial" charset="0"/>
              </a:rPr>
              <a:t>Rosiglitazon</a:t>
            </a:r>
            <a:endParaRPr lang="en-US" sz="4400" b="1" strike="sngStrike" dirty="0" smtClean="0">
              <a:solidFill>
                <a:srgbClr val="000000"/>
              </a:solidFill>
              <a:effectLst>
                <a:outerShdw blurRad="38100" dist="38100" dir="2700000" algn="tl">
                  <a:srgbClr val="000000"/>
                </a:outerShdw>
              </a:effectLst>
              <a:latin typeface="Century Gothic" charset="0"/>
              <a:cs typeface="Arial" charset="0"/>
            </a:endParaRPr>
          </a:p>
        </p:txBody>
      </p:sp>
      <p:graphicFrame>
        <p:nvGraphicFramePr>
          <p:cNvPr id="93186" name="Object 3"/>
          <p:cNvGraphicFramePr>
            <a:graphicFrameLocks noChangeAspect="1"/>
          </p:cNvGraphicFramePr>
          <p:nvPr/>
        </p:nvGraphicFramePr>
        <p:xfrm>
          <a:off x="1763713" y="3216275"/>
          <a:ext cx="5545137" cy="2825750"/>
        </p:xfrm>
        <a:graphic>
          <a:graphicData uri="http://schemas.openxmlformats.org/presentationml/2006/ole">
            <mc:AlternateContent xmlns:mc="http://schemas.openxmlformats.org/markup-compatibility/2006">
              <mc:Choice xmlns:v="urn:schemas-microsoft-com:vml" Requires="v">
                <p:oleObj spid="_x0000_s93408" name="ISIS/Draw Sketch" r:id="rId4" imgW="1977804" imgH="1013736" progId="">
                  <p:embed/>
                </p:oleObj>
              </mc:Choice>
              <mc:Fallback>
                <p:oleObj name="ISIS/Draw Sketch" r:id="rId4" imgW="1977804" imgH="1013736"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3216275"/>
                        <a:ext cx="5545137" cy="2825750"/>
                      </a:xfrm>
                      <a:prstGeom prst="rect">
                        <a:avLst/>
                      </a:prstGeom>
                      <a:solidFill>
                        <a:srgbClr val="FFFF00"/>
                      </a:solidFill>
                      <a:ln w="76200">
                        <a:solidFill>
                          <a:srgbClr val="800000"/>
                        </a:solidFill>
                        <a:miter lim="800000"/>
                        <a:headEnd/>
                        <a:tailEnd/>
                      </a:ln>
                    </p:spPr>
                  </p:pic>
                </p:oleObj>
              </mc:Fallback>
            </mc:AlternateContent>
          </a:graphicData>
        </a:graphic>
      </p:graphicFrame>
    </p:spTree>
  </p:cSld>
  <p:clrMapOvr>
    <a:masterClrMapping/>
  </p:clrMapOvr>
  <p:transition>
    <p:zo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ChangeArrowheads="1"/>
          </p:cNvSpPr>
          <p:nvPr/>
        </p:nvSpPr>
        <p:spPr bwMode="auto">
          <a:xfrm>
            <a:off x="5589588" y="6526213"/>
            <a:ext cx="3351212" cy="215900"/>
          </a:xfrm>
          <a:prstGeom prst="rect">
            <a:avLst/>
          </a:prstGeom>
          <a:noFill/>
          <a:ln w="9525">
            <a:noFill/>
            <a:miter lim="800000"/>
            <a:headEnd/>
            <a:tailEnd/>
          </a:ln>
        </p:spPr>
        <p:txBody>
          <a:bodyPr wrap="none" lIns="19050" tIns="26988" rIns="19050" bIns="26988" anchor="b"/>
          <a:lstStyle/>
          <a:p>
            <a:pPr algn="r" eaLnBrk="0" hangingPunct="0">
              <a:lnSpc>
                <a:spcPts val="1600"/>
              </a:lnSpc>
              <a:spcBef>
                <a:spcPts val="2400"/>
              </a:spcBef>
              <a:tabLst>
                <a:tab pos="3365500" algn="l"/>
                <a:tab pos="4572000" algn="l"/>
                <a:tab pos="6515100" algn="l"/>
              </a:tabLst>
            </a:pPr>
            <a:endParaRPr lang="en-US" sz="1400" dirty="0">
              <a:solidFill>
                <a:srgbClr val="FFFFFF"/>
              </a:solidFill>
              <a:latin typeface="Arial" pitchFamily="34" charset="0"/>
            </a:endParaRPr>
          </a:p>
        </p:txBody>
      </p:sp>
      <p:sp>
        <p:nvSpPr>
          <p:cNvPr id="95234" name="Freeform 3"/>
          <p:cNvSpPr>
            <a:spLocks/>
          </p:cNvSpPr>
          <p:nvPr/>
        </p:nvSpPr>
        <p:spPr bwMode="blackWhite">
          <a:xfrm>
            <a:off x="5738813" y="1619250"/>
            <a:ext cx="3081337" cy="1225550"/>
          </a:xfrm>
          <a:custGeom>
            <a:avLst/>
            <a:gdLst>
              <a:gd name="T0" fmla="*/ 2147483647 w 2183"/>
              <a:gd name="T1" fmla="*/ 2147483647 h 940"/>
              <a:gd name="T2" fmla="*/ 2147483647 w 2183"/>
              <a:gd name="T3" fmla="*/ 0 h 940"/>
              <a:gd name="T4" fmla="*/ 0 w 2183"/>
              <a:gd name="T5" fmla="*/ 0 h 940"/>
              <a:gd name="T6" fmla="*/ 0 w 2183"/>
              <a:gd name="T7" fmla="*/ 2147483647 h 940"/>
              <a:gd name="T8" fmla="*/ 2147483647 w 2183"/>
              <a:gd name="T9" fmla="*/ 2147483647 h 940"/>
              <a:gd name="T10" fmla="*/ 0 60000 65536"/>
              <a:gd name="T11" fmla="*/ 0 60000 65536"/>
              <a:gd name="T12" fmla="*/ 0 60000 65536"/>
              <a:gd name="T13" fmla="*/ 0 60000 65536"/>
              <a:gd name="T14" fmla="*/ 0 60000 65536"/>
              <a:gd name="T15" fmla="*/ 0 w 2183"/>
              <a:gd name="T16" fmla="*/ 0 h 940"/>
              <a:gd name="T17" fmla="*/ 2183 w 2183"/>
              <a:gd name="T18" fmla="*/ 940 h 940"/>
            </a:gdLst>
            <a:ahLst/>
            <a:cxnLst>
              <a:cxn ang="T10">
                <a:pos x="T0" y="T1"/>
              </a:cxn>
              <a:cxn ang="T11">
                <a:pos x="T2" y="T3"/>
              </a:cxn>
              <a:cxn ang="T12">
                <a:pos x="T4" y="T5"/>
              </a:cxn>
              <a:cxn ang="T13">
                <a:pos x="T6" y="T7"/>
              </a:cxn>
              <a:cxn ang="T14">
                <a:pos x="T8" y="T9"/>
              </a:cxn>
            </a:cxnLst>
            <a:rect l="T15" t="T16" r="T17" b="T18"/>
            <a:pathLst>
              <a:path w="2183" h="940">
                <a:moveTo>
                  <a:pt x="2182" y="939"/>
                </a:moveTo>
                <a:lnTo>
                  <a:pt x="2182" y="0"/>
                </a:lnTo>
                <a:lnTo>
                  <a:pt x="0" y="0"/>
                </a:lnTo>
                <a:lnTo>
                  <a:pt x="0" y="939"/>
                </a:lnTo>
                <a:lnTo>
                  <a:pt x="2182" y="939"/>
                </a:lnTo>
              </a:path>
            </a:pathLst>
          </a:custGeom>
          <a:solidFill>
            <a:srgbClr val="000000"/>
          </a:solidFill>
          <a:ln w="25400" cap="rnd">
            <a:solidFill>
              <a:srgbClr val="FFCC00"/>
            </a:solidFill>
            <a:round/>
            <a:headEnd type="none" w="sm" len="sm"/>
            <a:tailEnd type="none" w="sm" len="sm"/>
          </a:ln>
        </p:spPr>
        <p:txBody>
          <a:bodyPr/>
          <a:lstStyle/>
          <a:p>
            <a:endParaRPr lang="tr-TR"/>
          </a:p>
        </p:txBody>
      </p:sp>
      <p:sp>
        <p:nvSpPr>
          <p:cNvPr id="95235" name="Freeform 4"/>
          <p:cNvSpPr>
            <a:spLocks/>
          </p:cNvSpPr>
          <p:nvPr/>
        </p:nvSpPr>
        <p:spPr bwMode="blackWhite">
          <a:xfrm>
            <a:off x="461963" y="3217863"/>
            <a:ext cx="2122487" cy="1208087"/>
          </a:xfrm>
          <a:custGeom>
            <a:avLst/>
            <a:gdLst>
              <a:gd name="T0" fmla="*/ 2147483647 w 1504"/>
              <a:gd name="T1" fmla="*/ 2147483647 h 790"/>
              <a:gd name="T2" fmla="*/ 2147483647 w 1504"/>
              <a:gd name="T3" fmla="*/ 0 h 790"/>
              <a:gd name="T4" fmla="*/ 0 w 1504"/>
              <a:gd name="T5" fmla="*/ 0 h 790"/>
              <a:gd name="T6" fmla="*/ 0 w 1504"/>
              <a:gd name="T7" fmla="*/ 2147483647 h 790"/>
              <a:gd name="T8" fmla="*/ 2147483647 w 1504"/>
              <a:gd name="T9" fmla="*/ 2147483647 h 790"/>
              <a:gd name="T10" fmla="*/ 0 60000 65536"/>
              <a:gd name="T11" fmla="*/ 0 60000 65536"/>
              <a:gd name="T12" fmla="*/ 0 60000 65536"/>
              <a:gd name="T13" fmla="*/ 0 60000 65536"/>
              <a:gd name="T14" fmla="*/ 0 60000 65536"/>
              <a:gd name="T15" fmla="*/ 0 w 1504"/>
              <a:gd name="T16" fmla="*/ 0 h 790"/>
              <a:gd name="T17" fmla="*/ 1504 w 1504"/>
              <a:gd name="T18" fmla="*/ 790 h 790"/>
            </a:gdLst>
            <a:ahLst/>
            <a:cxnLst>
              <a:cxn ang="T10">
                <a:pos x="T0" y="T1"/>
              </a:cxn>
              <a:cxn ang="T11">
                <a:pos x="T2" y="T3"/>
              </a:cxn>
              <a:cxn ang="T12">
                <a:pos x="T4" y="T5"/>
              </a:cxn>
              <a:cxn ang="T13">
                <a:pos x="T6" y="T7"/>
              </a:cxn>
              <a:cxn ang="T14">
                <a:pos x="T8" y="T9"/>
              </a:cxn>
            </a:cxnLst>
            <a:rect l="T15" t="T16" r="T17" b="T18"/>
            <a:pathLst>
              <a:path w="1504" h="790">
                <a:moveTo>
                  <a:pt x="1503" y="789"/>
                </a:moveTo>
                <a:lnTo>
                  <a:pt x="1503" y="0"/>
                </a:lnTo>
                <a:lnTo>
                  <a:pt x="0" y="0"/>
                </a:lnTo>
                <a:lnTo>
                  <a:pt x="0" y="789"/>
                </a:lnTo>
                <a:lnTo>
                  <a:pt x="1503" y="789"/>
                </a:lnTo>
              </a:path>
            </a:pathLst>
          </a:custGeom>
          <a:solidFill>
            <a:srgbClr val="000000"/>
          </a:solidFill>
          <a:ln w="25400" cap="rnd">
            <a:solidFill>
              <a:srgbClr val="FFCC00"/>
            </a:solidFill>
            <a:round/>
            <a:headEnd type="none" w="sm" len="sm"/>
            <a:tailEnd type="none" w="sm" len="sm"/>
          </a:ln>
        </p:spPr>
        <p:txBody>
          <a:bodyPr/>
          <a:lstStyle/>
          <a:p>
            <a:endParaRPr lang="tr-TR"/>
          </a:p>
        </p:txBody>
      </p:sp>
      <p:sp>
        <p:nvSpPr>
          <p:cNvPr id="95236" name="Freeform 5"/>
          <p:cNvSpPr>
            <a:spLocks/>
          </p:cNvSpPr>
          <p:nvPr/>
        </p:nvSpPr>
        <p:spPr bwMode="auto">
          <a:xfrm>
            <a:off x="3559175" y="3790950"/>
            <a:ext cx="601663" cy="766763"/>
          </a:xfrm>
          <a:custGeom>
            <a:avLst/>
            <a:gdLst>
              <a:gd name="T0" fmla="*/ 2147483647 w 427"/>
              <a:gd name="T1" fmla="*/ 2147483647 h 532"/>
              <a:gd name="T2" fmla="*/ 2147483647 w 427"/>
              <a:gd name="T3" fmla="*/ 0 h 532"/>
              <a:gd name="T4" fmla="*/ 0 w 427"/>
              <a:gd name="T5" fmla="*/ 2147483647 h 532"/>
              <a:gd name="T6" fmla="*/ 2147483647 w 427"/>
              <a:gd name="T7" fmla="*/ 2147483647 h 532"/>
              <a:gd name="T8" fmla="*/ 2147483647 w 427"/>
              <a:gd name="T9" fmla="*/ 2147483647 h 532"/>
              <a:gd name="T10" fmla="*/ 2147483647 w 427"/>
              <a:gd name="T11" fmla="*/ 2147483647 h 532"/>
              <a:gd name="T12" fmla="*/ 0 60000 65536"/>
              <a:gd name="T13" fmla="*/ 0 60000 65536"/>
              <a:gd name="T14" fmla="*/ 0 60000 65536"/>
              <a:gd name="T15" fmla="*/ 0 60000 65536"/>
              <a:gd name="T16" fmla="*/ 0 60000 65536"/>
              <a:gd name="T17" fmla="*/ 0 60000 65536"/>
              <a:gd name="T18" fmla="*/ 0 w 427"/>
              <a:gd name="T19" fmla="*/ 0 h 532"/>
              <a:gd name="T20" fmla="*/ 427 w 427"/>
              <a:gd name="T21" fmla="*/ 532 h 532"/>
            </a:gdLst>
            <a:ahLst/>
            <a:cxnLst>
              <a:cxn ang="T12">
                <a:pos x="T0" y="T1"/>
              </a:cxn>
              <a:cxn ang="T13">
                <a:pos x="T2" y="T3"/>
              </a:cxn>
              <a:cxn ang="T14">
                <a:pos x="T4" y="T5"/>
              </a:cxn>
              <a:cxn ang="T15">
                <a:pos x="T6" y="T7"/>
              </a:cxn>
              <a:cxn ang="T16">
                <a:pos x="T8" y="T9"/>
              </a:cxn>
              <a:cxn ang="T17">
                <a:pos x="T10" y="T11"/>
              </a:cxn>
            </a:cxnLst>
            <a:rect l="T18" t="T19" r="T20" b="T21"/>
            <a:pathLst>
              <a:path w="427" h="532">
                <a:moveTo>
                  <a:pt x="414" y="9"/>
                </a:moveTo>
                <a:lnTo>
                  <a:pt x="401" y="0"/>
                </a:lnTo>
                <a:lnTo>
                  <a:pt x="0" y="512"/>
                </a:lnTo>
                <a:lnTo>
                  <a:pt x="25" y="531"/>
                </a:lnTo>
                <a:lnTo>
                  <a:pt x="426" y="21"/>
                </a:lnTo>
                <a:lnTo>
                  <a:pt x="414" y="9"/>
                </a:lnTo>
              </a:path>
            </a:pathLst>
          </a:custGeom>
          <a:solidFill>
            <a:srgbClr val="29FFF0"/>
          </a:solidFill>
          <a:ln w="9525" cap="rnd">
            <a:noFill/>
            <a:round/>
            <a:headEnd type="none" w="sm" len="sm"/>
            <a:tailEnd type="none" w="sm" len="sm"/>
          </a:ln>
        </p:spPr>
        <p:txBody>
          <a:bodyPr/>
          <a:lstStyle/>
          <a:p>
            <a:endParaRPr lang="tr-TR"/>
          </a:p>
        </p:txBody>
      </p:sp>
      <p:sp>
        <p:nvSpPr>
          <p:cNvPr id="95237" name="Freeform 6"/>
          <p:cNvSpPr>
            <a:spLocks/>
          </p:cNvSpPr>
          <p:nvPr/>
        </p:nvSpPr>
        <p:spPr bwMode="auto">
          <a:xfrm>
            <a:off x="3992563" y="3706813"/>
            <a:ext cx="239712" cy="257175"/>
          </a:xfrm>
          <a:custGeom>
            <a:avLst/>
            <a:gdLst>
              <a:gd name="T0" fmla="*/ 2147483647 w 170"/>
              <a:gd name="T1" fmla="*/ 2147483647 h 178"/>
              <a:gd name="T2" fmla="*/ 2147483647 w 170"/>
              <a:gd name="T3" fmla="*/ 0 h 178"/>
              <a:gd name="T4" fmla="*/ 0 w 170"/>
              <a:gd name="T5" fmla="*/ 2147483647 h 178"/>
              <a:gd name="T6" fmla="*/ 2147483647 w 170"/>
              <a:gd name="T7" fmla="*/ 2147483647 h 178"/>
              <a:gd name="T8" fmla="*/ 0 60000 65536"/>
              <a:gd name="T9" fmla="*/ 0 60000 65536"/>
              <a:gd name="T10" fmla="*/ 0 60000 65536"/>
              <a:gd name="T11" fmla="*/ 0 60000 65536"/>
              <a:gd name="T12" fmla="*/ 0 w 170"/>
              <a:gd name="T13" fmla="*/ 0 h 178"/>
              <a:gd name="T14" fmla="*/ 170 w 170"/>
              <a:gd name="T15" fmla="*/ 178 h 178"/>
            </a:gdLst>
            <a:ahLst/>
            <a:cxnLst>
              <a:cxn ang="T8">
                <a:pos x="T0" y="T1"/>
              </a:cxn>
              <a:cxn ang="T9">
                <a:pos x="T2" y="T3"/>
              </a:cxn>
              <a:cxn ang="T10">
                <a:pos x="T4" y="T5"/>
              </a:cxn>
              <a:cxn ang="T11">
                <a:pos x="T6" y="T7"/>
              </a:cxn>
            </a:cxnLst>
            <a:rect l="T12" t="T13" r="T14" b="T15"/>
            <a:pathLst>
              <a:path w="170" h="178">
                <a:moveTo>
                  <a:pt x="117" y="177"/>
                </a:moveTo>
                <a:lnTo>
                  <a:pt x="169" y="0"/>
                </a:lnTo>
                <a:lnTo>
                  <a:pt x="0" y="81"/>
                </a:lnTo>
                <a:lnTo>
                  <a:pt x="117" y="177"/>
                </a:lnTo>
              </a:path>
            </a:pathLst>
          </a:custGeom>
          <a:solidFill>
            <a:srgbClr val="29FFF0"/>
          </a:solidFill>
          <a:ln w="9525" cap="rnd">
            <a:noFill/>
            <a:round/>
            <a:headEnd type="none" w="sm" len="sm"/>
            <a:tailEnd type="none" w="sm" len="sm"/>
          </a:ln>
        </p:spPr>
        <p:txBody>
          <a:bodyPr/>
          <a:lstStyle/>
          <a:p>
            <a:endParaRPr lang="tr-TR"/>
          </a:p>
        </p:txBody>
      </p:sp>
      <p:sp>
        <p:nvSpPr>
          <p:cNvPr id="95238" name="Freeform 7"/>
          <p:cNvSpPr>
            <a:spLocks/>
          </p:cNvSpPr>
          <p:nvPr/>
        </p:nvSpPr>
        <p:spPr bwMode="auto">
          <a:xfrm>
            <a:off x="3805238" y="4772025"/>
            <a:ext cx="1393825" cy="82550"/>
          </a:xfrm>
          <a:custGeom>
            <a:avLst/>
            <a:gdLst>
              <a:gd name="T0" fmla="*/ 2147483647 w 987"/>
              <a:gd name="T1" fmla="*/ 2147483647 h 57"/>
              <a:gd name="T2" fmla="*/ 2147483647 w 987"/>
              <a:gd name="T3" fmla="*/ 0 h 57"/>
              <a:gd name="T4" fmla="*/ 0 w 987"/>
              <a:gd name="T5" fmla="*/ 0 h 57"/>
              <a:gd name="T6" fmla="*/ 0 w 987"/>
              <a:gd name="T7" fmla="*/ 2147483647 h 57"/>
              <a:gd name="T8" fmla="*/ 2147483647 w 987"/>
              <a:gd name="T9" fmla="*/ 2147483647 h 57"/>
              <a:gd name="T10" fmla="*/ 2147483647 w 987"/>
              <a:gd name="T11" fmla="*/ 2147483647 h 57"/>
              <a:gd name="T12" fmla="*/ 2147483647 w 987"/>
              <a:gd name="T13" fmla="*/ 2147483647 h 57"/>
              <a:gd name="T14" fmla="*/ 0 60000 65536"/>
              <a:gd name="T15" fmla="*/ 0 60000 65536"/>
              <a:gd name="T16" fmla="*/ 0 60000 65536"/>
              <a:gd name="T17" fmla="*/ 0 60000 65536"/>
              <a:gd name="T18" fmla="*/ 0 60000 65536"/>
              <a:gd name="T19" fmla="*/ 0 60000 65536"/>
              <a:gd name="T20" fmla="*/ 0 60000 65536"/>
              <a:gd name="T21" fmla="*/ 0 w 987"/>
              <a:gd name="T22" fmla="*/ 0 h 57"/>
              <a:gd name="T23" fmla="*/ 987 w 987"/>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57">
                <a:moveTo>
                  <a:pt x="986" y="23"/>
                </a:moveTo>
                <a:lnTo>
                  <a:pt x="959" y="0"/>
                </a:lnTo>
                <a:lnTo>
                  <a:pt x="0" y="0"/>
                </a:lnTo>
                <a:lnTo>
                  <a:pt x="0" y="56"/>
                </a:lnTo>
                <a:lnTo>
                  <a:pt x="959" y="56"/>
                </a:lnTo>
                <a:lnTo>
                  <a:pt x="932" y="33"/>
                </a:lnTo>
                <a:lnTo>
                  <a:pt x="986" y="23"/>
                </a:lnTo>
              </a:path>
            </a:pathLst>
          </a:custGeom>
          <a:solidFill>
            <a:srgbClr val="2BFF00"/>
          </a:solidFill>
          <a:ln w="9525" cap="rnd">
            <a:noFill/>
            <a:round/>
            <a:headEnd type="none" w="sm" len="sm"/>
            <a:tailEnd type="none" w="sm" len="sm"/>
          </a:ln>
        </p:spPr>
        <p:txBody>
          <a:bodyPr/>
          <a:lstStyle/>
          <a:p>
            <a:endParaRPr lang="tr-TR"/>
          </a:p>
        </p:txBody>
      </p:sp>
      <p:sp>
        <p:nvSpPr>
          <p:cNvPr id="95239" name="Freeform 8"/>
          <p:cNvSpPr>
            <a:spLocks/>
          </p:cNvSpPr>
          <p:nvPr/>
        </p:nvSpPr>
        <p:spPr bwMode="auto">
          <a:xfrm>
            <a:off x="5121275" y="4805363"/>
            <a:ext cx="160338" cy="452437"/>
          </a:xfrm>
          <a:custGeom>
            <a:avLst/>
            <a:gdLst>
              <a:gd name="T0" fmla="*/ 2147483647 w 114"/>
              <a:gd name="T1" fmla="*/ 2147483647 h 314"/>
              <a:gd name="T2" fmla="*/ 2147483647 w 114"/>
              <a:gd name="T3" fmla="*/ 2147483647 h 314"/>
              <a:gd name="T4" fmla="*/ 2147483647 w 114"/>
              <a:gd name="T5" fmla="*/ 0 h 314"/>
              <a:gd name="T6" fmla="*/ 0 w 114"/>
              <a:gd name="T7" fmla="*/ 2147483647 h 314"/>
              <a:gd name="T8" fmla="*/ 2147483647 w 114"/>
              <a:gd name="T9" fmla="*/ 2147483647 h 314"/>
              <a:gd name="T10" fmla="*/ 2147483647 w 114"/>
              <a:gd name="T11" fmla="*/ 2147483647 h 314"/>
              <a:gd name="T12" fmla="*/ 2147483647 w 114"/>
              <a:gd name="T13" fmla="*/ 2147483647 h 314"/>
              <a:gd name="T14" fmla="*/ 0 60000 65536"/>
              <a:gd name="T15" fmla="*/ 0 60000 65536"/>
              <a:gd name="T16" fmla="*/ 0 60000 65536"/>
              <a:gd name="T17" fmla="*/ 0 60000 65536"/>
              <a:gd name="T18" fmla="*/ 0 60000 65536"/>
              <a:gd name="T19" fmla="*/ 0 60000 65536"/>
              <a:gd name="T20" fmla="*/ 0 60000 65536"/>
              <a:gd name="T21" fmla="*/ 0 w 114"/>
              <a:gd name="T22" fmla="*/ 0 h 314"/>
              <a:gd name="T23" fmla="*/ 114 w 114"/>
              <a:gd name="T24" fmla="*/ 314 h 3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314">
                <a:moveTo>
                  <a:pt x="58" y="302"/>
                </a:moveTo>
                <a:lnTo>
                  <a:pt x="113" y="302"/>
                </a:lnTo>
                <a:lnTo>
                  <a:pt x="54" y="0"/>
                </a:lnTo>
                <a:lnTo>
                  <a:pt x="0" y="10"/>
                </a:lnTo>
                <a:lnTo>
                  <a:pt x="58" y="313"/>
                </a:lnTo>
                <a:lnTo>
                  <a:pt x="113" y="313"/>
                </a:lnTo>
                <a:lnTo>
                  <a:pt x="58" y="302"/>
                </a:lnTo>
              </a:path>
            </a:pathLst>
          </a:custGeom>
          <a:solidFill>
            <a:srgbClr val="2BFF00"/>
          </a:solidFill>
          <a:ln w="9525" cap="rnd">
            <a:noFill/>
            <a:round/>
            <a:headEnd type="none" w="sm" len="sm"/>
            <a:tailEnd type="none" w="sm" len="sm"/>
          </a:ln>
        </p:spPr>
        <p:txBody>
          <a:bodyPr/>
          <a:lstStyle/>
          <a:p>
            <a:endParaRPr lang="tr-TR"/>
          </a:p>
        </p:txBody>
      </p:sp>
      <p:sp>
        <p:nvSpPr>
          <p:cNvPr id="95240" name="Freeform 9"/>
          <p:cNvSpPr>
            <a:spLocks/>
          </p:cNvSpPr>
          <p:nvPr/>
        </p:nvSpPr>
        <p:spPr bwMode="auto">
          <a:xfrm>
            <a:off x="5202238" y="4768850"/>
            <a:ext cx="171450" cy="488950"/>
          </a:xfrm>
          <a:custGeom>
            <a:avLst/>
            <a:gdLst>
              <a:gd name="T0" fmla="*/ 2147483647 w 121"/>
              <a:gd name="T1" fmla="*/ 0 h 339"/>
              <a:gd name="T2" fmla="*/ 2147483647 w 121"/>
              <a:gd name="T3" fmla="*/ 2147483647 h 339"/>
              <a:gd name="T4" fmla="*/ 0 w 121"/>
              <a:gd name="T5" fmla="*/ 2147483647 h 339"/>
              <a:gd name="T6" fmla="*/ 2147483647 w 121"/>
              <a:gd name="T7" fmla="*/ 2147483647 h 339"/>
              <a:gd name="T8" fmla="*/ 2147483647 w 121"/>
              <a:gd name="T9" fmla="*/ 2147483647 h 339"/>
              <a:gd name="T10" fmla="*/ 2147483647 w 121"/>
              <a:gd name="T11" fmla="*/ 2147483647 h 339"/>
              <a:gd name="T12" fmla="*/ 2147483647 w 121"/>
              <a:gd name="T13" fmla="*/ 0 h 339"/>
              <a:gd name="T14" fmla="*/ 0 60000 65536"/>
              <a:gd name="T15" fmla="*/ 0 60000 65536"/>
              <a:gd name="T16" fmla="*/ 0 60000 65536"/>
              <a:gd name="T17" fmla="*/ 0 60000 65536"/>
              <a:gd name="T18" fmla="*/ 0 60000 65536"/>
              <a:gd name="T19" fmla="*/ 0 60000 65536"/>
              <a:gd name="T20" fmla="*/ 0 60000 65536"/>
              <a:gd name="T21" fmla="*/ 0 w 121"/>
              <a:gd name="T22" fmla="*/ 0 h 339"/>
              <a:gd name="T23" fmla="*/ 121 w 121"/>
              <a:gd name="T24" fmla="*/ 339 h 3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 h="339">
                <a:moveTo>
                  <a:pt x="92" y="0"/>
                </a:moveTo>
                <a:lnTo>
                  <a:pt x="65" y="23"/>
                </a:lnTo>
                <a:lnTo>
                  <a:pt x="0" y="327"/>
                </a:lnTo>
                <a:lnTo>
                  <a:pt x="55" y="338"/>
                </a:lnTo>
                <a:lnTo>
                  <a:pt x="120" y="35"/>
                </a:lnTo>
                <a:lnTo>
                  <a:pt x="92" y="56"/>
                </a:lnTo>
                <a:lnTo>
                  <a:pt x="92" y="0"/>
                </a:lnTo>
              </a:path>
            </a:pathLst>
          </a:custGeom>
          <a:solidFill>
            <a:srgbClr val="2BFF00"/>
          </a:solidFill>
          <a:ln w="9525" cap="rnd">
            <a:noFill/>
            <a:round/>
            <a:headEnd type="none" w="sm" len="sm"/>
            <a:tailEnd type="none" w="sm" len="sm"/>
          </a:ln>
        </p:spPr>
        <p:txBody>
          <a:bodyPr/>
          <a:lstStyle/>
          <a:p>
            <a:endParaRPr lang="tr-TR"/>
          </a:p>
        </p:txBody>
      </p:sp>
      <p:sp>
        <p:nvSpPr>
          <p:cNvPr id="95241" name="Freeform 10"/>
          <p:cNvSpPr>
            <a:spLocks/>
          </p:cNvSpPr>
          <p:nvPr/>
        </p:nvSpPr>
        <p:spPr bwMode="auto">
          <a:xfrm>
            <a:off x="5332413" y="4768850"/>
            <a:ext cx="1146175" cy="82550"/>
          </a:xfrm>
          <a:custGeom>
            <a:avLst/>
            <a:gdLst>
              <a:gd name="T0" fmla="*/ 2147483647 w 812"/>
              <a:gd name="T1" fmla="*/ 2147483647 h 57"/>
              <a:gd name="T2" fmla="*/ 2147483647 w 812"/>
              <a:gd name="T3" fmla="*/ 0 h 57"/>
              <a:gd name="T4" fmla="*/ 0 w 812"/>
              <a:gd name="T5" fmla="*/ 0 h 57"/>
              <a:gd name="T6" fmla="*/ 0 w 812"/>
              <a:gd name="T7" fmla="*/ 2147483647 h 57"/>
              <a:gd name="T8" fmla="*/ 2147483647 w 812"/>
              <a:gd name="T9" fmla="*/ 2147483647 h 57"/>
              <a:gd name="T10" fmla="*/ 2147483647 w 812"/>
              <a:gd name="T11" fmla="*/ 2147483647 h 57"/>
              <a:gd name="T12" fmla="*/ 2147483647 w 812"/>
              <a:gd name="T13" fmla="*/ 2147483647 h 57"/>
              <a:gd name="T14" fmla="*/ 0 60000 65536"/>
              <a:gd name="T15" fmla="*/ 0 60000 65536"/>
              <a:gd name="T16" fmla="*/ 0 60000 65536"/>
              <a:gd name="T17" fmla="*/ 0 60000 65536"/>
              <a:gd name="T18" fmla="*/ 0 60000 65536"/>
              <a:gd name="T19" fmla="*/ 0 60000 65536"/>
              <a:gd name="T20" fmla="*/ 0 60000 65536"/>
              <a:gd name="T21" fmla="*/ 0 w 812"/>
              <a:gd name="T22" fmla="*/ 0 h 57"/>
              <a:gd name="T23" fmla="*/ 812 w 812"/>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2" h="57">
                <a:moveTo>
                  <a:pt x="755" y="29"/>
                </a:moveTo>
                <a:lnTo>
                  <a:pt x="784" y="0"/>
                </a:lnTo>
                <a:lnTo>
                  <a:pt x="0" y="0"/>
                </a:lnTo>
                <a:lnTo>
                  <a:pt x="0" y="56"/>
                </a:lnTo>
                <a:lnTo>
                  <a:pt x="784" y="56"/>
                </a:lnTo>
                <a:lnTo>
                  <a:pt x="811" y="29"/>
                </a:lnTo>
                <a:lnTo>
                  <a:pt x="755" y="29"/>
                </a:lnTo>
              </a:path>
            </a:pathLst>
          </a:custGeom>
          <a:solidFill>
            <a:srgbClr val="2BFF00"/>
          </a:solidFill>
          <a:ln w="9525" cap="rnd">
            <a:noFill/>
            <a:round/>
            <a:headEnd type="none" w="sm" len="sm"/>
            <a:tailEnd type="none" w="sm" len="sm"/>
          </a:ln>
        </p:spPr>
        <p:txBody>
          <a:bodyPr/>
          <a:lstStyle/>
          <a:p>
            <a:endParaRPr lang="tr-TR"/>
          </a:p>
        </p:txBody>
      </p:sp>
      <p:sp>
        <p:nvSpPr>
          <p:cNvPr id="95242" name="Freeform 11"/>
          <p:cNvSpPr>
            <a:spLocks/>
          </p:cNvSpPr>
          <p:nvPr/>
        </p:nvSpPr>
        <p:spPr bwMode="auto">
          <a:xfrm>
            <a:off x="6396038" y="3706813"/>
            <a:ext cx="82550" cy="1106487"/>
          </a:xfrm>
          <a:custGeom>
            <a:avLst/>
            <a:gdLst>
              <a:gd name="T0" fmla="*/ 2147483647 w 58"/>
              <a:gd name="T1" fmla="*/ 0 h 767"/>
              <a:gd name="T2" fmla="*/ 0 w 58"/>
              <a:gd name="T3" fmla="*/ 0 h 767"/>
              <a:gd name="T4" fmla="*/ 2147483647 w 58"/>
              <a:gd name="T5" fmla="*/ 2147483647 h 767"/>
              <a:gd name="T6" fmla="*/ 2147483647 w 58"/>
              <a:gd name="T7" fmla="*/ 2147483647 h 767"/>
              <a:gd name="T8" fmla="*/ 2147483647 w 58"/>
              <a:gd name="T9" fmla="*/ 0 h 767"/>
              <a:gd name="T10" fmla="*/ 2147483647 w 58"/>
              <a:gd name="T11" fmla="*/ 0 h 767"/>
              <a:gd name="T12" fmla="*/ 0 60000 65536"/>
              <a:gd name="T13" fmla="*/ 0 60000 65536"/>
              <a:gd name="T14" fmla="*/ 0 60000 65536"/>
              <a:gd name="T15" fmla="*/ 0 60000 65536"/>
              <a:gd name="T16" fmla="*/ 0 60000 65536"/>
              <a:gd name="T17" fmla="*/ 0 60000 65536"/>
              <a:gd name="T18" fmla="*/ 0 w 58"/>
              <a:gd name="T19" fmla="*/ 0 h 767"/>
              <a:gd name="T20" fmla="*/ 58 w 58"/>
              <a:gd name="T21" fmla="*/ 767 h 767"/>
            </a:gdLst>
            <a:ahLst/>
            <a:cxnLst>
              <a:cxn ang="T12">
                <a:pos x="T0" y="T1"/>
              </a:cxn>
              <a:cxn ang="T13">
                <a:pos x="T2" y="T3"/>
              </a:cxn>
              <a:cxn ang="T14">
                <a:pos x="T4" y="T5"/>
              </a:cxn>
              <a:cxn ang="T15">
                <a:pos x="T6" y="T7"/>
              </a:cxn>
              <a:cxn ang="T16">
                <a:pos x="T8" y="T9"/>
              </a:cxn>
              <a:cxn ang="T17">
                <a:pos x="T10" y="T11"/>
              </a:cxn>
            </a:cxnLst>
            <a:rect l="T18" t="T19" r="T20" b="T21"/>
            <a:pathLst>
              <a:path w="58" h="767">
                <a:moveTo>
                  <a:pt x="28" y="0"/>
                </a:moveTo>
                <a:lnTo>
                  <a:pt x="0" y="0"/>
                </a:lnTo>
                <a:lnTo>
                  <a:pt x="1" y="766"/>
                </a:lnTo>
                <a:lnTo>
                  <a:pt x="57" y="766"/>
                </a:lnTo>
                <a:lnTo>
                  <a:pt x="57" y="0"/>
                </a:lnTo>
                <a:lnTo>
                  <a:pt x="28" y="0"/>
                </a:lnTo>
              </a:path>
            </a:pathLst>
          </a:custGeom>
          <a:solidFill>
            <a:srgbClr val="2BFF00"/>
          </a:solidFill>
          <a:ln w="9525" cap="rnd">
            <a:noFill/>
            <a:round/>
            <a:headEnd type="none" w="sm" len="sm"/>
            <a:tailEnd type="none" w="sm" len="sm"/>
          </a:ln>
        </p:spPr>
        <p:txBody>
          <a:bodyPr/>
          <a:lstStyle/>
          <a:p>
            <a:endParaRPr lang="tr-TR"/>
          </a:p>
        </p:txBody>
      </p:sp>
      <p:sp>
        <p:nvSpPr>
          <p:cNvPr id="95243" name="Freeform 12"/>
          <p:cNvSpPr>
            <a:spLocks/>
          </p:cNvSpPr>
          <p:nvPr/>
        </p:nvSpPr>
        <p:spPr bwMode="auto">
          <a:xfrm>
            <a:off x="6356350" y="3482975"/>
            <a:ext cx="157163" cy="300038"/>
          </a:xfrm>
          <a:custGeom>
            <a:avLst/>
            <a:gdLst>
              <a:gd name="T0" fmla="*/ 2147483647 w 112"/>
              <a:gd name="T1" fmla="*/ 2147483647 h 208"/>
              <a:gd name="T2" fmla="*/ 2147483647 w 112"/>
              <a:gd name="T3" fmla="*/ 0 h 208"/>
              <a:gd name="T4" fmla="*/ 0 w 112"/>
              <a:gd name="T5" fmla="*/ 2147483647 h 208"/>
              <a:gd name="T6" fmla="*/ 2147483647 w 112"/>
              <a:gd name="T7" fmla="*/ 2147483647 h 208"/>
              <a:gd name="T8" fmla="*/ 0 60000 65536"/>
              <a:gd name="T9" fmla="*/ 0 60000 65536"/>
              <a:gd name="T10" fmla="*/ 0 60000 65536"/>
              <a:gd name="T11" fmla="*/ 0 60000 65536"/>
              <a:gd name="T12" fmla="*/ 0 w 112"/>
              <a:gd name="T13" fmla="*/ 0 h 208"/>
              <a:gd name="T14" fmla="*/ 112 w 112"/>
              <a:gd name="T15" fmla="*/ 208 h 208"/>
            </a:gdLst>
            <a:ahLst/>
            <a:cxnLst>
              <a:cxn ang="T8">
                <a:pos x="T0" y="T1"/>
              </a:cxn>
              <a:cxn ang="T9">
                <a:pos x="T2" y="T3"/>
              </a:cxn>
              <a:cxn ang="T10">
                <a:pos x="T4" y="T5"/>
              </a:cxn>
              <a:cxn ang="T11">
                <a:pos x="T6" y="T7"/>
              </a:cxn>
            </a:cxnLst>
            <a:rect l="T12" t="T13" r="T14" b="T15"/>
            <a:pathLst>
              <a:path w="112" h="208">
                <a:moveTo>
                  <a:pt x="111" y="207"/>
                </a:moveTo>
                <a:lnTo>
                  <a:pt x="55" y="0"/>
                </a:lnTo>
                <a:lnTo>
                  <a:pt x="0" y="207"/>
                </a:lnTo>
                <a:lnTo>
                  <a:pt x="111" y="207"/>
                </a:lnTo>
              </a:path>
            </a:pathLst>
          </a:custGeom>
          <a:solidFill>
            <a:srgbClr val="2BFF00"/>
          </a:solidFill>
          <a:ln w="9525" cap="rnd">
            <a:noFill/>
            <a:round/>
            <a:headEnd type="none" w="sm" len="sm"/>
            <a:tailEnd type="none" w="sm" len="sm"/>
          </a:ln>
        </p:spPr>
        <p:txBody>
          <a:bodyPr/>
          <a:lstStyle/>
          <a:p>
            <a:endParaRPr lang="tr-TR"/>
          </a:p>
        </p:txBody>
      </p:sp>
      <p:sp>
        <p:nvSpPr>
          <p:cNvPr id="95244" name="Freeform 13"/>
          <p:cNvSpPr>
            <a:spLocks/>
          </p:cNvSpPr>
          <p:nvPr/>
        </p:nvSpPr>
        <p:spPr bwMode="auto">
          <a:xfrm>
            <a:off x="5626100" y="3363913"/>
            <a:ext cx="1039813" cy="92075"/>
          </a:xfrm>
          <a:custGeom>
            <a:avLst/>
            <a:gdLst>
              <a:gd name="T0" fmla="*/ 2147483647 w 849"/>
              <a:gd name="T1" fmla="*/ 2147483647 h 64"/>
              <a:gd name="T2" fmla="*/ 2147483647 w 849"/>
              <a:gd name="T3" fmla="*/ 0 h 64"/>
              <a:gd name="T4" fmla="*/ 0 w 849"/>
              <a:gd name="T5" fmla="*/ 0 h 64"/>
              <a:gd name="T6" fmla="*/ 0 w 849"/>
              <a:gd name="T7" fmla="*/ 2147483647 h 64"/>
              <a:gd name="T8" fmla="*/ 2147483647 w 849"/>
              <a:gd name="T9" fmla="*/ 2147483647 h 64"/>
              <a:gd name="T10" fmla="*/ 2147483647 w 849"/>
              <a:gd name="T11" fmla="*/ 2147483647 h 64"/>
              <a:gd name="T12" fmla="*/ 0 60000 65536"/>
              <a:gd name="T13" fmla="*/ 0 60000 65536"/>
              <a:gd name="T14" fmla="*/ 0 60000 65536"/>
              <a:gd name="T15" fmla="*/ 0 60000 65536"/>
              <a:gd name="T16" fmla="*/ 0 60000 65536"/>
              <a:gd name="T17" fmla="*/ 0 60000 65536"/>
              <a:gd name="T18" fmla="*/ 0 w 849"/>
              <a:gd name="T19" fmla="*/ 0 h 64"/>
              <a:gd name="T20" fmla="*/ 849 w 849"/>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849" h="64">
                <a:moveTo>
                  <a:pt x="848" y="33"/>
                </a:moveTo>
                <a:lnTo>
                  <a:pt x="848" y="0"/>
                </a:lnTo>
                <a:lnTo>
                  <a:pt x="0" y="0"/>
                </a:lnTo>
                <a:lnTo>
                  <a:pt x="0" y="63"/>
                </a:lnTo>
                <a:lnTo>
                  <a:pt x="848" y="63"/>
                </a:lnTo>
                <a:lnTo>
                  <a:pt x="848" y="33"/>
                </a:lnTo>
              </a:path>
            </a:pathLst>
          </a:custGeom>
          <a:solidFill>
            <a:srgbClr val="29FFF0"/>
          </a:solidFill>
          <a:ln w="9525" cap="rnd">
            <a:noFill/>
            <a:round/>
            <a:headEnd type="none" w="sm" len="sm"/>
            <a:tailEnd type="none" w="sm" len="sm"/>
          </a:ln>
        </p:spPr>
        <p:txBody>
          <a:bodyPr/>
          <a:lstStyle/>
          <a:p>
            <a:endParaRPr lang="tr-TR"/>
          </a:p>
        </p:txBody>
      </p:sp>
      <p:sp>
        <p:nvSpPr>
          <p:cNvPr id="95245" name="Freeform 14"/>
          <p:cNvSpPr>
            <a:spLocks/>
          </p:cNvSpPr>
          <p:nvPr/>
        </p:nvSpPr>
        <p:spPr bwMode="auto">
          <a:xfrm>
            <a:off x="6653213" y="3363913"/>
            <a:ext cx="46037" cy="92075"/>
          </a:xfrm>
          <a:custGeom>
            <a:avLst/>
            <a:gdLst>
              <a:gd name="T0" fmla="*/ 0 w 33"/>
              <a:gd name="T1" fmla="*/ 2147483647 h 64"/>
              <a:gd name="T2" fmla="*/ 2147483647 w 33"/>
              <a:gd name="T3" fmla="*/ 2147483647 h 64"/>
              <a:gd name="T4" fmla="*/ 2147483647 w 33"/>
              <a:gd name="T5" fmla="*/ 0 h 64"/>
              <a:gd name="T6" fmla="*/ 0 w 33"/>
              <a:gd name="T7" fmla="*/ 0 h 64"/>
              <a:gd name="T8" fmla="*/ 0 w 33"/>
              <a:gd name="T9" fmla="*/ 2147483647 h 64"/>
              <a:gd name="T10" fmla="*/ 0 60000 65536"/>
              <a:gd name="T11" fmla="*/ 0 60000 65536"/>
              <a:gd name="T12" fmla="*/ 0 60000 65536"/>
              <a:gd name="T13" fmla="*/ 0 60000 65536"/>
              <a:gd name="T14" fmla="*/ 0 60000 65536"/>
              <a:gd name="T15" fmla="*/ 0 w 33"/>
              <a:gd name="T16" fmla="*/ 0 h 64"/>
              <a:gd name="T17" fmla="*/ 33 w 33"/>
              <a:gd name="T18" fmla="*/ 64 h 64"/>
            </a:gdLst>
            <a:ahLst/>
            <a:cxnLst>
              <a:cxn ang="T10">
                <a:pos x="T0" y="T1"/>
              </a:cxn>
              <a:cxn ang="T11">
                <a:pos x="T2" y="T3"/>
              </a:cxn>
              <a:cxn ang="T12">
                <a:pos x="T4" y="T5"/>
              </a:cxn>
              <a:cxn ang="T13">
                <a:pos x="T6" y="T7"/>
              </a:cxn>
              <a:cxn ang="T14">
                <a:pos x="T8" y="T9"/>
              </a:cxn>
            </a:cxnLst>
            <a:rect l="T15" t="T16" r="T17" b="T18"/>
            <a:pathLst>
              <a:path w="33" h="64">
                <a:moveTo>
                  <a:pt x="0" y="63"/>
                </a:moveTo>
                <a:lnTo>
                  <a:pt x="32" y="63"/>
                </a:lnTo>
                <a:lnTo>
                  <a:pt x="32" y="0"/>
                </a:lnTo>
                <a:lnTo>
                  <a:pt x="0" y="0"/>
                </a:lnTo>
                <a:lnTo>
                  <a:pt x="0" y="63"/>
                </a:lnTo>
              </a:path>
            </a:pathLst>
          </a:custGeom>
          <a:solidFill>
            <a:srgbClr val="29FFF0"/>
          </a:solidFill>
          <a:ln w="9525" cap="rnd">
            <a:noFill/>
            <a:round/>
            <a:headEnd type="none" w="sm" len="sm"/>
            <a:tailEnd type="none" w="sm" len="sm"/>
          </a:ln>
        </p:spPr>
        <p:txBody>
          <a:bodyPr/>
          <a:lstStyle/>
          <a:p>
            <a:endParaRPr lang="tr-TR"/>
          </a:p>
        </p:txBody>
      </p:sp>
      <p:sp>
        <p:nvSpPr>
          <p:cNvPr id="95246" name="Freeform 15"/>
          <p:cNvSpPr>
            <a:spLocks/>
          </p:cNvSpPr>
          <p:nvPr/>
        </p:nvSpPr>
        <p:spPr bwMode="auto">
          <a:xfrm>
            <a:off x="6607175" y="3330575"/>
            <a:ext cx="219075" cy="158750"/>
          </a:xfrm>
          <a:custGeom>
            <a:avLst/>
            <a:gdLst>
              <a:gd name="T0" fmla="*/ 0 w 155"/>
              <a:gd name="T1" fmla="*/ 2147483647 h 110"/>
              <a:gd name="T2" fmla="*/ 2147483647 w 155"/>
              <a:gd name="T3" fmla="*/ 2147483647 h 110"/>
              <a:gd name="T4" fmla="*/ 0 w 155"/>
              <a:gd name="T5" fmla="*/ 0 h 110"/>
              <a:gd name="T6" fmla="*/ 0 w 155"/>
              <a:gd name="T7" fmla="*/ 2147483647 h 110"/>
              <a:gd name="T8" fmla="*/ 0 60000 65536"/>
              <a:gd name="T9" fmla="*/ 0 60000 65536"/>
              <a:gd name="T10" fmla="*/ 0 60000 65536"/>
              <a:gd name="T11" fmla="*/ 0 60000 65536"/>
              <a:gd name="T12" fmla="*/ 0 w 155"/>
              <a:gd name="T13" fmla="*/ 0 h 110"/>
              <a:gd name="T14" fmla="*/ 155 w 155"/>
              <a:gd name="T15" fmla="*/ 110 h 110"/>
            </a:gdLst>
            <a:ahLst/>
            <a:cxnLst>
              <a:cxn ang="T8">
                <a:pos x="T0" y="T1"/>
              </a:cxn>
              <a:cxn ang="T9">
                <a:pos x="T2" y="T3"/>
              </a:cxn>
              <a:cxn ang="T10">
                <a:pos x="T4" y="T5"/>
              </a:cxn>
              <a:cxn ang="T11">
                <a:pos x="T6" y="T7"/>
              </a:cxn>
            </a:cxnLst>
            <a:rect l="T12" t="T13" r="T14" b="T15"/>
            <a:pathLst>
              <a:path w="155" h="110">
                <a:moveTo>
                  <a:pt x="0" y="109"/>
                </a:moveTo>
                <a:lnTo>
                  <a:pt x="154" y="54"/>
                </a:lnTo>
                <a:lnTo>
                  <a:pt x="0" y="0"/>
                </a:lnTo>
                <a:lnTo>
                  <a:pt x="0" y="109"/>
                </a:lnTo>
              </a:path>
            </a:pathLst>
          </a:custGeom>
          <a:solidFill>
            <a:srgbClr val="29FFF0"/>
          </a:solidFill>
          <a:ln w="9525" cap="rnd">
            <a:noFill/>
            <a:round/>
            <a:headEnd type="none" w="sm" len="sm"/>
            <a:tailEnd type="none" w="sm" len="sm"/>
          </a:ln>
        </p:spPr>
        <p:txBody>
          <a:bodyPr/>
          <a:lstStyle/>
          <a:p>
            <a:endParaRPr lang="tr-TR"/>
          </a:p>
        </p:txBody>
      </p:sp>
      <p:sp>
        <p:nvSpPr>
          <p:cNvPr id="95247" name="Freeform 16"/>
          <p:cNvSpPr>
            <a:spLocks/>
          </p:cNvSpPr>
          <p:nvPr/>
        </p:nvSpPr>
        <p:spPr bwMode="auto">
          <a:xfrm>
            <a:off x="2641600" y="3019425"/>
            <a:ext cx="1189038" cy="420688"/>
          </a:xfrm>
          <a:custGeom>
            <a:avLst/>
            <a:gdLst>
              <a:gd name="T0" fmla="*/ 2147483647 w 843"/>
              <a:gd name="T1" fmla="*/ 2147483647 h 291"/>
              <a:gd name="T2" fmla="*/ 2147483647 w 843"/>
              <a:gd name="T3" fmla="*/ 2147483647 h 291"/>
              <a:gd name="T4" fmla="*/ 2147483647 w 843"/>
              <a:gd name="T5" fmla="*/ 2147483647 h 291"/>
              <a:gd name="T6" fmla="*/ 2147483647 w 843"/>
              <a:gd name="T7" fmla="*/ 2147483647 h 291"/>
              <a:gd name="T8" fmla="*/ 2147483647 w 843"/>
              <a:gd name="T9" fmla="*/ 2147483647 h 291"/>
              <a:gd name="T10" fmla="*/ 2147483647 w 843"/>
              <a:gd name="T11" fmla="*/ 2147483647 h 291"/>
              <a:gd name="T12" fmla="*/ 2147483647 w 843"/>
              <a:gd name="T13" fmla="*/ 2147483647 h 291"/>
              <a:gd name="T14" fmla="*/ 2147483647 w 843"/>
              <a:gd name="T15" fmla="*/ 2147483647 h 291"/>
              <a:gd name="T16" fmla="*/ 2147483647 w 843"/>
              <a:gd name="T17" fmla="*/ 2147483647 h 291"/>
              <a:gd name="T18" fmla="*/ 2147483647 w 843"/>
              <a:gd name="T19" fmla="*/ 2147483647 h 291"/>
              <a:gd name="T20" fmla="*/ 2147483647 w 843"/>
              <a:gd name="T21" fmla="*/ 2147483647 h 291"/>
              <a:gd name="T22" fmla="*/ 2147483647 w 843"/>
              <a:gd name="T23" fmla="*/ 2147483647 h 291"/>
              <a:gd name="T24" fmla="*/ 2147483647 w 843"/>
              <a:gd name="T25" fmla="*/ 2147483647 h 291"/>
              <a:gd name="T26" fmla="*/ 2147483647 w 843"/>
              <a:gd name="T27" fmla="*/ 2147483647 h 291"/>
              <a:gd name="T28" fmla="*/ 2147483647 w 843"/>
              <a:gd name="T29" fmla="*/ 2147483647 h 291"/>
              <a:gd name="T30" fmla="*/ 2147483647 w 843"/>
              <a:gd name="T31" fmla="*/ 2147483647 h 291"/>
              <a:gd name="T32" fmla="*/ 2147483647 w 843"/>
              <a:gd name="T33" fmla="*/ 2147483647 h 291"/>
              <a:gd name="T34" fmla="*/ 2147483647 w 843"/>
              <a:gd name="T35" fmla="*/ 2147483647 h 291"/>
              <a:gd name="T36" fmla="*/ 2147483647 w 843"/>
              <a:gd name="T37" fmla="*/ 2147483647 h 291"/>
              <a:gd name="T38" fmla="*/ 2147483647 w 843"/>
              <a:gd name="T39" fmla="*/ 2147483647 h 291"/>
              <a:gd name="T40" fmla="*/ 2147483647 w 843"/>
              <a:gd name="T41" fmla="*/ 2147483647 h 291"/>
              <a:gd name="T42" fmla="*/ 2147483647 w 843"/>
              <a:gd name="T43" fmla="*/ 2147483647 h 291"/>
              <a:gd name="T44" fmla="*/ 2147483647 w 843"/>
              <a:gd name="T45" fmla="*/ 0 h 291"/>
              <a:gd name="T46" fmla="*/ 0 w 843"/>
              <a:gd name="T47" fmla="*/ 2147483647 h 291"/>
              <a:gd name="T48" fmla="*/ 2147483647 w 843"/>
              <a:gd name="T49" fmla="*/ 2147483647 h 291"/>
              <a:gd name="T50" fmla="*/ 2147483647 w 843"/>
              <a:gd name="T51" fmla="*/ 2147483647 h 291"/>
              <a:gd name="T52" fmla="*/ 2147483647 w 843"/>
              <a:gd name="T53" fmla="*/ 2147483647 h 291"/>
              <a:gd name="T54" fmla="*/ 2147483647 w 843"/>
              <a:gd name="T55" fmla="*/ 2147483647 h 291"/>
              <a:gd name="T56" fmla="*/ 2147483647 w 843"/>
              <a:gd name="T57" fmla="*/ 2147483647 h 291"/>
              <a:gd name="T58" fmla="*/ 2147483647 w 843"/>
              <a:gd name="T59" fmla="*/ 2147483647 h 291"/>
              <a:gd name="T60" fmla="*/ 2147483647 w 843"/>
              <a:gd name="T61" fmla="*/ 2147483647 h 291"/>
              <a:gd name="T62" fmla="*/ 2147483647 w 843"/>
              <a:gd name="T63" fmla="*/ 2147483647 h 291"/>
              <a:gd name="T64" fmla="*/ 2147483647 w 843"/>
              <a:gd name="T65" fmla="*/ 2147483647 h 291"/>
              <a:gd name="T66" fmla="*/ 2147483647 w 843"/>
              <a:gd name="T67" fmla="*/ 2147483647 h 291"/>
              <a:gd name="T68" fmla="*/ 2147483647 w 843"/>
              <a:gd name="T69" fmla="*/ 2147483647 h 291"/>
              <a:gd name="T70" fmla="*/ 2147483647 w 843"/>
              <a:gd name="T71" fmla="*/ 2147483647 h 291"/>
              <a:gd name="T72" fmla="*/ 2147483647 w 843"/>
              <a:gd name="T73" fmla="*/ 2147483647 h 291"/>
              <a:gd name="T74" fmla="*/ 2147483647 w 843"/>
              <a:gd name="T75" fmla="*/ 2147483647 h 291"/>
              <a:gd name="T76" fmla="*/ 2147483647 w 843"/>
              <a:gd name="T77" fmla="*/ 2147483647 h 291"/>
              <a:gd name="T78" fmla="*/ 2147483647 w 843"/>
              <a:gd name="T79" fmla="*/ 2147483647 h 291"/>
              <a:gd name="T80" fmla="*/ 2147483647 w 843"/>
              <a:gd name="T81" fmla="*/ 2147483647 h 291"/>
              <a:gd name="T82" fmla="*/ 2147483647 w 843"/>
              <a:gd name="T83" fmla="*/ 2147483647 h 291"/>
              <a:gd name="T84" fmla="*/ 2147483647 w 843"/>
              <a:gd name="T85" fmla="*/ 2147483647 h 291"/>
              <a:gd name="T86" fmla="*/ 2147483647 w 843"/>
              <a:gd name="T87" fmla="*/ 2147483647 h 291"/>
              <a:gd name="T88" fmla="*/ 2147483647 w 843"/>
              <a:gd name="T89" fmla="*/ 2147483647 h 291"/>
              <a:gd name="T90" fmla="*/ 2147483647 w 843"/>
              <a:gd name="T91" fmla="*/ 2147483647 h 291"/>
              <a:gd name="T92" fmla="*/ 2147483647 w 843"/>
              <a:gd name="T93" fmla="*/ 2147483647 h 29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43"/>
              <a:gd name="T142" fmla="*/ 0 h 291"/>
              <a:gd name="T143" fmla="*/ 843 w 843"/>
              <a:gd name="T144" fmla="*/ 291 h 29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43" h="291">
                <a:moveTo>
                  <a:pt x="840" y="232"/>
                </a:moveTo>
                <a:lnTo>
                  <a:pt x="779" y="234"/>
                </a:lnTo>
                <a:lnTo>
                  <a:pt x="721" y="232"/>
                </a:lnTo>
                <a:lnTo>
                  <a:pt x="665" y="230"/>
                </a:lnTo>
                <a:lnTo>
                  <a:pt x="614" y="227"/>
                </a:lnTo>
                <a:lnTo>
                  <a:pt x="564" y="221"/>
                </a:lnTo>
                <a:lnTo>
                  <a:pt x="518" y="215"/>
                </a:lnTo>
                <a:lnTo>
                  <a:pt x="474" y="209"/>
                </a:lnTo>
                <a:lnTo>
                  <a:pt x="431" y="200"/>
                </a:lnTo>
                <a:lnTo>
                  <a:pt x="393" y="192"/>
                </a:lnTo>
                <a:lnTo>
                  <a:pt x="358" y="182"/>
                </a:lnTo>
                <a:lnTo>
                  <a:pt x="324" y="173"/>
                </a:lnTo>
                <a:lnTo>
                  <a:pt x="293" y="161"/>
                </a:lnTo>
                <a:lnTo>
                  <a:pt x="264" y="152"/>
                </a:lnTo>
                <a:lnTo>
                  <a:pt x="238" y="140"/>
                </a:lnTo>
                <a:lnTo>
                  <a:pt x="213" y="129"/>
                </a:lnTo>
                <a:lnTo>
                  <a:pt x="192" y="117"/>
                </a:lnTo>
                <a:lnTo>
                  <a:pt x="153" y="94"/>
                </a:lnTo>
                <a:lnTo>
                  <a:pt x="121" y="73"/>
                </a:lnTo>
                <a:lnTo>
                  <a:pt x="96" y="52"/>
                </a:lnTo>
                <a:lnTo>
                  <a:pt x="78" y="35"/>
                </a:lnTo>
                <a:lnTo>
                  <a:pt x="55" y="8"/>
                </a:lnTo>
                <a:lnTo>
                  <a:pt x="50" y="0"/>
                </a:lnTo>
                <a:lnTo>
                  <a:pt x="0" y="25"/>
                </a:lnTo>
                <a:lnTo>
                  <a:pt x="11" y="42"/>
                </a:lnTo>
                <a:lnTo>
                  <a:pt x="36" y="73"/>
                </a:lnTo>
                <a:lnTo>
                  <a:pt x="59" y="94"/>
                </a:lnTo>
                <a:lnTo>
                  <a:pt x="88" y="117"/>
                </a:lnTo>
                <a:lnTo>
                  <a:pt x="123" y="142"/>
                </a:lnTo>
                <a:lnTo>
                  <a:pt x="165" y="167"/>
                </a:lnTo>
                <a:lnTo>
                  <a:pt x="190" y="179"/>
                </a:lnTo>
                <a:lnTo>
                  <a:pt x="215" y="192"/>
                </a:lnTo>
                <a:lnTo>
                  <a:pt x="243" y="204"/>
                </a:lnTo>
                <a:lnTo>
                  <a:pt x="274" y="215"/>
                </a:lnTo>
                <a:lnTo>
                  <a:pt x="307" y="227"/>
                </a:lnTo>
                <a:lnTo>
                  <a:pt x="343" y="236"/>
                </a:lnTo>
                <a:lnTo>
                  <a:pt x="381" y="246"/>
                </a:lnTo>
                <a:lnTo>
                  <a:pt x="420" y="255"/>
                </a:lnTo>
                <a:lnTo>
                  <a:pt x="464" y="263"/>
                </a:lnTo>
                <a:lnTo>
                  <a:pt x="508" y="271"/>
                </a:lnTo>
                <a:lnTo>
                  <a:pt x="558" y="276"/>
                </a:lnTo>
                <a:lnTo>
                  <a:pt x="608" y="282"/>
                </a:lnTo>
                <a:lnTo>
                  <a:pt x="662" y="286"/>
                </a:lnTo>
                <a:lnTo>
                  <a:pt x="719" y="288"/>
                </a:lnTo>
                <a:lnTo>
                  <a:pt x="779" y="290"/>
                </a:lnTo>
                <a:lnTo>
                  <a:pt x="842" y="288"/>
                </a:lnTo>
                <a:lnTo>
                  <a:pt x="840" y="232"/>
                </a:lnTo>
              </a:path>
            </a:pathLst>
          </a:custGeom>
          <a:solidFill>
            <a:srgbClr val="29FFF0"/>
          </a:solidFill>
          <a:ln w="9525" cap="rnd">
            <a:noFill/>
            <a:round/>
            <a:headEnd type="none" w="sm" len="sm"/>
            <a:tailEnd type="none" w="sm" len="sm"/>
          </a:ln>
        </p:spPr>
        <p:txBody>
          <a:bodyPr/>
          <a:lstStyle/>
          <a:p>
            <a:endParaRPr lang="tr-TR"/>
          </a:p>
        </p:txBody>
      </p:sp>
      <p:sp>
        <p:nvSpPr>
          <p:cNvPr id="95248" name="Freeform 17"/>
          <p:cNvSpPr>
            <a:spLocks/>
          </p:cNvSpPr>
          <p:nvPr/>
        </p:nvSpPr>
        <p:spPr bwMode="auto">
          <a:xfrm>
            <a:off x="3752850" y="3314700"/>
            <a:ext cx="293688" cy="160338"/>
          </a:xfrm>
          <a:custGeom>
            <a:avLst/>
            <a:gdLst>
              <a:gd name="T0" fmla="*/ 2147483647 w 208"/>
              <a:gd name="T1" fmla="*/ 2147483647 h 112"/>
              <a:gd name="T2" fmla="*/ 2147483647 w 208"/>
              <a:gd name="T3" fmla="*/ 2147483647 h 112"/>
              <a:gd name="T4" fmla="*/ 0 w 208"/>
              <a:gd name="T5" fmla="*/ 0 h 112"/>
              <a:gd name="T6" fmla="*/ 2147483647 w 208"/>
              <a:gd name="T7" fmla="*/ 2147483647 h 112"/>
              <a:gd name="T8" fmla="*/ 0 60000 65536"/>
              <a:gd name="T9" fmla="*/ 0 60000 65536"/>
              <a:gd name="T10" fmla="*/ 0 60000 65536"/>
              <a:gd name="T11" fmla="*/ 0 60000 65536"/>
              <a:gd name="T12" fmla="*/ 0 w 208"/>
              <a:gd name="T13" fmla="*/ 0 h 112"/>
              <a:gd name="T14" fmla="*/ 208 w 208"/>
              <a:gd name="T15" fmla="*/ 112 h 112"/>
            </a:gdLst>
            <a:ahLst/>
            <a:cxnLst>
              <a:cxn ang="T8">
                <a:pos x="T0" y="T1"/>
              </a:cxn>
              <a:cxn ang="T9">
                <a:pos x="T2" y="T3"/>
              </a:cxn>
              <a:cxn ang="T10">
                <a:pos x="T4" y="T5"/>
              </a:cxn>
              <a:cxn ang="T11">
                <a:pos x="T6" y="T7"/>
              </a:cxn>
            </a:cxnLst>
            <a:rect l="T12" t="T13" r="T14" b="T15"/>
            <a:pathLst>
              <a:path w="208" h="112">
                <a:moveTo>
                  <a:pt x="2" y="111"/>
                </a:moveTo>
                <a:lnTo>
                  <a:pt x="207" y="51"/>
                </a:lnTo>
                <a:lnTo>
                  <a:pt x="0" y="0"/>
                </a:lnTo>
                <a:lnTo>
                  <a:pt x="2" y="111"/>
                </a:lnTo>
              </a:path>
            </a:pathLst>
          </a:custGeom>
          <a:solidFill>
            <a:srgbClr val="29FFF0"/>
          </a:solidFill>
          <a:ln w="9525" cap="rnd">
            <a:noFill/>
            <a:round/>
            <a:headEnd type="none" w="sm" len="sm"/>
            <a:tailEnd type="none" w="sm" len="sm"/>
          </a:ln>
        </p:spPr>
        <p:txBody>
          <a:bodyPr/>
          <a:lstStyle/>
          <a:p>
            <a:endParaRPr lang="tr-TR"/>
          </a:p>
        </p:txBody>
      </p:sp>
      <p:sp>
        <p:nvSpPr>
          <p:cNvPr id="50194" name="Rectangle 18"/>
          <p:cNvSpPr>
            <a:spLocks noChangeArrowheads="1"/>
          </p:cNvSpPr>
          <p:nvPr/>
        </p:nvSpPr>
        <p:spPr bwMode="auto">
          <a:xfrm>
            <a:off x="3973513" y="3282950"/>
            <a:ext cx="892175" cy="258763"/>
          </a:xfrm>
          <a:prstGeom prst="rect">
            <a:avLst/>
          </a:prstGeom>
          <a:noFill/>
          <a:ln w="9525">
            <a:noFill/>
            <a:miter lim="800000"/>
            <a:headEnd/>
            <a:tailEnd/>
          </a:ln>
        </p:spPr>
        <p:txBody>
          <a:bodyPr wrap="none" lIns="92075" tIns="46038" rIns="92075" bIns="46038" anchor="ctr"/>
          <a:lstStyle/>
          <a:p>
            <a:r>
              <a:rPr lang="tr-TR" sz="1900" b="1">
                <a:solidFill>
                  <a:schemeClr val="folHlink"/>
                </a:solidFill>
                <a:latin typeface="Arial" pitchFamily="34" charset="0"/>
              </a:rPr>
              <a:t>Kan glukoz</a:t>
            </a:r>
            <a:endParaRPr lang="en-US" sz="1900" b="1">
              <a:solidFill>
                <a:schemeClr val="folHlink"/>
              </a:solidFill>
              <a:latin typeface="Arial" pitchFamily="34" charset="0"/>
            </a:endParaRPr>
          </a:p>
        </p:txBody>
      </p:sp>
      <p:sp>
        <p:nvSpPr>
          <p:cNvPr id="95250" name="Rectangle 19"/>
          <p:cNvSpPr>
            <a:spLocks noChangeArrowheads="1"/>
          </p:cNvSpPr>
          <p:nvPr/>
        </p:nvSpPr>
        <p:spPr bwMode="auto">
          <a:xfrm>
            <a:off x="1189038" y="1966913"/>
            <a:ext cx="1392237" cy="317500"/>
          </a:xfrm>
          <a:prstGeom prst="rect">
            <a:avLst/>
          </a:prstGeom>
          <a:noFill/>
          <a:ln w="9525">
            <a:noFill/>
            <a:miter lim="800000"/>
            <a:headEnd/>
            <a:tailEnd/>
          </a:ln>
        </p:spPr>
        <p:txBody>
          <a:bodyPr wrap="none" lIns="92075" tIns="46038" rIns="92075" bIns="46038" anchor="ctr"/>
          <a:lstStyle/>
          <a:p>
            <a:pPr marL="228600" indent="-228600">
              <a:tabLst>
                <a:tab pos="220663" algn="l"/>
              </a:tabLst>
            </a:pPr>
            <a:r>
              <a:rPr lang="en-US" sz="2000">
                <a:latin typeface="Arial" pitchFamily="34" charset="0"/>
              </a:rPr>
              <a:t>	</a:t>
            </a:r>
            <a:r>
              <a:rPr lang="tr-TR" sz="2000" b="1">
                <a:solidFill>
                  <a:schemeClr val="folHlink"/>
                </a:solidFill>
                <a:latin typeface="Arial" pitchFamily="34" charset="0"/>
              </a:rPr>
              <a:t>İnce barsak </a:t>
            </a:r>
            <a:r>
              <a:rPr lang="en-US" sz="2000" b="1">
                <a:latin typeface="Arial" pitchFamily="34" charset="0"/>
              </a:rPr>
              <a:t> glu</a:t>
            </a:r>
            <a:r>
              <a:rPr lang="tr-TR" sz="2000" b="1">
                <a:latin typeface="Arial" pitchFamily="34" charset="0"/>
              </a:rPr>
              <a:t>koz emilimi</a:t>
            </a:r>
            <a:endParaRPr lang="en-US" sz="1700" b="1">
              <a:latin typeface="Arial" pitchFamily="34" charset="0"/>
            </a:endParaRPr>
          </a:p>
        </p:txBody>
      </p:sp>
      <p:sp>
        <p:nvSpPr>
          <p:cNvPr id="50196" name="Rectangle 20"/>
          <p:cNvSpPr>
            <a:spLocks noChangeArrowheads="1"/>
          </p:cNvSpPr>
          <p:nvPr/>
        </p:nvSpPr>
        <p:spPr bwMode="auto">
          <a:xfrm>
            <a:off x="5867400" y="1581150"/>
            <a:ext cx="2635250" cy="1220788"/>
          </a:xfrm>
          <a:prstGeom prst="rect">
            <a:avLst/>
          </a:prstGeom>
          <a:noFill/>
          <a:ln w="9525">
            <a:noFill/>
            <a:miter lim="800000"/>
            <a:headEnd/>
            <a:tailEnd/>
          </a:ln>
        </p:spPr>
        <p:txBody>
          <a:bodyPr wrap="none" lIns="92075" tIns="46038" rIns="92075" bIns="46038">
            <a:spAutoFit/>
          </a:bodyPr>
          <a:lstStyle/>
          <a:p>
            <a:pPr marL="57150" indent="-57150" defTabSz="285750">
              <a:tabLst>
                <a:tab pos="285750" algn="l"/>
                <a:tab pos="514350" algn="l"/>
              </a:tabLst>
            </a:pPr>
            <a:r>
              <a:rPr lang="en-US" sz="1700" b="1">
                <a:solidFill>
                  <a:srgbClr val="FFCC00"/>
                </a:solidFill>
                <a:latin typeface="Arial" pitchFamily="34" charset="0"/>
              </a:rPr>
              <a:t>  </a:t>
            </a:r>
            <a:r>
              <a:rPr lang="tr-TR" sz="1900" b="1">
                <a:solidFill>
                  <a:schemeClr val="folHlink"/>
                </a:solidFill>
                <a:latin typeface="Arial" pitchFamily="34" charset="0"/>
              </a:rPr>
              <a:t>Kas ve </a:t>
            </a:r>
            <a:r>
              <a:rPr lang="en-US" sz="2000" b="1">
                <a:solidFill>
                  <a:schemeClr val="folHlink"/>
                </a:solidFill>
                <a:latin typeface="Arial" pitchFamily="34" charset="0"/>
              </a:rPr>
              <a:t>adipo</a:t>
            </a:r>
            <a:r>
              <a:rPr lang="tr-TR" sz="2000" b="1">
                <a:solidFill>
                  <a:schemeClr val="folHlink"/>
                </a:solidFill>
                <a:latin typeface="Arial" pitchFamily="34" charset="0"/>
              </a:rPr>
              <a:t>z</a:t>
            </a:r>
            <a:r>
              <a:rPr lang="en-US" sz="2000" b="1">
                <a:solidFill>
                  <a:schemeClr val="folHlink"/>
                </a:solidFill>
                <a:latin typeface="Arial" pitchFamily="34" charset="0"/>
              </a:rPr>
              <a:t> </a:t>
            </a:r>
            <a:r>
              <a:rPr lang="tr-TR" sz="2000" b="1">
                <a:solidFill>
                  <a:schemeClr val="folHlink"/>
                </a:solidFill>
                <a:latin typeface="Arial" pitchFamily="34" charset="0"/>
              </a:rPr>
              <a:t>doku</a:t>
            </a:r>
            <a:endParaRPr lang="en-US" sz="2000" b="1">
              <a:solidFill>
                <a:schemeClr val="folHlink"/>
              </a:solidFill>
              <a:latin typeface="Arial" pitchFamily="34" charset="0"/>
            </a:endParaRPr>
          </a:p>
          <a:p>
            <a:pPr marL="57150" indent="-57150" defTabSz="285750">
              <a:tabLst>
                <a:tab pos="285750" algn="l"/>
                <a:tab pos="514350" algn="l"/>
              </a:tabLst>
            </a:pPr>
            <a:r>
              <a:rPr lang="en-US" b="1">
                <a:solidFill>
                  <a:srgbClr val="FFCC00"/>
                </a:solidFill>
                <a:latin typeface="Arial" pitchFamily="34" charset="0"/>
              </a:rPr>
              <a:t>	   </a:t>
            </a:r>
          </a:p>
          <a:p>
            <a:pPr marL="57150" indent="-57150" defTabSz="285750">
              <a:tabLst>
                <a:tab pos="285750" algn="l"/>
                <a:tab pos="514350" algn="l"/>
              </a:tabLst>
            </a:pPr>
            <a:r>
              <a:rPr lang="en-US" b="1">
                <a:solidFill>
                  <a:srgbClr val="FFCC00"/>
                </a:solidFill>
                <a:latin typeface="Arial" pitchFamily="34" charset="0"/>
              </a:rPr>
              <a:t>	      insulin re</a:t>
            </a:r>
            <a:r>
              <a:rPr lang="tr-TR" b="1">
                <a:solidFill>
                  <a:srgbClr val="FFCC00"/>
                </a:solidFill>
                <a:latin typeface="Arial" pitchFamily="34" charset="0"/>
              </a:rPr>
              <a:t>z</a:t>
            </a:r>
            <a:r>
              <a:rPr lang="en-US" b="1">
                <a:solidFill>
                  <a:srgbClr val="FFCC00"/>
                </a:solidFill>
                <a:latin typeface="Arial" pitchFamily="34" charset="0"/>
              </a:rPr>
              <a:t>istan</a:t>
            </a:r>
            <a:r>
              <a:rPr lang="tr-TR" b="1">
                <a:solidFill>
                  <a:srgbClr val="FFCC00"/>
                </a:solidFill>
                <a:latin typeface="Arial" pitchFamily="34" charset="0"/>
              </a:rPr>
              <a:t>sı</a:t>
            </a:r>
            <a:endParaRPr lang="en-US" b="1">
              <a:solidFill>
                <a:srgbClr val="FFCC00"/>
              </a:solidFill>
              <a:latin typeface="Arial" pitchFamily="34" charset="0"/>
            </a:endParaRPr>
          </a:p>
          <a:p>
            <a:pPr marL="57150" indent="-57150" defTabSz="285750">
              <a:tabLst>
                <a:tab pos="285750" algn="l"/>
                <a:tab pos="514350" algn="l"/>
              </a:tabLst>
            </a:pPr>
            <a:r>
              <a:rPr lang="en-US" b="1">
                <a:solidFill>
                  <a:srgbClr val="FFCC00"/>
                </a:solidFill>
                <a:latin typeface="Arial" pitchFamily="34" charset="0"/>
              </a:rPr>
              <a:t>		  glu</a:t>
            </a:r>
            <a:r>
              <a:rPr lang="tr-TR" b="1">
                <a:solidFill>
                  <a:srgbClr val="FFCC00"/>
                </a:solidFill>
                <a:latin typeface="Arial" pitchFamily="34" charset="0"/>
              </a:rPr>
              <a:t>k</a:t>
            </a:r>
            <a:r>
              <a:rPr lang="en-US" b="1">
                <a:solidFill>
                  <a:srgbClr val="FFCC00"/>
                </a:solidFill>
                <a:latin typeface="Arial" pitchFamily="34" charset="0"/>
              </a:rPr>
              <a:t>o</a:t>
            </a:r>
            <a:r>
              <a:rPr lang="tr-TR" b="1">
                <a:solidFill>
                  <a:srgbClr val="FFCC00"/>
                </a:solidFill>
                <a:latin typeface="Arial" pitchFamily="34" charset="0"/>
              </a:rPr>
              <a:t>z</a:t>
            </a:r>
            <a:r>
              <a:rPr lang="en-US" b="1">
                <a:solidFill>
                  <a:srgbClr val="FFCC00"/>
                </a:solidFill>
                <a:latin typeface="Arial" pitchFamily="34" charset="0"/>
              </a:rPr>
              <a:t> uptake</a:t>
            </a:r>
          </a:p>
        </p:txBody>
      </p:sp>
      <p:sp>
        <p:nvSpPr>
          <p:cNvPr id="50197" name="Rectangle 21"/>
          <p:cNvSpPr>
            <a:spLocks noChangeArrowheads="1"/>
          </p:cNvSpPr>
          <p:nvPr/>
        </p:nvSpPr>
        <p:spPr bwMode="auto">
          <a:xfrm>
            <a:off x="420688" y="3240088"/>
            <a:ext cx="2195512" cy="1770062"/>
          </a:xfrm>
          <a:prstGeom prst="rect">
            <a:avLst/>
          </a:prstGeom>
          <a:noFill/>
          <a:ln w="9525">
            <a:noFill/>
            <a:miter lim="800000"/>
            <a:headEnd/>
            <a:tailEnd/>
          </a:ln>
        </p:spPr>
        <p:txBody>
          <a:bodyPr lIns="92075" tIns="46038" rIns="92075" bIns="46038">
            <a:spAutoFit/>
          </a:bodyPr>
          <a:lstStyle/>
          <a:p>
            <a:pPr marL="57150" indent="-57150" defTabSz="342900">
              <a:tabLst>
                <a:tab pos="111125" algn="l"/>
                <a:tab pos="457200" algn="l"/>
              </a:tabLst>
            </a:pPr>
            <a:r>
              <a:rPr lang="en-US" sz="2000" b="1">
                <a:solidFill>
                  <a:schemeClr val="folHlink"/>
                </a:solidFill>
                <a:latin typeface="Arial" pitchFamily="34" charset="0"/>
              </a:rPr>
              <a:t>  </a:t>
            </a:r>
            <a:r>
              <a:rPr lang="tr-TR" sz="2000" b="1">
                <a:solidFill>
                  <a:schemeClr val="folHlink"/>
                </a:solidFill>
                <a:latin typeface="Arial" pitchFamily="34" charset="0"/>
              </a:rPr>
              <a:t>Karaciğer</a:t>
            </a:r>
            <a:r>
              <a:rPr lang="en-US" b="1">
                <a:solidFill>
                  <a:srgbClr val="FFCC00"/>
                </a:solidFill>
                <a:latin typeface="Arial" pitchFamily="34" charset="0"/>
              </a:rPr>
              <a:t> hepati</a:t>
            </a:r>
            <a:r>
              <a:rPr lang="tr-TR" b="1">
                <a:solidFill>
                  <a:srgbClr val="FFCC00"/>
                </a:solidFill>
                <a:latin typeface="Arial" pitchFamily="34" charset="0"/>
              </a:rPr>
              <a:t>k</a:t>
            </a:r>
            <a:r>
              <a:rPr lang="en-US" b="1">
                <a:solidFill>
                  <a:srgbClr val="FFCC00"/>
                </a:solidFill>
                <a:latin typeface="Arial" pitchFamily="34" charset="0"/>
              </a:rPr>
              <a:t>	glu</a:t>
            </a:r>
            <a:r>
              <a:rPr lang="tr-TR" b="1">
                <a:solidFill>
                  <a:srgbClr val="FFCC00"/>
                </a:solidFill>
                <a:latin typeface="Arial" pitchFamily="34" charset="0"/>
              </a:rPr>
              <a:t>k</a:t>
            </a:r>
            <a:r>
              <a:rPr lang="en-US" b="1">
                <a:solidFill>
                  <a:srgbClr val="FFCC00"/>
                </a:solidFill>
                <a:latin typeface="Arial" pitchFamily="34" charset="0"/>
              </a:rPr>
              <a:t>o</a:t>
            </a:r>
            <a:r>
              <a:rPr lang="tr-TR" b="1">
                <a:solidFill>
                  <a:srgbClr val="FFCC00"/>
                </a:solidFill>
                <a:latin typeface="Arial" pitchFamily="34" charset="0"/>
              </a:rPr>
              <a:t>z</a:t>
            </a:r>
            <a:r>
              <a:rPr lang="en-US" b="1">
                <a:solidFill>
                  <a:srgbClr val="FFCC00"/>
                </a:solidFill>
                <a:latin typeface="Arial" pitchFamily="34" charset="0"/>
              </a:rPr>
              <a:t> </a:t>
            </a:r>
          </a:p>
          <a:p>
            <a:pPr marL="57150" indent="-57150" defTabSz="342900">
              <a:tabLst>
                <a:tab pos="111125" algn="l"/>
                <a:tab pos="457200" algn="l"/>
              </a:tabLst>
            </a:pPr>
            <a:r>
              <a:rPr lang="en-US" b="1">
                <a:solidFill>
                  <a:srgbClr val="FFCC00"/>
                </a:solidFill>
                <a:latin typeface="Arial" pitchFamily="34" charset="0"/>
              </a:rPr>
              <a:t>	output</a:t>
            </a:r>
            <a:r>
              <a:rPr lang="tr-TR" b="1">
                <a:solidFill>
                  <a:srgbClr val="FFCC00"/>
                </a:solidFill>
                <a:latin typeface="Arial" pitchFamily="34" charset="0"/>
              </a:rPr>
              <a:t> (</a:t>
            </a:r>
            <a:r>
              <a:rPr lang="en-US" b="1">
                <a:solidFill>
                  <a:srgbClr val="FFCC00"/>
                </a:solidFill>
                <a:latin typeface="Arial" pitchFamily="34" charset="0"/>
              </a:rPr>
              <a:t>HGO</a:t>
            </a:r>
            <a:r>
              <a:rPr lang="tr-TR" b="1">
                <a:solidFill>
                  <a:srgbClr val="FFCC00"/>
                </a:solidFill>
                <a:latin typeface="Arial" pitchFamily="34" charset="0"/>
              </a:rPr>
              <a:t>)</a:t>
            </a:r>
            <a:endParaRPr lang="en-US" b="1">
              <a:solidFill>
                <a:srgbClr val="FFCC00"/>
              </a:solidFill>
              <a:latin typeface="Arial" pitchFamily="34" charset="0"/>
            </a:endParaRPr>
          </a:p>
          <a:p>
            <a:pPr marL="57150" indent="-57150" defTabSz="342900">
              <a:tabLst>
                <a:tab pos="111125" algn="l"/>
                <a:tab pos="457200" algn="l"/>
              </a:tabLst>
            </a:pPr>
            <a:r>
              <a:rPr lang="tr-TR" b="1">
                <a:solidFill>
                  <a:srgbClr val="FFCC00"/>
                </a:solidFill>
                <a:latin typeface="Arial" pitchFamily="34" charset="0"/>
              </a:rPr>
              <a:t>     </a:t>
            </a:r>
            <a:r>
              <a:rPr lang="en-US" b="1">
                <a:solidFill>
                  <a:srgbClr val="FFCC00"/>
                </a:solidFill>
                <a:latin typeface="Arial" pitchFamily="34" charset="0"/>
              </a:rPr>
              <a:t>		</a:t>
            </a:r>
          </a:p>
          <a:p>
            <a:pPr marL="57150" indent="-57150" defTabSz="342900">
              <a:tabLst>
                <a:tab pos="111125" algn="l"/>
                <a:tab pos="457200" algn="l"/>
              </a:tabLst>
            </a:pPr>
            <a:endParaRPr lang="en-US" b="1">
              <a:solidFill>
                <a:srgbClr val="FFCC00"/>
              </a:solidFill>
              <a:latin typeface="Arial" pitchFamily="34" charset="0"/>
            </a:endParaRPr>
          </a:p>
          <a:p>
            <a:pPr marL="57150" indent="-57150" defTabSz="342900">
              <a:tabLst>
                <a:tab pos="111125" algn="l"/>
                <a:tab pos="457200" algn="l"/>
              </a:tabLst>
            </a:pPr>
            <a:r>
              <a:rPr lang="en-US" b="1">
                <a:solidFill>
                  <a:srgbClr val="FFCC00"/>
                </a:solidFill>
                <a:latin typeface="Arial" pitchFamily="34" charset="0"/>
              </a:rPr>
              <a:t>		</a:t>
            </a:r>
          </a:p>
        </p:txBody>
      </p:sp>
      <p:sp>
        <p:nvSpPr>
          <p:cNvPr id="95253" name="Freeform 22"/>
          <p:cNvSpPr>
            <a:spLocks/>
          </p:cNvSpPr>
          <p:nvPr/>
        </p:nvSpPr>
        <p:spPr bwMode="auto">
          <a:xfrm>
            <a:off x="2195513" y="3933825"/>
            <a:ext cx="73025" cy="287338"/>
          </a:xfrm>
          <a:custGeom>
            <a:avLst/>
            <a:gdLst>
              <a:gd name="T0" fmla="*/ 2147483647 w 39"/>
              <a:gd name="T1" fmla="*/ 2147483647 h 103"/>
              <a:gd name="T2" fmla="*/ 2147483647 w 39"/>
              <a:gd name="T3" fmla="*/ 2147483647 h 103"/>
              <a:gd name="T4" fmla="*/ 2147483647 w 39"/>
              <a:gd name="T5" fmla="*/ 2147483647 h 103"/>
              <a:gd name="T6" fmla="*/ 2147483647 w 39"/>
              <a:gd name="T7" fmla="*/ 0 h 103"/>
              <a:gd name="T8" fmla="*/ 2147483647 w 39"/>
              <a:gd name="T9" fmla="*/ 0 h 103"/>
              <a:gd name="T10" fmla="*/ 2147483647 w 39"/>
              <a:gd name="T11" fmla="*/ 2147483647 h 103"/>
              <a:gd name="T12" fmla="*/ 0 w 39"/>
              <a:gd name="T13" fmla="*/ 2147483647 h 103"/>
              <a:gd name="T14" fmla="*/ 2147483647 w 39"/>
              <a:gd name="T15" fmla="*/ 2147483647 h 103"/>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103"/>
              <a:gd name="T26" fmla="*/ 39 w 39"/>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103">
                <a:moveTo>
                  <a:pt x="20" y="102"/>
                </a:moveTo>
                <a:lnTo>
                  <a:pt x="38" y="68"/>
                </a:lnTo>
                <a:lnTo>
                  <a:pt x="26" y="68"/>
                </a:lnTo>
                <a:lnTo>
                  <a:pt x="26" y="0"/>
                </a:lnTo>
                <a:lnTo>
                  <a:pt x="14" y="0"/>
                </a:lnTo>
                <a:lnTo>
                  <a:pt x="14" y="68"/>
                </a:lnTo>
                <a:lnTo>
                  <a:pt x="0" y="68"/>
                </a:lnTo>
                <a:lnTo>
                  <a:pt x="20" y="102"/>
                </a:lnTo>
              </a:path>
            </a:pathLst>
          </a:custGeom>
          <a:solidFill>
            <a:srgbClr val="FFCC00"/>
          </a:solidFill>
          <a:ln w="57150" cap="rnd">
            <a:solidFill>
              <a:srgbClr val="FFCC00"/>
            </a:solidFill>
            <a:round/>
            <a:headEnd type="none" w="sm" len="sm"/>
            <a:tailEnd type="none" w="sm" len="sm"/>
          </a:ln>
        </p:spPr>
        <p:txBody>
          <a:bodyPr/>
          <a:lstStyle/>
          <a:p>
            <a:endParaRPr lang="tr-TR"/>
          </a:p>
        </p:txBody>
      </p:sp>
      <p:sp>
        <p:nvSpPr>
          <p:cNvPr id="95254" name="Freeform 23"/>
          <p:cNvSpPr>
            <a:spLocks/>
          </p:cNvSpPr>
          <p:nvPr/>
        </p:nvSpPr>
        <p:spPr bwMode="auto">
          <a:xfrm>
            <a:off x="8386763" y="2222500"/>
            <a:ext cx="73025" cy="198438"/>
          </a:xfrm>
          <a:custGeom>
            <a:avLst/>
            <a:gdLst>
              <a:gd name="T0" fmla="*/ 2147483647 w 39"/>
              <a:gd name="T1" fmla="*/ 2147483647 h 103"/>
              <a:gd name="T2" fmla="*/ 2147483647 w 39"/>
              <a:gd name="T3" fmla="*/ 2147483647 h 103"/>
              <a:gd name="T4" fmla="*/ 2147483647 w 39"/>
              <a:gd name="T5" fmla="*/ 2147483647 h 103"/>
              <a:gd name="T6" fmla="*/ 2147483647 w 39"/>
              <a:gd name="T7" fmla="*/ 0 h 103"/>
              <a:gd name="T8" fmla="*/ 2147483647 w 39"/>
              <a:gd name="T9" fmla="*/ 0 h 103"/>
              <a:gd name="T10" fmla="*/ 2147483647 w 39"/>
              <a:gd name="T11" fmla="*/ 2147483647 h 103"/>
              <a:gd name="T12" fmla="*/ 0 w 39"/>
              <a:gd name="T13" fmla="*/ 2147483647 h 103"/>
              <a:gd name="T14" fmla="*/ 2147483647 w 39"/>
              <a:gd name="T15" fmla="*/ 2147483647 h 103"/>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103"/>
              <a:gd name="T26" fmla="*/ 39 w 39"/>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103">
                <a:moveTo>
                  <a:pt x="20" y="102"/>
                </a:moveTo>
                <a:lnTo>
                  <a:pt x="38" y="68"/>
                </a:lnTo>
                <a:lnTo>
                  <a:pt x="26" y="68"/>
                </a:lnTo>
                <a:lnTo>
                  <a:pt x="26" y="0"/>
                </a:lnTo>
                <a:lnTo>
                  <a:pt x="14" y="0"/>
                </a:lnTo>
                <a:lnTo>
                  <a:pt x="14" y="68"/>
                </a:lnTo>
                <a:lnTo>
                  <a:pt x="0" y="68"/>
                </a:lnTo>
                <a:lnTo>
                  <a:pt x="20" y="102"/>
                </a:lnTo>
              </a:path>
            </a:pathLst>
          </a:custGeom>
          <a:solidFill>
            <a:srgbClr val="FFCC00"/>
          </a:solidFill>
          <a:ln w="57150" cap="rnd">
            <a:solidFill>
              <a:srgbClr val="FFCC00"/>
            </a:solidFill>
            <a:round/>
            <a:headEnd type="none" w="sm" len="sm"/>
            <a:tailEnd type="none" w="sm" len="sm"/>
          </a:ln>
        </p:spPr>
        <p:txBody>
          <a:bodyPr/>
          <a:lstStyle/>
          <a:p>
            <a:endParaRPr lang="tr-TR"/>
          </a:p>
        </p:txBody>
      </p:sp>
      <p:sp>
        <p:nvSpPr>
          <p:cNvPr id="95255" name="Freeform 24"/>
          <p:cNvSpPr>
            <a:spLocks/>
          </p:cNvSpPr>
          <p:nvPr/>
        </p:nvSpPr>
        <p:spPr bwMode="auto">
          <a:xfrm>
            <a:off x="8386763" y="2500313"/>
            <a:ext cx="73025" cy="198437"/>
          </a:xfrm>
          <a:custGeom>
            <a:avLst/>
            <a:gdLst>
              <a:gd name="T0" fmla="*/ 2147483647 w 39"/>
              <a:gd name="T1" fmla="*/ 0 h 103"/>
              <a:gd name="T2" fmla="*/ 0 w 39"/>
              <a:gd name="T3" fmla="*/ 2147483647 h 103"/>
              <a:gd name="T4" fmla="*/ 2147483647 w 39"/>
              <a:gd name="T5" fmla="*/ 2147483647 h 103"/>
              <a:gd name="T6" fmla="*/ 2147483647 w 39"/>
              <a:gd name="T7" fmla="*/ 2147483647 h 103"/>
              <a:gd name="T8" fmla="*/ 2147483647 w 39"/>
              <a:gd name="T9" fmla="*/ 2147483647 h 103"/>
              <a:gd name="T10" fmla="*/ 2147483647 w 39"/>
              <a:gd name="T11" fmla="*/ 2147483647 h 103"/>
              <a:gd name="T12" fmla="*/ 2147483647 w 39"/>
              <a:gd name="T13" fmla="*/ 2147483647 h 103"/>
              <a:gd name="T14" fmla="*/ 2147483647 w 39"/>
              <a:gd name="T15" fmla="*/ 0 h 103"/>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103"/>
              <a:gd name="T26" fmla="*/ 39 w 39"/>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103">
                <a:moveTo>
                  <a:pt x="18" y="0"/>
                </a:moveTo>
                <a:lnTo>
                  <a:pt x="0" y="34"/>
                </a:lnTo>
                <a:lnTo>
                  <a:pt x="12" y="34"/>
                </a:lnTo>
                <a:lnTo>
                  <a:pt x="12" y="102"/>
                </a:lnTo>
                <a:lnTo>
                  <a:pt x="24" y="102"/>
                </a:lnTo>
                <a:lnTo>
                  <a:pt x="24" y="34"/>
                </a:lnTo>
                <a:lnTo>
                  <a:pt x="38" y="34"/>
                </a:lnTo>
                <a:lnTo>
                  <a:pt x="18" y="0"/>
                </a:lnTo>
              </a:path>
            </a:pathLst>
          </a:custGeom>
          <a:solidFill>
            <a:srgbClr val="FFCC00"/>
          </a:solidFill>
          <a:ln w="57150" cap="rnd">
            <a:solidFill>
              <a:srgbClr val="FFCC00"/>
            </a:solidFill>
            <a:round/>
            <a:headEnd type="none" w="sm" len="sm"/>
            <a:tailEnd type="none" w="sm" len="sm"/>
          </a:ln>
        </p:spPr>
        <p:txBody>
          <a:bodyPr/>
          <a:lstStyle/>
          <a:p>
            <a:endParaRPr lang="tr-TR"/>
          </a:p>
        </p:txBody>
      </p:sp>
      <p:sp>
        <p:nvSpPr>
          <p:cNvPr id="95256" name="Rectangle 25"/>
          <p:cNvSpPr>
            <a:spLocks noGrp="1" noRot="1" noChangeArrowheads="1"/>
          </p:cNvSpPr>
          <p:nvPr>
            <p:ph type="title"/>
          </p:nvPr>
        </p:nvSpPr>
        <p:spPr>
          <a:xfrm>
            <a:off x="500063" y="285750"/>
            <a:ext cx="8072437" cy="942975"/>
          </a:xfrm>
          <a:solidFill>
            <a:srgbClr val="FFC000"/>
          </a:solidFill>
          <a:ln w="76200">
            <a:solidFill>
              <a:srgbClr val="C00000"/>
            </a:solidFill>
          </a:ln>
        </p:spPr>
        <p:txBody>
          <a:bodyPr/>
          <a:lstStyle/>
          <a:p>
            <a:pPr eaLnBrk="1" hangingPunct="1"/>
            <a:r>
              <a:rPr lang="en-US" sz="2800" b="1" smtClean="0">
                <a:solidFill>
                  <a:schemeClr val="tx1"/>
                </a:solidFill>
                <a:latin typeface="Arial" pitchFamily="34" charset="0"/>
                <a:ea typeface="ＭＳ Ｐゴシック" charset="-128"/>
                <a:cs typeface="Arial" pitchFamily="34" charset="0"/>
              </a:rPr>
              <a:t>Thiazolidinedion</a:t>
            </a:r>
            <a:r>
              <a:rPr lang="tr-TR" sz="2800" b="1" smtClean="0">
                <a:solidFill>
                  <a:schemeClr val="tx1"/>
                </a:solidFill>
                <a:latin typeface="Arial" pitchFamily="34" charset="0"/>
                <a:ea typeface="ＭＳ Ｐゴシック" charset="-128"/>
                <a:cs typeface="Arial" pitchFamily="34" charset="0"/>
              </a:rPr>
              <a:t>lar</a:t>
            </a:r>
            <a:r>
              <a:rPr lang="en-US" sz="2800" b="1" smtClean="0">
                <a:solidFill>
                  <a:schemeClr val="tx1"/>
                </a:solidFill>
                <a:latin typeface="Arial" pitchFamily="34" charset="0"/>
                <a:ea typeface="ＭＳ Ｐゴシック" charset="-128"/>
                <a:cs typeface="Arial" pitchFamily="34" charset="0"/>
              </a:rPr>
              <a:t>: </a:t>
            </a:r>
            <a:br>
              <a:rPr lang="en-US" sz="2800" b="1" smtClean="0">
                <a:solidFill>
                  <a:schemeClr val="tx1"/>
                </a:solidFill>
                <a:latin typeface="Arial" pitchFamily="34" charset="0"/>
                <a:ea typeface="ＭＳ Ｐゴシック" charset="-128"/>
                <a:cs typeface="Arial" pitchFamily="34" charset="0"/>
              </a:rPr>
            </a:br>
            <a:r>
              <a:rPr lang="tr-TR" sz="2800" b="1" smtClean="0">
                <a:solidFill>
                  <a:schemeClr val="tx1"/>
                </a:solidFill>
                <a:latin typeface="Arial" pitchFamily="34" charset="0"/>
                <a:ea typeface="ＭＳ Ｐゴシック" charset="-128"/>
                <a:cs typeface="Arial" pitchFamily="34" charset="0"/>
              </a:rPr>
              <a:t>Etki Mekanizması</a:t>
            </a:r>
            <a:endParaRPr lang="en-US" sz="2800" b="1" smtClean="0">
              <a:solidFill>
                <a:schemeClr val="tx1"/>
              </a:solidFill>
              <a:latin typeface="Arial" pitchFamily="34" charset="0"/>
              <a:ea typeface="ＭＳ Ｐゴシック" charset="-128"/>
              <a:cs typeface="Arial" pitchFamily="34" charset="0"/>
            </a:endParaRPr>
          </a:p>
        </p:txBody>
      </p:sp>
      <p:sp>
        <p:nvSpPr>
          <p:cNvPr id="95257" name="Freeform 26"/>
          <p:cNvSpPr>
            <a:spLocks/>
          </p:cNvSpPr>
          <p:nvPr/>
        </p:nvSpPr>
        <p:spPr bwMode="auto">
          <a:xfrm rot="4152638">
            <a:off x="7112794" y="4725194"/>
            <a:ext cx="917575" cy="388937"/>
          </a:xfrm>
          <a:custGeom>
            <a:avLst/>
            <a:gdLst>
              <a:gd name="T0" fmla="*/ 2147483647 w 354"/>
              <a:gd name="T1" fmla="*/ 2147483647 h 161"/>
              <a:gd name="T2" fmla="*/ 2147483647 w 354"/>
              <a:gd name="T3" fmla="*/ 2147483647 h 161"/>
              <a:gd name="T4" fmla="*/ 2147483647 w 354"/>
              <a:gd name="T5" fmla="*/ 2147483647 h 161"/>
              <a:gd name="T6" fmla="*/ 2147483647 w 354"/>
              <a:gd name="T7" fmla="*/ 2147483647 h 161"/>
              <a:gd name="T8" fmla="*/ 2147483647 w 354"/>
              <a:gd name="T9" fmla="*/ 2147483647 h 161"/>
              <a:gd name="T10" fmla="*/ 2147483647 w 354"/>
              <a:gd name="T11" fmla="*/ 2147483647 h 161"/>
              <a:gd name="T12" fmla="*/ 2147483647 w 354"/>
              <a:gd name="T13" fmla="*/ 2147483647 h 161"/>
              <a:gd name="T14" fmla="*/ 2147483647 w 354"/>
              <a:gd name="T15" fmla="*/ 2147483647 h 161"/>
              <a:gd name="T16" fmla="*/ 2147483647 w 354"/>
              <a:gd name="T17" fmla="*/ 2147483647 h 161"/>
              <a:gd name="T18" fmla="*/ 2147483647 w 354"/>
              <a:gd name="T19" fmla="*/ 2147483647 h 161"/>
              <a:gd name="T20" fmla="*/ 2147483647 w 354"/>
              <a:gd name="T21" fmla="*/ 2147483647 h 161"/>
              <a:gd name="T22" fmla="*/ 2147483647 w 354"/>
              <a:gd name="T23" fmla="*/ 2147483647 h 161"/>
              <a:gd name="T24" fmla="*/ 2147483647 w 354"/>
              <a:gd name="T25" fmla="*/ 2147483647 h 161"/>
              <a:gd name="T26" fmla="*/ 2147483647 w 354"/>
              <a:gd name="T27" fmla="*/ 2147483647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95258" name="Freeform 27"/>
          <p:cNvSpPr>
            <a:spLocks/>
          </p:cNvSpPr>
          <p:nvPr/>
        </p:nvSpPr>
        <p:spPr bwMode="auto">
          <a:xfrm rot="4525227" flipH="1" flipV="1">
            <a:off x="6573044" y="3198019"/>
            <a:ext cx="917575" cy="388937"/>
          </a:xfrm>
          <a:custGeom>
            <a:avLst/>
            <a:gdLst>
              <a:gd name="T0" fmla="*/ 2147483647 w 354"/>
              <a:gd name="T1" fmla="*/ 2147483647 h 161"/>
              <a:gd name="T2" fmla="*/ 2147483647 w 354"/>
              <a:gd name="T3" fmla="*/ 2147483647 h 161"/>
              <a:gd name="T4" fmla="*/ 2147483647 w 354"/>
              <a:gd name="T5" fmla="*/ 2147483647 h 161"/>
              <a:gd name="T6" fmla="*/ 2147483647 w 354"/>
              <a:gd name="T7" fmla="*/ 2147483647 h 161"/>
              <a:gd name="T8" fmla="*/ 2147483647 w 354"/>
              <a:gd name="T9" fmla="*/ 2147483647 h 161"/>
              <a:gd name="T10" fmla="*/ 2147483647 w 354"/>
              <a:gd name="T11" fmla="*/ 2147483647 h 161"/>
              <a:gd name="T12" fmla="*/ 2147483647 w 354"/>
              <a:gd name="T13" fmla="*/ 2147483647 h 161"/>
              <a:gd name="T14" fmla="*/ 2147483647 w 354"/>
              <a:gd name="T15" fmla="*/ 2147483647 h 161"/>
              <a:gd name="T16" fmla="*/ 2147483647 w 354"/>
              <a:gd name="T17" fmla="*/ 2147483647 h 161"/>
              <a:gd name="T18" fmla="*/ 2147483647 w 354"/>
              <a:gd name="T19" fmla="*/ 2147483647 h 161"/>
              <a:gd name="T20" fmla="*/ 2147483647 w 354"/>
              <a:gd name="T21" fmla="*/ 2147483647 h 161"/>
              <a:gd name="T22" fmla="*/ 2147483647 w 354"/>
              <a:gd name="T23" fmla="*/ 2147483647 h 161"/>
              <a:gd name="T24" fmla="*/ 2147483647 w 354"/>
              <a:gd name="T25" fmla="*/ 2147483647 h 161"/>
              <a:gd name="T26" fmla="*/ 2147483647 w 354"/>
              <a:gd name="T27" fmla="*/ 2147483647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95259" name="Freeform 28"/>
          <p:cNvSpPr>
            <a:spLocks/>
          </p:cNvSpPr>
          <p:nvPr/>
        </p:nvSpPr>
        <p:spPr bwMode="black">
          <a:xfrm rot="4152638">
            <a:off x="6492081" y="3699669"/>
            <a:ext cx="1738313" cy="695325"/>
          </a:xfrm>
          <a:custGeom>
            <a:avLst/>
            <a:gdLst>
              <a:gd name="T0" fmla="*/ 2147483647 w 617"/>
              <a:gd name="T1" fmla="*/ 2147483647 h 197"/>
              <a:gd name="T2" fmla="*/ 2147483647 w 617"/>
              <a:gd name="T3" fmla="*/ 2147483647 h 197"/>
              <a:gd name="T4" fmla="*/ 2147483647 w 617"/>
              <a:gd name="T5" fmla="*/ 2147483647 h 197"/>
              <a:gd name="T6" fmla="*/ 2147483647 w 617"/>
              <a:gd name="T7" fmla="*/ 2147483647 h 197"/>
              <a:gd name="T8" fmla="*/ 2147483647 w 617"/>
              <a:gd name="T9" fmla="*/ 2147483647 h 197"/>
              <a:gd name="T10" fmla="*/ 2147483647 w 617"/>
              <a:gd name="T11" fmla="*/ 2147483647 h 197"/>
              <a:gd name="T12" fmla="*/ 2147483647 w 617"/>
              <a:gd name="T13" fmla="*/ 2147483647 h 197"/>
              <a:gd name="T14" fmla="*/ 2147483647 w 617"/>
              <a:gd name="T15" fmla="*/ 2147483647 h 197"/>
              <a:gd name="T16" fmla="*/ 2147483647 w 617"/>
              <a:gd name="T17" fmla="*/ 2147483647 h 197"/>
              <a:gd name="T18" fmla="*/ 2147483647 w 617"/>
              <a:gd name="T19" fmla="*/ 2147483647 h 197"/>
              <a:gd name="T20" fmla="*/ 2147483647 w 617"/>
              <a:gd name="T21" fmla="*/ 2147483647 h 197"/>
              <a:gd name="T22" fmla="*/ 2147483647 w 617"/>
              <a:gd name="T23" fmla="*/ 2147483647 h 197"/>
              <a:gd name="T24" fmla="*/ 2147483647 w 617"/>
              <a:gd name="T25" fmla="*/ 2147483647 h 197"/>
              <a:gd name="T26" fmla="*/ 2147483647 w 617"/>
              <a:gd name="T27" fmla="*/ 2147483647 h 197"/>
              <a:gd name="T28" fmla="*/ 2147483647 w 617"/>
              <a:gd name="T29" fmla="*/ 2147483647 h 1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7"/>
              <a:gd name="T46" fmla="*/ 0 h 197"/>
              <a:gd name="T47" fmla="*/ 617 w 617"/>
              <a:gd name="T48" fmla="*/ 197 h 1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7" h="197">
                <a:moveTo>
                  <a:pt x="19" y="104"/>
                </a:moveTo>
                <a:cubicBezTo>
                  <a:pt x="4" y="96"/>
                  <a:pt x="0" y="94"/>
                  <a:pt x="1" y="90"/>
                </a:cubicBezTo>
                <a:cubicBezTo>
                  <a:pt x="2" y="86"/>
                  <a:pt x="3" y="88"/>
                  <a:pt x="26" y="77"/>
                </a:cubicBezTo>
                <a:cubicBezTo>
                  <a:pt x="49" y="66"/>
                  <a:pt x="97" y="36"/>
                  <a:pt x="137" y="24"/>
                </a:cubicBezTo>
                <a:cubicBezTo>
                  <a:pt x="177" y="12"/>
                  <a:pt x="220" y="4"/>
                  <a:pt x="266" y="2"/>
                </a:cubicBezTo>
                <a:cubicBezTo>
                  <a:pt x="312" y="0"/>
                  <a:pt x="369" y="3"/>
                  <a:pt x="412" y="11"/>
                </a:cubicBezTo>
                <a:cubicBezTo>
                  <a:pt x="455" y="19"/>
                  <a:pt x="493" y="37"/>
                  <a:pt x="524" y="51"/>
                </a:cubicBezTo>
                <a:cubicBezTo>
                  <a:pt x="555" y="65"/>
                  <a:pt x="583" y="84"/>
                  <a:pt x="598" y="93"/>
                </a:cubicBezTo>
                <a:cubicBezTo>
                  <a:pt x="613" y="102"/>
                  <a:pt x="617" y="98"/>
                  <a:pt x="616" y="102"/>
                </a:cubicBezTo>
                <a:cubicBezTo>
                  <a:pt x="615" y="106"/>
                  <a:pt x="611" y="106"/>
                  <a:pt x="590" y="117"/>
                </a:cubicBezTo>
                <a:cubicBezTo>
                  <a:pt x="569" y="128"/>
                  <a:pt x="525" y="157"/>
                  <a:pt x="488" y="170"/>
                </a:cubicBezTo>
                <a:cubicBezTo>
                  <a:pt x="451" y="183"/>
                  <a:pt x="415" y="191"/>
                  <a:pt x="371" y="194"/>
                </a:cubicBezTo>
                <a:cubicBezTo>
                  <a:pt x="327" y="197"/>
                  <a:pt x="270" y="195"/>
                  <a:pt x="224" y="186"/>
                </a:cubicBezTo>
                <a:cubicBezTo>
                  <a:pt x="178" y="177"/>
                  <a:pt x="126" y="152"/>
                  <a:pt x="92" y="138"/>
                </a:cubicBezTo>
                <a:cubicBezTo>
                  <a:pt x="58" y="124"/>
                  <a:pt x="34" y="112"/>
                  <a:pt x="19" y="10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nvGrpSpPr>
          <p:cNvPr id="95260" name="Group 29"/>
          <p:cNvGrpSpPr>
            <a:grpSpLocks/>
          </p:cNvGrpSpPr>
          <p:nvPr/>
        </p:nvGrpSpPr>
        <p:grpSpPr bwMode="auto">
          <a:xfrm>
            <a:off x="2101850" y="4457700"/>
            <a:ext cx="1485900" cy="1169988"/>
            <a:chOff x="1672" y="2855"/>
            <a:chExt cx="601" cy="409"/>
          </a:xfrm>
        </p:grpSpPr>
        <p:sp>
          <p:nvSpPr>
            <p:cNvPr id="95352" name="Freeform 30"/>
            <p:cNvSpPr>
              <a:spLocks/>
            </p:cNvSpPr>
            <p:nvPr/>
          </p:nvSpPr>
          <p:spPr bwMode="black">
            <a:xfrm>
              <a:off x="1672" y="2855"/>
              <a:ext cx="380" cy="409"/>
            </a:xfrm>
            <a:custGeom>
              <a:avLst/>
              <a:gdLst>
                <a:gd name="T0" fmla="*/ 83 w 380"/>
                <a:gd name="T1" fmla="*/ 384 h 409"/>
                <a:gd name="T2" fmla="*/ 46 w 380"/>
                <a:gd name="T3" fmla="*/ 409 h 409"/>
                <a:gd name="T4" fmla="*/ 14 w 380"/>
                <a:gd name="T5" fmla="*/ 387 h 409"/>
                <a:gd name="T6" fmla="*/ 4 w 380"/>
                <a:gd name="T7" fmla="*/ 295 h 409"/>
                <a:gd name="T8" fmla="*/ 11 w 380"/>
                <a:gd name="T9" fmla="*/ 144 h 409"/>
                <a:gd name="T10" fmla="*/ 71 w 380"/>
                <a:gd name="T11" fmla="*/ 54 h 409"/>
                <a:gd name="T12" fmla="*/ 169 w 380"/>
                <a:gd name="T13" fmla="*/ 9 h 409"/>
                <a:gd name="T14" fmla="*/ 266 w 380"/>
                <a:gd name="T15" fmla="*/ 1 h 409"/>
                <a:gd name="T16" fmla="*/ 335 w 380"/>
                <a:gd name="T17" fmla="*/ 16 h 409"/>
                <a:gd name="T18" fmla="*/ 371 w 380"/>
                <a:gd name="T19" fmla="*/ 40 h 409"/>
                <a:gd name="T20" fmla="*/ 380 w 380"/>
                <a:gd name="T21" fmla="*/ 79 h 409"/>
                <a:gd name="T22" fmla="*/ 370 w 380"/>
                <a:gd name="T23" fmla="*/ 196 h 409"/>
                <a:gd name="T24" fmla="*/ 349 w 380"/>
                <a:gd name="T25" fmla="*/ 232 h 409"/>
                <a:gd name="T26" fmla="*/ 269 w 380"/>
                <a:gd name="T27" fmla="*/ 271 h 409"/>
                <a:gd name="T28" fmla="*/ 203 w 380"/>
                <a:gd name="T29" fmla="*/ 294 h 409"/>
                <a:gd name="T30" fmla="*/ 154 w 380"/>
                <a:gd name="T31" fmla="*/ 333 h 409"/>
                <a:gd name="T32" fmla="*/ 106 w 380"/>
                <a:gd name="T33" fmla="*/ 361 h 409"/>
                <a:gd name="T34" fmla="*/ 83 w 380"/>
                <a:gd name="T35" fmla="*/ 38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0"/>
                <a:gd name="T55" fmla="*/ 0 h 409"/>
                <a:gd name="T56" fmla="*/ 380 w 380"/>
                <a:gd name="T57" fmla="*/ 409 h 4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0" h="409">
                  <a:moveTo>
                    <a:pt x="83" y="384"/>
                  </a:moveTo>
                  <a:cubicBezTo>
                    <a:pt x="73" y="392"/>
                    <a:pt x="57" y="409"/>
                    <a:pt x="46" y="409"/>
                  </a:cubicBezTo>
                  <a:cubicBezTo>
                    <a:pt x="35" y="409"/>
                    <a:pt x="21" y="406"/>
                    <a:pt x="14" y="387"/>
                  </a:cubicBezTo>
                  <a:cubicBezTo>
                    <a:pt x="7" y="368"/>
                    <a:pt x="4" y="335"/>
                    <a:pt x="4" y="295"/>
                  </a:cubicBezTo>
                  <a:cubicBezTo>
                    <a:pt x="4" y="255"/>
                    <a:pt x="0" y="184"/>
                    <a:pt x="11" y="144"/>
                  </a:cubicBezTo>
                  <a:cubicBezTo>
                    <a:pt x="22" y="104"/>
                    <a:pt x="45" y="76"/>
                    <a:pt x="71" y="54"/>
                  </a:cubicBezTo>
                  <a:cubicBezTo>
                    <a:pt x="97" y="32"/>
                    <a:pt x="137" y="18"/>
                    <a:pt x="169" y="9"/>
                  </a:cubicBezTo>
                  <a:cubicBezTo>
                    <a:pt x="201" y="0"/>
                    <a:pt x="238" y="0"/>
                    <a:pt x="266" y="1"/>
                  </a:cubicBezTo>
                  <a:cubicBezTo>
                    <a:pt x="294" y="2"/>
                    <a:pt x="318" y="10"/>
                    <a:pt x="335" y="16"/>
                  </a:cubicBezTo>
                  <a:cubicBezTo>
                    <a:pt x="352" y="22"/>
                    <a:pt x="364" y="29"/>
                    <a:pt x="371" y="40"/>
                  </a:cubicBezTo>
                  <a:cubicBezTo>
                    <a:pt x="378" y="51"/>
                    <a:pt x="380" y="53"/>
                    <a:pt x="380" y="79"/>
                  </a:cubicBezTo>
                  <a:cubicBezTo>
                    <a:pt x="380" y="105"/>
                    <a:pt x="375" y="171"/>
                    <a:pt x="370" y="196"/>
                  </a:cubicBezTo>
                  <a:cubicBezTo>
                    <a:pt x="365" y="221"/>
                    <a:pt x="366" y="219"/>
                    <a:pt x="349" y="232"/>
                  </a:cubicBezTo>
                  <a:cubicBezTo>
                    <a:pt x="332" y="245"/>
                    <a:pt x="293" y="261"/>
                    <a:pt x="269" y="271"/>
                  </a:cubicBezTo>
                  <a:cubicBezTo>
                    <a:pt x="245" y="281"/>
                    <a:pt x="222" y="284"/>
                    <a:pt x="203" y="294"/>
                  </a:cubicBezTo>
                  <a:cubicBezTo>
                    <a:pt x="184" y="304"/>
                    <a:pt x="170" y="322"/>
                    <a:pt x="154" y="333"/>
                  </a:cubicBezTo>
                  <a:cubicBezTo>
                    <a:pt x="138" y="344"/>
                    <a:pt x="119" y="352"/>
                    <a:pt x="106" y="361"/>
                  </a:cubicBezTo>
                  <a:cubicBezTo>
                    <a:pt x="93" y="370"/>
                    <a:pt x="93" y="376"/>
                    <a:pt x="83" y="38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sp>
          <p:nvSpPr>
            <p:cNvPr id="95353" name="Freeform 31"/>
            <p:cNvSpPr>
              <a:spLocks/>
            </p:cNvSpPr>
            <p:nvPr/>
          </p:nvSpPr>
          <p:spPr bwMode="black">
            <a:xfrm>
              <a:off x="2016" y="2888"/>
              <a:ext cx="257" cy="189"/>
            </a:xfrm>
            <a:custGeom>
              <a:avLst/>
              <a:gdLst>
                <a:gd name="T0" fmla="*/ 11 w 269"/>
                <a:gd name="T1" fmla="*/ 46 h 189"/>
                <a:gd name="T2" fmla="*/ 26 w 269"/>
                <a:gd name="T3" fmla="*/ 10 h 189"/>
                <a:gd name="T4" fmla="*/ 46 w 269"/>
                <a:gd name="T5" fmla="*/ 1 h 189"/>
                <a:gd name="T6" fmla="*/ 110 w 269"/>
                <a:gd name="T7" fmla="*/ 4 h 189"/>
                <a:gd name="T8" fmla="*/ 161 w 269"/>
                <a:gd name="T9" fmla="*/ 28 h 189"/>
                <a:gd name="T10" fmla="*/ 183 w 269"/>
                <a:gd name="T11" fmla="*/ 43 h 189"/>
                <a:gd name="T12" fmla="*/ 195 w 269"/>
                <a:gd name="T13" fmla="*/ 42 h 189"/>
                <a:gd name="T14" fmla="*/ 187 w 269"/>
                <a:gd name="T15" fmla="*/ 64 h 189"/>
                <a:gd name="T16" fmla="*/ 163 w 269"/>
                <a:gd name="T17" fmla="*/ 88 h 189"/>
                <a:gd name="T18" fmla="*/ 139 w 269"/>
                <a:gd name="T19" fmla="*/ 118 h 189"/>
                <a:gd name="T20" fmla="*/ 98 w 269"/>
                <a:gd name="T21" fmla="*/ 154 h 189"/>
                <a:gd name="T22" fmla="*/ 47 w 269"/>
                <a:gd name="T23" fmla="*/ 184 h 189"/>
                <a:gd name="T24" fmla="*/ 18 w 269"/>
                <a:gd name="T25" fmla="*/ 184 h 189"/>
                <a:gd name="T26" fmla="*/ 1 w 269"/>
                <a:gd name="T27" fmla="*/ 163 h 189"/>
                <a:gd name="T28" fmla="*/ 11 w 269"/>
                <a:gd name="T29" fmla="*/ 46 h 1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9"/>
                <a:gd name="T46" fmla="*/ 0 h 189"/>
                <a:gd name="T47" fmla="*/ 269 w 269"/>
                <a:gd name="T48" fmla="*/ 189 h 1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9" h="189">
                  <a:moveTo>
                    <a:pt x="16" y="46"/>
                  </a:moveTo>
                  <a:cubicBezTo>
                    <a:pt x="21" y="21"/>
                    <a:pt x="26" y="17"/>
                    <a:pt x="34" y="10"/>
                  </a:cubicBezTo>
                  <a:cubicBezTo>
                    <a:pt x="42" y="3"/>
                    <a:pt x="44" y="2"/>
                    <a:pt x="63" y="1"/>
                  </a:cubicBezTo>
                  <a:cubicBezTo>
                    <a:pt x="82" y="0"/>
                    <a:pt x="124" y="0"/>
                    <a:pt x="151" y="4"/>
                  </a:cubicBezTo>
                  <a:cubicBezTo>
                    <a:pt x="178" y="8"/>
                    <a:pt x="206" y="22"/>
                    <a:pt x="223" y="28"/>
                  </a:cubicBezTo>
                  <a:cubicBezTo>
                    <a:pt x="240" y="34"/>
                    <a:pt x="245" y="41"/>
                    <a:pt x="252" y="43"/>
                  </a:cubicBezTo>
                  <a:cubicBezTo>
                    <a:pt x="259" y="45"/>
                    <a:pt x="267" y="39"/>
                    <a:pt x="268" y="42"/>
                  </a:cubicBezTo>
                  <a:cubicBezTo>
                    <a:pt x="269" y="45"/>
                    <a:pt x="266" y="56"/>
                    <a:pt x="259" y="64"/>
                  </a:cubicBezTo>
                  <a:cubicBezTo>
                    <a:pt x="252" y="72"/>
                    <a:pt x="236" y="79"/>
                    <a:pt x="225" y="88"/>
                  </a:cubicBezTo>
                  <a:cubicBezTo>
                    <a:pt x="214" y="97"/>
                    <a:pt x="205" y="107"/>
                    <a:pt x="190" y="118"/>
                  </a:cubicBezTo>
                  <a:cubicBezTo>
                    <a:pt x="175" y="129"/>
                    <a:pt x="157" y="143"/>
                    <a:pt x="136" y="154"/>
                  </a:cubicBezTo>
                  <a:cubicBezTo>
                    <a:pt x="115" y="165"/>
                    <a:pt x="82" y="179"/>
                    <a:pt x="64" y="184"/>
                  </a:cubicBezTo>
                  <a:cubicBezTo>
                    <a:pt x="46" y="189"/>
                    <a:pt x="35" y="187"/>
                    <a:pt x="25" y="184"/>
                  </a:cubicBezTo>
                  <a:cubicBezTo>
                    <a:pt x="15" y="181"/>
                    <a:pt x="2" y="186"/>
                    <a:pt x="1" y="163"/>
                  </a:cubicBezTo>
                  <a:cubicBezTo>
                    <a:pt x="0" y="140"/>
                    <a:pt x="11" y="71"/>
                    <a:pt x="16" y="46"/>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grpSp>
        <p:nvGrpSpPr>
          <p:cNvPr id="95261" name="Group 32"/>
          <p:cNvGrpSpPr>
            <a:grpSpLocks/>
          </p:cNvGrpSpPr>
          <p:nvPr/>
        </p:nvGrpSpPr>
        <p:grpSpPr bwMode="auto">
          <a:xfrm>
            <a:off x="1377950" y="2374900"/>
            <a:ext cx="1447800" cy="754063"/>
            <a:chOff x="234" y="1248"/>
            <a:chExt cx="1331" cy="597"/>
          </a:xfrm>
        </p:grpSpPr>
        <p:sp>
          <p:nvSpPr>
            <p:cNvPr id="95344" name="Freeform 33"/>
            <p:cNvSpPr>
              <a:spLocks/>
            </p:cNvSpPr>
            <p:nvPr/>
          </p:nvSpPr>
          <p:spPr bwMode="auto">
            <a:xfrm>
              <a:off x="234" y="1248"/>
              <a:ext cx="1331" cy="597"/>
            </a:xfrm>
            <a:custGeom>
              <a:avLst/>
              <a:gdLst>
                <a:gd name="T0" fmla="*/ 0 w 1331"/>
                <a:gd name="T1" fmla="*/ 87 h 597"/>
                <a:gd name="T2" fmla="*/ 9 w 1331"/>
                <a:gd name="T3" fmla="*/ 48 h 597"/>
                <a:gd name="T4" fmla="*/ 126 w 1331"/>
                <a:gd name="T5" fmla="*/ 0 h 597"/>
                <a:gd name="T6" fmla="*/ 231 w 1331"/>
                <a:gd name="T7" fmla="*/ 12 h 597"/>
                <a:gd name="T8" fmla="*/ 258 w 1331"/>
                <a:gd name="T9" fmla="*/ 24 h 597"/>
                <a:gd name="T10" fmla="*/ 276 w 1331"/>
                <a:gd name="T11" fmla="*/ 36 h 597"/>
                <a:gd name="T12" fmla="*/ 315 w 1331"/>
                <a:gd name="T13" fmla="*/ 129 h 597"/>
                <a:gd name="T14" fmla="*/ 375 w 1331"/>
                <a:gd name="T15" fmla="*/ 228 h 597"/>
                <a:gd name="T16" fmla="*/ 393 w 1331"/>
                <a:gd name="T17" fmla="*/ 255 h 597"/>
                <a:gd name="T18" fmla="*/ 414 w 1331"/>
                <a:gd name="T19" fmla="*/ 276 h 597"/>
                <a:gd name="T20" fmla="*/ 471 w 1331"/>
                <a:gd name="T21" fmla="*/ 327 h 597"/>
                <a:gd name="T22" fmla="*/ 621 w 1331"/>
                <a:gd name="T23" fmla="*/ 369 h 597"/>
                <a:gd name="T24" fmla="*/ 768 w 1331"/>
                <a:gd name="T25" fmla="*/ 369 h 597"/>
                <a:gd name="T26" fmla="*/ 810 w 1331"/>
                <a:gd name="T27" fmla="*/ 357 h 597"/>
                <a:gd name="T28" fmla="*/ 852 w 1331"/>
                <a:gd name="T29" fmla="*/ 330 h 597"/>
                <a:gd name="T30" fmla="*/ 912 w 1331"/>
                <a:gd name="T31" fmla="*/ 306 h 597"/>
                <a:gd name="T32" fmla="*/ 1080 w 1331"/>
                <a:gd name="T33" fmla="*/ 261 h 597"/>
                <a:gd name="T34" fmla="*/ 1113 w 1331"/>
                <a:gd name="T35" fmla="*/ 252 h 597"/>
                <a:gd name="T36" fmla="*/ 1131 w 1331"/>
                <a:gd name="T37" fmla="*/ 246 h 597"/>
                <a:gd name="T38" fmla="*/ 1269 w 1331"/>
                <a:gd name="T39" fmla="*/ 285 h 597"/>
                <a:gd name="T40" fmla="*/ 1320 w 1331"/>
                <a:gd name="T41" fmla="*/ 336 h 597"/>
                <a:gd name="T42" fmla="*/ 1323 w 1331"/>
                <a:gd name="T43" fmla="*/ 426 h 597"/>
                <a:gd name="T44" fmla="*/ 1284 w 1331"/>
                <a:gd name="T45" fmla="*/ 477 h 597"/>
                <a:gd name="T46" fmla="*/ 1266 w 1331"/>
                <a:gd name="T47" fmla="*/ 483 h 597"/>
                <a:gd name="T48" fmla="*/ 1173 w 1331"/>
                <a:gd name="T49" fmla="*/ 465 h 597"/>
                <a:gd name="T50" fmla="*/ 1089 w 1331"/>
                <a:gd name="T51" fmla="*/ 465 h 597"/>
                <a:gd name="T52" fmla="*/ 1077 w 1331"/>
                <a:gd name="T53" fmla="*/ 483 h 597"/>
                <a:gd name="T54" fmla="*/ 1014 w 1331"/>
                <a:gd name="T55" fmla="*/ 522 h 597"/>
                <a:gd name="T56" fmla="*/ 864 w 1331"/>
                <a:gd name="T57" fmla="*/ 576 h 597"/>
                <a:gd name="T58" fmla="*/ 765 w 1331"/>
                <a:gd name="T59" fmla="*/ 597 h 597"/>
                <a:gd name="T60" fmla="*/ 522 w 1331"/>
                <a:gd name="T61" fmla="*/ 579 h 597"/>
                <a:gd name="T62" fmla="*/ 492 w 1331"/>
                <a:gd name="T63" fmla="*/ 567 h 597"/>
                <a:gd name="T64" fmla="*/ 468 w 1331"/>
                <a:gd name="T65" fmla="*/ 561 h 597"/>
                <a:gd name="T66" fmla="*/ 378 w 1331"/>
                <a:gd name="T67" fmla="*/ 531 h 597"/>
                <a:gd name="T68" fmla="*/ 297 w 1331"/>
                <a:gd name="T69" fmla="*/ 504 h 597"/>
                <a:gd name="T70" fmla="*/ 249 w 1331"/>
                <a:gd name="T71" fmla="*/ 483 h 597"/>
                <a:gd name="T72" fmla="*/ 198 w 1331"/>
                <a:gd name="T73" fmla="*/ 444 h 597"/>
                <a:gd name="T74" fmla="*/ 84 w 1331"/>
                <a:gd name="T75" fmla="*/ 348 h 597"/>
                <a:gd name="T76" fmla="*/ 60 w 1331"/>
                <a:gd name="T77" fmla="*/ 309 h 597"/>
                <a:gd name="T78" fmla="*/ 36 w 1331"/>
                <a:gd name="T79" fmla="*/ 258 h 597"/>
                <a:gd name="T80" fmla="*/ 18 w 1331"/>
                <a:gd name="T81" fmla="*/ 204 h 597"/>
                <a:gd name="T82" fmla="*/ 3 w 1331"/>
                <a:gd name="T83" fmla="*/ 120 h 597"/>
                <a:gd name="T84" fmla="*/ 0 w 1331"/>
                <a:gd name="T85" fmla="*/ 87 h 5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31"/>
                <a:gd name="T130" fmla="*/ 0 h 597"/>
                <a:gd name="T131" fmla="*/ 1331 w 1331"/>
                <a:gd name="T132" fmla="*/ 597 h 59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31" h="597">
                  <a:moveTo>
                    <a:pt x="0" y="87"/>
                  </a:moveTo>
                  <a:cubicBezTo>
                    <a:pt x="1" y="81"/>
                    <a:pt x="4" y="53"/>
                    <a:pt x="9" y="48"/>
                  </a:cubicBezTo>
                  <a:cubicBezTo>
                    <a:pt x="40" y="17"/>
                    <a:pt x="84" y="4"/>
                    <a:pt x="126" y="0"/>
                  </a:cubicBezTo>
                  <a:cubicBezTo>
                    <a:pt x="161" y="2"/>
                    <a:pt x="197" y="2"/>
                    <a:pt x="231" y="12"/>
                  </a:cubicBezTo>
                  <a:cubicBezTo>
                    <a:pt x="240" y="15"/>
                    <a:pt x="250" y="20"/>
                    <a:pt x="258" y="24"/>
                  </a:cubicBezTo>
                  <a:cubicBezTo>
                    <a:pt x="264" y="28"/>
                    <a:pt x="276" y="36"/>
                    <a:pt x="276" y="36"/>
                  </a:cubicBezTo>
                  <a:cubicBezTo>
                    <a:pt x="288" y="83"/>
                    <a:pt x="271" y="107"/>
                    <a:pt x="315" y="129"/>
                  </a:cubicBezTo>
                  <a:cubicBezTo>
                    <a:pt x="335" y="162"/>
                    <a:pt x="353" y="197"/>
                    <a:pt x="375" y="228"/>
                  </a:cubicBezTo>
                  <a:cubicBezTo>
                    <a:pt x="381" y="237"/>
                    <a:pt x="385" y="247"/>
                    <a:pt x="393" y="255"/>
                  </a:cubicBezTo>
                  <a:cubicBezTo>
                    <a:pt x="400" y="262"/>
                    <a:pt x="414" y="276"/>
                    <a:pt x="414" y="276"/>
                  </a:cubicBezTo>
                  <a:cubicBezTo>
                    <a:pt x="422" y="300"/>
                    <a:pt x="451" y="314"/>
                    <a:pt x="471" y="327"/>
                  </a:cubicBezTo>
                  <a:cubicBezTo>
                    <a:pt x="515" y="357"/>
                    <a:pt x="568" y="366"/>
                    <a:pt x="621" y="369"/>
                  </a:cubicBezTo>
                  <a:cubicBezTo>
                    <a:pt x="678" y="379"/>
                    <a:pt x="654" y="376"/>
                    <a:pt x="768" y="369"/>
                  </a:cubicBezTo>
                  <a:cubicBezTo>
                    <a:pt x="783" y="368"/>
                    <a:pt x="810" y="357"/>
                    <a:pt x="810" y="357"/>
                  </a:cubicBezTo>
                  <a:cubicBezTo>
                    <a:pt x="822" y="345"/>
                    <a:pt x="835" y="334"/>
                    <a:pt x="852" y="330"/>
                  </a:cubicBezTo>
                  <a:cubicBezTo>
                    <a:pt x="872" y="318"/>
                    <a:pt x="892" y="316"/>
                    <a:pt x="912" y="306"/>
                  </a:cubicBezTo>
                  <a:cubicBezTo>
                    <a:pt x="967" y="278"/>
                    <a:pt x="1018" y="264"/>
                    <a:pt x="1080" y="261"/>
                  </a:cubicBezTo>
                  <a:cubicBezTo>
                    <a:pt x="1091" y="257"/>
                    <a:pt x="1102" y="256"/>
                    <a:pt x="1113" y="252"/>
                  </a:cubicBezTo>
                  <a:cubicBezTo>
                    <a:pt x="1119" y="250"/>
                    <a:pt x="1131" y="246"/>
                    <a:pt x="1131" y="246"/>
                  </a:cubicBezTo>
                  <a:cubicBezTo>
                    <a:pt x="1208" y="250"/>
                    <a:pt x="1214" y="246"/>
                    <a:pt x="1269" y="285"/>
                  </a:cubicBezTo>
                  <a:cubicBezTo>
                    <a:pt x="1290" y="300"/>
                    <a:pt x="1307" y="314"/>
                    <a:pt x="1320" y="336"/>
                  </a:cubicBezTo>
                  <a:cubicBezTo>
                    <a:pt x="1329" y="371"/>
                    <a:pt x="1331" y="371"/>
                    <a:pt x="1323" y="426"/>
                  </a:cubicBezTo>
                  <a:cubicBezTo>
                    <a:pt x="1322" y="434"/>
                    <a:pt x="1292" y="473"/>
                    <a:pt x="1284" y="477"/>
                  </a:cubicBezTo>
                  <a:cubicBezTo>
                    <a:pt x="1278" y="480"/>
                    <a:pt x="1266" y="483"/>
                    <a:pt x="1266" y="483"/>
                  </a:cubicBezTo>
                  <a:cubicBezTo>
                    <a:pt x="1232" y="480"/>
                    <a:pt x="1206" y="468"/>
                    <a:pt x="1173" y="465"/>
                  </a:cubicBezTo>
                  <a:cubicBezTo>
                    <a:pt x="1143" y="459"/>
                    <a:pt x="1128" y="455"/>
                    <a:pt x="1089" y="465"/>
                  </a:cubicBezTo>
                  <a:cubicBezTo>
                    <a:pt x="1082" y="467"/>
                    <a:pt x="1083" y="480"/>
                    <a:pt x="1077" y="483"/>
                  </a:cubicBezTo>
                  <a:cubicBezTo>
                    <a:pt x="1054" y="494"/>
                    <a:pt x="1035" y="508"/>
                    <a:pt x="1014" y="522"/>
                  </a:cubicBezTo>
                  <a:cubicBezTo>
                    <a:pt x="981" y="544"/>
                    <a:pt x="904" y="570"/>
                    <a:pt x="864" y="576"/>
                  </a:cubicBezTo>
                  <a:cubicBezTo>
                    <a:pt x="832" y="587"/>
                    <a:pt x="797" y="589"/>
                    <a:pt x="765" y="597"/>
                  </a:cubicBezTo>
                  <a:cubicBezTo>
                    <a:pt x="668" y="595"/>
                    <a:pt x="608" y="593"/>
                    <a:pt x="522" y="579"/>
                  </a:cubicBezTo>
                  <a:cubicBezTo>
                    <a:pt x="510" y="573"/>
                    <a:pt x="507" y="571"/>
                    <a:pt x="492" y="567"/>
                  </a:cubicBezTo>
                  <a:cubicBezTo>
                    <a:pt x="484" y="565"/>
                    <a:pt x="468" y="561"/>
                    <a:pt x="468" y="561"/>
                  </a:cubicBezTo>
                  <a:cubicBezTo>
                    <a:pt x="443" y="544"/>
                    <a:pt x="407" y="541"/>
                    <a:pt x="378" y="531"/>
                  </a:cubicBezTo>
                  <a:cubicBezTo>
                    <a:pt x="351" y="522"/>
                    <a:pt x="324" y="509"/>
                    <a:pt x="297" y="504"/>
                  </a:cubicBezTo>
                  <a:cubicBezTo>
                    <a:pt x="281" y="496"/>
                    <a:pt x="265" y="491"/>
                    <a:pt x="249" y="483"/>
                  </a:cubicBezTo>
                  <a:cubicBezTo>
                    <a:pt x="229" y="473"/>
                    <a:pt x="216" y="456"/>
                    <a:pt x="198" y="444"/>
                  </a:cubicBezTo>
                  <a:cubicBezTo>
                    <a:pt x="158" y="417"/>
                    <a:pt x="119" y="383"/>
                    <a:pt x="84" y="348"/>
                  </a:cubicBezTo>
                  <a:cubicBezTo>
                    <a:pt x="79" y="333"/>
                    <a:pt x="68" y="322"/>
                    <a:pt x="60" y="309"/>
                  </a:cubicBezTo>
                  <a:cubicBezTo>
                    <a:pt x="50" y="293"/>
                    <a:pt x="47" y="274"/>
                    <a:pt x="36" y="258"/>
                  </a:cubicBezTo>
                  <a:cubicBezTo>
                    <a:pt x="31" y="239"/>
                    <a:pt x="22" y="223"/>
                    <a:pt x="18" y="204"/>
                  </a:cubicBezTo>
                  <a:cubicBezTo>
                    <a:pt x="15" y="174"/>
                    <a:pt x="6" y="150"/>
                    <a:pt x="3" y="120"/>
                  </a:cubicBezTo>
                  <a:cubicBezTo>
                    <a:pt x="0" y="91"/>
                    <a:pt x="0" y="71"/>
                    <a:pt x="0" y="87"/>
                  </a:cubicBezTo>
                  <a:close/>
                </a:path>
              </a:pathLst>
            </a:custGeom>
            <a:solidFill>
              <a:srgbClr val="FFCCFF"/>
            </a:solidFill>
            <a:ln w="28575">
              <a:solidFill>
                <a:schemeClr val="tx1"/>
              </a:solidFill>
              <a:round/>
              <a:headEnd/>
              <a:tailEnd/>
            </a:ln>
          </p:spPr>
          <p:txBody>
            <a:bodyPr wrap="none" anchor="ctr">
              <a:spAutoFit/>
            </a:bodyPr>
            <a:lstStyle/>
            <a:p>
              <a:endParaRPr lang="tr-TR"/>
            </a:p>
          </p:txBody>
        </p:sp>
        <p:sp>
          <p:nvSpPr>
            <p:cNvPr id="95345" name="Freeform 34"/>
            <p:cNvSpPr>
              <a:spLocks/>
            </p:cNvSpPr>
            <p:nvPr/>
          </p:nvSpPr>
          <p:spPr bwMode="auto">
            <a:xfrm>
              <a:off x="1416" y="1504"/>
              <a:ext cx="136" cy="219"/>
            </a:xfrm>
            <a:custGeom>
              <a:avLst/>
              <a:gdLst>
                <a:gd name="T0" fmla="*/ 90 w 136"/>
                <a:gd name="T1" fmla="*/ 212 h 218"/>
                <a:gd name="T2" fmla="*/ 30 w 136"/>
                <a:gd name="T3" fmla="*/ 203 h 218"/>
                <a:gd name="T4" fmla="*/ 15 w 136"/>
                <a:gd name="T5" fmla="*/ 119 h 218"/>
                <a:gd name="T6" fmla="*/ 12 w 136"/>
                <a:gd name="T7" fmla="*/ 49 h 218"/>
                <a:gd name="T8" fmla="*/ 3 w 136"/>
                <a:gd name="T9" fmla="*/ 28 h 218"/>
                <a:gd name="T10" fmla="*/ 33 w 136"/>
                <a:gd name="T11" fmla="*/ 4 h 218"/>
                <a:gd name="T12" fmla="*/ 96 w 136"/>
                <a:gd name="T13" fmla="*/ 52 h 218"/>
                <a:gd name="T14" fmla="*/ 135 w 136"/>
                <a:gd name="T15" fmla="*/ 122 h 218"/>
                <a:gd name="T16" fmla="*/ 90 w 136"/>
                <a:gd name="T17" fmla="*/ 212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
                <a:gd name="T28" fmla="*/ 0 h 218"/>
                <a:gd name="T29" fmla="*/ 136 w 136"/>
                <a:gd name="T30" fmla="*/ 218 h 2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 h="218">
                  <a:moveTo>
                    <a:pt x="90" y="205"/>
                  </a:moveTo>
                  <a:cubicBezTo>
                    <a:pt x="73" y="218"/>
                    <a:pt x="42" y="211"/>
                    <a:pt x="30" y="196"/>
                  </a:cubicBezTo>
                  <a:cubicBezTo>
                    <a:pt x="18" y="181"/>
                    <a:pt x="18" y="136"/>
                    <a:pt x="15" y="112"/>
                  </a:cubicBezTo>
                  <a:cubicBezTo>
                    <a:pt x="12" y="88"/>
                    <a:pt x="14" y="63"/>
                    <a:pt x="12" y="49"/>
                  </a:cubicBezTo>
                  <a:cubicBezTo>
                    <a:pt x="10" y="35"/>
                    <a:pt x="0" y="35"/>
                    <a:pt x="3" y="28"/>
                  </a:cubicBezTo>
                  <a:cubicBezTo>
                    <a:pt x="6" y="21"/>
                    <a:pt x="18" y="0"/>
                    <a:pt x="33" y="4"/>
                  </a:cubicBezTo>
                  <a:cubicBezTo>
                    <a:pt x="48" y="8"/>
                    <a:pt x="79" y="34"/>
                    <a:pt x="96" y="52"/>
                  </a:cubicBezTo>
                  <a:cubicBezTo>
                    <a:pt x="113" y="70"/>
                    <a:pt x="134" y="90"/>
                    <a:pt x="135" y="115"/>
                  </a:cubicBezTo>
                  <a:cubicBezTo>
                    <a:pt x="136" y="140"/>
                    <a:pt x="107" y="192"/>
                    <a:pt x="90" y="205"/>
                  </a:cubicBezTo>
                  <a:close/>
                </a:path>
              </a:pathLst>
            </a:custGeom>
            <a:gradFill rotWithShape="0">
              <a:gsLst>
                <a:gs pos="0">
                  <a:srgbClr val="765E76"/>
                </a:gs>
                <a:gs pos="50000">
                  <a:srgbClr val="FFCCFF"/>
                </a:gs>
                <a:gs pos="100000">
                  <a:srgbClr val="765E76"/>
                </a:gs>
              </a:gsLst>
              <a:lin ang="5400000" scaled="1"/>
            </a:gradFill>
            <a:ln w="28575">
              <a:solidFill>
                <a:schemeClr val="tx1"/>
              </a:solidFill>
              <a:round/>
              <a:headEnd/>
              <a:tailEnd/>
            </a:ln>
          </p:spPr>
          <p:txBody>
            <a:bodyPr wrap="none" anchor="ctr">
              <a:spAutoFit/>
            </a:bodyPr>
            <a:lstStyle/>
            <a:p>
              <a:endParaRPr lang="tr-TR"/>
            </a:p>
          </p:txBody>
        </p:sp>
        <p:sp>
          <p:nvSpPr>
            <p:cNvPr id="95346" name="Freeform 35"/>
            <p:cNvSpPr>
              <a:spLocks/>
            </p:cNvSpPr>
            <p:nvPr/>
          </p:nvSpPr>
          <p:spPr bwMode="auto">
            <a:xfrm>
              <a:off x="432" y="1263"/>
              <a:ext cx="51" cy="251"/>
            </a:xfrm>
            <a:custGeom>
              <a:avLst/>
              <a:gdLst>
                <a:gd name="T0" fmla="*/ 6 w 52"/>
                <a:gd name="T1" fmla="*/ 0 h 252"/>
                <a:gd name="T2" fmla="*/ 6 w 52"/>
                <a:gd name="T3" fmla="*/ 33 h 252"/>
                <a:gd name="T4" fmla="*/ 0 w 52"/>
                <a:gd name="T5" fmla="*/ 51 h 252"/>
                <a:gd name="T6" fmla="*/ 32 w 52"/>
                <a:gd name="T7" fmla="*/ 126 h 252"/>
                <a:gd name="T8" fmla="*/ 44 w 52"/>
                <a:gd name="T9" fmla="*/ 146 h 252"/>
                <a:gd name="T10" fmla="*/ 41 w 52"/>
                <a:gd name="T11" fmla="*/ 215 h 252"/>
                <a:gd name="T12" fmla="*/ 26 w 52"/>
                <a:gd name="T13" fmla="*/ 245 h 252"/>
                <a:gd name="T14" fmla="*/ 0 60000 65536"/>
                <a:gd name="T15" fmla="*/ 0 60000 65536"/>
                <a:gd name="T16" fmla="*/ 0 60000 65536"/>
                <a:gd name="T17" fmla="*/ 0 60000 65536"/>
                <a:gd name="T18" fmla="*/ 0 60000 65536"/>
                <a:gd name="T19" fmla="*/ 0 60000 65536"/>
                <a:gd name="T20" fmla="*/ 0 60000 65536"/>
                <a:gd name="T21" fmla="*/ 0 w 52"/>
                <a:gd name="T22" fmla="*/ 0 h 252"/>
                <a:gd name="T23" fmla="*/ 52 w 52"/>
                <a:gd name="T24" fmla="*/ 252 h 2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252">
                  <a:moveTo>
                    <a:pt x="6" y="0"/>
                  </a:moveTo>
                  <a:cubicBezTo>
                    <a:pt x="11" y="15"/>
                    <a:pt x="11" y="10"/>
                    <a:pt x="6" y="33"/>
                  </a:cubicBezTo>
                  <a:cubicBezTo>
                    <a:pt x="5" y="39"/>
                    <a:pt x="0" y="51"/>
                    <a:pt x="0" y="51"/>
                  </a:cubicBezTo>
                  <a:cubicBezTo>
                    <a:pt x="3" y="82"/>
                    <a:pt x="17" y="104"/>
                    <a:pt x="39" y="126"/>
                  </a:cubicBezTo>
                  <a:cubicBezTo>
                    <a:pt x="42" y="136"/>
                    <a:pt x="48" y="143"/>
                    <a:pt x="51" y="153"/>
                  </a:cubicBezTo>
                  <a:cubicBezTo>
                    <a:pt x="50" y="176"/>
                    <a:pt x="52" y="199"/>
                    <a:pt x="48" y="222"/>
                  </a:cubicBezTo>
                  <a:cubicBezTo>
                    <a:pt x="46" y="234"/>
                    <a:pt x="30" y="240"/>
                    <a:pt x="30" y="252"/>
                  </a:cubicBezTo>
                </a:path>
              </a:pathLst>
            </a:custGeom>
            <a:noFill/>
            <a:ln w="19050">
              <a:solidFill>
                <a:schemeClr val="bg2"/>
              </a:solidFill>
              <a:round/>
              <a:headEnd/>
              <a:tailEnd/>
            </a:ln>
          </p:spPr>
          <p:txBody>
            <a:bodyPr wrap="none" anchor="ctr">
              <a:spAutoFit/>
            </a:bodyPr>
            <a:lstStyle/>
            <a:p>
              <a:endParaRPr lang="tr-TR"/>
            </a:p>
          </p:txBody>
        </p:sp>
        <p:sp>
          <p:nvSpPr>
            <p:cNvPr id="95347" name="Freeform 36"/>
            <p:cNvSpPr>
              <a:spLocks/>
            </p:cNvSpPr>
            <p:nvPr/>
          </p:nvSpPr>
          <p:spPr bwMode="auto">
            <a:xfrm>
              <a:off x="399" y="1464"/>
              <a:ext cx="196" cy="158"/>
            </a:xfrm>
            <a:custGeom>
              <a:avLst/>
              <a:gdLst>
                <a:gd name="T0" fmla="*/ 0 w 196"/>
                <a:gd name="T1" fmla="*/ 12 h 159"/>
                <a:gd name="T2" fmla="*/ 75 w 196"/>
                <a:gd name="T3" fmla="*/ 0 h 159"/>
                <a:gd name="T4" fmla="*/ 96 w 196"/>
                <a:gd name="T5" fmla="*/ 21 h 159"/>
                <a:gd name="T6" fmla="*/ 117 w 196"/>
                <a:gd name="T7" fmla="*/ 30 h 159"/>
                <a:gd name="T8" fmla="*/ 129 w 196"/>
                <a:gd name="T9" fmla="*/ 42 h 159"/>
                <a:gd name="T10" fmla="*/ 174 w 196"/>
                <a:gd name="T11" fmla="*/ 54 h 159"/>
                <a:gd name="T12" fmla="*/ 189 w 196"/>
                <a:gd name="T13" fmla="*/ 152 h 159"/>
                <a:gd name="T14" fmla="*/ 0 60000 65536"/>
                <a:gd name="T15" fmla="*/ 0 60000 65536"/>
                <a:gd name="T16" fmla="*/ 0 60000 65536"/>
                <a:gd name="T17" fmla="*/ 0 60000 65536"/>
                <a:gd name="T18" fmla="*/ 0 60000 65536"/>
                <a:gd name="T19" fmla="*/ 0 60000 65536"/>
                <a:gd name="T20" fmla="*/ 0 60000 65536"/>
                <a:gd name="T21" fmla="*/ 0 w 196"/>
                <a:gd name="T22" fmla="*/ 0 h 159"/>
                <a:gd name="T23" fmla="*/ 196 w 196"/>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159">
                  <a:moveTo>
                    <a:pt x="0" y="12"/>
                  </a:moveTo>
                  <a:cubicBezTo>
                    <a:pt x="28" y="10"/>
                    <a:pt x="49" y="9"/>
                    <a:pt x="75" y="0"/>
                  </a:cubicBezTo>
                  <a:cubicBezTo>
                    <a:pt x="89" y="5"/>
                    <a:pt x="88" y="13"/>
                    <a:pt x="96" y="21"/>
                  </a:cubicBezTo>
                  <a:cubicBezTo>
                    <a:pt x="101" y="26"/>
                    <a:pt x="111" y="25"/>
                    <a:pt x="117" y="30"/>
                  </a:cubicBezTo>
                  <a:cubicBezTo>
                    <a:pt x="122" y="33"/>
                    <a:pt x="124" y="39"/>
                    <a:pt x="129" y="42"/>
                  </a:cubicBezTo>
                  <a:cubicBezTo>
                    <a:pt x="142" y="48"/>
                    <a:pt x="160" y="49"/>
                    <a:pt x="174" y="54"/>
                  </a:cubicBezTo>
                  <a:cubicBezTo>
                    <a:pt x="196" y="87"/>
                    <a:pt x="189" y="117"/>
                    <a:pt x="189" y="159"/>
                  </a:cubicBezTo>
                </a:path>
              </a:pathLst>
            </a:custGeom>
            <a:noFill/>
            <a:ln w="19050">
              <a:solidFill>
                <a:schemeClr val="bg2"/>
              </a:solidFill>
              <a:round/>
              <a:headEnd/>
              <a:tailEnd/>
            </a:ln>
          </p:spPr>
          <p:txBody>
            <a:bodyPr wrap="none" anchor="ctr">
              <a:spAutoFit/>
            </a:bodyPr>
            <a:lstStyle/>
            <a:p>
              <a:endParaRPr lang="tr-TR"/>
            </a:p>
          </p:txBody>
        </p:sp>
        <p:sp>
          <p:nvSpPr>
            <p:cNvPr id="95348" name="Freeform 37"/>
            <p:cNvSpPr>
              <a:spLocks/>
            </p:cNvSpPr>
            <p:nvPr/>
          </p:nvSpPr>
          <p:spPr bwMode="auto">
            <a:xfrm>
              <a:off x="586" y="1551"/>
              <a:ext cx="74" cy="24"/>
            </a:xfrm>
            <a:custGeom>
              <a:avLst/>
              <a:gdLst>
                <a:gd name="T0" fmla="*/ 68 w 75"/>
                <a:gd name="T1" fmla="*/ 24 h 24"/>
                <a:gd name="T2" fmla="*/ 36 w 75"/>
                <a:gd name="T3" fmla="*/ 0 h 24"/>
                <a:gd name="T4" fmla="*/ 0 w 75"/>
                <a:gd name="T5" fmla="*/ 3 h 24"/>
                <a:gd name="T6" fmla="*/ 0 60000 65536"/>
                <a:gd name="T7" fmla="*/ 0 60000 65536"/>
                <a:gd name="T8" fmla="*/ 0 60000 65536"/>
                <a:gd name="T9" fmla="*/ 0 w 75"/>
                <a:gd name="T10" fmla="*/ 0 h 24"/>
                <a:gd name="T11" fmla="*/ 75 w 75"/>
                <a:gd name="T12" fmla="*/ 24 h 24"/>
              </a:gdLst>
              <a:ahLst/>
              <a:cxnLst>
                <a:cxn ang="T6">
                  <a:pos x="T0" y="T1"/>
                </a:cxn>
                <a:cxn ang="T7">
                  <a:pos x="T2" y="T3"/>
                </a:cxn>
                <a:cxn ang="T8">
                  <a:pos x="T4" y="T5"/>
                </a:cxn>
              </a:cxnLst>
              <a:rect l="T9" t="T10" r="T11" b="T12"/>
              <a:pathLst>
                <a:path w="75" h="24">
                  <a:moveTo>
                    <a:pt x="75" y="24"/>
                  </a:moveTo>
                  <a:cubicBezTo>
                    <a:pt x="63" y="16"/>
                    <a:pt x="50" y="5"/>
                    <a:pt x="36" y="0"/>
                  </a:cubicBezTo>
                  <a:cubicBezTo>
                    <a:pt x="10" y="4"/>
                    <a:pt x="22" y="3"/>
                    <a:pt x="0" y="3"/>
                  </a:cubicBezTo>
                </a:path>
              </a:pathLst>
            </a:custGeom>
            <a:noFill/>
            <a:ln w="19050">
              <a:solidFill>
                <a:schemeClr val="bg2"/>
              </a:solidFill>
              <a:round/>
              <a:headEnd/>
              <a:tailEnd/>
            </a:ln>
          </p:spPr>
          <p:txBody>
            <a:bodyPr wrap="none" anchor="ctr">
              <a:spAutoFit/>
            </a:bodyPr>
            <a:lstStyle/>
            <a:p>
              <a:endParaRPr lang="tr-TR"/>
            </a:p>
          </p:txBody>
        </p:sp>
        <p:sp>
          <p:nvSpPr>
            <p:cNvPr id="95349" name="Freeform 38"/>
            <p:cNvSpPr>
              <a:spLocks/>
            </p:cNvSpPr>
            <p:nvPr/>
          </p:nvSpPr>
          <p:spPr bwMode="auto">
            <a:xfrm>
              <a:off x="276" y="1501"/>
              <a:ext cx="285" cy="259"/>
            </a:xfrm>
            <a:custGeom>
              <a:avLst/>
              <a:gdLst>
                <a:gd name="T0" fmla="*/ 0 w 285"/>
                <a:gd name="T1" fmla="*/ 0 h 258"/>
                <a:gd name="T2" fmla="*/ 63 w 285"/>
                <a:gd name="T3" fmla="*/ 99 h 258"/>
                <a:gd name="T4" fmla="*/ 141 w 285"/>
                <a:gd name="T5" fmla="*/ 184 h 258"/>
                <a:gd name="T6" fmla="*/ 285 w 285"/>
                <a:gd name="T7" fmla="*/ 265 h 258"/>
                <a:gd name="T8" fmla="*/ 228 w 285"/>
                <a:gd name="T9" fmla="*/ 151 h 258"/>
                <a:gd name="T10" fmla="*/ 174 w 285"/>
                <a:gd name="T11" fmla="*/ 163 h 258"/>
                <a:gd name="T12" fmla="*/ 195 w 285"/>
                <a:gd name="T13" fmla="*/ 111 h 258"/>
                <a:gd name="T14" fmla="*/ 180 w 285"/>
                <a:gd name="T15" fmla="*/ 114 h 258"/>
                <a:gd name="T16" fmla="*/ 168 w 285"/>
                <a:gd name="T17" fmla="*/ 117 h 258"/>
                <a:gd name="T18" fmla="*/ 156 w 285"/>
                <a:gd name="T19" fmla="*/ 123 h 258"/>
                <a:gd name="T20" fmla="*/ 120 w 285"/>
                <a:gd name="T21" fmla="*/ 99 h 258"/>
                <a:gd name="T22" fmla="*/ 162 w 285"/>
                <a:gd name="T23" fmla="*/ 75 h 258"/>
                <a:gd name="T24" fmla="*/ 189 w 285"/>
                <a:gd name="T25" fmla="*/ 54 h 258"/>
                <a:gd name="T26" fmla="*/ 132 w 285"/>
                <a:gd name="T27" fmla="*/ 66 h 258"/>
                <a:gd name="T28" fmla="*/ 78 w 285"/>
                <a:gd name="T29" fmla="*/ 63 h 258"/>
                <a:gd name="T30" fmla="*/ 54 w 285"/>
                <a:gd name="T31" fmla="*/ 45 h 258"/>
                <a:gd name="T32" fmla="*/ 36 w 285"/>
                <a:gd name="T33" fmla="*/ 33 h 258"/>
                <a:gd name="T34" fmla="*/ 0 w 285"/>
                <a:gd name="T35" fmla="*/ 0 h 2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258"/>
                <a:gd name="T56" fmla="*/ 285 w 285"/>
                <a:gd name="T57" fmla="*/ 258 h 2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258">
                  <a:moveTo>
                    <a:pt x="0" y="0"/>
                  </a:moveTo>
                  <a:lnTo>
                    <a:pt x="63" y="99"/>
                  </a:lnTo>
                  <a:lnTo>
                    <a:pt x="141" y="177"/>
                  </a:lnTo>
                  <a:lnTo>
                    <a:pt x="285" y="258"/>
                  </a:lnTo>
                  <a:cubicBezTo>
                    <a:pt x="252" y="209"/>
                    <a:pt x="241" y="194"/>
                    <a:pt x="228" y="144"/>
                  </a:cubicBezTo>
                  <a:cubicBezTo>
                    <a:pt x="208" y="164"/>
                    <a:pt x="209" y="159"/>
                    <a:pt x="174" y="156"/>
                  </a:cubicBezTo>
                  <a:cubicBezTo>
                    <a:pt x="179" y="140"/>
                    <a:pt x="189" y="128"/>
                    <a:pt x="195" y="111"/>
                  </a:cubicBezTo>
                  <a:cubicBezTo>
                    <a:pt x="197" y="106"/>
                    <a:pt x="185" y="113"/>
                    <a:pt x="180" y="114"/>
                  </a:cubicBezTo>
                  <a:cubicBezTo>
                    <a:pt x="176" y="115"/>
                    <a:pt x="172" y="116"/>
                    <a:pt x="168" y="117"/>
                  </a:cubicBezTo>
                  <a:cubicBezTo>
                    <a:pt x="164" y="119"/>
                    <a:pt x="160" y="121"/>
                    <a:pt x="156" y="123"/>
                  </a:cubicBezTo>
                  <a:cubicBezTo>
                    <a:pt x="122" y="120"/>
                    <a:pt x="127" y="125"/>
                    <a:pt x="120" y="99"/>
                  </a:cubicBezTo>
                  <a:cubicBezTo>
                    <a:pt x="126" y="76"/>
                    <a:pt x="144" y="87"/>
                    <a:pt x="162" y="75"/>
                  </a:cubicBezTo>
                  <a:cubicBezTo>
                    <a:pt x="184" y="61"/>
                    <a:pt x="175" y="68"/>
                    <a:pt x="189" y="54"/>
                  </a:cubicBezTo>
                  <a:cubicBezTo>
                    <a:pt x="171" y="49"/>
                    <a:pt x="150" y="60"/>
                    <a:pt x="132" y="66"/>
                  </a:cubicBezTo>
                  <a:cubicBezTo>
                    <a:pt x="114" y="65"/>
                    <a:pt x="95" y="68"/>
                    <a:pt x="78" y="63"/>
                  </a:cubicBezTo>
                  <a:cubicBezTo>
                    <a:pt x="68" y="60"/>
                    <a:pt x="62" y="51"/>
                    <a:pt x="54" y="45"/>
                  </a:cubicBezTo>
                  <a:cubicBezTo>
                    <a:pt x="48" y="41"/>
                    <a:pt x="36" y="33"/>
                    <a:pt x="36" y="33"/>
                  </a:cubicBezTo>
                  <a:cubicBezTo>
                    <a:pt x="28" y="22"/>
                    <a:pt x="0" y="10"/>
                    <a:pt x="0" y="0"/>
                  </a:cubicBezTo>
                  <a:close/>
                </a:path>
              </a:pathLst>
            </a:custGeom>
            <a:solidFill>
              <a:srgbClr val="DB9DDB"/>
            </a:solidFill>
            <a:ln w="28575">
              <a:noFill/>
              <a:round/>
              <a:headEnd/>
              <a:tailEnd/>
            </a:ln>
          </p:spPr>
          <p:txBody>
            <a:bodyPr wrap="none" anchor="ctr">
              <a:spAutoFit/>
            </a:bodyPr>
            <a:lstStyle/>
            <a:p>
              <a:endParaRPr lang="tr-TR"/>
            </a:p>
          </p:txBody>
        </p:sp>
        <p:sp>
          <p:nvSpPr>
            <p:cNvPr id="95350" name="Freeform 39"/>
            <p:cNvSpPr>
              <a:spLocks/>
            </p:cNvSpPr>
            <p:nvPr/>
          </p:nvSpPr>
          <p:spPr bwMode="auto">
            <a:xfrm>
              <a:off x="813" y="1665"/>
              <a:ext cx="616" cy="177"/>
            </a:xfrm>
            <a:custGeom>
              <a:avLst/>
              <a:gdLst>
                <a:gd name="T0" fmla="*/ 0 w 618"/>
                <a:gd name="T1" fmla="*/ 234 h 168"/>
                <a:gd name="T2" fmla="*/ 54 w 618"/>
                <a:gd name="T3" fmla="*/ 221 h 168"/>
                <a:gd name="T4" fmla="*/ 144 w 618"/>
                <a:gd name="T5" fmla="*/ 203 h 168"/>
                <a:gd name="T6" fmla="*/ 236 w 618"/>
                <a:gd name="T7" fmla="*/ 169 h 168"/>
                <a:gd name="T8" fmla="*/ 314 w 618"/>
                <a:gd name="T9" fmla="*/ 143 h 168"/>
                <a:gd name="T10" fmla="*/ 380 w 618"/>
                <a:gd name="T11" fmla="*/ 107 h 168"/>
                <a:gd name="T12" fmla="*/ 413 w 618"/>
                <a:gd name="T13" fmla="*/ 91 h 168"/>
                <a:gd name="T14" fmla="*/ 458 w 618"/>
                <a:gd name="T15" fmla="*/ 39 h 168"/>
                <a:gd name="T16" fmla="*/ 469 w 618"/>
                <a:gd name="T17" fmla="*/ 0 h 168"/>
                <a:gd name="T18" fmla="*/ 604 w 618"/>
                <a:gd name="T19" fmla="*/ 39 h 168"/>
                <a:gd name="T20" fmla="*/ 565 w 618"/>
                <a:gd name="T21" fmla="*/ 56 h 168"/>
                <a:gd name="T22" fmla="*/ 538 w 618"/>
                <a:gd name="T23" fmla="*/ 44 h 168"/>
                <a:gd name="T24" fmla="*/ 529 w 618"/>
                <a:gd name="T25" fmla="*/ 39 h 168"/>
                <a:gd name="T26" fmla="*/ 472 w 618"/>
                <a:gd name="T27" fmla="*/ 100 h 168"/>
                <a:gd name="T28" fmla="*/ 365 w 618"/>
                <a:gd name="T29" fmla="*/ 160 h 168"/>
                <a:gd name="T30" fmla="*/ 144 w 618"/>
                <a:gd name="T31" fmla="*/ 241 h 168"/>
                <a:gd name="T32" fmla="*/ 0 w 618"/>
                <a:gd name="T33" fmla="*/ 234 h 1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8"/>
                <a:gd name="T52" fmla="*/ 0 h 168"/>
                <a:gd name="T53" fmla="*/ 618 w 618"/>
                <a:gd name="T54" fmla="*/ 168 h 1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8" h="168">
                  <a:moveTo>
                    <a:pt x="0" y="162"/>
                  </a:moveTo>
                  <a:cubicBezTo>
                    <a:pt x="19" y="158"/>
                    <a:pt x="33" y="155"/>
                    <a:pt x="54" y="153"/>
                  </a:cubicBezTo>
                  <a:cubicBezTo>
                    <a:pt x="87" y="145"/>
                    <a:pt x="105" y="143"/>
                    <a:pt x="144" y="141"/>
                  </a:cubicBezTo>
                  <a:cubicBezTo>
                    <a:pt x="178" y="136"/>
                    <a:pt x="210" y="123"/>
                    <a:pt x="243" y="117"/>
                  </a:cubicBezTo>
                  <a:cubicBezTo>
                    <a:pt x="270" y="112"/>
                    <a:pt x="295" y="108"/>
                    <a:pt x="321" y="99"/>
                  </a:cubicBezTo>
                  <a:cubicBezTo>
                    <a:pt x="343" y="91"/>
                    <a:pt x="365" y="84"/>
                    <a:pt x="387" y="75"/>
                  </a:cubicBezTo>
                  <a:cubicBezTo>
                    <a:pt x="398" y="71"/>
                    <a:pt x="420" y="63"/>
                    <a:pt x="420" y="63"/>
                  </a:cubicBezTo>
                  <a:cubicBezTo>
                    <a:pt x="434" y="49"/>
                    <a:pt x="452" y="38"/>
                    <a:pt x="468" y="27"/>
                  </a:cubicBezTo>
                  <a:cubicBezTo>
                    <a:pt x="474" y="18"/>
                    <a:pt x="477" y="9"/>
                    <a:pt x="483" y="0"/>
                  </a:cubicBezTo>
                  <a:cubicBezTo>
                    <a:pt x="528" y="3"/>
                    <a:pt x="575" y="13"/>
                    <a:pt x="618" y="27"/>
                  </a:cubicBezTo>
                  <a:lnTo>
                    <a:pt x="579" y="39"/>
                  </a:lnTo>
                  <a:cubicBezTo>
                    <a:pt x="579" y="39"/>
                    <a:pt x="552" y="30"/>
                    <a:pt x="552" y="30"/>
                  </a:cubicBezTo>
                  <a:cubicBezTo>
                    <a:pt x="549" y="29"/>
                    <a:pt x="543" y="27"/>
                    <a:pt x="543" y="27"/>
                  </a:cubicBezTo>
                  <a:cubicBezTo>
                    <a:pt x="508" y="32"/>
                    <a:pt x="513" y="50"/>
                    <a:pt x="486" y="69"/>
                  </a:cubicBezTo>
                  <a:cubicBezTo>
                    <a:pt x="454" y="92"/>
                    <a:pt x="409" y="102"/>
                    <a:pt x="372" y="111"/>
                  </a:cubicBezTo>
                  <a:cubicBezTo>
                    <a:pt x="310" y="152"/>
                    <a:pt x="215" y="150"/>
                    <a:pt x="144" y="168"/>
                  </a:cubicBezTo>
                  <a:cubicBezTo>
                    <a:pt x="96" y="167"/>
                    <a:pt x="47" y="153"/>
                    <a:pt x="0" y="162"/>
                  </a:cubicBezTo>
                  <a:close/>
                </a:path>
              </a:pathLst>
            </a:custGeom>
            <a:solidFill>
              <a:srgbClr val="DB9DDB"/>
            </a:solidFill>
            <a:ln w="28575">
              <a:noFill/>
              <a:round/>
              <a:headEnd/>
              <a:tailEnd/>
            </a:ln>
          </p:spPr>
          <p:txBody>
            <a:bodyPr anchor="ctr">
              <a:spAutoFit/>
            </a:bodyPr>
            <a:lstStyle/>
            <a:p>
              <a:endParaRPr lang="tr-TR"/>
            </a:p>
          </p:txBody>
        </p:sp>
        <p:sp>
          <p:nvSpPr>
            <p:cNvPr id="95351" name="Freeform 40"/>
            <p:cNvSpPr>
              <a:spLocks/>
            </p:cNvSpPr>
            <p:nvPr/>
          </p:nvSpPr>
          <p:spPr bwMode="auto">
            <a:xfrm>
              <a:off x="1269" y="1563"/>
              <a:ext cx="76" cy="137"/>
            </a:xfrm>
            <a:custGeom>
              <a:avLst/>
              <a:gdLst>
                <a:gd name="T0" fmla="*/ 82 w 75"/>
                <a:gd name="T1" fmla="*/ 131 h 138"/>
                <a:gd name="T2" fmla="*/ 30 w 75"/>
                <a:gd name="T3" fmla="*/ 86 h 138"/>
                <a:gd name="T4" fmla="*/ 0 w 75"/>
                <a:gd name="T5" fmla="*/ 0 h 138"/>
                <a:gd name="T6" fmla="*/ 0 60000 65536"/>
                <a:gd name="T7" fmla="*/ 0 60000 65536"/>
                <a:gd name="T8" fmla="*/ 0 60000 65536"/>
                <a:gd name="T9" fmla="*/ 0 w 75"/>
                <a:gd name="T10" fmla="*/ 0 h 138"/>
                <a:gd name="T11" fmla="*/ 75 w 75"/>
                <a:gd name="T12" fmla="*/ 138 h 138"/>
              </a:gdLst>
              <a:ahLst/>
              <a:cxnLst>
                <a:cxn ang="T6">
                  <a:pos x="T0" y="T1"/>
                </a:cxn>
                <a:cxn ang="T7">
                  <a:pos x="T2" y="T3"/>
                </a:cxn>
                <a:cxn ang="T8">
                  <a:pos x="T4" y="T5"/>
                </a:cxn>
              </a:cxnLst>
              <a:rect l="T9" t="T10" r="T11" b="T12"/>
              <a:pathLst>
                <a:path w="75" h="138">
                  <a:moveTo>
                    <a:pt x="75" y="138"/>
                  </a:moveTo>
                  <a:cubicBezTo>
                    <a:pt x="59" y="127"/>
                    <a:pt x="43" y="116"/>
                    <a:pt x="30" y="93"/>
                  </a:cubicBezTo>
                  <a:cubicBezTo>
                    <a:pt x="17" y="70"/>
                    <a:pt x="8" y="35"/>
                    <a:pt x="0" y="0"/>
                  </a:cubicBezTo>
                </a:path>
              </a:pathLst>
            </a:custGeom>
            <a:noFill/>
            <a:ln w="28575">
              <a:solidFill>
                <a:schemeClr val="tx1"/>
              </a:solidFill>
              <a:round/>
              <a:headEnd/>
              <a:tailEnd/>
            </a:ln>
          </p:spPr>
          <p:txBody>
            <a:bodyPr wrap="none" anchor="ctr">
              <a:spAutoFit/>
            </a:bodyPr>
            <a:lstStyle/>
            <a:p>
              <a:endParaRPr lang="tr-TR"/>
            </a:p>
          </p:txBody>
        </p:sp>
      </p:grpSp>
      <p:grpSp>
        <p:nvGrpSpPr>
          <p:cNvPr id="95262" name="Group 41"/>
          <p:cNvGrpSpPr>
            <a:grpSpLocks/>
          </p:cNvGrpSpPr>
          <p:nvPr/>
        </p:nvGrpSpPr>
        <p:grpSpPr bwMode="auto">
          <a:xfrm>
            <a:off x="4478338" y="5359400"/>
            <a:ext cx="1257300" cy="839788"/>
            <a:chOff x="2430" y="3448"/>
            <a:chExt cx="891" cy="529"/>
          </a:xfrm>
        </p:grpSpPr>
        <p:sp>
          <p:nvSpPr>
            <p:cNvPr id="95297" name="Freeform 42"/>
            <p:cNvSpPr>
              <a:spLocks/>
            </p:cNvSpPr>
            <p:nvPr/>
          </p:nvSpPr>
          <p:spPr bwMode="auto">
            <a:xfrm>
              <a:off x="2430" y="3448"/>
              <a:ext cx="891" cy="529"/>
            </a:xfrm>
            <a:custGeom>
              <a:avLst/>
              <a:gdLst>
                <a:gd name="T0" fmla="*/ 784 w 850"/>
                <a:gd name="T1" fmla="*/ 65 h 551"/>
                <a:gd name="T2" fmla="*/ 710 w 850"/>
                <a:gd name="T3" fmla="*/ 75 h 551"/>
                <a:gd name="T4" fmla="*/ 599 w 850"/>
                <a:gd name="T5" fmla="*/ 88 h 551"/>
                <a:gd name="T6" fmla="*/ 494 w 850"/>
                <a:gd name="T7" fmla="*/ 90 h 551"/>
                <a:gd name="T8" fmla="*/ 442 w 850"/>
                <a:gd name="T9" fmla="*/ 103 h 551"/>
                <a:gd name="T10" fmla="*/ 420 w 850"/>
                <a:gd name="T11" fmla="*/ 103 h 551"/>
                <a:gd name="T12" fmla="*/ 378 w 850"/>
                <a:gd name="T13" fmla="*/ 101 h 551"/>
                <a:gd name="T14" fmla="*/ 324 w 850"/>
                <a:gd name="T15" fmla="*/ 118 h 551"/>
                <a:gd name="T16" fmla="*/ 198 w 850"/>
                <a:gd name="T17" fmla="*/ 125 h 551"/>
                <a:gd name="T18" fmla="*/ 131 w 850"/>
                <a:gd name="T19" fmla="*/ 147 h 551"/>
                <a:gd name="T20" fmla="*/ 105 w 850"/>
                <a:gd name="T21" fmla="*/ 160 h 551"/>
                <a:gd name="T22" fmla="*/ 73 w 850"/>
                <a:gd name="T23" fmla="*/ 169 h 551"/>
                <a:gd name="T24" fmla="*/ 6 w 850"/>
                <a:gd name="T25" fmla="*/ 217 h 551"/>
                <a:gd name="T26" fmla="*/ 2 w 850"/>
                <a:gd name="T27" fmla="*/ 256 h 551"/>
                <a:gd name="T28" fmla="*/ 4 w 850"/>
                <a:gd name="T29" fmla="*/ 272 h 551"/>
                <a:gd name="T30" fmla="*/ 10 w 850"/>
                <a:gd name="T31" fmla="*/ 308 h 551"/>
                <a:gd name="T32" fmla="*/ 36 w 850"/>
                <a:gd name="T33" fmla="*/ 324 h 551"/>
                <a:gd name="T34" fmla="*/ 56 w 850"/>
                <a:gd name="T35" fmla="*/ 346 h 551"/>
                <a:gd name="T36" fmla="*/ 93 w 850"/>
                <a:gd name="T37" fmla="*/ 367 h 551"/>
                <a:gd name="T38" fmla="*/ 149 w 850"/>
                <a:gd name="T39" fmla="*/ 381 h 551"/>
                <a:gd name="T40" fmla="*/ 168 w 850"/>
                <a:gd name="T41" fmla="*/ 389 h 551"/>
                <a:gd name="T42" fmla="*/ 208 w 850"/>
                <a:gd name="T43" fmla="*/ 401 h 551"/>
                <a:gd name="T44" fmla="*/ 280 w 850"/>
                <a:gd name="T45" fmla="*/ 401 h 551"/>
                <a:gd name="T46" fmla="*/ 369 w 850"/>
                <a:gd name="T47" fmla="*/ 414 h 551"/>
                <a:gd name="T48" fmla="*/ 429 w 850"/>
                <a:gd name="T49" fmla="*/ 398 h 551"/>
                <a:gd name="T50" fmla="*/ 475 w 850"/>
                <a:gd name="T51" fmla="*/ 391 h 551"/>
                <a:gd name="T52" fmla="*/ 478 w 850"/>
                <a:gd name="T53" fmla="*/ 378 h 551"/>
                <a:gd name="T54" fmla="*/ 500 w 850"/>
                <a:gd name="T55" fmla="*/ 373 h 551"/>
                <a:gd name="T56" fmla="*/ 516 w 850"/>
                <a:gd name="T57" fmla="*/ 365 h 551"/>
                <a:gd name="T58" fmla="*/ 526 w 850"/>
                <a:gd name="T59" fmla="*/ 357 h 551"/>
                <a:gd name="T60" fmla="*/ 540 w 850"/>
                <a:gd name="T61" fmla="*/ 336 h 551"/>
                <a:gd name="T62" fmla="*/ 550 w 850"/>
                <a:gd name="T63" fmla="*/ 317 h 551"/>
                <a:gd name="T64" fmla="*/ 566 w 850"/>
                <a:gd name="T65" fmla="*/ 299 h 551"/>
                <a:gd name="T66" fmla="*/ 555 w 850"/>
                <a:gd name="T67" fmla="*/ 290 h 551"/>
                <a:gd name="T68" fmla="*/ 548 w 850"/>
                <a:gd name="T69" fmla="*/ 285 h 551"/>
                <a:gd name="T70" fmla="*/ 603 w 850"/>
                <a:gd name="T71" fmla="*/ 277 h 551"/>
                <a:gd name="T72" fmla="*/ 646 w 850"/>
                <a:gd name="T73" fmla="*/ 262 h 551"/>
                <a:gd name="T74" fmla="*/ 670 w 850"/>
                <a:gd name="T75" fmla="*/ 248 h 551"/>
                <a:gd name="T76" fmla="*/ 715 w 850"/>
                <a:gd name="T77" fmla="*/ 234 h 551"/>
                <a:gd name="T78" fmla="*/ 746 w 850"/>
                <a:gd name="T79" fmla="*/ 223 h 551"/>
                <a:gd name="T80" fmla="*/ 770 w 850"/>
                <a:gd name="T81" fmla="*/ 216 h 551"/>
                <a:gd name="T82" fmla="*/ 799 w 850"/>
                <a:gd name="T83" fmla="*/ 206 h 551"/>
                <a:gd name="T84" fmla="*/ 861 w 850"/>
                <a:gd name="T85" fmla="*/ 194 h 551"/>
                <a:gd name="T86" fmla="*/ 923 w 850"/>
                <a:gd name="T87" fmla="*/ 183 h 551"/>
                <a:gd name="T88" fmla="*/ 970 w 850"/>
                <a:gd name="T89" fmla="*/ 173 h 551"/>
                <a:gd name="T90" fmla="*/ 995 w 850"/>
                <a:gd name="T91" fmla="*/ 173 h 551"/>
                <a:gd name="T92" fmla="*/ 1008 w 850"/>
                <a:gd name="T93" fmla="*/ 166 h 551"/>
                <a:gd name="T94" fmla="*/ 1024 w 850"/>
                <a:gd name="T95" fmla="*/ 166 h 551"/>
                <a:gd name="T96" fmla="*/ 1047 w 850"/>
                <a:gd name="T97" fmla="*/ 158 h 551"/>
                <a:gd name="T98" fmla="*/ 1073 w 850"/>
                <a:gd name="T99" fmla="*/ 158 h 551"/>
                <a:gd name="T100" fmla="*/ 1104 w 850"/>
                <a:gd name="T101" fmla="*/ 142 h 551"/>
                <a:gd name="T102" fmla="*/ 1136 w 850"/>
                <a:gd name="T103" fmla="*/ 120 h 551"/>
                <a:gd name="T104" fmla="*/ 1140 w 850"/>
                <a:gd name="T105" fmla="*/ 93 h 551"/>
                <a:gd name="T106" fmla="*/ 1174 w 850"/>
                <a:gd name="T107" fmla="*/ 50 h 551"/>
                <a:gd name="T108" fmla="*/ 1174 w 850"/>
                <a:gd name="T109" fmla="*/ 10 h 551"/>
                <a:gd name="T110" fmla="*/ 1153 w 850"/>
                <a:gd name="T111" fmla="*/ 2 h 551"/>
                <a:gd name="T112" fmla="*/ 1102 w 850"/>
                <a:gd name="T113" fmla="*/ 10 h 551"/>
                <a:gd name="T114" fmla="*/ 1049 w 850"/>
                <a:gd name="T115" fmla="*/ 25 h 551"/>
                <a:gd name="T116" fmla="*/ 1017 w 850"/>
                <a:gd name="T117" fmla="*/ 32 h 551"/>
                <a:gd name="T118" fmla="*/ 952 w 850"/>
                <a:gd name="T119" fmla="*/ 56 h 551"/>
                <a:gd name="T120" fmla="*/ 866 w 850"/>
                <a:gd name="T121" fmla="*/ 51 h 5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0"/>
                <a:gd name="T184" fmla="*/ 0 h 551"/>
                <a:gd name="T185" fmla="*/ 850 w 850"/>
                <a:gd name="T186" fmla="*/ 551 h 5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0" h="551">
                  <a:moveTo>
                    <a:pt x="614" y="67"/>
                  </a:moveTo>
                  <a:lnTo>
                    <a:pt x="600" y="69"/>
                  </a:lnTo>
                  <a:lnTo>
                    <a:pt x="589" y="73"/>
                  </a:lnTo>
                  <a:lnTo>
                    <a:pt x="579" y="76"/>
                  </a:lnTo>
                  <a:lnTo>
                    <a:pt x="572" y="80"/>
                  </a:lnTo>
                  <a:lnTo>
                    <a:pt x="564" y="86"/>
                  </a:lnTo>
                  <a:lnTo>
                    <a:pt x="556" y="90"/>
                  </a:lnTo>
                  <a:lnTo>
                    <a:pt x="547" y="96"/>
                  </a:lnTo>
                  <a:lnTo>
                    <a:pt x="539" y="97"/>
                  </a:lnTo>
                  <a:lnTo>
                    <a:pt x="528" y="99"/>
                  </a:lnTo>
                  <a:lnTo>
                    <a:pt x="518" y="101"/>
                  </a:lnTo>
                  <a:lnTo>
                    <a:pt x="510" y="99"/>
                  </a:lnTo>
                  <a:lnTo>
                    <a:pt x="501" y="99"/>
                  </a:lnTo>
                  <a:lnTo>
                    <a:pt x="491" y="99"/>
                  </a:lnTo>
                  <a:lnTo>
                    <a:pt x="478" y="101"/>
                  </a:lnTo>
                  <a:lnTo>
                    <a:pt x="463" y="107"/>
                  </a:lnTo>
                  <a:lnTo>
                    <a:pt x="442" y="115"/>
                  </a:lnTo>
                  <a:lnTo>
                    <a:pt x="430" y="118"/>
                  </a:lnTo>
                  <a:lnTo>
                    <a:pt x="421" y="120"/>
                  </a:lnTo>
                  <a:lnTo>
                    <a:pt x="411" y="118"/>
                  </a:lnTo>
                  <a:lnTo>
                    <a:pt x="402" y="117"/>
                  </a:lnTo>
                  <a:lnTo>
                    <a:pt x="388" y="115"/>
                  </a:lnTo>
                  <a:lnTo>
                    <a:pt x="373" y="115"/>
                  </a:lnTo>
                  <a:lnTo>
                    <a:pt x="354" y="120"/>
                  </a:lnTo>
                  <a:lnTo>
                    <a:pt x="329" y="132"/>
                  </a:lnTo>
                  <a:lnTo>
                    <a:pt x="327" y="132"/>
                  </a:lnTo>
                  <a:lnTo>
                    <a:pt x="325" y="132"/>
                  </a:lnTo>
                  <a:lnTo>
                    <a:pt x="323" y="132"/>
                  </a:lnTo>
                  <a:lnTo>
                    <a:pt x="321" y="134"/>
                  </a:lnTo>
                  <a:lnTo>
                    <a:pt x="318" y="136"/>
                  </a:lnTo>
                  <a:lnTo>
                    <a:pt x="316" y="136"/>
                  </a:lnTo>
                  <a:lnTo>
                    <a:pt x="316" y="138"/>
                  </a:lnTo>
                  <a:lnTo>
                    <a:pt x="316" y="139"/>
                  </a:lnTo>
                  <a:lnTo>
                    <a:pt x="310" y="138"/>
                  </a:lnTo>
                  <a:lnTo>
                    <a:pt x="306" y="136"/>
                  </a:lnTo>
                  <a:lnTo>
                    <a:pt x="302" y="136"/>
                  </a:lnTo>
                  <a:lnTo>
                    <a:pt x="297" y="134"/>
                  </a:lnTo>
                  <a:lnTo>
                    <a:pt x="293" y="134"/>
                  </a:lnTo>
                  <a:lnTo>
                    <a:pt x="289" y="134"/>
                  </a:lnTo>
                  <a:lnTo>
                    <a:pt x="283" y="134"/>
                  </a:lnTo>
                  <a:lnTo>
                    <a:pt x="279" y="134"/>
                  </a:lnTo>
                  <a:lnTo>
                    <a:pt x="272" y="134"/>
                  </a:lnTo>
                  <a:lnTo>
                    <a:pt x="266" y="138"/>
                  </a:lnTo>
                  <a:lnTo>
                    <a:pt x="258" y="141"/>
                  </a:lnTo>
                  <a:lnTo>
                    <a:pt x="253" y="147"/>
                  </a:lnTo>
                  <a:lnTo>
                    <a:pt x="247" y="151"/>
                  </a:lnTo>
                  <a:lnTo>
                    <a:pt x="239" y="155"/>
                  </a:lnTo>
                  <a:lnTo>
                    <a:pt x="233" y="157"/>
                  </a:lnTo>
                  <a:lnTo>
                    <a:pt x="226" y="157"/>
                  </a:lnTo>
                  <a:lnTo>
                    <a:pt x="203" y="153"/>
                  </a:lnTo>
                  <a:lnTo>
                    <a:pt x="184" y="153"/>
                  </a:lnTo>
                  <a:lnTo>
                    <a:pt x="169" y="157"/>
                  </a:lnTo>
                  <a:lnTo>
                    <a:pt x="153" y="160"/>
                  </a:lnTo>
                  <a:lnTo>
                    <a:pt x="142" y="166"/>
                  </a:lnTo>
                  <a:lnTo>
                    <a:pt x="130" y="174"/>
                  </a:lnTo>
                  <a:lnTo>
                    <a:pt x="117" y="181"/>
                  </a:lnTo>
                  <a:lnTo>
                    <a:pt x="104" y="189"/>
                  </a:lnTo>
                  <a:lnTo>
                    <a:pt x="100" y="191"/>
                  </a:lnTo>
                  <a:lnTo>
                    <a:pt x="96" y="193"/>
                  </a:lnTo>
                  <a:lnTo>
                    <a:pt x="94" y="195"/>
                  </a:lnTo>
                  <a:lnTo>
                    <a:pt x="90" y="199"/>
                  </a:lnTo>
                  <a:lnTo>
                    <a:pt x="86" y="201"/>
                  </a:lnTo>
                  <a:lnTo>
                    <a:pt x="85" y="204"/>
                  </a:lnTo>
                  <a:lnTo>
                    <a:pt x="81" y="208"/>
                  </a:lnTo>
                  <a:lnTo>
                    <a:pt x="77" y="210"/>
                  </a:lnTo>
                  <a:lnTo>
                    <a:pt x="75" y="214"/>
                  </a:lnTo>
                  <a:lnTo>
                    <a:pt x="71" y="216"/>
                  </a:lnTo>
                  <a:lnTo>
                    <a:pt x="67" y="218"/>
                  </a:lnTo>
                  <a:lnTo>
                    <a:pt x="63" y="220"/>
                  </a:lnTo>
                  <a:lnTo>
                    <a:pt x="60" y="222"/>
                  </a:lnTo>
                  <a:lnTo>
                    <a:pt x="56" y="222"/>
                  </a:lnTo>
                  <a:lnTo>
                    <a:pt x="52" y="225"/>
                  </a:lnTo>
                  <a:lnTo>
                    <a:pt x="48" y="227"/>
                  </a:lnTo>
                  <a:lnTo>
                    <a:pt x="39" y="237"/>
                  </a:lnTo>
                  <a:lnTo>
                    <a:pt x="27" y="248"/>
                  </a:lnTo>
                  <a:lnTo>
                    <a:pt x="20" y="262"/>
                  </a:lnTo>
                  <a:lnTo>
                    <a:pt x="12" y="275"/>
                  </a:lnTo>
                  <a:lnTo>
                    <a:pt x="6" y="288"/>
                  </a:lnTo>
                  <a:lnTo>
                    <a:pt x="2" y="304"/>
                  </a:lnTo>
                  <a:lnTo>
                    <a:pt x="0" y="319"/>
                  </a:lnTo>
                  <a:lnTo>
                    <a:pt x="0" y="334"/>
                  </a:lnTo>
                  <a:lnTo>
                    <a:pt x="0" y="336"/>
                  </a:lnTo>
                  <a:lnTo>
                    <a:pt x="0" y="338"/>
                  </a:lnTo>
                  <a:lnTo>
                    <a:pt x="2" y="342"/>
                  </a:lnTo>
                  <a:lnTo>
                    <a:pt x="4" y="344"/>
                  </a:lnTo>
                  <a:lnTo>
                    <a:pt x="4" y="346"/>
                  </a:lnTo>
                  <a:lnTo>
                    <a:pt x="6" y="348"/>
                  </a:lnTo>
                  <a:lnTo>
                    <a:pt x="6" y="350"/>
                  </a:lnTo>
                  <a:lnTo>
                    <a:pt x="6" y="353"/>
                  </a:lnTo>
                  <a:lnTo>
                    <a:pt x="4" y="361"/>
                  </a:lnTo>
                  <a:lnTo>
                    <a:pt x="2" y="371"/>
                  </a:lnTo>
                  <a:lnTo>
                    <a:pt x="2" y="378"/>
                  </a:lnTo>
                  <a:lnTo>
                    <a:pt x="2" y="386"/>
                  </a:lnTo>
                  <a:lnTo>
                    <a:pt x="2" y="393"/>
                  </a:lnTo>
                  <a:lnTo>
                    <a:pt x="6" y="401"/>
                  </a:lnTo>
                  <a:lnTo>
                    <a:pt x="10" y="409"/>
                  </a:lnTo>
                  <a:lnTo>
                    <a:pt x="16" y="416"/>
                  </a:lnTo>
                  <a:lnTo>
                    <a:pt x="18" y="420"/>
                  </a:lnTo>
                  <a:lnTo>
                    <a:pt x="20" y="422"/>
                  </a:lnTo>
                  <a:lnTo>
                    <a:pt x="23" y="424"/>
                  </a:lnTo>
                  <a:lnTo>
                    <a:pt x="25" y="428"/>
                  </a:lnTo>
                  <a:lnTo>
                    <a:pt x="27" y="430"/>
                  </a:lnTo>
                  <a:lnTo>
                    <a:pt x="29" y="434"/>
                  </a:lnTo>
                  <a:lnTo>
                    <a:pt x="31" y="437"/>
                  </a:lnTo>
                  <a:lnTo>
                    <a:pt x="31" y="441"/>
                  </a:lnTo>
                  <a:lnTo>
                    <a:pt x="33" y="449"/>
                  </a:lnTo>
                  <a:lnTo>
                    <a:pt x="37" y="455"/>
                  </a:lnTo>
                  <a:lnTo>
                    <a:pt x="41" y="460"/>
                  </a:lnTo>
                  <a:lnTo>
                    <a:pt x="46" y="464"/>
                  </a:lnTo>
                  <a:lnTo>
                    <a:pt x="50" y="470"/>
                  </a:lnTo>
                  <a:lnTo>
                    <a:pt x="56" y="474"/>
                  </a:lnTo>
                  <a:lnTo>
                    <a:pt x="60" y="478"/>
                  </a:lnTo>
                  <a:lnTo>
                    <a:pt x="63" y="481"/>
                  </a:lnTo>
                  <a:lnTo>
                    <a:pt x="67" y="489"/>
                  </a:lnTo>
                  <a:lnTo>
                    <a:pt x="73" y="493"/>
                  </a:lnTo>
                  <a:lnTo>
                    <a:pt x="79" y="497"/>
                  </a:lnTo>
                  <a:lnTo>
                    <a:pt x="85" y="500"/>
                  </a:lnTo>
                  <a:lnTo>
                    <a:pt x="92" y="504"/>
                  </a:lnTo>
                  <a:lnTo>
                    <a:pt x="100" y="504"/>
                  </a:lnTo>
                  <a:lnTo>
                    <a:pt x="107" y="506"/>
                  </a:lnTo>
                  <a:lnTo>
                    <a:pt x="117" y="506"/>
                  </a:lnTo>
                  <a:lnTo>
                    <a:pt x="117" y="508"/>
                  </a:lnTo>
                  <a:lnTo>
                    <a:pt x="117" y="512"/>
                  </a:lnTo>
                  <a:lnTo>
                    <a:pt x="119" y="514"/>
                  </a:lnTo>
                  <a:lnTo>
                    <a:pt x="119" y="516"/>
                  </a:lnTo>
                  <a:lnTo>
                    <a:pt x="121" y="518"/>
                  </a:lnTo>
                  <a:lnTo>
                    <a:pt x="123" y="520"/>
                  </a:lnTo>
                  <a:lnTo>
                    <a:pt x="125" y="521"/>
                  </a:lnTo>
                  <a:lnTo>
                    <a:pt x="125" y="523"/>
                  </a:lnTo>
                  <a:lnTo>
                    <a:pt x="134" y="527"/>
                  </a:lnTo>
                  <a:lnTo>
                    <a:pt x="142" y="529"/>
                  </a:lnTo>
                  <a:lnTo>
                    <a:pt x="149" y="533"/>
                  </a:lnTo>
                  <a:lnTo>
                    <a:pt x="159" y="535"/>
                  </a:lnTo>
                  <a:lnTo>
                    <a:pt x="167" y="535"/>
                  </a:lnTo>
                  <a:lnTo>
                    <a:pt x="174" y="537"/>
                  </a:lnTo>
                  <a:lnTo>
                    <a:pt x="182" y="535"/>
                  </a:lnTo>
                  <a:lnTo>
                    <a:pt x="188" y="535"/>
                  </a:lnTo>
                  <a:lnTo>
                    <a:pt x="201" y="533"/>
                  </a:lnTo>
                  <a:lnTo>
                    <a:pt x="214" y="537"/>
                  </a:lnTo>
                  <a:lnTo>
                    <a:pt x="226" y="541"/>
                  </a:lnTo>
                  <a:lnTo>
                    <a:pt x="237" y="544"/>
                  </a:lnTo>
                  <a:lnTo>
                    <a:pt x="249" y="548"/>
                  </a:lnTo>
                  <a:lnTo>
                    <a:pt x="260" y="550"/>
                  </a:lnTo>
                  <a:lnTo>
                    <a:pt x="266" y="550"/>
                  </a:lnTo>
                  <a:lnTo>
                    <a:pt x="270" y="550"/>
                  </a:lnTo>
                  <a:lnTo>
                    <a:pt x="276" y="548"/>
                  </a:lnTo>
                  <a:lnTo>
                    <a:pt x="281" y="544"/>
                  </a:lnTo>
                  <a:lnTo>
                    <a:pt x="291" y="537"/>
                  </a:lnTo>
                  <a:lnTo>
                    <a:pt x="300" y="533"/>
                  </a:lnTo>
                  <a:lnTo>
                    <a:pt x="308" y="529"/>
                  </a:lnTo>
                  <a:lnTo>
                    <a:pt x="314" y="529"/>
                  </a:lnTo>
                  <a:lnTo>
                    <a:pt x="321" y="527"/>
                  </a:lnTo>
                  <a:lnTo>
                    <a:pt x="327" y="527"/>
                  </a:lnTo>
                  <a:lnTo>
                    <a:pt x="333" y="525"/>
                  </a:lnTo>
                  <a:lnTo>
                    <a:pt x="340" y="521"/>
                  </a:lnTo>
                  <a:lnTo>
                    <a:pt x="342" y="520"/>
                  </a:lnTo>
                  <a:lnTo>
                    <a:pt x="342" y="518"/>
                  </a:lnTo>
                  <a:lnTo>
                    <a:pt x="342" y="514"/>
                  </a:lnTo>
                  <a:lnTo>
                    <a:pt x="344" y="512"/>
                  </a:lnTo>
                  <a:lnTo>
                    <a:pt x="344" y="508"/>
                  </a:lnTo>
                  <a:lnTo>
                    <a:pt x="344" y="506"/>
                  </a:lnTo>
                  <a:lnTo>
                    <a:pt x="344" y="502"/>
                  </a:lnTo>
                  <a:lnTo>
                    <a:pt x="346" y="502"/>
                  </a:lnTo>
                  <a:lnTo>
                    <a:pt x="348" y="500"/>
                  </a:lnTo>
                  <a:lnTo>
                    <a:pt x="352" y="499"/>
                  </a:lnTo>
                  <a:lnTo>
                    <a:pt x="354" y="499"/>
                  </a:lnTo>
                  <a:lnTo>
                    <a:pt x="356" y="497"/>
                  </a:lnTo>
                  <a:lnTo>
                    <a:pt x="360" y="495"/>
                  </a:lnTo>
                  <a:lnTo>
                    <a:pt x="361" y="495"/>
                  </a:lnTo>
                  <a:lnTo>
                    <a:pt x="363" y="493"/>
                  </a:lnTo>
                  <a:lnTo>
                    <a:pt x="365" y="491"/>
                  </a:lnTo>
                  <a:lnTo>
                    <a:pt x="367" y="489"/>
                  </a:lnTo>
                  <a:lnTo>
                    <a:pt x="367" y="487"/>
                  </a:lnTo>
                  <a:lnTo>
                    <a:pt x="369" y="485"/>
                  </a:lnTo>
                  <a:lnTo>
                    <a:pt x="371" y="485"/>
                  </a:lnTo>
                  <a:lnTo>
                    <a:pt x="373" y="483"/>
                  </a:lnTo>
                  <a:lnTo>
                    <a:pt x="375" y="481"/>
                  </a:lnTo>
                  <a:lnTo>
                    <a:pt x="375" y="479"/>
                  </a:lnTo>
                  <a:lnTo>
                    <a:pt x="377" y="478"/>
                  </a:lnTo>
                  <a:lnTo>
                    <a:pt x="379" y="474"/>
                  </a:lnTo>
                  <a:lnTo>
                    <a:pt x="379" y="470"/>
                  </a:lnTo>
                  <a:lnTo>
                    <a:pt x="381" y="466"/>
                  </a:lnTo>
                  <a:lnTo>
                    <a:pt x="382" y="462"/>
                  </a:lnTo>
                  <a:lnTo>
                    <a:pt x="384" y="458"/>
                  </a:lnTo>
                  <a:lnTo>
                    <a:pt x="384" y="453"/>
                  </a:lnTo>
                  <a:lnTo>
                    <a:pt x="386" y="447"/>
                  </a:lnTo>
                  <a:lnTo>
                    <a:pt x="386" y="439"/>
                  </a:lnTo>
                  <a:lnTo>
                    <a:pt x="388" y="437"/>
                  </a:lnTo>
                  <a:lnTo>
                    <a:pt x="390" y="434"/>
                  </a:lnTo>
                  <a:lnTo>
                    <a:pt x="392" y="430"/>
                  </a:lnTo>
                  <a:lnTo>
                    <a:pt x="394" y="426"/>
                  </a:lnTo>
                  <a:lnTo>
                    <a:pt x="396" y="422"/>
                  </a:lnTo>
                  <a:lnTo>
                    <a:pt x="400" y="416"/>
                  </a:lnTo>
                  <a:lnTo>
                    <a:pt x="402" y="411"/>
                  </a:lnTo>
                  <a:lnTo>
                    <a:pt x="405" y="405"/>
                  </a:lnTo>
                  <a:lnTo>
                    <a:pt x="405" y="401"/>
                  </a:lnTo>
                  <a:lnTo>
                    <a:pt x="405" y="399"/>
                  </a:lnTo>
                  <a:lnTo>
                    <a:pt x="405" y="397"/>
                  </a:lnTo>
                  <a:lnTo>
                    <a:pt x="404" y="395"/>
                  </a:lnTo>
                  <a:lnTo>
                    <a:pt x="404" y="393"/>
                  </a:lnTo>
                  <a:lnTo>
                    <a:pt x="404" y="392"/>
                  </a:lnTo>
                  <a:lnTo>
                    <a:pt x="402" y="390"/>
                  </a:lnTo>
                  <a:lnTo>
                    <a:pt x="402" y="388"/>
                  </a:lnTo>
                  <a:lnTo>
                    <a:pt x="400" y="386"/>
                  </a:lnTo>
                  <a:lnTo>
                    <a:pt x="398" y="384"/>
                  </a:lnTo>
                  <a:lnTo>
                    <a:pt x="398" y="382"/>
                  </a:lnTo>
                  <a:lnTo>
                    <a:pt x="396" y="382"/>
                  </a:lnTo>
                  <a:lnTo>
                    <a:pt x="396" y="380"/>
                  </a:lnTo>
                  <a:lnTo>
                    <a:pt x="394" y="380"/>
                  </a:lnTo>
                  <a:lnTo>
                    <a:pt x="394" y="378"/>
                  </a:lnTo>
                  <a:lnTo>
                    <a:pt x="392" y="374"/>
                  </a:lnTo>
                  <a:lnTo>
                    <a:pt x="400" y="376"/>
                  </a:lnTo>
                  <a:lnTo>
                    <a:pt x="409" y="378"/>
                  </a:lnTo>
                  <a:lnTo>
                    <a:pt x="417" y="376"/>
                  </a:lnTo>
                  <a:lnTo>
                    <a:pt x="426" y="372"/>
                  </a:lnTo>
                  <a:lnTo>
                    <a:pt x="434" y="369"/>
                  </a:lnTo>
                  <a:lnTo>
                    <a:pt x="444" y="365"/>
                  </a:lnTo>
                  <a:lnTo>
                    <a:pt x="453" y="359"/>
                  </a:lnTo>
                  <a:lnTo>
                    <a:pt x="461" y="353"/>
                  </a:lnTo>
                  <a:lnTo>
                    <a:pt x="463" y="351"/>
                  </a:lnTo>
                  <a:lnTo>
                    <a:pt x="463" y="350"/>
                  </a:lnTo>
                  <a:lnTo>
                    <a:pt x="465" y="348"/>
                  </a:lnTo>
                  <a:lnTo>
                    <a:pt x="467" y="344"/>
                  </a:lnTo>
                  <a:lnTo>
                    <a:pt x="468" y="340"/>
                  </a:lnTo>
                  <a:lnTo>
                    <a:pt x="470" y="338"/>
                  </a:lnTo>
                  <a:lnTo>
                    <a:pt x="474" y="336"/>
                  </a:lnTo>
                  <a:lnTo>
                    <a:pt x="476" y="334"/>
                  </a:lnTo>
                  <a:lnTo>
                    <a:pt x="482" y="330"/>
                  </a:lnTo>
                  <a:lnTo>
                    <a:pt x="488" y="329"/>
                  </a:lnTo>
                  <a:lnTo>
                    <a:pt x="493" y="325"/>
                  </a:lnTo>
                  <a:lnTo>
                    <a:pt x="499" y="323"/>
                  </a:lnTo>
                  <a:lnTo>
                    <a:pt x="503" y="319"/>
                  </a:lnTo>
                  <a:lnTo>
                    <a:pt x="509" y="315"/>
                  </a:lnTo>
                  <a:lnTo>
                    <a:pt x="514" y="311"/>
                  </a:lnTo>
                  <a:lnTo>
                    <a:pt x="520" y="306"/>
                  </a:lnTo>
                  <a:lnTo>
                    <a:pt x="522" y="302"/>
                  </a:lnTo>
                  <a:lnTo>
                    <a:pt x="526" y="300"/>
                  </a:lnTo>
                  <a:lnTo>
                    <a:pt x="530" y="298"/>
                  </a:lnTo>
                  <a:lnTo>
                    <a:pt x="533" y="296"/>
                  </a:lnTo>
                  <a:lnTo>
                    <a:pt x="537" y="296"/>
                  </a:lnTo>
                  <a:lnTo>
                    <a:pt x="541" y="294"/>
                  </a:lnTo>
                  <a:lnTo>
                    <a:pt x="545" y="292"/>
                  </a:lnTo>
                  <a:lnTo>
                    <a:pt x="549" y="290"/>
                  </a:lnTo>
                  <a:lnTo>
                    <a:pt x="553" y="290"/>
                  </a:lnTo>
                  <a:lnTo>
                    <a:pt x="553" y="288"/>
                  </a:lnTo>
                  <a:lnTo>
                    <a:pt x="554" y="287"/>
                  </a:lnTo>
                  <a:lnTo>
                    <a:pt x="556" y="285"/>
                  </a:lnTo>
                  <a:lnTo>
                    <a:pt x="558" y="283"/>
                  </a:lnTo>
                  <a:lnTo>
                    <a:pt x="560" y="281"/>
                  </a:lnTo>
                  <a:lnTo>
                    <a:pt x="562" y="279"/>
                  </a:lnTo>
                  <a:lnTo>
                    <a:pt x="570" y="275"/>
                  </a:lnTo>
                  <a:lnTo>
                    <a:pt x="575" y="275"/>
                  </a:lnTo>
                  <a:lnTo>
                    <a:pt x="583" y="273"/>
                  </a:lnTo>
                  <a:lnTo>
                    <a:pt x="591" y="273"/>
                  </a:lnTo>
                  <a:lnTo>
                    <a:pt x="598" y="271"/>
                  </a:lnTo>
                  <a:lnTo>
                    <a:pt x="604" y="269"/>
                  </a:lnTo>
                  <a:lnTo>
                    <a:pt x="612" y="266"/>
                  </a:lnTo>
                  <a:lnTo>
                    <a:pt x="619" y="258"/>
                  </a:lnTo>
                  <a:lnTo>
                    <a:pt x="625" y="254"/>
                  </a:lnTo>
                  <a:lnTo>
                    <a:pt x="631" y="252"/>
                  </a:lnTo>
                  <a:lnTo>
                    <a:pt x="638" y="250"/>
                  </a:lnTo>
                  <a:lnTo>
                    <a:pt x="646" y="248"/>
                  </a:lnTo>
                  <a:lnTo>
                    <a:pt x="656" y="246"/>
                  </a:lnTo>
                  <a:lnTo>
                    <a:pt x="663" y="244"/>
                  </a:lnTo>
                  <a:lnTo>
                    <a:pt x="671" y="241"/>
                  </a:lnTo>
                  <a:lnTo>
                    <a:pt x="680" y="235"/>
                  </a:lnTo>
                  <a:lnTo>
                    <a:pt x="682" y="233"/>
                  </a:lnTo>
                  <a:lnTo>
                    <a:pt x="686" y="231"/>
                  </a:lnTo>
                  <a:lnTo>
                    <a:pt x="692" y="231"/>
                  </a:lnTo>
                  <a:lnTo>
                    <a:pt x="696" y="231"/>
                  </a:lnTo>
                  <a:lnTo>
                    <a:pt x="700" y="231"/>
                  </a:lnTo>
                  <a:lnTo>
                    <a:pt x="705" y="231"/>
                  </a:lnTo>
                  <a:lnTo>
                    <a:pt x="707" y="231"/>
                  </a:lnTo>
                  <a:lnTo>
                    <a:pt x="711" y="231"/>
                  </a:lnTo>
                  <a:lnTo>
                    <a:pt x="713" y="229"/>
                  </a:lnTo>
                  <a:lnTo>
                    <a:pt x="715" y="229"/>
                  </a:lnTo>
                  <a:lnTo>
                    <a:pt x="717" y="227"/>
                  </a:lnTo>
                  <a:lnTo>
                    <a:pt x="719" y="227"/>
                  </a:lnTo>
                  <a:lnTo>
                    <a:pt x="721" y="225"/>
                  </a:lnTo>
                  <a:lnTo>
                    <a:pt x="723" y="223"/>
                  </a:lnTo>
                  <a:lnTo>
                    <a:pt x="724" y="222"/>
                  </a:lnTo>
                  <a:lnTo>
                    <a:pt x="726" y="222"/>
                  </a:lnTo>
                  <a:lnTo>
                    <a:pt x="726" y="220"/>
                  </a:lnTo>
                  <a:lnTo>
                    <a:pt x="728" y="220"/>
                  </a:lnTo>
                  <a:lnTo>
                    <a:pt x="730" y="222"/>
                  </a:lnTo>
                  <a:lnTo>
                    <a:pt x="732" y="222"/>
                  </a:lnTo>
                  <a:lnTo>
                    <a:pt x="734" y="222"/>
                  </a:lnTo>
                  <a:lnTo>
                    <a:pt x="736" y="222"/>
                  </a:lnTo>
                  <a:lnTo>
                    <a:pt x="738" y="220"/>
                  </a:lnTo>
                  <a:lnTo>
                    <a:pt x="740" y="220"/>
                  </a:lnTo>
                  <a:lnTo>
                    <a:pt x="744" y="216"/>
                  </a:lnTo>
                  <a:lnTo>
                    <a:pt x="747" y="214"/>
                  </a:lnTo>
                  <a:lnTo>
                    <a:pt x="749" y="212"/>
                  </a:lnTo>
                  <a:lnTo>
                    <a:pt x="753" y="210"/>
                  </a:lnTo>
                  <a:lnTo>
                    <a:pt x="755" y="208"/>
                  </a:lnTo>
                  <a:lnTo>
                    <a:pt x="757" y="210"/>
                  </a:lnTo>
                  <a:lnTo>
                    <a:pt x="761" y="210"/>
                  </a:lnTo>
                  <a:lnTo>
                    <a:pt x="765" y="212"/>
                  </a:lnTo>
                  <a:lnTo>
                    <a:pt x="768" y="210"/>
                  </a:lnTo>
                  <a:lnTo>
                    <a:pt x="772" y="210"/>
                  </a:lnTo>
                  <a:lnTo>
                    <a:pt x="776" y="208"/>
                  </a:lnTo>
                  <a:lnTo>
                    <a:pt x="780" y="206"/>
                  </a:lnTo>
                  <a:lnTo>
                    <a:pt x="782" y="202"/>
                  </a:lnTo>
                  <a:lnTo>
                    <a:pt x="786" y="201"/>
                  </a:lnTo>
                  <a:lnTo>
                    <a:pt x="789" y="195"/>
                  </a:lnTo>
                  <a:lnTo>
                    <a:pt x="795" y="189"/>
                  </a:lnTo>
                  <a:lnTo>
                    <a:pt x="799" y="185"/>
                  </a:lnTo>
                  <a:lnTo>
                    <a:pt x="803" y="180"/>
                  </a:lnTo>
                  <a:lnTo>
                    <a:pt x="808" y="174"/>
                  </a:lnTo>
                  <a:lnTo>
                    <a:pt x="812" y="170"/>
                  </a:lnTo>
                  <a:lnTo>
                    <a:pt x="816" y="164"/>
                  </a:lnTo>
                  <a:lnTo>
                    <a:pt x="818" y="159"/>
                  </a:lnTo>
                  <a:lnTo>
                    <a:pt x="820" y="153"/>
                  </a:lnTo>
                  <a:lnTo>
                    <a:pt x="820" y="149"/>
                  </a:lnTo>
                  <a:lnTo>
                    <a:pt x="820" y="141"/>
                  </a:lnTo>
                  <a:lnTo>
                    <a:pt x="820" y="136"/>
                  </a:lnTo>
                  <a:lnTo>
                    <a:pt x="820" y="130"/>
                  </a:lnTo>
                  <a:lnTo>
                    <a:pt x="820" y="124"/>
                  </a:lnTo>
                  <a:lnTo>
                    <a:pt x="820" y="120"/>
                  </a:lnTo>
                  <a:lnTo>
                    <a:pt x="820" y="118"/>
                  </a:lnTo>
                  <a:lnTo>
                    <a:pt x="828" y="105"/>
                  </a:lnTo>
                  <a:lnTo>
                    <a:pt x="833" y="92"/>
                  </a:lnTo>
                  <a:lnTo>
                    <a:pt x="839" y="78"/>
                  </a:lnTo>
                  <a:lnTo>
                    <a:pt x="843" y="65"/>
                  </a:lnTo>
                  <a:lnTo>
                    <a:pt x="847" y="53"/>
                  </a:lnTo>
                  <a:lnTo>
                    <a:pt x="849" y="40"/>
                  </a:lnTo>
                  <a:lnTo>
                    <a:pt x="847" y="27"/>
                  </a:lnTo>
                  <a:lnTo>
                    <a:pt x="845" y="11"/>
                  </a:lnTo>
                  <a:lnTo>
                    <a:pt x="845" y="10"/>
                  </a:lnTo>
                  <a:lnTo>
                    <a:pt x="843" y="10"/>
                  </a:lnTo>
                  <a:lnTo>
                    <a:pt x="843" y="8"/>
                  </a:lnTo>
                  <a:lnTo>
                    <a:pt x="841" y="8"/>
                  </a:lnTo>
                  <a:lnTo>
                    <a:pt x="839" y="6"/>
                  </a:lnTo>
                  <a:lnTo>
                    <a:pt x="837" y="6"/>
                  </a:lnTo>
                  <a:lnTo>
                    <a:pt x="835" y="4"/>
                  </a:lnTo>
                  <a:lnTo>
                    <a:pt x="829" y="2"/>
                  </a:lnTo>
                  <a:lnTo>
                    <a:pt x="824" y="0"/>
                  </a:lnTo>
                  <a:lnTo>
                    <a:pt x="816" y="2"/>
                  </a:lnTo>
                  <a:lnTo>
                    <a:pt x="810" y="4"/>
                  </a:lnTo>
                  <a:lnTo>
                    <a:pt x="805" y="6"/>
                  </a:lnTo>
                  <a:lnTo>
                    <a:pt x="799" y="8"/>
                  </a:lnTo>
                  <a:lnTo>
                    <a:pt x="793" y="10"/>
                  </a:lnTo>
                  <a:lnTo>
                    <a:pt x="787" y="11"/>
                  </a:lnTo>
                  <a:lnTo>
                    <a:pt x="778" y="15"/>
                  </a:lnTo>
                  <a:lnTo>
                    <a:pt x="770" y="19"/>
                  </a:lnTo>
                  <a:lnTo>
                    <a:pt x="765" y="23"/>
                  </a:lnTo>
                  <a:lnTo>
                    <a:pt x="759" y="29"/>
                  </a:lnTo>
                  <a:lnTo>
                    <a:pt x="755" y="32"/>
                  </a:lnTo>
                  <a:lnTo>
                    <a:pt x="751" y="36"/>
                  </a:lnTo>
                  <a:lnTo>
                    <a:pt x="747" y="38"/>
                  </a:lnTo>
                  <a:lnTo>
                    <a:pt x="742" y="38"/>
                  </a:lnTo>
                  <a:lnTo>
                    <a:pt x="740" y="38"/>
                  </a:lnTo>
                  <a:lnTo>
                    <a:pt x="736" y="40"/>
                  </a:lnTo>
                  <a:lnTo>
                    <a:pt x="730" y="42"/>
                  </a:lnTo>
                  <a:lnTo>
                    <a:pt x="724" y="44"/>
                  </a:lnTo>
                  <a:lnTo>
                    <a:pt x="717" y="50"/>
                  </a:lnTo>
                  <a:lnTo>
                    <a:pt x="709" y="55"/>
                  </a:lnTo>
                  <a:lnTo>
                    <a:pt x="702" y="65"/>
                  </a:lnTo>
                  <a:lnTo>
                    <a:pt x="694" y="76"/>
                  </a:lnTo>
                  <a:lnTo>
                    <a:pt x="684" y="75"/>
                  </a:lnTo>
                  <a:lnTo>
                    <a:pt x="675" y="73"/>
                  </a:lnTo>
                  <a:lnTo>
                    <a:pt x="665" y="71"/>
                  </a:lnTo>
                  <a:lnTo>
                    <a:pt x="654" y="69"/>
                  </a:lnTo>
                  <a:lnTo>
                    <a:pt x="644" y="67"/>
                  </a:lnTo>
                  <a:lnTo>
                    <a:pt x="635" y="67"/>
                  </a:lnTo>
                  <a:lnTo>
                    <a:pt x="623" y="67"/>
                  </a:lnTo>
                  <a:lnTo>
                    <a:pt x="614" y="67"/>
                  </a:lnTo>
                </a:path>
              </a:pathLst>
            </a:custGeom>
            <a:solidFill>
              <a:srgbClr val="CCCCCC"/>
            </a:solidFill>
            <a:ln w="28575" cap="rnd">
              <a:solidFill>
                <a:srgbClr val="000000"/>
              </a:solidFill>
              <a:round/>
              <a:headEnd type="none" w="sm" len="sm"/>
              <a:tailEnd type="none" w="sm" len="sm"/>
            </a:ln>
          </p:spPr>
          <p:txBody>
            <a:bodyPr/>
            <a:lstStyle/>
            <a:p>
              <a:endParaRPr lang="tr-TR"/>
            </a:p>
          </p:txBody>
        </p:sp>
        <p:sp>
          <p:nvSpPr>
            <p:cNvPr id="95298" name="Oval 43"/>
            <p:cNvSpPr>
              <a:spLocks noChangeArrowheads="1"/>
            </p:cNvSpPr>
            <p:nvPr/>
          </p:nvSpPr>
          <p:spPr bwMode="auto">
            <a:xfrm>
              <a:off x="2586" y="3612"/>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299" name="Oval 44"/>
            <p:cNvSpPr>
              <a:spLocks noChangeArrowheads="1"/>
            </p:cNvSpPr>
            <p:nvPr/>
          </p:nvSpPr>
          <p:spPr bwMode="auto">
            <a:xfrm>
              <a:off x="2664" y="368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0" name="Oval 45"/>
            <p:cNvSpPr>
              <a:spLocks noChangeArrowheads="1"/>
            </p:cNvSpPr>
            <p:nvPr/>
          </p:nvSpPr>
          <p:spPr bwMode="auto">
            <a:xfrm>
              <a:off x="2577" y="3781"/>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1" name="Oval 46"/>
            <p:cNvSpPr>
              <a:spLocks noChangeArrowheads="1"/>
            </p:cNvSpPr>
            <p:nvPr/>
          </p:nvSpPr>
          <p:spPr bwMode="auto">
            <a:xfrm>
              <a:off x="2556"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2" name="Oval 47"/>
            <p:cNvSpPr>
              <a:spLocks noChangeArrowheads="1"/>
            </p:cNvSpPr>
            <p:nvPr/>
          </p:nvSpPr>
          <p:spPr bwMode="auto">
            <a:xfrm>
              <a:off x="2703" y="3857"/>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3" name="Oval 48"/>
            <p:cNvSpPr>
              <a:spLocks noChangeArrowheads="1"/>
            </p:cNvSpPr>
            <p:nvPr/>
          </p:nvSpPr>
          <p:spPr bwMode="auto">
            <a:xfrm>
              <a:off x="2751" y="3781"/>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4" name="Oval 49"/>
            <p:cNvSpPr>
              <a:spLocks noChangeArrowheads="1"/>
            </p:cNvSpPr>
            <p:nvPr/>
          </p:nvSpPr>
          <p:spPr bwMode="auto">
            <a:xfrm>
              <a:off x="2838" y="3667"/>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5" name="Oval 50"/>
            <p:cNvSpPr>
              <a:spLocks noChangeArrowheads="1"/>
            </p:cNvSpPr>
            <p:nvPr/>
          </p:nvSpPr>
          <p:spPr bwMode="auto">
            <a:xfrm>
              <a:off x="2739" y="3610"/>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6" name="Oval 51"/>
            <p:cNvSpPr>
              <a:spLocks noChangeArrowheads="1"/>
            </p:cNvSpPr>
            <p:nvPr/>
          </p:nvSpPr>
          <p:spPr bwMode="auto">
            <a:xfrm>
              <a:off x="2748"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7" name="Oval 52"/>
            <p:cNvSpPr>
              <a:spLocks noChangeArrowheads="1"/>
            </p:cNvSpPr>
            <p:nvPr/>
          </p:nvSpPr>
          <p:spPr bwMode="auto">
            <a:xfrm>
              <a:off x="2670" y="3781"/>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8" name="Oval 53"/>
            <p:cNvSpPr>
              <a:spLocks noChangeArrowheads="1"/>
            </p:cNvSpPr>
            <p:nvPr/>
          </p:nvSpPr>
          <p:spPr bwMode="auto">
            <a:xfrm>
              <a:off x="2580" y="3871"/>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09" name="Oval 54"/>
            <p:cNvSpPr>
              <a:spLocks noChangeArrowheads="1"/>
            </p:cNvSpPr>
            <p:nvPr/>
          </p:nvSpPr>
          <p:spPr bwMode="auto">
            <a:xfrm>
              <a:off x="2487" y="382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0" name="Oval 55"/>
            <p:cNvSpPr>
              <a:spLocks noChangeArrowheads="1"/>
            </p:cNvSpPr>
            <p:nvPr/>
          </p:nvSpPr>
          <p:spPr bwMode="auto">
            <a:xfrm>
              <a:off x="2439"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1" name="Oval 56"/>
            <p:cNvSpPr>
              <a:spLocks noChangeArrowheads="1"/>
            </p:cNvSpPr>
            <p:nvPr/>
          </p:nvSpPr>
          <p:spPr bwMode="auto">
            <a:xfrm>
              <a:off x="2484" y="3680"/>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2" name="Oval 57"/>
            <p:cNvSpPr>
              <a:spLocks noChangeArrowheads="1"/>
            </p:cNvSpPr>
            <p:nvPr/>
          </p:nvSpPr>
          <p:spPr bwMode="auto">
            <a:xfrm>
              <a:off x="2610" y="373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3" name="Oval 58"/>
            <p:cNvSpPr>
              <a:spLocks noChangeArrowheads="1"/>
            </p:cNvSpPr>
            <p:nvPr/>
          </p:nvSpPr>
          <p:spPr bwMode="auto">
            <a:xfrm>
              <a:off x="2673" y="3635"/>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4" name="Oval 59"/>
            <p:cNvSpPr>
              <a:spLocks noChangeArrowheads="1"/>
            </p:cNvSpPr>
            <p:nvPr/>
          </p:nvSpPr>
          <p:spPr bwMode="auto">
            <a:xfrm>
              <a:off x="2853" y="358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5" name="Oval 60"/>
            <p:cNvSpPr>
              <a:spLocks noChangeArrowheads="1"/>
            </p:cNvSpPr>
            <p:nvPr/>
          </p:nvSpPr>
          <p:spPr bwMode="auto">
            <a:xfrm>
              <a:off x="2808" y="365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6" name="Oval 61"/>
            <p:cNvSpPr>
              <a:spLocks noChangeArrowheads="1"/>
            </p:cNvSpPr>
            <p:nvPr/>
          </p:nvSpPr>
          <p:spPr bwMode="auto">
            <a:xfrm>
              <a:off x="2868" y="3734"/>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7" name="Oval 62"/>
            <p:cNvSpPr>
              <a:spLocks noChangeArrowheads="1"/>
            </p:cNvSpPr>
            <p:nvPr/>
          </p:nvSpPr>
          <p:spPr bwMode="auto">
            <a:xfrm>
              <a:off x="2940" y="3683"/>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8" name="Oval 63"/>
            <p:cNvSpPr>
              <a:spLocks noChangeArrowheads="1"/>
            </p:cNvSpPr>
            <p:nvPr/>
          </p:nvSpPr>
          <p:spPr bwMode="auto">
            <a:xfrm>
              <a:off x="2976" y="3599"/>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19" name="Oval 64"/>
            <p:cNvSpPr>
              <a:spLocks noChangeArrowheads="1"/>
            </p:cNvSpPr>
            <p:nvPr/>
          </p:nvSpPr>
          <p:spPr bwMode="auto">
            <a:xfrm>
              <a:off x="2934" y="3548"/>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20" name="Oval 65"/>
            <p:cNvSpPr>
              <a:spLocks noChangeArrowheads="1"/>
            </p:cNvSpPr>
            <p:nvPr/>
          </p:nvSpPr>
          <p:spPr bwMode="auto">
            <a:xfrm>
              <a:off x="3045" y="3524"/>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21" name="Oval 66"/>
            <p:cNvSpPr>
              <a:spLocks noChangeArrowheads="1"/>
            </p:cNvSpPr>
            <p:nvPr/>
          </p:nvSpPr>
          <p:spPr bwMode="auto">
            <a:xfrm>
              <a:off x="3060" y="3593"/>
              <a:ext cx="69"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22" name="Oval 67"/>
            <p:cNvSpPr>
              <a:spLocks noChangeArrowheads="1"/>
            </p:cNvSpPr>
            <p:nvPr/>
          </p:nvSpPr>
          <p:spPr bwMode="auto">
            <a:xfrm>
              <a:off x="3156" y="3602"/>
              <a:ext cx="71" cy="47"/>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23" name="Oval 68"/>
            <p:cNvSpPr>
              <a:spLocks noChangeArrowheads="1"/>
            </p:cNvSpPr>
            <p:nvPr/>
          </p:nvSpPr>
          <p:spPr bwMode="auto">
            <a:xfrm flipV="1">
              <a:off x="3168" y="3529"/>
              <a:ext cx="69" cy="48"/>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24" name="Oval 69"/>
            <p:cNvSpPr>
              <a:spLocks noChangeArrowheads="1"/>
            </p:cNvSpPr>
            <p:nvPr/>
          </p:nvSpPr>
          <p:spPr bwMode="auto">
            <a:xfrm flipV="1">
              <a:off x="3229" y="3475"/>
              <a:ext cx="70" cy="48"/>
            </a:xfrm>
            <a:prstGeom prst="ellipse">
              <a:avLst/>
            </a:prstGeom>
            <a:solidFill>
              <a:srgbClr val="EAEAEA"/>
            </a:solidFill>
            <a:ln w="12700">
              <a:solidFill>
                <a:srgbClr val="777777"/>
              </a:solidFill>
              <a:round/>
              <a:headEnd type="none" w="sm" len="sm"/>
              <a:tailEnd type="none" w="sm" len="sm"/>
            </a:ln>
          </p:spPr>
          <p:txBody>
            <a:bodyPr wrap="none" anchor="ctr"/>
            <a:lstStyle/>
            <a:p>
              <a:endParaRPr lang="tr-TR"/>
            </a:p>
          </p:txBody>
        </p:sp>
        <p:sp>
          <p:nvSpPr>
            <p:cNvPr id="95325" name="Oval 70"/>
            <p:cNvSpPr>
              <a:spLocks noChangeArrowheads="1"/>
            </p:cNvSpPr>
            <p:nvPr/>
          </p:nvSpPr>
          <p:spPr bwMode="auto">
            <a:xfrm flipV="1">
              <a:off x="3205" y="356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26" name="Oval 71"/>
            <p:cNvSpPr>
              <a:spLocks noChangeArrowheads="1"/>
            </p:cNvSpPr>
            <p:nvPr/>
          </p:nvSpPr>
          <p:spPr bwMode="auto">
            <a:xfrm flipV="1">
              <a:off x="3103" y="3553"/>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27" name="Oval 72"/>
            <p:cNvSpPr>
              <a:spLocks noChangeArrowheads="1"/>
            </p:cNvSpPr>
            <p:nvPr/>
          </p:nvSpPr>
          <p:spPr bwMode="auto">
            <a:xfrm flipV="1">
              <a:off x="3019" y="364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28" name="Oval 73"/>
            <p:cNvSpPr>
              <a:spLocks noChangeArrowheads="1"/>
            </p:cNvSpPr>
            <p:nvPr/>
          </p:nvSpPr>
          <p:spPr bwMode="auto">
            <a:xfrm flipV="1">
              <a:off x="3004" y="3565"/>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29" name="Oval 74"/>
            <p:cNvSpPr>
              <a:spLocks noChangeArrowheads="1"/>
            </p:cNvSpPr>
            <p:nvPr/>
          </p:nvSpPr>
          <p:spPr bwMode="auto">
            <a:xfrm flipV="1">
              <a:off x="2917" y="3598"/>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0" name="Oval 75"/>
            <p:cNvSpPr>
              <a:spLocks noChangeArrowheads="1"/>
            </p:cNvSpPr>
            <p:nvPr/>
          </p:nvSpPr>
          <p:spPr bwMode="auto">
            <a:xfrm flipV="1">
              <a:off x="2905" y="3640"/>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1" name="Oval 76"/>
            <p:cNvSpPr>
              <a:spLocks noChangeArrowheads="1"/>
            </p:cNvSpPr>
            <p:nvPr/>
          </p:nvSpPr>
          <p:spPr bwMode="auto">
            <a:xfrm flipV="1">
              <a:off x="2788" y="3571"/>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2" name="Oval 77"/>
            <p:cNvSpPr>
              <a:spLocks noChangeArrowheads="1"/>
            </p:cNvSpPr>
            <p:nvPr/>
          </p:nvSpPr>
          <p:spPr bwMode="auto">
            <a:xfrm flipV="1">
              <a:off x="2689" y="3586"/>
              <a:ext cx="70"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3" name="Oval 78"/>
            <p:cNvSpPr>
              <a:spLocks noChangeArrowheads="1"/>
            </p:cNvSpPr>
            <p:nvPr/>
          </p:nvSpPr>
          <p:spPr bwMode="auto">
            <a:xfrm flipV="1">
              <a:off x="2605" y="3655"/>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4" name="Oval 79"/>
            <p:cNvSpPr>
              <a:spLocks noChangeArrowheads="1"/>
            </p:cNvSpPr>
            <p:nvPr/>
          </p:nvSpPr>
          <p:spPr bwMode="auto">
            <a:xfrm flipV="1">
              <a:off x="2524" y="364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5" name="Oval 80"/>
            <p:cNvSpPr>
              <a:spLocks noChangeArrowheads="1"/>
            </p:cNvSpPr>
            <p:nvPr/>
          </p:nvSpPr>
          <p:spPr bwMode="auto">
            <a:xfrm flipV="1">
              <a:off x="2548" y="3688"/>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6" name="Oval 81"/>
            <p:cNvSpPr>
              <a:spLocks noChangeArrowheads="1"/>
            </p:cNvSpPr>
            <p:nvPr/>
          </p:nvSpPr>
          <p:spPr bwMode="auto">
            <a:xfrm flipV="1">
              <a:off x="2737" y="367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7" name="Oval 82"/>
            <p:cNvSpPr>
              <a:spLocks noChangeArrowheads="1"/>
            </p:cNvSpPr>
            <p:nvPr/>
          </p:nvSpPr>
          <p:spPr bwMode="auto">
            <a:xfrm flipV="1">
              <a:off x="2494" y="3766"/>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8" name="Oval 83"/>
            <p:cNvSpPr>
              <a:spLocks noChangeArrowheads="1"/>
            </p:cNvSpPr>
            <p:nvPr/>
          </p:nvSpPr>
          <p:spPr bwMode="auto">
            <a:xfrm flipV="1">
              <a:off x="2623" y="3820"/>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39" name="Oval 84"/>
            <p:cNvSpPr>
              <a:spLocks noChangeArrowheads="1"/>
            </p:cNvSpPr>
            <p:nvPr/>
          </p:nvSpPr>
          <p:spPr bwMode="auto">
            <a:xfrm flipV="1">
              <a:off x="2557" y="3829"/>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40" name="Oval 85"/>
            <p:cNvSpPr>
              <a:spLocks noChangeArrowheads="1"/>
            </p:cNvSpPr>
            <p:nvPr/>
          </p:nvSpPr>
          <p:spPr bwMode="auto">
            <a:xfrm flipV="1">
              <a:off x="2515" y="3874"/>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41" name="Oval 86"/>
            <p:cNvSpPr>
              <a:spLocks noChangeArrowheads="1"/>
            </p:cNvSpPr>
            <p:nvPr/>
          </p:nvSpPr>
          <p:spPr bwMode="auto">
            <a:xfrm flipV="1">
              <a:off x="2647" y="3883"/>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42" name="Oval 87"/>
            <p:cNvSpPr>
              <a:spLocks noChangeArrowheads="1"/>
            </p:cNvSpPr>
            <p:nvPr/>
          </p:nvSpPr>
          <p:spPr bwMode="auto">
            <a:xfrm flipV="1">
              <a:off x="2758" y="383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sp>
          <p:nvSpPr>
            <p:cNvPr id="95343" name="Oval 88"/>
            <p:cNvSpPr>
              <a:spLocks noChangeArrowheads="1"/>
            </p:cNvSpPr>
            <p:nvPr/>
          </p:nvSpPr>
          <p:spPr bwMode="auto">
            <a:xfrm flipV="1">
              <a:off x="2803" y="3712"/>
              <a:ext cx="69" cy="48"/>
            </a:xfrm>
            <a:prstGeom prst="ellipse">
              <a:avLst/>
            </a:prstGeom>
            <a:noFill/>
            <a:ln w="12700">
              <a:solidFill>
                <a:srgbClr val="777777"/>
              </a:solidFill>
              <a:round/>
              <a:headEnd type="none" w="sm" len="sm"/>
              <a:tailEnd type="none" w="sm" len="sm"/>
            </a:ln>
          </p:spPr>
          <p:txBody>
            <a:bodyPr wrap="none" anchor="ctr"/>
            <a:lstStyle/>
            <a:p>
              <a:endParaRPr lang="tr-TR"/>
            </a:p>
          </p:txBody>
        </p:sp>
      </p:grpSp>
      <p:grpSp>
        <p:nvGrpSpPr>
          <p:cNvPr id="95263" name="Group 89"/>
          <p:cNvGrpSpPr>
            <a:grpSpLocks/>
          </p:cNvGrpSpPr>
          <p:nvPr/>
        </p:nvGrpSpPr>
        <p:grpSpPr bwMode="auto">
          <a:xfrm>
            <a:off x="7972425" y="3644900"/>
            <a:ext cx="847725" cy="1427163"/>
            <a:chOff x="5646" y="2499"/>
            <a:chExt cx="324" cy="474"/>
          </a:xfrm>
        </p:grpSpPr>
        <p:sp>
          <p:nvSpPr>
            <p:cNvPr id="95266" name="Oval 90"/>
            <p:cNvSpPr>
              <a:spLocks noChangeArrowheads="1"/>
            </p:cNvSpPr>
            <p:nvPr/>
          </p:nvSpPr>
          <p:spPr bwMode="auto">
            <a:xfrm>
              <a:off x="5709" y="2802"/>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67" name="Oval 91"/>
            <p:cNvSpPr>
              <a:spLocks noChangeArrowheads="1"/>
            </p:cNvSpPr>
            <p:nvPr/>
          </p:nvSpPr>
          <p:spPr bwMode="auto">
            <a:xfrm>
              <a:off x="5688" y="274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68" name="Oval 92"/>
            <p:cNvSpPr>
              <a:spLocks noChangeArrowheads="1"/>
            </p:cNvSpPr>
            <p:nvPr/>
          </p:nvSpPr>
          <p:spPr bwMode="auto">
            <a:xfrm>
              <a:off x="5727" y="2748"/>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69" name="Oval 93"/>
            <p:cNvSpPr>
              <a:spLocks noChangeArrowheads="1"/>
            </p:cNvSpPr>
            <p:nvPr/>
          </p:nvSpPr>
          <p:spPr bwMode="auto">
            <a:xfrm>
              <a:off x="5778" y="286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0" name="Oval 94"/>
            <p:cNvSpPr>
              <a:spLocks noChangeArrowheads="1"/>
            </p:cNvSpPr>
            <p:nvPr/>
          </p:nvSpPr>
          <p:spPr bwMode="auto">
            <a:xfrm>
              <a:off x="576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1" name="Oval 95"/>
            <p:cNvSpPr>
              <a:spLocks noChangeArrowheads="1"/>
            </p:cNvSpPr>
            <p:nvPr/>
          </p:nvSpPr>
          <p:spPr bwMode="auto">
            <a:xfrm>
              <a:off x="5799" y="270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2" name="Oval 96"/>
            <p:cNvSpPr>
              <a:spLocks noChangeArrowheads="1"/>
            </p:cNvSpPr>
            <p:nvPr/>
          </p:nvSpPr>
          <p:spPr bwMode="auto">
            <a:xfrm>
              <a:off x="5745"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3" name="Oval 97"/>
            <p:cNvSpPr>
              <a:spLocks noChangeArrowheads="1"/>
            </p:cNvSpPr>
            <p:nvPr/>
          </p:nvSpPr>
          <p:spPr bwMode="auto">
            <a:xfrm>
              <a:off x="5691" y="270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4" name="Oval 98"/>
            <p:cNvSpPr>
              <a:spLocks noChangeArrowheads="1"/>
            </p:cNvSpPr>
            <p:nvPr/>
          </p:nvSpPr>
          <p:spPr bwMode="auto">
            <a:xfrm>
              <a:off x="582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5" name="Oval 99"/>
            <p:cNvSpPr>
              <a:spLocks noChangeArrowheads="1"/>
            </p:cNvSpPr>
            <p:nvPr/>
          </p:nvSpPr>
          <p:spPr bwMode="auto">
            <a:xfrm>
              <a:off x="5733" y="288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6" name="Oval 100"/>
            <p:cNvSpPr>
              <a:spLocks noChangeArrowheads="1"/>
            </p:cNvSpPr>
            <p:nvPr/>
          </p:nvSpPr>
          <p:spPr bwMode="auto">
            <a:xfrm>
              <a:off x="5868" y="279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7" name="Oval 101"/>
            <p:cNvSpPr>
              <a:spLocks noChangeArrowheads="1"/>
            </p:cNvSpPr>
            <p:nvPr/>
          </p:nvSpPr>
          <p:spPr bwMode="auto">
            <a:xfrm>
              <a:off x="5850" y="2736"/>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8" name="Oval 102"/>
            <p:cNvSpPr>
              <a:spLocks noChangeArrowheads="1"/>
            </p:cNvSpPr>
            <p:nvPr/>
          </p:nvSpPr>
          <p:spPr bwMode="auto">
            <a:xfrm>
              <a:off x="5826" y="2634"/>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79" name="Oval 103"/>
            <p:cNvSpPr>
              <a:spLocks noChangeArrowheads="1"/>
            </p:cNvSpPr>
            <p:nvPr/>
          </p:nvSpPr>
          <p:spPr bwMode="auto">
            <a:xfrm>
              <a:off x="5856" y="268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0" name="Oval 104"/>
            <p:cNvSpPr>
              <a:spLocks noChangeArrowheads="1"/>
            </p:cNvSpPr>
            <p:nvPr/>
          </p:nvSpPr>
          <p:spPr bwMode="auto">
            <a:xfrm>
              <a:off x="5781" y="2652"/>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1" name="Oval 105"/>
            <p:cNvSpPr>
              <a:spLocks noChangeArrowheads="1"/>
            </p:cNvSpPr>
            <p:nvPr/>
          </p:nvSpPr>
          <p:spPr bwMode="auto">
            <a:xfrm>
              <a:off x="5775" y="2757"/>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2" name="Oval 106"/>
            <p:cNvSpPr>
              <a:spLocks noChangeArrowheads="1"/>
            </p:cNvSpPr>
            <p:nvPr/>
          </p:nvSpPr>
          <p:spPr bwMode="auto">
            <a:xfrm>
              <a:off x="5790" y="2598"/>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3" name="Oval 107"/>
            <p:cNvSpPr>
              <a:spLocks noChangeArrowheads="1"/>
            </p:cNvSpPr>
            <p:nvPr/>
          </p:nvSpPr>
          <p:spPr bwMode="auto">
            <a:xfrm>
              <a:off x="5826" y="255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4" name="Oval 108"/>
            <p:cNvSpPr>
              <a:spLocks noChangeArrowheads="1"/>
            </p:cNvSpPr>
            <p:nvPr/>
          </p:nvSpPr>
          <p:spPr bwMode="auto">
            <a:xfrm>
              <a:off x="5859" y="261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5" name="Oval 109"/>
            <p:cNvSpPr>
              <a:spLocks noChangeArrowheads="1"/>
            </p:cNvSpPr>
            <p:nvPr/>
          </p:nvSpPr>
          <p:spPr bwMode="auto">
            <a:xfrm>
              <a:off x="5787" y="252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6" name="Oval 110"/>
            <p:cNvSpPr>
              <a:spLocks noChangeArrowheads="1"/>
            </p:cNvSpPr>
            <p:nvPr/>
          </p:nvSpPr>
          <p:spPr bwMode="auto">
            <a:xfrm>
              <a:off x="5838" y="2499"/>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7" name="Oval 111"/>
            <p:cNvSpPr>
              <a:spLocks noChangeArrowheads="1"/>
            </p:cNvSpPr>
            <p:nvPr/>
          </p:nvSpPr>
          <p:spPr bwMode="auto">
            <a:xfrm>
              <a:off x="5871" y="253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8" name="Oval 112"/>
            <p:cNvSpPr>
              <a:spLocks noChangeArrowheads="1"/>
            </p:cNvSpPr>
            <p:nvPr/>
          </p:nvSpPr>
          <p:spPr bwMode="auto">
            <a:xfrm>
              <a:off x="5898"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89" name="Oval 113"/>
            <p:cNvSpPr>
              <a:spLocks noChangeArrowheads="1"/>
            </p:cNvSpPr>
            <p:nvPr/>
          </p:nvSpPr>
          <p:spPr bwMode="auto">
            <a:xfrm>
              <a:off x="5673" y="279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0" name="Oval 114"/>
            <p:cNvSpPr>
              <a:spLocks noChangeArrowheads="1"/>
            </p:cNvSpPr>
            <p:nvPr/>
          </p:nvSpPr>
          <p:spPr bwMode="auto">
            <a:xfrm>
              <a:off x="5889"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1" name="Oval 115"/>
            <p:cNvSpPr>
              <a:spLocks noChangeArrowheads="1"/>
            </p:cNvSpPr>
            <p:nvPr/>
          </p:nvSpPr>
          <p:spPr bwMode="auto">
            <a:xfrm>
              <a:off x="5889" y="2733"/>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2" name="Oval 116"/>
            <p:cNvSpPr>
              <a:spLocks noChangeArrowheads="1"/>
            </p:cNvSpPr>
            <p:nvPr/>
          </p:nvSpPr>
          <p:spPr bwMode="auto">
            <a:xfrm>
              <a:off x="5751"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3" name="Oval 117"/>
            <p:cNvSpPr>
              <a:spLocks noChangeArrowheads="1"/>
            </p:cNvSpPr>
            <p:nvPr/>
          </p:nvSpPr>
          <p:spPr bwMode="auto">
            <a:xfrm>
              <a:off x="5805" y="2847"/>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4" name="Oval 118"/>
            <p:cNvSpPr>
              <a:spLocks noChangeArrowheads="1"/>
            </p:cNvSpPr>
            <p:nvPr/>
          </p:nvSpPr>
          <p:spPr bwMode="auto">
            <a:xfrm>
              <a:off x="5718" y="2655"/>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5" name="Oval 119"/>
            <p:cNvSpPr>
              <a:spLocks noChangeArrowheads="1"/>
            </p:cNvSpPr>
            <p:nvPr/>
          </p:nvSpPr>
          <p:spPr bwMode="auto">
            <a:xfrm>
              <a:off x="5682" y="2856"/>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sp>
          <p:nvSpPr>
            <p:cNvPr id="95296" name="Oval 120"/>
            <p:cNvSpPr>
              <a:spLocks noChangeArrowheads="1"/>
            </p:cNvSpPr>
            <p:nvPr/>
          </p:nvSpPr>
          <p:spPr bwMode="auto">
            <a:xfrm>
              <a:off x="5646" y="2811"/>
              <a:ext cx="72" cy="93"/>
            </a:xfrm>
            <a:prstGeom prst="ellipse">
              <a:avLst/>
            </a:prstGeom>
            <a:solidFill>
              <a:srgbClr val="FFCC00"/>
            </a:solidFill>
            <a:ln w="3175">
              <a:solidFill>
                <a:srgbClr val="000000"/>
              </a:solidFill>
              <a:round/>
              <a:headEnd type="none" w="sm" len="sm"/>
              <a:tailEnd type="none" w="sm" len="sm"/>
            </a:ln>
          </p:spPr>
          <p:txBody>
            <a:bodyPr wrap="none" anchor="ctr"/>
            <a:lstStyle/>
            <a:p>
              <a:endParaRPr lang="tr-TR"/>
            </a:p>
          </p:txBody>
        </p:sp>
      </p:grpSp>
      <p:sp>
        <p:nvSpPr>
          <p:cNvPr id="95264" name="Freeform 121"/>
          <p:cNvSpPr>
            <a:spLocks/>
          </p:cNvSpPr>
          <p:nvPr/>
        </p:nvSpPr>
        <p:spPr bwMode="blackWhite">
          <a:xfrm>
            <a:off x="5772150" y="5157788"/>
            <a:ext cx="1679575" cy="984250"/>
          </a:xfrm>
          <a:custGeom>
            <a:avLst/>
            <a:gdLst>
              <a:gd name="T0" fmla="*/ 2147483647 w 1552"/>
              <a:gd name="T1" fmla="*/ 2147483647 h 409"/>
              <a:gd name="T2" fmla="*/ 2147483647 w 1552"/>
              <a:gd name="T3" fmla="*/ 0 h 409"/>
              <a:gd name="T4" fmla="*/ 0 w 1552"/>
              <a:gd name="T5" fmla="*/ 0 h 409"/>
              <a:gd name="T6" fmla="*/ 0 w 1552"/>
              <a:gd name="T7" fmla="*/ 2147483647 h 409"/>
              <a:gd name="T8" fmla="*/ 2147483647 w 1552"/>
              <a:gd name="T9" fmla="*/ 2147483647 h 409"/>
              <a:gd name="T10" fmla="*/ 0 60000 65536"/>
              <a:gd name="T11" fmla="*/ 0 60000 65536"/>
              <a:gd name="T12" fmla="*/ 0 60000 65536"/>
              <a:gd name="T13" fmla="*/ 0 60000 65536"/>
              <a:gd name="T14" fmla="*/ 0 60000 65536"/>
              <a:gd name="T15" fmla="*/ 0 w 1552"/>
              <a:gd name="T16" fmla="*/ 0 h 409"/>
              <a:gd name="T17" fmla="*/ 1552 w 1552"/>
              <a:gd name="T18" fmla="*/ 409 h 409"/>
            </a:gdLst>
            <a:ahLst/>
            <a:cxnLst>
              <a:cxn ang="T10">
                <a:pos x="T0" y="T1"/>
              </a:cxn>
              <a:cxn ang="T11">
                <a:pos x="T2" y="T3"/>
              </a:cxn>
              <a:cxn ang="T12">
                <a:pos x="T4" y="T5"/>
              </a:cxn>
              <a:cxn ang="T13">
                <a:pos x="T6" y="T7"/>
              </a:cxn>
              <a:cxn ang="T14">
                <a:pos x="T8" y="T9"/>
              </a:cxn>
            </a:cxnLst>
            <a:rect l="T15" t="T16" r="T17" b="T18"/>
            <a:pathLst>
              <a:path w="1552" h="409">
                <a:moveTo>
                  <a:pt x="1551" y="408"/>
                </a:moveTo>
                <a:lnTo>
                  <a:pt x="1551" y="0"/>
                </a:lnTo>
                <a:lnTo>
                  <a:pt x="0" y="0"/>
                </a:lnTo>
                <a:lnTo>
                  <a:pt x="0" y="408"/>
                </a:lnTo>
                <a:lnTo>
                  <a:pt x="1551" y="408"/>
                </a:lnTo>
              </a:path>
            </a:pathLst>
          </a:custGeom>
          <a:solidFill>
            <a:srgbClr val="000000"/>
          </a:solidFill>
          <a:ln w="25400" cap="rnd">
            <a:solidFill>
              <a:srgbClr val="FFCC00"/>
            </a:solidFill>
            <a:round/>
            <a:headEnd type="none" w="sm" len="sm"/>
            <a:tailEnd type="none" w="sm" len="sm"/>
          </a:ln>
        </p:spPr>
        <p:txBody>
          <a:bodyPr/>
          <a:lstStyle/>
          <a:p>
            <a:endParaRPr lang="tr-TR"/>
          </a:p>
        </p:txBody>
      </p:sp>
      <p:sp>
        <p:nvSpPr>
          <p:cNvPr id="50298" name="Rectangle 122"/>
          <p:cNvSpPr>
            <a:spLocks noChangeArrowheads="1"/>
          </p:cNvSpPr>
          <p:nvPr/>
        </p:nvSpPr>
        <p:spPr bwMode="auto">
          <a:xfrm>
            <a:off x="5797550" y="5229225"/>
            <a:ext cx="1654175" cy="1233488"/>
          </a:xfrm>
          <a:prstGeom prst="rect">
            <a:avLst/>
          </a:prstGeom>
          <a:noFill/>
          <a:ln w="9525">
            <a:noFill/>
            <a:miter lim="800000"/>
            <a:headEnd/>
            <a:tailEnd/>
          </a:ln>
        </p:spPr>
        <p:txBody>
          <a:bodyPr lIns="92075" tIns="46038" rIns="92075" bIns="46038">
            <a:spAutoFit/>
          </a:bodyPr>
          <a:lstStyle/>
          <a:p>
            <a:pPr marL="57150" indent="-57150" defTabSz="342900">
              <a:tabLst>
                <a:tab pos="228600" algn="l"/>
                <a:tab pos="457200" algn="l"/>
              </a:tabLst>
            </a:pPr>
            <a:r>
              <a:rPr lang="en-US" b="1">
                <a:solidFill>
                  <a:schemeClr val="folHlink"/>
                </a:solidFill>
                <a:latin typeface="Arial" pitchFamily="34" charset="0"/>
              </a:rPr>
              <a:t>Pan</a:t>
            </a:r>
            <a:r>
              <a:rPr lang="tr-TR" b="1">
                <a:solidFill>
                  <a:schemeClr val="folHlink"/>
                </a:solidFill>
                <a:latin typeface="Arial" pitchFamily="34" charset="0"/>
              </a:rPr>
              <a:t>k</a:t>
            </a:r>
            <a:r>
              <a:rPr lang="en-US" b="1">
                <a:solidFill>
                  <a:schemeClr val="folHlink"/>
                </a:solidFill>
                <a:latin typeface="Arial" pitchFamily="34" charset="0"/>
              </a:rPr>
              <a:t>reas</a:t>
            </a:r>
            <a:endParaRPr lang="tr-TR" sz="1900" b="1">
              <a:solidFill>
                <a:srgbClr val="FFCC00"/>
              </a:solidFill>
              <a:latin typeface="Arial" pitchFamily="34" charset="0"/>
            </a:endParaRPr>
          </a:p>
          <a:p>
            <a:pPr marL="57150" indent="-57150" defTabSz="342900">
              <a:tabLst>
                <a:tab pos="228600" algn="l"/>
                <a:tab pos="457200" algn="l"/>
              </a:tabLst>
            </a:pPr>
            <a:r>
              <a:rPr lang="tr-TR" sz="1900" b="1">
                <a:solidFill>
                  <a:srgbClr val="FFCC00"/>
                </a:solidFill>
                <a:latin typeface="Arial" pitchFamily="34" charset="0"/>
              </a:rPr>
              <a:t>Bozulmuş</a:t>
            </a:r>
            <a:r>
              <a:rPr lang="en-US" sz="1900" b="1">
                <a:solidFill>
                  <a:srgbClr val="FFCC00"/>
                </a:solidFill>
                <a:latin typeface="Arial" pitchFamily="34" charset="0"/>
              </a:rPr>
              <a:t> </a:t>
            </a:r>
            <a:r>
              <a:rPr lang="en-US" sz="1900" b="1">
                <a:solidFill>
                  <a:srgbClr val="FFCC00"/>
                </a:solidFill>
                <a:latin typeface="Symbol" pitchFamily="18" charset="2"/>
              </a:rPr>
              <a:t>b</a:t>
            </a:r>
            <a:r>
              <a:rPr lang="en-US" sz="1900" b="1">
                <a:solidFill>
                  <a:srgbClr val="FFCC00"/>
                </a:solidFill>
                <a:latin typeface="Arial" pitchFamily="34" charset="0"/>
              </a:rPr>
              <a:t>-</a:t>
            </a:r>
            <a:r>
              <a:rPr lang="tr-TR" sz="1900" b="1">
                <a:solidFill>
                  <a:srgbClr val="FFCC00"/>
                </a:solidFill>
                <a:latin typeface="Arial" pitchFamily="34" charset="0"/>
              </a:rPr>
              <a:t>hücre fonk.</a:t>
            </a:r>
            <a:endParaRPr lang="en-US" sz="1900" b="1">
              <a:solidFill>
                <a:srgbClr val="FFCC00"/>
              </a:solidFill>
              <a:latin typeface="Arial" pitchFamily="34" charset="0"/>
            </a:endParaRPr>
          </a:p>
          <a:p>
            <a:pPr marL="57150" indent="-57150" defTabSz="342900">
              <a:tabLst>
                <a:tab pos="228600" algn="l"/>
                <a:tab pos="457200" algn="l"/>
              </a:tabLst>
            </a:pPr>
            <a:endParaRPr lang="en-US" sz="1900" b="1">
              <a:solidFill>
                <a:srgbClr val="FFCC00"/>
              </a:solidFill>
              <a:latin typeface="Arial" pitchFamily="34"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0196"/>
                                        </p:tgtEl>
                                        <p:attrNameLst>
                                          <p:attrName>style.visibility</p:attrName>
                                        </p:attrNameLst>
                                      </p:cBhvr>
                                      <p:to>
                                        <p:strVal val="visible"/>
                                      </p:to>
                                    </p:set>
                                    <p:animEffect transition="in" filter="diamond(in)">
                                      <p:cBhvr>
                                        <p:cTn id="7" dur="2000"/>
                                        <p:tgtEl>
                                          <p:spTgt spid="501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0197"/>
                                        </p:tgtEl>
                                        <p:attrNameLst>
                                          <p:attrName>style.visibility</p:attrName>
                                        </p:attrNameLst>
                                      </p:cBhvr>
                                      <p:to>
                                        <p:strVal val="visible"/>
                                      </p:to>
                                    </p:set>
                                    <p:animEffect transition="in" filter="diamond(in)">
                                      <p:cBhvr>
                                        <p:cTn id="12" dur="2000"/>
                                        <p:tgtEl>
                                          <p:spTgt spid="501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0298"/>
                                        </p:tgtEl>
                                        <p:attrNameLst>
                                          <p:attrName>style.visibility</p:attrName>
                                        </p:attrNameLst>
                                      </p:cBhvr>
                                      <p:to>
                                        <p:strVal val="visible"/>
                                      </p:to>
                                    </p:set>
                                    <p:animEffect transition="in" filter="diamond(in)">
                                      <p:cBhvr>
                                        <p:cTn id="17" dur="2000"/>
                                        <p:tgtEl>
                                          <p:spTgt spid="502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mph" presetSubtype="0" fill="hold" grpId="0" nodeType="clickEffect">
                                  <p:stCondLst>
                                    <p:cond delay="0"/>
                                  </p:stCondLst>
                                  <p:childTnLst>
                                    <p:animScale>
                                      <p:cBhvr>
                                        <p:cTn id="21" dur="2000" fill="hold"/>
                                        <p:tgtEl>
                                          <p:spTgt spid="5019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94" grpId="0"/>
      <p:bldP spid="50196" grpId="0"/>
      <p:bldP spid="50197" grpId="0"/>
      <p:bldP spid="5029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Oval 2"/>
          <p:cNvSpPr>
            <a:spLocks noChangeArrowheads="1"/>
          </p:cNvSpPr>
          <p:nvPr/>
        </p:nvSpPr>
        <p:spPr bwMode="auto">
          <a:xfrm>
            <a:off x="2590800" y="4800600"/>
            <a:ext cx="2362200" cy="1219200"/>
          </a:xfrm>
          <a:prstGeom prst="ellipse">
            <a:avLst/>
          </a:prstGeom>
          <a:noFill/>
          <a:ln w="38100">
            <a:solidFill>
              <a:schemeClr val="tx2"/>
            </a:solidFill>
            <a:round/>
            <a:headEnd/>
            <a:tailEnd/>
          </a:ln>
        </p:spPr>
        <p:txBody>
          <a:bodyPr wrap="none" lIns="180000" tIns="46800" rIns="180000" bIns="46800" anchor="ctr">
            <a:spAutoFit/>
          </a:bodyPr>
          <a:lstStyle/>
          <a:p>
            <a:endParaRPr lang="tr-TR"/>
          </a:p>
        </p:txBody>
      </p:sp>
      <p:grpSp>
        <p:nvGrpSpPr>
          <p:cNvPr id="97282" name="Group 3"/>
          <p:cNvGrpSpPr>
            <a:grpSpLocks/>
          </p:cNvGrpSpPr>
          <p:nvPr/>
        </p:nvGrpSpPr>
        <p:grpSpPr bwMode="auto">
          <a:xfrm>
            <a:off x="1828800" y="2311400"/>
            <a:ext cx="990600" cy="460375"/>
            <a:chOff x="1056" y="1403"/>
            <a:chExt cx="624" cy="290"/>
          </a:xfrm>
        </p:grpSpPr>
        <p:sp>
          <p:nvSpPr>
            <p:cNvPr id="97326" name="AutoShape 4"/>
            <p:cNvSpPr>
              <a:spLocks noChangeArrowheads="1"/>
            </p:cNvSpPr>
            <p:nvPr/>
          </p:nvSpPr>
          <p:spPr bwMode="auto">
            <a:xfrm>
              <a:off x="1056" y="1403"/>
              <a:ext cx="624" cy="290"/>
            </a:xfrm>
            <a:prstGeom prst="triangle">
              <a:avLst>
                <a:gd name="adj" fmla="val 50000"/>
              </a:avLst>
            </a:prstGeom>
            <a:solidFill>
              <a:schemeClr val="accent1"/>
            </a:solidFill>
            <a:ln w="9525">
              <a:solidFill>
                <a:schemeClr val="tx1"/>
              </a:solidFill>
              <a:miter lim="800000"/>
              <a:headEnd/>
              <a:tailEnd/>
            </a:ln>
          </p:spPr>
          <p:txBody>
            <a:bodyPr lIns="180000" tIns="46800" rIns="180000" bIns="46800" anchor="ctr">
              <a:spAutoFit/>
            </a:bodyPr>
            <a:lstStyle/>
            <a:p>
              <a:endParaRPr lang="tr-TR"/>
            </a:p>
          </p:txBody>
        </p:sp>
        <p:sp>
          <p:nvSpPr>
            <p:cNvPr id="97327" name="Rectangle 5"/>
            <p:cNvSpPr>
              <a:spLocks noChangeArrowheads="1"/>
            </p:cNvSpPr>
            <p:nvPr/>
          </p:nvSpPr>
          <p:spPr bwMode="auto">
            <a:xfrm>
              <a:off x="1240" y="1538"/>
              <a:ext cx="262" cy="154"/>
            </a:xfrm>
            <a:prstGeom prst="rect">
              <a:avLst/>
            </a:prstGeom>
            <a:noFill/>
            <a:ln w="9525">
              <a:noFill/>
              <a:miter lim="800000"/>
              <a:headEnd/>
              <a:tailEnd/>
            </a:ln>
          </p:spPr>
          <p:txBody>
            <a:bodyPr wrap="none" lIns="0" tIns="0" rIns="0" bIns="0">
              <a:spAutoFit/>
            </a:bodyPr>
            <a:lstStyle/>
            <a:p>
              <a:pPr eaLnBrk="0" hangingPunct="0"/>
              <a:r>
                <a:rPr lang="en-US" sz="1600" b="1">
                  <a:solidFill>
                    <a:srgbClr val="FFFFFF"/>
                  </a:solidFill>
                  <a:latin typeface="Times New Roman" pitchFamily="18" charset="0"/>
                </a:rPr>
                <a:t>TZD</a:t>
              </a:r>
            </a:p>
          </p:txBody>
        </p:sp>
      </p:grpSp>
      <p:sp>
        <p:nvSpPr>
          <p:cNvPr id="97283" name="AutoShape 6"/>
          <p:cNvSpPr>
            <a:spLocks noChangeArrowheads="1"/>
          </p:cNvSpPr>
          <p:nvPr/>
        </p:nvSpPr>
        <p:spPr bwMode="auto">
          <a:xfrm>
            <a:off x="4724400" y="2209800"/>
            <a:ext cx="1143000" cy="998538"/>
          </a:xfrm>
          <a:prstGeom prst="roundRect">
            <a:avLst>
              <a:gd name="adj" fmla="val 23417"/>
            </a:avLst>
          </a:prstGeom>
          <a:solidFill>
            <a:schemeClr val="hlink"/>
          </a:solidFill>
          <a:ln w="19050">
            <a:solidFill>
              <a:schemeClr val="folHlink"/>
            </a:solidFill>
            <a:round/>
            <a:headEnd/>
            <a:tailEnd/>
          </a:ln>
        </p:spPr>
        <p:txBody>
          <a:bodyPr wrap="none" anchor="ctr"/>
          <a:lstStyle/>
          <a:p>
            <a:endParaRPr lang="tr-TR"/>
          </a:p>
        </p:txBody>
      </p:sp>
      <p:sp>
        <p:nvSpPr>
          <p:cNvPr id="97284" name="Oval 7"/>
          <p:cNvSpPr>
            <a:spLocks noChangeArrowheads="1"/>
          </p:cNvSpPr>
          <p:nvPr/>
        </p:nvSpPr>
        <p:spPr bwMode="auto">
          <a:xfrm>
            <a:off x="4724400" y="2133600"/>
            <a:ext cx="1143000" cy="508000"/>
          </a:xfrm>
          <a:prstGeom prst="ellipse">
            <a:avLst/>
          </a:prstGeom>
          <a:solidFill>
            <a:schemeClr val="folHlink"/>
          </a:solidFill>
          <a:ln w="19050">
            <a:solidFill>
              <a:schemeClr val="hlink"/>
            </a:solidFill>
            <a:round/>
            <a:headEnd/>
            <a:tailEnd/>
          </a:ln>
        </p:spPr>
        <p:txBody>
          <a:bodyPr wrap="none" anchor="ctr"/>
          <a:lstStyle/>
          <a:p>
            <a:endParaRPr lang="tr-TR"/>
          </a:p>
        </p:txBody>
      </p:sp>
      <p:sp>
        <p:nvSpPr>
          <p:cNvPr id="97285" name="Rectangle 8"/>
          <p:cNvSpPr>
            <a:spLocks noChangeArrowheads="1"/>
          </p:cNvSpPr>
          <p:nvPr/>
        </p:nvSpPr>
        <p:spPr bwMode="auto">
          <a:xfrm>
            <a:off x="5006975" y="2286000"/>
            <a:ext cx="631825" cy="182563"/>
          </a:xfrm>
          <a:prstGeom prst="rect">
            <a:avLst/>
          </a:prstGeom>
          <a:noFill/>
          <a:ln w="9525">
            <a:noFill/>
            <a:miter lim="800000"/>
            <a:headEnd/>
            <a:tailEnd/>
          </a:ln>
        </p:spPr>
        <p:txBody>
          <a:bodyPr wrap="none" lIns="0" tIns="0" rIns="0" bIns="0">
            <a:spAutoFit/>
          </a:bodyPr>
          <a:lstStyle/>
          <a:p>
            <a:pPr eaLnBrk="0" hangingPunct="0"/>
            <a:r>
              <a:rPr lang="en-US" sz="1200" b="1">
                <a:solidFill>
                  <a:schemeClr val="accent1"/>
                </a:solidFill>
                <a:latin typeface="Times New Roman" pitchFamily="18" charset="0"/>
              </a:rPr>
              <a:t>INSULIN</a:t>
            </a:r>
          </a:p>
        </p:txBody>
      </p:sp>
      <p:sp>
        <p:nvSpPr>
          <p:cNvPr id="97286" name="Rectangle 9"/>
          <p:cNvSpPr>
            <a:spLocks noChangeArrowheads="1"/>
          </p:cNvSpPr>
          <p:nvPr/>
        </p:nvSpPr>
        <p:spPr bwMode="auto">
          <a:xfrm>
            <a:off x="4876800" y="2806700"/>
            <a:ext cx="846138" cy="182563"/>
          </a:xfrm>
          <a:prstGeom prst="rect">
            <a:avLst/>
          </a:prstGeom>
          <a:noFill/>
          <a:ln w="9525">
            <a:noFill/>
            <a:miter lim="800000"/>
            <a:headEnd/>
            <a:tailEnd/>
          </a:ln>
        </p:spPr>
        <p:txBody>
          <a:bodyPr wrap="none" lIns="0" tIns="0" rIns="0" bIns="0">
            <a:spAutoFit/>
          </a:bodyPr>
          <a:lstStyle/>
          <a:p>
            <a:pPr eaLnBrk="0" hangingPunct="0"/>
            <a:r>
              <a:rPr lang="en-US" sz="1200" b="1">
                <a:solidFill>
                  <a:srgbClr val="FFFFFF"/>
                </a:solidFill>
                <a:latin typeface="Times New Roman" pitchFamily="18" charset="0"/>
              </a:rPr>
              <a:t>RECEPTOR</a:t>
            </a:r>
          </a:p>
        </p:txBody>
      </p:sp>
      <p:sp>
        <p:nvSpPr>
          <p:cNvPr id="97287" name="Rectangle 10"/>
          <p:cNvSpPr>
            <a:spLocks noChangeArrowheads="1"/>
          </p:cNvSpPr>
          <p:nvPr/>
        </p:nvSpPr>
        <p:spPr bwMode="auto">
          <a:xfrm>
            <a:off x="5791200" y="5486400"/>
            <a:ext cx="388938" cy="215900"/>
          </a:xfrm>
          <a:prstGeom prst="rect">
            <a:avLst/>
          </a:prstGeom>
          <a:noFill/>
          <a:ln w="9525">
            <a:noFill/>
            <a:miter lim="800000"/>
            <a:headEnd/>
            <a:tailEnd/>
          </a:ln>
        </p:spPr>
        <p:txBody>
          <a:bodyPr wrap="none" lIns="0" tIns="0" rIns="0" bIns="0">
            <a:spAutoFit/>
          </a:bodyPr>
          <a:lstStyle/>
          <a:p>
            <a:pPr eaLnBrk="0" hangingPunct="0"/>
            <a:r>
              <a:rPr lang="en-US" sz="1400" b="1">
                <a:latin typeface="Times New Roman" pitchFamily="18" charset="0"/>
              </a:rPr>
              <a:t>RNA</a:t>
            </a:r>
          </a:p>
        </p:txBody>
      </p:sp>
      <p:sp>
        <p:nvSpPr>
          <p:cNvPr id="97288" name="Rectangle 11"/>
          <p:cNvSpPr>
            <a:spLocks noChangeArrowheads="1"/>
          </p:cNvSpPr>
          <p:nvPr/>
        </p:nvSpPr>
        <p:spPr bwMode="auto">
          <a:xfrm>
            <a:off x="3429000" y="5486400"/>
            <a:ext cx="388938" cy="215900"/>
          </a:xfrm>
          <a:prstGeom prst="rect">
            <a:avLst/>
          </a:prstGeom>
          <a:noFill/>
          <a:ln w="9525">
            <a:noFill/>
            <a:miter lim="800000"/>
            <a:headEnd/>
            <a:tailEnd/>
          </a:ln>
        </p:spPr>
        <p:txBody>
          <a:bodyPr wrap="none" lIns="0" tIns="0" rIns="0" bIns="0">
            <a:spAutoFit/>
          </a:bodyPr>
          <a:lstStyle/>
          <a:p>
            <a:pPr eaLnBrk="0" hangingPunct="0"/>
            <a:r>
              <a:rPr lang="en-US" sz="1400" b="1">
                <a:latin typeface="Times New Roman" pitchFamily="18" charset="0"/>
              </a:rPr>
              <a:t>DNA</a:t>
            </a:r>
          </a:p>
        </p:txBody>
      </p:sp>
      <p:sp>
        <p:nvSpPr>
          <p:cNvPr id="97289" name="Line 12"/>
          <p:cNvSpPr>
            <a:spLocks noChangeShapeType="1"/>
          </p:cNvSpPr>
          <p:nvPr/>
        </p:nvSpPr>
        <p:spPr bwMode="auto">
          <a:xfrm flipH="1">
            <a:off x="3962400" y="3360738"/>
            <a:ext cx="990600" cy="1744662"/>
          </a:xfrm>
          <a:prstGeom prst="line">
            <a:avLst/>
          </a:prstGeom>
          <a:noFill/>
          <a:ln w="28575">
            <a:solidFill>
              <a:srgbClr val="C00000"/>
            </a:solidFill>
            <a:round/>
            <a:headEnd type="none" w="sm" len="sm"/>
            <a:tailEnd type="triangle" w="lg" len="lg"/>
          </a:ln>
        </p:spPr>
        <p:txBody>
          <a:bodyPr wrap="none" anchor="ctr"/>
          <a:lstStyle/>
          <a:p>
            <a:endParaRPr lang="tr-TR"/>
          </a:p>
        </p:txBody>
      </p:sp>
      <p:sp>
        <p:nvSpPr>
          <p:cNvPr id="97290" name="Line 13"/>
          <p:cNvSpPr>
            <a:spLocks noChangeShapeType="1"/>
          </p:cNvSpPr>
          <p:nvPr/>
        </p:nvSpPr>
        <p:spPr bwMode="auto">
          <a:xfrm flipV="1">
            <a:off x="5867400" y="4808538"/>
            <a:ext cx="838200" cy="601662"/>
          </a:xfrm>
          <a:prstGeom prst="line">
            <a:avLst/>
          </a:prstGeom>
          <a:noFill/>
          <a:ln w="28575">
            <a:solidFill>
              <a:srgbClr val="C00000"/>
            </a:solidFill>
            <a:round/>
            <a:headEnd type="none" w="sm" len="sm"/>
            <a:tailEnd type="triangle" w="lg" len="lg"/>
          </a:ln>
        </p:spPr>
        <p:txBody>
          <a:bodyPr wrap="none" anchor="ctr"/>
          <a:lstStyle/>
          <a:p>
            <a:endParaRPr lang="tr-TR"/>
          </a:p>
        </p:txBody>
      </p:sp>
      <p:sp>
        <p:nvSpPr>
          <p:cNvPr id="97292" name="Rectangle 15"/>
          <p:cNvSpPr>
            <a:spLocks noGrp="1" noChangeArrowheads="1"/>
          </p:cNvSpPr>
          <p:nvPr>
            <p:ph type="title"/>
          </p:nvPr>
        </p:nvSpPr>
        <p:spPr>
          <a:solidFill>
            <a:srgbClr val="FFC000"/>
          </a:solidFill>
          <a:ln w="76200">
            <a:solidFill>
              <a:srgbClr val="C00000"/>
            </a:solidFill>
          </a:ln>
        </p:spPr>
        <p:txBody>
          <a:bodyPr lIns="92075" tIns="46038" rIns="92075" bIns="46038"/>
          <a:lstStyle/>
          <a:p>
            <a:pPr>
              <a:lnSpc>
                <a:spcPct val="90000"/>
              </a:lnSpc>
            </a:pPr>
            <a:r>
              <a:rPr lang="en-US" sz="4100" b="1" smtClean="0">
                <a:solidFill>
                  <a:schemeClr val="tx1"/>
                </a:solidFill>
                <a:ea typeface="ＭＳ Ｐゴシック" charset="-128"/>
              </a:rPr>
              <a:t>Thiazolidinedion</a:t>
            </a:r>
            <a:r>
              <a:rPr lang="tr-TR" sz="4100" b="1" smtClean="0">
                <a:solidFill>
                  <a:schemeClr val="tx1"/>
                </a:solidFill>
                <a:ea typeface="ＭＳ Ｐゴシック" charset="-128"/>
              </a:rPr>
              <a:t>lar</a:t>
            </a:r>
            <a:r>
              <a:rPr lang="en-US" sz="4100" b="1" smtClean="0">
                <a:solidFill>
                  <a:schemeClr val="tx1"/>
                </a:solidFill>
                <a:ea typeface="ＭＳ Ｐゴシック" charset="-128"/>
              </a:rPr>
              <a:t/>
            </a:r>
            <a:br>
              <a:rPr lang="en-US" sz="4100" b="1" smtClean="0">
                <a:solidFill>
                  <a:schemeClr val="tx1"/>
                </a:solidFill>
                <a:ea typeface="ＭＳ Ｐゴシック" charset="-128"/>
              </a:rPr>
            </a:br>
            <a:r>
              <a:rPr lang="tr-TR" sz="4100" b="1" smtClean="0">
                <a:solidFill>
                  <a:schemeClr val="tx1"/>
                </a:solidFill>
                <a:ea typeface="ＭＳ Ｐゴシック" charset="-128"/>
              </a:rPr>
              <a:t>Etki mekanizması</a:t>
            </a:r>
            <a:endParaRPr lang="en-US" sz="4100" b="1" smtClean="0">
              <a:solidFill>
                <a:schemeClr val="tx1"/>
              </a:solidFill>
              <a:ea typeface="ＭＳ Ｐゴシック" charset="-128"/>
            </a:endParaRPr>
          </a:p>
        </p:txBody>
      </p:sp>
      <p:sp>
        <p:nvSpPr>
          <p:cNvPr id="97293" name="Oval 16"/>
          <p:cNvSpPr>
            <a:spLocks noChangeArrowheads="1"/>
          </p:cNvSpPr>
          <p:nvPr/>
        </p:nvSpPr>
        <p:spPr bwMode="auto">
          <a:xfrm>
            <a:off x="2738438" y="4270375"/>
            <a:ext cx="995362" cy="546100"/>
          </a:xfrm>
          <a:prstGeom prst="ellipse">
            <a:avLst/>
          </a:prstGeom>
          <a:solidFill>
            <a:schemeClr val="accent2"/>
          </a:solidFill>
          <a:ln w="28575">
            <a:solidFill>
              <a:schemeClr val="tx1"/>
            </a:solidFill>
            <a:round/>
            <a:headEnd/>
            <a:tailEnd/>
          </a:ln>
        </p:spPr>
        <p:txBody>
          <a:bodyPr wrap="none" anchor="ctr"/>
          <a:lstStyle/>
          <a:p>
            <a:endParaRPr lang="tr-TR"/>
          </a:p>
        </p:txBody>
      </p:sp>
      <p:grpSp>
        <p:nvGrpSpPr>
          <p:cNvPr id="97294" name="Group 17"/>
          <p:cNvGrpSpPr>
            <a:grpSpLocks/>
          </p:cNvGrpSpPr>
          <p:nvPr/>
        </p:nvGrpSpPr>
        <p:grpSpPr bwMode="auto">
          <a:xfrm>
            <a:off x="2509838" y="3810000"/>
            <a:ext cx="990600" cy="460375"/>
            <a:chOff x="1056" y="1403"/>
            <a:chExt cx="624" cy="290"/>
          </a:xfrm>
        </p:grpSpPr>
        <p:sp>
          <p:nvSpPr>
            <p:cNvPr id="97324" name="AutoShape 18"/>
            <p:cNvSpPr>
              <a:spLocks noChangeArrowheads="1"/>
            </p:cNvSpPr>
            <p:nvPr/>
          </p:nvSpPr>
          <p:spPr bwMode="auto">
            <a:xfrm>
              <a:off x="1056" y="1403"/>
              <a:ext cx="624" cy="290"/>
            </a:xfrm>
            <a:prstGeom prst="triangle">
              <a:avLst>
                <a:gd name="adj" fmla="val 50000"/>
              </a:avLst>
            </a:prstGeom>
            <a:solidFill>
              <a:schemeClr val="accent1"/>
            </a:solidFill>
            <a:ln w="9525">
              <a:solidFill>
                <a:schemeClr val="tx1"/>
              </a:solidFill>
              <a:miter lim="800000"/>
              <a:headEnd/>
              <a:tailEnd/>
            </a:ln>
          </p:spPr>
          <p:txBody>
            <a:bodyPr lIns="180000" tIns="46800" rIns="180000" bIns="46800" anchor="ctr">
              <a:spAutoFit/>
            </a:bodyPr>
            <a:lstStyle/>
            <a:p>
              <a:endParaRPr lang="tr-TR"/>
            </a:p>
          </p:txBody>
        </p:sp>
        <p:sp>
          <p:nvSpPr>
            <p:cNvPr id="97325" name="Rectangle 19"/>
            <p:cNvSpPr>
              <a:spLocks noChangeArrowheads="1"/>
            </p:cNvSpPr>
            <p:nvPr/>
          </p:nvSpPr>
          <p:spPr bwMode="auto">
            <a:xfrm>
              <a:off x="1240" y="1538"/>
              <a:ext cx="262" cy="154"/>
            </a:xfrm>
            <a:prstGeom prst="rect">
              <a:avLst/>
            </a:prstGeom>
            <a:noFill/>
            <a:ln w="9525">
              <a:noFill/>
              <a:miter lim="800000"/>
              <a:headEnd/>
              <a:tailEnd/>
            </a:ln>
          </p:spPr>
          <p:txBody>
            <a:bodyPr wrap="none" lIns="0" tIns="0" rIns="0" bIns="0">
              <a:spAutoFit/>
            </a:bodyPr>
            <a:lstStyle/>
            <a:p>
              <a:pPr eaLnBrk="0" hangingPunct="0"/>
              <a:r>
                <a:rPr lang="en-US" sz="1600" b="1">
                  <a:solidFill>
                    <a:srgbClr val="FFFFFF"/>
                  </a:solidFill>
                  <a:latin typeface="Times New Roman" pitchFamily="18" charset="0"/>
                </a:rPr>
                <a:t>TZD</a:t>
              </a:r>
            </a:p>
          </p:txBody>
        </p:sp>
      </p:grpSp>
      <p:sp>
        <p:nvSpPr>
          <p:cNvPr id="97295" name="Oval 20"/>
          <p:cNvSpPr>
            <a:spLocks noChangeArrowheads="1"/>
          </p:cNvSpPr>
          <p:nvPr/>
        </p:nvSpPr>
        <p:spPr bwMode="auto">
          <a:xfrm>
            <a:off x="1295400" y="2598738"/>
            <a:ext cx="6400800" cy="3725862"/>
          </a:xfrm>
          <a:prstGeom prst="ellipse">
            <a:avLst/>
          </a:prstGeom>
          <a:noFill/>
          <a:ln w="76200">
            <a:solidFill>
              <a:schemeClr val="accent1"/>
            </a:solidFill>
            <a:round/>
            <a:headEnd/>
            <a:tailEnd/>
          </a:ln>
        </p:spPr>
        <p:txBody>
          <a:bodyPr lIns="180000" tIns="46800" rIns="180000" bIns="46800" anchor="ctr">
            <a:spAutoFit/>
          </a:bodyPr>
          <a:lstStyle/>
          <a:p>
            <a:endParaRPr lang="tr-TR"/>
          </a:p>
        </p:txBody>
      </p:sp>
      <p:sp>
        <p:nvSpPr>
          <p:cNvPr id="97296" name="Rectangle 21"/>
          <p:cNvSpPr>
            <a:spLocks noChangeArrowheads="1"/>
          </p:cNvSpPr>
          <p:nvPr/>
        </p:nvSpPr>
        <p:spPr bwMode="auto">
          <a:xfrm>
            <a:off x="2873375" y="4403725"/>
            <a:ext cx="744538"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FFFFFF"/>
                </a:solidFill>
                <a:latin typeface="Times New Roman" pitchFamily="18" charset="0"/>
              </a:rPr>
              <a:t>PPAR</a:t>
            </a:r>
            <a:r>
              <a:rPr lang="en-US" sz="1900" b="1">
                <a:solidFill>
                  <a:srgbClr val="FFFFFF"/>
                </a:solidFill>
                <a:latin typeface="Times New Roman" pitchFamily="18" charset="0"/>
                <a:sym typeface="Symbol" pitchFamily="18" charset="2"/>
              </a:rPr>
              <a:t></a:t>
            </a:r>
            <a:endParaRPr lang="en-US" sz="1900" b="1">
              <a:solidFill>
                <a:srgbClr val="FFFFFF"/>
              </a:solidFill>
              <a:latin typeface="Times New Roman" pitchFamily="18" charset="0"/>
            </a:endParaRPr>
          </a:p>
        </p:txBody>
      </p:sp>
      <p:sp>
        <p:nvSpPr>
          <p:cNvPr id="97297" name="Freeform 22"/>
          <p:cNvSpPr>
            <a:spLocks/>
          </p:cNvSpPr>
          <p:nvPr/>
        </p:nvSpPr>
        <p:spPr bwMode="auto">
          <a:xfrm>
            <a:off x="3200400" y="5029200"/>
            <a:ext cx="685800" cy="317500"/>
          </a:xfrm>
          <a:custGeom>
            <a:avLst/>
            <a:gdLst>
              <a:gd name="T0" fmla="*/ 0 w 432"/>
              <a:gd name="T1" fmla="*/ 0 h 200"/>
              <a:gd name="T2" fmla="*/ 2147483647 w 432"/>
              <a:gd name="T3" fmla="*/ 2147483647 h 200"/>
              <a:gd name="T4" fmla="*/ 2147483647 w 432"/>
              <a:gd name="T5" fmla="*/ 2147483647 h 200"/>
              <a:gd name="T6" fmla="*/ 2147483647 w 432"/>
              <a:gd name="T7" fmla="*/ 2147483647 h 200"/>
              <a:gd name="T8" fmla="*/ 2147483647 w 432"/>
              <a:gd name="T9" fmla="*/ 2147483647 h 200"/>
              <a:gd name="T10" fmla="*/ 2147483647 w 432"/>
              <a:gd name="T11" fmla="*/ 2147483647 h 200"/>
              <a:gd name="T12" fmla="*/ 2147483647 w 432"/>
              <a:gd name="T13" fmla="*/ 2147483647 h 200"/>
              <a:gd name="T14" fmla="*/ 2147483647 w 432"/>
              <a:gd name="T15" fmla="*/ 2147483647 h 200"/>
              <a:gd name="T16" fmla="*/ 0 w 432"/>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00"/>
              <a:gd name="T29" fmla="*/ 432 w 432"/>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00">
                <a:moveTo>
                  <a:pt x="0" y="0"/>
                </a:moveTo>
                <a:cubicBezTo>
                  <a:pt x="0" y="0"/>
                  <a:pt x="16" y="128"/>
                  <a:pt x="48" y="144"/>
                </a:cubicBezTo>
                <a:cubicBezTo>
                  <a:pt x="80" y="160"/>
                  <a:pt x="152" y="88"/>
                  <a:pt x="192" y="96"/>
                </a:cubicBezTo>
                <a:cubicBezTo>
                  <a:pt x="232" y="104"/>
                  <a:pt x="248" y="184"/>
                  <a:pt x="288" y="192"/>
                </a:cubicBezTo>
                <a:cubicBezTo>
                  <a:pt x="328" y="200"/>
                  <a:pt x="432" y="144"/>
                  <a:pt x="432" y="144"/>
                </a:cubicBezTo>
                <a:cubicBezTo>
                  <a:pt x="432" y="144"/>
                  <a:pt x="320" y="200"/>
                  <a:pt x="288" y="192"/>
                </a:cubicBezTo>
                <a:cubicBezTo>
                  <a:pt x="256" y="184"/>
                  <a:pt x="280" y="104"/>
                  <a:pt x="240" y="96"/>
                </a:cubicBezTo>
                <a:cubicBezTo>
                  <a:pt x="200" y="88"/>
                  <a:pt x="88" y="168"/>
                  <a:pt x="48" y="144"/>
                </a:cubicBezTo>
                <a:cubicBezTo>
                  <a:pt x="8" y="120"/>
                  <a:pt x="0" y="0"/>
                  <a:pt x="0" y="0"/>
                </a:cubicBezTo>
                <a:close/>
              </a:path>
            </a:pathLst>
          </a:custGeom>
          <a:solidFill>
            <a:schemeClr val="tx1"/>
          </a:solidFill>
          <a:ln w="9525">
            <a:solidFill>
              <a:schemeClr val="tx1"/>
            </a:solidFill>
            <a:round/>
            <a:headEnd/>
            <a:tailEnd/>
          </a:ln>
        </p:spPr>
        <p:txBody>
          <a:bodyPr wrap="none" lIns="180000" tIns="46800" rIns="180000" bIns="46800" anchor="ctr">
            <a:spAutoFit/>
          </a:bodyPr>
          <a:lstStyle/>
          <a:p>
            <a:endParaRPr lang="tr-TR"/>
          </a:p>
        </p:txBody>
      </p:sp>
      <p:sp>
        <p:nvSpPr>
          <p:cNvPr id="97298" name="Freeform 23"/>
          <p:cNvSpPr>
            <a:spLocks/>
          </p:cNvSpPr>
          <p:nvPr/>
        </p:nvSpPr>
        <p:spPr bwMode="auto">
          <a:xfrm>
            <a:off x="3124200" y="5181600"/>
            <a:ext cx="685800" cy="317500"/>
          </a:xfrm>
          <a:custGeom>
            <a:avLst/>
            <a:gdLst>
              <a:gd name="T0" fmla="*/ 0 w 432"/>
              <a:gd name="T1" fmla="*/ 0 h 200"/>
              <a:gd name="T2" fmla="*/ 2147483647 w 432"/>
              <a:gd name="T3" fmla="*/ 2147483647 h 200"/>
              <a:gd name="T4" fmla="*/ 2147483647 w 432"/>
              <a:gd name="T5" fmla="*/ 2147483647 h 200"/>
              <a:gd name="T6" fmla="*/ 2147483647 w 432"/>
              <a:gd name="T7" fmla="*/ 2147483647 h 200"/>
              <a:gd name="T8" fmla="*/ 2147483647 w 432"/>
              <a:gd name="T9" fmla="*/ 2147483647 h 200"/>
              <a:gd name="T10" fmla="*/ 2147483647 w 432"/>
              <a:gd name="T11" fmla="*/ 2147483647 h 200"/>
              <a:gd name="T12" fmla="*/ 2147483647 w 432"/>
              <a:gd name="T13" fmla="*/ 2147483647 h 200"/>
              <a:gd name="T14" fmla="*/ 2147483647 w 432"/>
              <a:gd name="T15" fmla="*/ 2147483647 h 200"/>
              <a:gd name="T16" fmla="*/ 0 w 432"/>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00"/>
              <a:gd name="T29" fmla="*/ 432 w 432"/>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00">
                <a:moveTo>
                  <a:pt x="0" y="0"/>
                </a:moveTo>
                <a:cubicBezTo>
                  <a:pt x="0" y="0"/>
                  <a:pt x="16" y="128"/>
                  <a:pt x="48" y="144"/>
                </a:cubicBezTo>
                <a:cubicBezTo>
                  <a:pt x="80" y="160"/>
                  <a:pt x="152" y="88"/>
                  <a:pt x="192" y="96"/>
                </a:cubicBezTo>
                <a:cubicBezTo>
                  <a:pt x="232" y="104"/>
                  <a:pt x="248" y="184"/>
                  <a:pt x="288" y="192"/>
                </a:cubicBezTo>
                <a:cubicBezTo>
                  <a:pt x="328" y="200"/>
                  <a:pt x="432" y="144"/>
                  <a:pt x="432" y="144"/>
                </a:cubicBezTo>
                <a:cubicBezTo>
                  <a:pt x="432" y="144"/>
                  <a:pt x="320" y="200"/>
                  <a:pt x="288" y="192"/>
                </a:cubicBezTo>
                <a:cubicBezTo>
                  <a:pt x="256" y="184"/>
                  <a:pt x="280" y="104"/>
                  <a:pt x="240" y="96"/>
                </a:cubicBezTo>
                <a:cubicBezTo>
                  <a:pt x="200" y="88"/>
                  <a:pt x="88" y="168"/>
                  <a:pt x="48" y="144"/>
                </a:cubicBezTo>
                <a:cubicBezTo>
                  <a:pt x="8" y="120"/>
                  <a:pt x="0" y="0"/>
                  <a:pt x="0" y="0"/>
                </a:cubicBezTo>
                <a:close/>
              </a:path>
            </a:pathLst>
          </a:custGeom>
          <a:solidFill>
            <a:schemeClr val="folHlink"/>
          </a:solidFill>
          <a:ln w="9525">
            <a:solidFill>
              <a:schemeClr val="folHlink"/>
            </a:solidFill>
            <a:round/>
            <a:headEnd/>
            <a:tailEnd/>
          </a:ln>
        </p:spPr>
        <p:txBody>
          <a:bodyPr wrap="none" lIns="180000" tIns="46800" rIns="180000" bIns="46800" anchor="ctr">
            <a:spAutoFit/>
          </a:bodyPr>
          <a:lstStyle/>
          <a:p>
            <a:endParaRPr lang="tr-TR"/>
          </a:p>
        </p:txBody>
      </p:sp>
      <p:sp>
        <p:nvSpPr>
          <p:cNvPr id="97299" name="Line 24"/>
          <p:cNvSpPr>
            <a:spLocks noChangeShapeType="1"/>
          </p:cNvSpPr>
          <p:nvPr/>
        </p:nvSpPr>
        <p:spPr bwMode="auto">
          <a:xfrm>
            <a:off x="3962400" y="5562600"/>
            <a:ext cx="1143000" cy="76200"/>
          </a:xfrm>
          <a:prstGeom prst="line">
            <a:avLst/>
          </a:prstGeom>
          <a:noFill/>
          <a:ln w="28575">
            <a:solidFill>
              <a:schemeClr val="folHlink"/>
            </a:solidFill>
            <a:round/>
            <a:headEnd/>
            <a:tailEnd type="triangle" w="med" len="med"/>
          </a:ln>
        </p:spPr>
        <p:txBody>
          <a:bodyPr lIns="180000" tIns="46800" rIns="180000" bIns="46800" anchor="ctr">
            <a:spAutoFit/>
          </a:bodyPr>
          <a:lstStyle/>
          <a:p>
            <a:endParaRPr lang="tr-TR"/>
          </a:p>
        </p:txBody>
      </p:sp>
      <p:sp>
        <p:nvSpPr>
          <p:cNvPr id="97300" name="Freeform 25"/>
          <p:cNvSpPr>
            <a:spLocks/>
          </p:cNvSpPr>
          <p:nvPr/>
        </p:nvSpPr>
        <p:spPr bwMode="auto">
          <a:xfrm>
            <a:off x="5168900" y="5461000"/>
            <a:ext cx="596900" cy="406400"/>
          </a:xfrm>
          <a:custGeom>
            <a:avLst/>
            <a:gdLst>
              <a:gd name="T0" fmla="*/ 2147483647 w 376"/>
              <a:gd name="T1" fmla="*/ 2147483647 h 256"/>
              <a:gd name="T2" fmla="*/ 2147483647 w 376"/>
              <a:gd name="T3" fmla="*/ 2147483647 h 256"/>
              <a:gd name="T4" fmla="*/ 2147483647 w 376"/>
              <a:gd name="T5" fmla="*/ 2147483647 h 256"/>
              <a:gd name="T6" fmla="*/ 2147483647 w 376"/>
              <a:gd name="T7" fmla="*/ 2147483647 h 256"/>
              <a:gd name="T8" fmla="*/ 2147483647 w 376"/>
              <a:gd name="T9" fmla="*/ 2147483647 h 256"/>
              <a:gd name="T10" fmla="*/ 2147483647 w 376"/>
              <a:gd name="T11" fmla="*/ 2147483647 h 256"/>
              <a:gd name="T12" fmla="*/ 2147483647 w 376"/>
              <a:gd name="T13" fmla="*/ 2147483647 h 256"/>
              <a:gd name="T14" fmla="*/ 2147483647 w 376"/>
              <a:gd name="T15" fmla="*/ 2147483647 h 256"/>
              <a:gd name="T16" fmla="*/ 2147483647 w 376"/>
              <a:gd name="T17" fmla="*/ 2147483647 h 256"/>
              <a:gd name="T18" fmla="*/ 2147483647 w 376"/>
              <a:gd name="T19" fmla="*/ 2147483647 h 2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6"/>
              <a:gd name="T31" fmla="*/ 0 h 256"/>
              <a:gd name="T32" fmla="*/ 376 w 376"/>
              <a:gd name="T33" fmla="*/ 256 h 2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6" h="256">
                <a:moveTo>
                  <a:pt x="8" y="64"/>
                </a:moveTo>
                <a:cubicBezTo>
                  <a:pt x="0" y="64"/>
                  <a:pt x="176" y="0"/>
                  <a:pt x="200" y="16"/>
                </a:cubicBezTo>
                <a:cubicBezTo>
                  <a:pt x="224" y="32"/>
                  <a:pt x="128" y="144"/>
                  <a:pt x="152" y="160"/>
                </a:cubicBezTo>
                <a:cubicBezTo>
                  <a:pt x="176" y="176"/>
                  <a:pt x="312" y="96"/>
                  <a:pt x="344" y="112"/>
                </a:cubicBezTo>
                <a:cubicBezTo>
                  <a:pt x="376" y="128"/>
                  <a:pt x="344" y="256"/>
                  <a:pt x="344" y="256"/>
                </a:cubicBezTo>
                <a:cubicBezTo>
                  <a:pt x="344" y="256"/>
                  <a:pt x="368" y="128"/>
                  <a:pt x="344" y="112"/>
                </a:cubicBezTo>
                <a:cubicBezTo>
                  <a:pt x="320" y="96"/>
                  <a:pt x="232" y="160"/>
                  <a:pt x="200" y="160"/>
                </a:cubicBezTo>
                <a:cubicBezTo>
                  <a:pt x="168" y="160"/>
                  <a:pt x="144" y="136"/>
                  <a:pt x="152" y="112"/>
                </a:cubicBezTo>
                <a:cubicBezTo>
                  <a:pt x="160" y="88"/>
                  <a:pt x="272" y="24"/>
                  <a:pt x="248" y="16"/>
                </a:cubicBezTo>
                <a:cubicBezTo>
                  <a:pt x="224" y="8"/>
                  <a:pt x="16" y="64"/>
                  <a:pt x="8" y="64"/>
                </a:cubicBezTo>
                <a:close/>
              </a:path>
            </a:pathLst>
          </a:custGeom>
          <a:solidFill>
            <a:schemeClr val="accent1"/>
          </a:solidFill>
          <a:ln w="9525">
            <a:solidFill>
              <a:schemeClr val="accent1"/>
            </a:solidFill>
            <a:round/>
            <a:headEnd/>
            <a:tailEnd/>
          </a:ln>
        </p:spPr>
        <p:txBody>
          <a:bodyPr wrap="none" lIns="180000" tIns="46800" rIns="180000" bIns="46800" anchor="ctr">
            <a:spAutoFit/>
          </a:bodyPr>
          <a:lstStyle/>
          <a:p>
            <a:endParaRPr lang="tr-TR"/>
          </a:p>
        </p:txBody>
      </p:sp>
      <p:sp>
        <p:nvSpPr>
          <p:cNvPr id="97301" name="Oval 26"/>
          <p:cNvSpPr>
            <a:spLocks noChangeArrowheads="1"/>
          </p:cNvSpPr>
          <p:nvPr/>
        </p:nvSpPr>
        <p:spPr bwMode="auto">
          <a:xfrm>
            <a:off x="6118225" y="2141538"/>
            <a:ext cx="1143000" cy="508000"/>
          </a:xfrm>
          <a:prstGeom prst="ellipse">
            <a:avLst/>
          </a:prstGeom>
          <a:solidFill>
            <a:schemeClr val="folHlink"/>
          </a:solidFill>
          <a:ln w="19050">
            <a:solidFill>
              <a:schemeClr val="hlink"/>
            </a:solidFill>
            <a:round/>
            <a:headEnd/>
            <a:tailEnd/>
          </a:ln>
        </p:spPr>
        <p:txBody>
          <a:bodyPr wrap="none" anchor="ctr"/>
          <a:lstStyle/>
          <a:p>
            <a:endParaRPr lang="tr-TR"/>
          </a:p>
        </p:txBody>
      </p:sp>
      <p:sp>
        <p:nvSpPr>
          <p:cNvPr id="97302" name="Rectangle 27"/>
          <p:cNvSpPr>
            <a:spLocks noChangeArrowheads="1"/>
          </p:cNvSpPr>
          <p:nvPr/>
        </p:nvSpPr>
        <p:spPr bwMode="auto">
          <a:xfrm>
            <a:off x="6400800" y="2293938"/>
            <a:ext cx="631825" cy="182562"/>
          </a:xfrm>
          <a:prstGeom prst="rect">
            <a:avLst/>
          </a:prstGeom>
          <a:noFill/>
          <a:ln w="9525">
            <a:noFill/>
            <a:miter lim="800000"/>
            <a:headEnd/>
            <a:tailEnd/>
          </a:ln>
        </p:spPr>
        <p:txBody>
          <a:bodyPr wrap="none" lIns="0" tIns="0" rIns="0" bIns="0">
            <a:spAutoFit/>
          </a:bodyPr>
          <a:lstStyle/>
          <a:p>
            <a:pPr eaLnBrk="0" hangingPunct="0"/>
            <a:r>
              <a:rPr lang="en-US" sz="1200" b="1">
                <a:solidFill>
                  <a:schemeClr val="accent1"/>
                </a:solidFill>
                <a:latin typeface="Times New Roman" pitchFamily="18" charset="0"/>
              </a:rPr>
              <a:t>INSULIN</a:t>
            </a:r>
          </a:p>
        </p:txBody>
      </p:sp>
      <p:sp>
        <p:nvSpPr>
          <p:cNvPr id="97303" name="AutoShape 28"/>
          <p:cNvSpPr>
            <a:spLocks noChangeArrowheads="1"/>
          </p:cNvSpPr>
          <p:nvPr/>
        </p:nvSpPr>
        <p:spPr bwMode="auto">
          <a:xfrm>
            <a:off x="7391400" y="4122738"/>
            <a:ext cx="685800" cy="381000"/>
          </a:xfrm>
          <a:prstGeom prst="flowChartAlternateProcess">
            <a:avLst/>
          </a:prstGeom>
          <a:solidFill>
            <a:schemeClr val="tx2"/>
          </a:solidFill>
          <a:ln w="9525">
            <a:noFill/>
            <a:miter lim="800000"/>
            <a:headEnd/>
            <a:tailEnd/>
          </a:ln>
        </p:spPr>
        <p:txBody>
          <a:bodyPr lIns="180000" tIns="46800" rIns="180000" bIns="46800" anchor="ctr">
            <a:spAutoFit/>
          </a:bodyPr>
          <a:lstStyle/>
          <a:p>
            <a:endParaRPr lang="tr-TR"/>
          </a:p>
        </p:txBody>
      </p:sp>
      <p:sp>
        <p:nvSpPr>
          <p:cNvPr id="97304" name="AutoShape 29"/>
          <p:cNvSpPr>
            <a:spLocks noChangeArrowheads="1"/>
          </p:cNvSpPr>
          <p:nvPr/>
        </p:nvSpPr>
        <p:spPr bwMode="auto">
          <a:xfrm rot="591542">
            <a:off x="7315200" y="4656138"/>
            <a:ext cx="685800" cy="381000"/>
          </a:xfrm>
          <a:prstGeom prst="flowChartAlternateProcess">
            <a:avLst/>
          </a:prstGeom>
          <a:solidFill>
            <a:schemeClr val="tx2"/>
          </a:solidFill>
          <a:ln w="9525">
            <a:noFill/>
            <a:miter lim="800000"/>
            <a:headEnd/>
            <a:tailEnd/>
          </a:ln>
        </p:spPr>
        <p:txBody>
          <a:bodyPr lIns="180000" tIns="46800" rIns="180000" bIns="46800" anchor="ctr">
            <a:spAutoFit/>
          </a:bodyPr>
          <a:lstStyle/>
          <a:p>
            <a:endParaRPr lang="tr-TR"/>
          </a:p>
        </p:txBody>
      </p:sp>
      <p:sp>
        <p:nvSpPr>
          <p:cNvPr id="97305" name="AutoShape 30"/>
          <p:cNvSpPr>
            <a:spLocks noChangeArrowheads="1"/>
          </p:cNvSpPr>
          <p:nvPr/>
        </p:nvSpPr>
        <p:spPr bwMode="auto">
          <a:xfrm rot="-809060">
            <a:off x="6553200" y="4275138"/>
            <a:ext cx="685800" cy="381000"/>
          </a:xfrm>
          <a:prstGeom prst="flowChartAlternateProcess">
            <a:avLst/>
          </a:prstGeom>
          <a:solidFill>
            <a:schemeClr val="tx2"/>
          </a:solidFill>
          <a:ln w="9525">
            <a:noFill/>
            <a:miter lim="800000"/>
            <a:headEnd/>
            <a:tailEnd/>
          </a:ln>
        </p:spPr>
        <p:txBody>
          <a:bodyPr lIns="180000" tIns="46800" rIns="180000" bIns="46800" anchor="ctr">
            <a:spAutoFit/>
          </a:bodyPr>
          <a:lstStyle/>
          <a:p>
            <a:endParaRPr lang="tr-TR"/>
          </a:p>
        </p:txBody>
      </p:sp>
      <p:sp>
        <p:nvSpPr>
          <p:cNvPr id="97306" name="AutoShape 31"/>
          <p:cNvSpPr>
            <a:spLocks noChangeArrowheads="1"/>
          </p:cNvSpPr>
          <p:nvPr/>
        </p:nvSpPr>
        <p:spPr bwMode="auto">
          <a:xfrm rot="-809060">
            <a:off x="6311900" y="3683000"/>
            <a:ext cx="685800" cy="381000"/>
          </a:xfrm>
          <a:prstGeom prst="flowChartAlternateProcess">
            <a:avLst/>
          </a:prstGeom>
          <a:solidFill>
            <a:schemeClr val="tx2"/>
          </a:solidFill>
          <a:ln w="9525">
            <a:noFill/>
            <a:miter lim="800000"/>
            <a:headEnd/>
            <a:tailEnd/>
          </a:ln>
        </p:spPr>
        <p:txBody>
          <a:bodyPr lIns="180000" tIns="46800" rIns="180000" bIns="46800" anchor="ctr">
            <a:spAutoFit/>
          </a:bodyPr>
          <a:lstStyle/>
          <a:p>
            <a:endParaRPr lang="tr-TR"/>
          </a:p>
        </p:txBody>
      </p:sp>
      <p:sp>
        <p:nvSpPr>
          <p:cNvPr id="97307" name="AutoShape 32"/>
          <p:cNvSpPr>
            <a:spLocks noChangeArrowheads="1"/>
          </p:cNvSpPr>
          <p:nvPr/>
        </p:nvSpPr>
        <p:spPr bwMode="auto">
          <a:xfrm rot="-661097">
            <a:off x="6781800" y="3055938"/>
            <a:ext cx="685800" cy="381000"/>
          </a:xfrm>
          <a:prstGeom prst="flowChartAlternateProcess">
            <a:avLst/>
          </a:prstGeom>
          <a:solidFill>
            <a:schemeClr val="tx2"/>
          </a:solidFill>
          <a:ln w="9525">
            <a:noFill/>
            <a:miter lim="800000"/>
            <a:headEnd/>
            <a:tailEnd/>
          </a:ln>
        </p:spPr>
        <p:txBody>
          <a:bodyPr lIns="180000" tIns="46800" rIns="180000" bIns="46800" anchor="ctr">
            <a:spAutoFit/>
          </a:bodyPr>
          <a:lstStyle/>
          <a:p>
            <a:endParaRPr lang="tr-TR"/>
          </a:p>
        </p:txBody>
      </p:sp>
      <p:sp>
        <p:nvSpPr>
          <p:cNvPr id="97308" name="AutoShape 33"/>
          <p:cNvSpPr>
            <a:spLocks noChangeArrowheads="1"/>
          </p:cNvSpPr>
          <p:nvPr/>
        </p:nvSpPr>
        <p:spPr bwMode="auto">
          <a:xfrm rot="-393832">
            <a:off x="7239000" y="3513138"/>
            <a:ext cx="685800" cy="381000"/>
          </a:xfrm>
          <a:prstGeom prst="flowChartAlternateProcess">
            <a:avLst/>
          </a:prstGeom>
          <a:solidFill>
            <a:schemeClr val="tx2"/>
          </a:solidFill>
          <a:ln w="9525">
            <a:noFill/>
            <a:miter lim="800000"/>
            <a:headEnd/>
            <a:tailEnd/>
          </a:ln>
        </p:spPr>
        <p:txBody>
          <a:bodyPr lIns="180000" tIns="46800" rIns="180000" bIns="46800" anchor="ctr">
            <a:spAutoFit/>
          </a:bodyPr>
          <a:lstStyle/>
          <a:p>
            <a:endParaRPr lang="tr-TR"/>
          </a:p>
        </p:txBody>
      </p:sp>
      <p:sp>
        <p:nvSpPr>
          <p:cNvPr id="97309" name="Rectangle 34"/>
          <p:cNvSpPr>
            <a:spLocks noChangeArrowheads="1"/>
          </p:cNvSpPr>
          <p:nvPr/>
        </p:nvSpPr>
        <p:spPr bwMode="auto">
          <a:xfrm>
            <a:off x="7442200" y="4198938"/>
            <a:ext cx="558800" cy="182562"/>
          </a:xfrm>
          <a:prstGeom prst="rect">
            <a:avLst/>
          </a:prstGeom>
          <a:noFill/>
          <a:ln w="9525">
            <a:noFill/>
            <a:miter lim="800000"/>
            <a:headEnd/>
            <a:tailEnd/>
          </a:ln>
        </p:spPr>
        <p:txBody>
          <a:bodyPr wrap="none" lIns="0" tIns="0" rIns="0" bIns="0">
            <a:spAutoFit/>
          </a:bodyPr>
          <a:lstStyle/>
          <a:p>
            <a:pPr eaLnBrk="0" hangingPunct="0"/>
            <a:r>
              <a:rPr lang="en-US" sz="1200" b="1">
                <a:solidFill>
                  <a:srgbClr val="FFFFFF"/>
                </a:solidFill>
                <a:latin typeface="Times New Roman" pitchFamily="18" charset="0"/>
              </a:rPr>
              <a:t>GLUT-4</a:t>
            </a:r>
          </a:p>
        </p:txBody>
      </p:sp>
      <p:sp>
        <p:nvSpPr>
          <p:cNvPr id="97310" name="Line 35"/>
          <p:cNvSpPr>
            <a:spLocks noChangeShapeType="1"/>
          </p:cNvSpPr>
          <p:nvPr/>
        </p:nvSpPr>
        <p:spPr bwMode="auto">
          <a:xfrm rot="19948876" flipH="1">
            <a:off x="2462213" y="2820988"/>
            <a:ext cx="41275" cy="1050925"/>
          </a:xfrm>
          <a:prstGeom prst="line">
            <a:avLst/>
          </a:prstGeom>
          <a:noFill/>
          <a:ln w="28575">
            <a:solidFill>
              <a:srgbClr val="C00000"/>
            </a:solidFill>
            <a:round/>
            <a:headEnd type="none" w="sm" len="sm"/>
            <a:tailEnd type="triangle" w="lg" len="lg"/>
          </a:ln>
        </p:spPr>
        <p:txBody>
          <a:bodyPr wrap="none" anchor="ctr"/>
          <a:lstStyle/>
          <a:p>
            <a:endParaRPr lang="tr-TR"/>
          </a:p>
        </p:txBody>
      </p:sp>
      <p:sp>
        <p:nvSpPr>
          <p:cNvPr id="97311" name="AutoShape 36"/>
          <p:cNvSpPr>
            <a:spLocks noChangeArrowheads="1"/>
          </p:cNvSpPr>
          <p:nvPr/>
        </p:nvSpPr>
        <p:spPr bwMode="auto">
          <a:xfrm>
            <a:off x="7772400" y="31242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2" name="AutoShape 37"/>
          <p:cNvSpPr>
            <a:spLocks noChangeArrowheads="1"/>
          </p:cNvSpPr>
          <p:nvPr/>
        </p:nvSpPr>
        <p:spPr bwMode="auto">
          <a:xfrm>
            <a:off x="8382000" y="33528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3" name="AutoShape 38"/>
          <p:cNvSpPr>
            <a:spLocks noChangeArrowheads="1"/>
          </p:cNvSpPr>
          <p:nvPr/>
        </p:nvSpPr>
        <p:spPr bwMode="auto">
          <a:xfrm>
            <a:off x="8229600" y="38100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4" name="AutoShape 39"/>
          <p:cNvSpPr>
            <a:spLocks noChangeArrowheads="1"/>
          </p:cNvSpPr>
          <p:nvPr/>
        </p:nvSpPr>
        <p:spPr bwMode="auto">
          <a:xfrm>
            <a:off x="6324600" y="45720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5" name="AutoShape 40"/>
          <p:cNvSpPr>
            <a:spLocks noChangeArrowheads="1"/>
          </p:cNvSpPr>
          <p:nvPr/>
        </p:nvSpPr>
        <p:spPr bwMode="auto">
          <a:xfrm>
            <a:off x="6477000" y="33528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6" name="AutoShape 41"/>
          <p:cNvSpPr>
            <a:spLocks noChangeArrowheads="1"/>
          </p:cNvSpPr>
          <p:nvPr/>
        </p:nvSpPr>
        <p:spPr bwMode="auto">
          <a:xfrm>
            <a:off x="6096000" y="42672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7" name="AutoShape 42"/>
          <p:cNvSpPr>
            <a:spLocks noChangeArrowheads="1"/>
          </p:cNvSpPr>
          <p:nvPr/>
        </p:nvSpPr>
        <p:spPr bwMode="auto">
          <a:xfrm rot="-6707287">
            <a:off x="6972300" y="46863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8" name="AutoShape 43"/>
          <p:cNvSpPr>
            <a:spLocks noChangeArrowheads="1"/>
          </p:cNvSpPr>
          <p:nvPr/>
        </p:nvSpPr>
        <p:spPr bwMode="auto">
          <a:xfrm>
            <a:off x="7069138" y="39751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19" name="AutoShape 44"/>
          <p:cNvSpPr>
            <a:spLocks noChangeArrowheads="1"/>
          </p:cNvSpPr>
          <p:nvPr/>
        </p:nvSpPr>
        <p:spPr bwMode="auto">
          <a:xfrm rot="-6707287">
            <a:off x="8115300" y="42291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20" name="AutoShape 45"/>
          <p:cNvSpPr>
            <a:spLocks noChangeArrowheads="1"/>
          </p:cNvSpPr>
          <p:nvPr/>
        </p:nvSpPr>
        <p:spPr bwMode="auto">
          <a:xfrm rot="-6227347">
            <a:off x="7886700" y="47625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21" name="AutoShape 46"/>
          <p:cNvSpPr>
            <a:spLocks noChangeArrowheads="1"/>
          </p:cNvSpPr>
          <p:nvPr/>
        </p:nvSpPr>
        <p:spPr bwMode="auto">
          <a:xfrm rot="-6707287">
            <a:off x="7810500" y="35433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22" name="AutoShape 47"/>
          <p:cNvSpPr>
            <a:spLocks noChangeArrowheads="1"/>
          </p:cNvSpPr>
          <p:nvPr/>
        </p:nvSpPr>
        <p:spPr bwMode="auto">
          <a:xfrm rot="-6707287">
            <a:off x="7353300" y="3009900"/>
            <a:ext cx="152400" cy="228600"/>
          </a:xfrm>
          <a:prstGeom prst="moon">
            <a:avLst>
              <a:gd name="adj" fmla="val 50000"/>
            </a:avLst>
          </a:prstGeom>
          <a:solidFill>
            <a:schemeClr val="accent1"/>
          </a:solidFill>
          <a:ln w="9525">
            <a:solidFill>
              <a:schemeClr val="accent1"/>
            </a:solidFill>
            <a:miter lim="800000"/>
            <a:headEnd/>
            <a:tailEnd/>
          </a:ln>
        </p:spPr>
        <p:txBody>
          <a:bodyPr wrap="none" lIns="180000" tIns="46800" rIns="180000" bIns="46800" anchor="ctr">
            <a:spAutoFit/>
          </a:bodyPr>
          <a:lstStyle/>
          <a:p>
            <a:endParaRPr lang="tr-TR"/>
          </a:p>
        </p:txBody>
      </p:sp>
      <p:sp>
        <p:nvSpPr>
          <p:cNvPr id="97323" name="Rectangle 48"/>
          <p:cNvSpPr>
            <a:spLocks noChangeArrowheads="1"/>
          </p:cNvSpPr>
          <p:nvPr/>
        </p:nvSpPr>
        <p:spPr bwMode="auto">
          <a:xfrm>
            <a:off x="8018463" y="3017838"/>
            <a:ext cx="744537" cy="182562"/>
          </a:xfrm>
          <a:prstGeom prst="rect">
            <a:avLst/>
          </a:prstGeom>
          <a:noFill/>
          <a:ln w="9525">
            <a:noFill/>
            <a:miter lim="800000"/>
            <a:headEnd/>
            <a:tailEnd/>
          </a:ln>
        </p:spPr>
        <p:txBody>
          <a:bodyPr wrap="none" lIns="0" tIns="0" rIns="0" bIns="0">
            <a:spAutoFit/>
          </a:bodyPr>
          <a:lstStyle/>
          <a:p>
            <a:pPr eaLnBrk="0" hangingPunct="0"/>
            <a:r>
              <a:rPr lang="en-US" sz="1200" b="1">
                <a:solidFill>
                  <a:srgbClr val="FFFFFF"/>
                </a:solidFill>
                <a:latin typeface="Times New Roman" pitchFamily="18" charset="0"/>
              </a:rPr>
              <a:t>GLUCOSE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357188" y="1928813"/>
            <a:ext cx="8343900" cy="4214812"/>
          </a:xfrm>
          <a:ln w="76200">
            <a:solidFill>
              <a:schemeClr val="accent2">
                <a:lumMod val="60000"/>
                <a:lumOff val="40000"/>
              </a:schemeClr>
            </a:solidFill>
          </a:ln>
        </p:spPr>
        <p:txBody>
          <a:bodyPr/>
          <a:lstStyle/>
          <a:p>
            <a:pPr>
              <a:lnSpc>
                <a:spcPct val="130000"/>
              </a:lnSpc>
            </a:pPr>
            <a:r>
              <a:rPr lang="tr-TR" sz="2000" b="1" dirty="0" smtClean="0">
                <a:solidFill>
                  <a:srgbClr val="000000"/>
                </a:solidFill>
                <a:latin typeface="Arial" pitchFamily="34" charset="0"/>
                <a:ea typeface="ＭＳ Ｐゴシック" charset="-128"/>
                <a:cs typeface="Arial" pitchFamily="34" charset="0"/>
              </a:rPr>
              <a:t>PPAR</a:t>
            </a:r>
            <a:r>
              <a:rPr lang="el-GR" sz="2000" b="1" dirty="0" smtClean="0">
                <a:solidFill>
                  <a:srgbClr val="000000"/>
                </a:solidFill>
                <a:latin typeface="Arial" pitchFamily="34" charset="0"/>
                <a:ea typeface="ＭＳ Ｐゴシック" charset="-128"/>
                <a:cs typeface="Arial" pitchFamily="34" charset="0"/>
              </a:rPr>
              <a:t>γ</a:t>
            </a:r>
            <a:r>
              <a:rPr lang="tr-TR" sz="2000" b="1" dirty="0" smtClean="0">
                <a:solidFill>
                  <a:srgbClr val="000000"/>
                </a:solidFill>
                <a:latin typeface="Arial" pitchFamily="34" charset="0"/>
                <a:ea typeface="ＭＳ Ｐゴシック" charset="-128"/>
                <a:cs typeface="Arial" pitchFamily="34" charset="0"/>
              </a:rPr>
              <a:t> aktivasyonu </a:t>
            </a:r>
            <a:r>
              <a:rPr lang="tr-TR" sz="2000" b="1" dirty="0" smtClean="0">
                <a:solidFill>
                  <a:srgbClr val="000000"/>
                </a:solidFill>
                <a:latin typeface="Arial" pitchFamily="34" charset="0"/>
                <a:ea typeface="ＭＳ Ｐゴシック" charset="-128"/>
                <a:cs typeface="Arial" pitchFamily="34" charset="0"/>
                <a:sym typeface="Wingdings"/>
              </a:rPr>
              <a:t> </a:t>
            </a:r>
            <a:r>
              <a:rPr lang="tr-TR" sz="2000" b="1" dirty="0" err="1" smtClean="0">
                <a:solidFill>
                  <a:srgbClr val="000000"/>
                </a:solidFill>
                <a:latin typeface="Arial" pitchFamily="34" charset="0"/>
                <a:ea typeface="ＭＳ Ｐゴシック" charset="-128"/>
                <a:cs typeface="Arial" pitchFamily="34" charset="0"/>
              </a:rPr>
              <a:t>insulin</a:t>
            </a:r>
            <a:r>
              <a:rPr lang="tr-TR" sz="2000" b="1" dirty="0" smtClean="0">
                <a:solidFill>
                  <a:srgbClr val="000000"/>
                </a:solidFill>
                <a:latin typeface="Arial" pitchFamily="34" charset="0"/>
                <a:ea typeface="ＭＳ Ｐゴシック" charset="-128"/>
                <a:cs typeface="Arial" pitchFamily="34" charset="0"/>
              </a:rPr>
              <a:t> genlerinin transkripsiyonu</a:t>
            </a:r>
          </a:p>
          <a:p>
            <a:pPr>
              <a:lnSpc>
                <a:spcPct val="130000"/>
              </a:lnSpc>
            </a:pPr>
            <a:r>
              <a:rPr lang="tr-TR" sz="2000" b="1" dirty="0" err="1" smtClean="0">
                <a:solidFill>
                  <a:srgbClr val="000000"/>
                </a:solidFill>
                <a:latin typeface="Arial" pitchFamily="34" charset="0"/>
                <a:ea typeface="ＭＳ Ｐゴシック" charset="-128"/>
                <a:cs typeface="Arial" pitchFamily="34" charset="0"/>
              </a:rPr>
              <a:t>İnsulin</a:t>
            </a:r>
            <a:r>
              <a:rPr lang="tr-TR" sz="2000" b="1" dirty="0" smtClean="0">
                <a:solidFill>
                  <a:srgbClr val="000000"/>
                </a:solidFill>
                <a:latin typeface="Arial" pitchFamily="34" charset="0"/>
                <a:ea typeface="ＭＳ Ｐゴシック" charset="-128"/>
                <a:cs typeface="Arial" pitchFamily="34" charset="0"/>
              </a:rPr>
              <a:t> varlığında kas ve yağ dokusunda,</a:t>
            </a:r>
          </a:p>
          <a:p>
            <a:pPr lvl="1">
              <a:lnSpc>
                <a:spcPct val="130000"/>
              </a:lnSpc>
            </a:pPr>
            <a:r>
              <a:rPr lang="tr-TR" sz="1800" b="1" dirty="0" smtClean="0">
                <a:solidFill>
                  <a:srgbClr val="000000"/>
                </a:solidFill>
                <a:latin typeface="Arial" pitchFamily="34" charset="0"/>
                <a:ea typeface="ＭＳ Ｐゴシック" charset="-128"/>
                <a:cs typeface="Arial" pitchFamily="34" charset="0"/>
              </a:rPr>
              <a:t>GLUT 4 reseptör aktivasyonu,</a:t>
            </a:r>
          </a:p>
          <a:p>
            <a:pPr lvl="1">
              <a:lnSpc>
                <a:spcPct val="130000"/>
              </a:lnSpc>
            </a:pPr>
            <a:r>
              <a:rPr lang="tr-TR" sz="2000" b="1" dirty="0" err="1" smtClean="0">
                <a:solidFill>
                  <a:srgbClr val="000000"/>
                </a:solidFill>
                <a:latin typeface="Arial" pitchFamily="34" charset="0"/>
                <a:ea typeface="ＭＳ Ｐゴシック" charset="-128"/>
                <a:cs typeface="Arial" pitchFamily="34" charset="0"/>
              </a:rPr>
              <a:t>İnsulin</a:t>
            </a:r>
            <a:r>
              <a:rPr lang="tr-TR" sz="2000" b="1" dirty="0" smtClean="0">
                <a:solidFill>
                  <a:srgbClr val="000000"/>
                </a:solidFill>
                <a:latin typeface="Arial" pitchFamily="34" charset="0"/>
                <a:ea typeface="ＭＳ Ｐゴシック" charset="-128"/>
                <a:cs typeface="Arial" pitchFamily="34" charset="0"/>
              </a:rPr>
              <a:t> sinyalini, glikojen </a:t>
            </a:r>
            <a:r>
              <a:rPr lang="tr-TR" sz="2000" b="1" dirty="0" err="1" smtClean="0">
                <a:solidFill>
                  <a:srgbClr val="000000"/>
                </a:solidFill>
                <a:latin typeface="Arial" pitchFamily="34" charset="0"/>
                <a:ea typeface="ＭＳ Ｐゴシック" charset="-128"/>
                <a:cs typeface="Arial" pitchFamily="34" charset="0"/>
              </a:rPr>
              <a:t>sentaz</a:t>
            </a:r>
            <a:r>
              <a:rPr lang="tr-TR" sz="2000" b="1" dirty="0" smtClean="0">
                <a:solidFill>
                  <a:srgbClr val="000000"/>
                </a:solidFill>
                <a:latin typeface="Arial" pitchFamily="34" charset="0"/>
                <a:ea typeface="ＭＳ Ｐゴシック" charset="-128"/>
                <a:cs typeface="Arial" pitchFamily="34" charset="0"/>
              </a:rPr>
              <a:t> aktivasyonu uyarır</a:t>
            </a:r>
          </a:p>
          <a:p>
            <a:pPr lvl="1">
              <a:lnSpc>
                <a:spcPct val="130000"/>
              </a:lnSpc>
            </a:pPr>
            <a:r>
              <a:rPr lang="tr-TR" sz="2000" b="1" dirty="0" smtClean="0">
                <a:solidFill>
                  <a:srgbClr val="000000"/>
                </a:solidFill>
                <a:latin typeface="Arial" pitchFamily="34" charset="0"/>
                <a:ea typeface="ＭＳ Ｐゴシック" charset="-128"/>
                <a:cs typeface="Arial" pitchFamily="34" charset="0"/>
              </a:rPr>
              <a:t>Serbest yağ asitlerinin ve TG </a:t>
            </a:r>
            <a:r>
              <a:rPr lang="tr-TR" sz="2000" b="1" dirty="0" err="1" smtClean="0">
                <a:solidFill>
                  <a:srgbClr val="000000"/>
                </a:solidFill>
                <a:latin typeface="Arial" pitchFamily="34" charset="0"/>
                <a:ea typeface="ＭＳ Ｐゴシック" charset="-128"/>
                <a:cs typeface="Arial" pitchFamily="34" charset="0"/>
              </a:rPr>
              <a:t>klirensini</a:t>
            </a:r>
            <a:r>
              <a:rPr lang="tr-TR" sz="2000" b="1" dirty="0" smtClean="0">
                <a:solidFill>
                  <a:srgbClr val="000000"/>
                </a:solidFill>
                <a:latin typeface="Arial" pitchFamily="34" charset="0"/>
                <a:ea typeface="ＭＳ Ｐゴシック" charset="-128"/>
                <a:cs typeface="Arial" pitchFamily="34" charset="0"/>
              </a:rPr>
              <a:t> artırır</a:t>
            </a:r>
          </a:p>
          <a:p>
            <a:pPr lvl="1">
              <a:lnSpc>
                <a:spcPct val="130000"/>
              </a:lnSpc>
            </a:pPr>
            <a:r>
              <a:rPr lang="tr-TR" sz="2000" b="1" dirty="0" err="1" smtClean="0">
                <a:solidFill>
                  <a:srgbClr val="000000"/>
                </a:solidFill>
                <a:latin typeface="Arial" pitchFamily="34" charset="0"/>
                <a:ea typeface="ＭＳ Ｐゴシック" charset="-128"/>
                <a:cs typeface="Arial" pitchFamily="34" charset="0"/>
              </a:rPr>
              <a:t>Hepatik</a:t>
            </a:r>
            <a:r>
              <a:rPr lang="tr-TR" sz="2000" b="1" dirty="0" smtClean="0">
                <a:solidFill>
                  <a:srgbClr val="000000"/>
                </a:solidFill>
                <a:latin typeface="Arial" pitchFamily="34" charset="0"/>
                <a:ea typeface="ＭＳ Ｐゴシック" charset="-128"/>
                <a:cs typeface="Arial" pitchFamily="34" charset="0"/>
              </a:rPr>
              <a:t> </a:t>
            </a:r>
            <a:r>
              <a:rPr lang="tr-TR" sz="2000" b="1" dirty="0" err="1">
                <a:solidFill>
                  <a:srgbClr val="000000"/>
                </a:solidFill>
                <a:latin typeface="Arial" pitchFamily="34" charset="0"/>
                <a:ea typeface="ＭＳ Ｐゴシック" charset="-128"/>
                <a:cs typeface="Arial" pitchFamily="34" charset="0"/>
              </a:rPr>
              <a:t>g</a:t>
            </a:r>
            <a:r>
              <a:rPr lang="tr-TR" sz="2000" b="1" dirty="0" err="1" smtClean="0">
                <a:solidFill>
                  <a:srgbClr val="000000"/>
                </a:solidFill>
                <a:latin typeface="Arial" pitchFamily="34" charset="0"/>
                <a:ea typeface="ＭＳ Ｐゴシック" charset="-128"/>
                <a:cs typeface="Arial" pitchFamily="34" charset="0"/>
              </a:rPr>
              <a:t>lukonegonezi</a:t>
            </a:r>
            <a:r>
              <a:rPr lang="tr-TR" sz="2000" b="1" dirty="0" smtClean="0">
                <a:solidFill>
                  <a:srgbClr val="000000"/>
                </a:solidFill>
                <a:latin typeface="Arial" pitchFamily="34" charset="0"/>
                <a:ea typeface="ＭＳ Ｐゴシック" charset="-128"/>
                <a:cs typeface="Arial" pitchFamily="34" charset="0"/>
              </a:rPr>
              <a:t> ve TNF alfayı azaltır</a:t>
            </a:r>
          </a:p>
          <a:p>
            <a:pPr lvl="1">
              <a:lnSpc>
                <a:spcPct val="130000"/>
              </a:lnSpc>
            </a:pPr>
            <a:r>
              <a:rPr lang="tr-TR" sz="2000" b="1" dirty="0" err="1" smtClean="0">
                <a:solidFill>
                  <a:srgbClr val="000000"/>
                </a:solidFill>
                <a:latin typeface="Arial" pitchFamily="34" charset="0"/>
                <a:ea typeface="ＭＳ Ｐゴシック" charset="-128"/>
                <a:cs typeface="Arial" pitchFamily="34" charset="0"/>
              </a:rPr>
              <a:t>Preadipositlerin</a:t>
            </a:r>
            <a:r>
              <a:rPr lang="tr-TR" sz="2000" b="1" dirty="0" smtClean="0">
                <a:solidFill>
                  <a:srgbClr val="000000"/>
                </a:solidFill>
                <a:latin typeface="Arial" pitchFamily="34" charset="0"/>
                <a:ea typeface="ＭＳ Ｐゴシック" charset="-128"/>
                <a:cs typeface="Arial" pitchFamily="34" charset="0"/>
              </a:rPr>
              <a:t> </a:t>
            </a:r>
            <a:r>
              <a:rPr lang="tr-TR" sz="2000" b="1" dirty="0" err="1" smtClean="0">
                <a:solidFill>
                  <a:srgbClr val="000000"/>
                </a:solidFill>
                <a:latin typeface="Arial" pitchFamily="34" charset="0"/>
                <a:ea typeface="ＭＳ Ｐゴシック" charset="-128"/>
                <a:cs typeface="Arial" pitchFamily="34" charset="0"/>
              </a:rPr>
              <a:t>adipoz</a:t>
            </a:r>
            <a:r>
              <a:rPr lang="tr-TR" sz="2000" b="1" dirty="0" smtClean="0">
                <a:solidFill>
                  <a:srgbClr val="000000"/>
                </a:solidFill>
                <a:latin typeface="Arial" pitchFamily="34" charset="0"/>
                <a:ea typeface="ＭＳ Ｐゴシック" charset="-128"/>
                <a:cs typeface="Arial" pitchFamily="34" charset="0"/>
              </a:rPr>
              <a:t> dokuya dönüşümünü artırarak, </a:t>
            </a:r>
            <a:r>
              <a:rPr lang="tr-TR" sz="2000" b="1" dirty="0" err="1" smtClean="0">
                <a:solidFill>
                  <a:srgbClr val="000000"/>
                </a:solidFill>
                <a:latin typeface="Arial" pitchFamily="34" charset="0"/>
                <a:ea typeface="ＭＳ Ｐゴシック" charset="-128"/>
                <a:cs typeface="Arial" pitchFamily="34" charset="0"/>
              </a:rPr>
              <a:t>adipoz</a:t>
            </a:r>
            <a:r>
              <a:rPr lang="tr-TR" sz="2000" b="1" dirty="0" smtClean="0">
                <a:solidFill>
                  <a:srgbClr val="000000"/>
                </a:solidFill>
                <a:latin typeface="Arial" pitchFamily="34" charset="0"/>
                <a:ea typeface="ＭＳ Ｐゴシック" charset="-128"/>
                <a:cs typeface="Arial" pitchFamily="34" charset="0"/>
              </a:rPr>
              <a:t> dokunun yeniden yapılanmasına yol açar.</a:t>
            </a:r>
          </a:p>
        </p:txBody>
      </p:sp>
      <p:sp>
        <p:nvSpPr>
          <p:cNvPr id="5" name="Rectangle 2"/>
          <p:cNvSpPr txBox="1">
            <a:spLocks noChangeArrowheads="1"/>
          </p:cNvSpPr>
          <p:nvPr/>
        </p:nvSpPr>
        <p:spPr bwMode="auto">
          <a:xfrm>
            <a:off x="357188" y="260350"/>
            <a:ext cx="8386762" cy="1336675"/>
          </a:xfrm>
          <a:prstGeom prst="rect">
            <a:avLst/>
          </a:prstGeom>
          <a:solidFill>
            <a:schemeClr val="accent4"/>
          </a:solidFill>
          <a:ln w="76200">
            <a:solidFill>
              <a:srgbClr val="C00000"/>
            </a:solidFill>
            <a:miter lim="800000"/>
            <a:headEnd/>
            <a:tailEnd/>
          </a:ln>
        </p:spPr>
        <p:txBody>
          <a:bodyPr anchor="b"/>
          <a:lstStyle/>
          <a:p>
            <a:pPr algn="ctr" eaLnBrk="0" hangingPunct="0">
              <a:defRPr/>
            </a:pPr>
            <a:r>
              <a:rPr lang="en-US" sz="4600" b="1" dirty="0">
                <a:latin typeface="+mj-lt"/>
                <a:ea typeface="MS PGothic" pitchFamily="34" charset="-128"/>
                <a:cs typeface="ＭＳ Ｐゴシック" charset="0"/>
              </a:rPr>
              <a:t>TZDs: PPAR</a:t>
            </a:r>
            <a:r>
              <a:rPr lang="el-GR" sz="4600" b="1" dirty="0">
                <a:latin typeface="+mj-lt"/>
                <a:ea typeface="MS PGothic" pitchFamily="34" charset="-128"/>
                <a:cs typeface="ＭＳ Ｐゴシック" charset="0"/>
                <a:sym typeface="Symbol" pitchFamily="18" charset="2"/>
              </a:rPr>
              <a:t></a:t>
            </a:r>
            <a:r>
              <a:rPr lang="en-US" sz="4600" b="1" dirty="0">
                <a:latin typeface="+mj-lt"/>
                <a:ea typeface="MS PGothic" pitchFamily="34" charset="-128"/>
                <a:cs typeface="ＭＳ Ｐゴシック" charset="0"/>
              </a:rPr>
              <a:t> </a:t>
            </a:r>
            <a:r>
              <a:rPr lang="tr-TR" sz="4600" b="1" dirty="0">
                <a:latin typeface="+mj-lt"/>
                <a:ea typeface="MS PGothic" pitchFamily="34" charset="-128"/>
                <a:cs typeface="ＭＳ Ｐゴシック" charset="0"/>
              </a:rPr>
              <a:t>aktivasyonu</a:t>
            </a:r>
            <a:endParaRPr lang="en-US" sz="4600" b="1" dirty="0">
              <a:latin typeface="+mj-lt"/>
              <a:ea typeface="MS PGothic" pitchFamily="34" charset="-128"/>
              <a:cs typeface="ＭＳ Ｐゴシック"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00063" y="107950"/>
            <a:ext cx="8358187" cy="1336675"/>
          </a:xfrm>
          <a:solidFill>
            <a:schemeClr val="accent4"/>
          </a:solidFill>
          <a:ln w="76200">
            <a:solidFill>
              <a:srgbClr val="C00000"/>
            </a:solidFill>
          </a:ln>
        </p:spPr>
        <p:txBody>
          <a:bodyPr/>
          <a:lstStyle/>
          <a:p>
            <a:pPr>
              <a:defRPr/>
            </a:pPr>
            <a:r>
              <a:rPr lang="en-US" b="1" dirty="0">
                <a:solidFill>
                  <a:schemeClr val="tx1"/>
                </a:solidFill>
                <a:ea typeface="MS PGothic" pitchFamily="34" charset="-128"/>
                <a:cs typeface="ＭＳ Ｐゴシック" charset="0"/>
              </a:rPr>
              <a:t>TZDs: PPAR</a:t>
            </a:r>
            <a:r>
              <a:rPr lang="el-GR" b="1" dirty="0">
                <a:solidFill>
                  <a:schemeClr val="tx1"/>
                </a:solidFill>
                <a:ea typeface="MS PGothic" pitchFamily="34" charset="-128"/>
                <a:cs typeface="ＭＳ Ｐゴシック" charset="0"/>
                <a:sym typeface="Symbol" pitchFamily="18" charset="2"/>
              </a:rPr>
              <a:t></a:t>
            </a:r>
            <a:r>
              <a:rPr lang="en-US" b="1" dirty="0">
                <a:solidFill>
                  <a:schemeClr val="tx1"/>
                </a:solidFill>
                <a:ea typeface="MS PGothic" pitchFamily="34" charset="-128"/>
                <a:cs typeface="ＭＳ Ｐゴシック" charset="0"/>
              </a:rPr>
              <a:t> </a:t>
            </a:r>
            <a:r>
              <a:rPr lang="tr-TR" b="1" dirty="0">
                <a:solidFill>
                  <a:schemeClr val="tx1"/>
                </a:solidFill>
                <a:ea typeface="MS PGothic" pitchFamily="34" charset="-128"/>
                <a:cs typeface="ＭＳ Ｐゴシック" charset="0"/>
              </a:rPr>
              <a:t>aktivasyonu</a:t>
            </a:r>
            <a:endParaRPr lang="en-US" b="1" dirty="0">
              <a:solidFill>
                <a:schemeClr val="tx1"/>
              </a:solidFill>
              <a:ea typeface="MS PGothic" pitchFamily="34" charset="-128"/>
              <a:cs typeface="ＭＳ Ｐゴシック" charset="0"/>
            </a:endParaRPr>
          </a:p>
        </p:txBody>
      </p:sp>
      <p:sp>
        <p:nvSpPr>
          <p:cNvPr id="20483" name="Rectangle 3"/>
          <p:cNvSpPr>
            <a:spLocks noGrp="1" noChangeArrowheads="1"/>
          </p:cNvSpPr>
          <p:nvPr>
            <p:ph type="body" idx="1"/>
          </p:nvPr>
        </p:nvSpPr>
        <p:spPr>
          <a:xfrm>
            <a:off x="428625" y="1928813"/>
            <a:ext cx="8458200" cy="4495800"/>
          </a:xfrm>
          <a:ln w="76200">
            <a:solidFill>
              <a:schemeClr val="accent2">
                <a:lumMod val="60000"/>
                <a:lumOff val="40000"/>
              </a:schemeClr>
            </a:solidFill>
          </a:ln>
        </p:spPr>
        <p:txBody>
          <a:bodyPr/>
          <a:lstStyle/>
          <a:p>
            <a:pPr>
              <a:buFont typeface="Wingdings" pitchFamily="2" charset="2"/>
              <a:buNone/>
            </a:pPr>
            <a:r>
              <a:rPr lang="tr-TR" sz="2000" b="1" dirty="0" err="1" smtClean="0">
                <a:solidFill>
                  <a:srgbClr val="000000"/>
                </a:solidFill>
                <a:latin typeface="Arial" pitchFamily="34" charset="0"/>
                <a:ea typeface="ＭＳ Ｐゴシック" charset="-128"/>
                <a:cs typeface="Arial" pitchFamily="34" charset="0"/>
              </a:rPr>
              <a:t>İnsulin</a:t>
            </a:r>
            <a:r>
              <a:rPr lang="tr-TR" sz="2000" b="1" dirty="0" smtClean="0">
                <a:solidFill>
                  <a:srgbClr val="000000"/>
                </a:solidFill>
                <a:latin typeface="Arial" pitchFamily="34" charset="0"/>
                <a:ea typeface="ＭＳ Ｐゴシック" charset="-128"/>
                <a:cs typeface="Arial" pitchFamily="34" charset="0"/>
              </a:rPr>
              <a:t> </a:t>
            </a:r>
            <a:r>
              <a:rPr lang="tr-TR" sz="2000" b="1" dirty="0" err="1" smtClean="0">
                <a:solidFill>
                  <a:srgbClr val="000000"/>
                </a:solidFill>
                <a:latin typeface="Arial" pitchFamily="34" charset="0"/>
                <a:ea typeface="ＭＳ Ｐゴシック" charset="-128"/>
                <a:cs typeface="Arial" pitchFamily="34" charset="0"/>
              </a:rPr>
              <a:t>resistasını</a:t>
            </a:r>
            <a:r>
              <a:rPr lang="tr-TR" sz="2000" b="1" dirty="0" smtClean="0">
                <a:solidFill>
                  <a:srgbClr val="000000"/>
                </a:solidFill>
                <a:latin typeface="Arial" pitchFamily="34" charset="0"/>
                <a:ea typeface="ＭＳ Ｐゴシック" charset="-128"/>
                <a:cs typeface="Arial" pitchFamily="34" charset="0"/>
              </a:rPr>
              <a:t> azaltma yanında,</a:t>
            </a:r>
            <a:endParaRPr lang="en-US" sz="2000" b="1" dirty="0" smtClean="0">
              <a:solidFill>
                <a:srgbClr val="000000"/>
              </a:solidFill>
              <a:latin typeface="Arial" pitchFamily="34" charset="0"/>
              <a:ea typeface="ＭＳ Ｐゴシック" charset="-128"/>
              <a:cs typeface="Arial" pitchFamily="34" charset="0"/>
            </a:endParaRPr>
          </a:p>
          <a:p>
            <a:r>
              <a:rPr lang="tr-TR" sz="2000" b="1" dirty="0" smtClean="0">
                <a:solidFill>
                  <a:srgbClr val="000000"/>
                </a:solidFill>
                <a:latin typeface="Arial" pitchFamily="34" charset="0"/>
                <a:ea typeface="ＭＳ Ｐゴシック" charset="-128"/>
                <a:cs typeface="Arial" pitchFamily="34" charset="0"/>
              </a:rPr>
              <a:t>P</a:t>
            </a:r>
            <a:r>
              <a:rPr lang="en-US" sz="2000" b="1" dirty="0" smtClean="0">
                <a:solidFill>
                  <a:srgbClr val="000000"/>
                </a:solidFill>
                <a:latin typeface="Arial" pitchFamily="34" charset="0"/>
                <a:ea typeface="ＭＳ Ｐゴシック" charset="-128"/>
                <a:cs typeface="Arial" pitchFamily="34" charset="0"/>
              </a:rPr>
              <a:t>an</a:t>
            </a:r>
            <a:r>
              <a:rPr lang="tr-TR" sz="2000" b="1" dirty="0" smtClean="0">
                <a:solidFill>
                  <a:srgbClr val="000000"/>
                </a:solidFill>
                <a:latin typeface="Arial" pitchFamily="34" charset="0"/>
                <a:ea typeface="ＭＳ Ｐゴシック" charset="-128"/>
                <a:cs typeface="Arial" pitchFamily="34" charset="0"/>
              </a:rPr>
              <a:t>k</a:t>
            </a:r>
            <a:r>
              <a:rPr lang="en-US" sz="2000" b="1" dirty="0" err="1" smtClean="0">
                <a:solidFill>
                  <a:srgbClr val="000000"/>
                </a:solidFill>
                <a:latin typeface="Arial" pitchFamily="34" charset="0"/>
                <a:ea typeface="ＭＳ Ｐゴシック" charset="-128"/>
                <a:cs typeface="Arial" pitchFamily="34" charset="0"/>
              </a:rPr>
              <a:t>reati</a:t>
            </a:r>
            <a:r>
              <a:rPr lang="tr-TR" sz="2000" b="1" dirty="0" smtClean="0">
                <a:solidFill>
                  <a:srgbClr val="000000"/>
                </a:solidFill>
                <a:latin typeface="Arial" pitchFamily="34" charset="0"/>
                <a:ea typeface="ＭＳ Ｐゴシック" charset="-128"/>
                <a:cs typeface="Arial" pitchFamily="34" charset="0"/>
              </a:rPr>
              <a:t>k</a:t>
            </a:r>
            <a:r>
              <a:rPr lang="en-US" sz="2000" b="1" dirty="0" smtClean="0">
                <a:solidFill>
                  <a:srgbClr val="000000"/>
                </a:solidFill>
                <a:latin typeface="Arial" pitchFamily="34" charset="0"/>
                <a:ea typeface="ＭＳ Ｐゴシック" charset="-128"/>
                <a:cs typeface="Arial" pitchFamily="34" charset="0"/>
              </a:rPr>
              <a:t> </a:t>
            </a:r>
            <a:r>
              <a:rPr lang="el-GR" sz="2000" b="1" dirty="0" smtClean="0">
                <a:solidFill>
                  <a:srgbClr val="000000"/>
                </a:solidFill>
                <a:latin typeface="Arial" pitchFamily="34" charset="0"/>
                <a:ea typeface="ＭＳ Ｐゴシック" charset="-128"/>
                <a:cs typeface="Arial" pitchFamily="34" charset="0"/>
              </a:rPr>
              <a:t>β</a:t>
            </a:r>
            <a:r>
              <a:rPr lang="en-US" sz="2000" b="1" dirty="0" smtClean="0">
                <a:solidFill>
                  <a:srgbClr val="000000"/>
                </a:solidFill>
                <a:latin typeface="Arial" pitchFamily="34" charset="0"/>
                <a:ea typeface="ＭＳ Ｐゴシック" charset="-128"/>
                <a:cs typeface="Arial" pitchFamily="34" charset="0"/>
              </a:rPr>
              <a:t>-</a:t>
            </a:r>
            <a:r>
              <a:rPr lang="tr-TR" sz="2000" b="1" dirty="0" smtClean="0">
                <a:solidFill>
                  <a:srgbClr val="000000"/>
                </a:solidFill>
                <a:latin typeface="Arial" pitchFamily="34" charset="0"/>
                <a:ea typeface="ＭＳ Ｐゴシック" charset="-128"/>
                <a:cs typeface="Arial" pitchFamily="34" charset="0"/>
              </a:rPr>
              <a:t>hücre fonksiyonu korur.</a:t>
            </a:r>
            <a:endParaRPr lang="en-US" sz="2000" b="1" dirty="0" smtClean="0">
              <a:solidFill>
                <a:srgbClr val="000000"/>
              </a:solidFill>
              <a:latin typeface="Arial" pitchFamily="34" charset="0"/>
              <a:ea typeface="ＭＳ Ｐゴシック" charset="-128"/>
              <a:cs typeface="Arial" pitchFamily="34" charset="0"/>
            </a:endParaRPr>
          </a:p>
          <a:p>
            <a:r>
              <a:rPr lang="tr-TR" sz="2000" b="1" dirty="0" smtClean="0">
                <a:solidFill>
                  <a:srgbClr val="000000"/>
                </a:solidFill>
                <a:latin typeface="Arial" pitchFamily="34" charset="0"/>
                <a:ea typeface="ＭＳ Ｐゴシック" charset="-128"/>
                <a:cs typeface="Arial" pitchFamily="34" charset="0"/>
              </a:rPr>
              <a:t>KV risk profili azaltmakta</a:t>
            </a:r>
            <a:endParaRPr lang="en-US" sz="2000" b="1" dirty="0" smtClean="0">
              <a:solidFill>
                <a:srgbClr val="000000"/>
              </a:solidFill>
              <a:latin typeface="Arial" pitchFamily="34" charset="0"/>
              <a:ea typeface="ＭＳ Ｐゴシック" charset="-128"/>
              <a:cs typeface="Arial" pitchFamily="34" charset="0"/>
            </a:endParaRPr>
          </a:p>
          <a:p>
            <a:pPr lvl="1"/>
            <a:r>
              <a:rPr lang="en-US" sz="2000" b="1" dirty="0" smtClean="0">
                <a:solidFill>
                  <a:srgbClr val="000000"/>
                </a:solidFill>
                <a:latin typeface="Arial" pitchFamily="34" charset="0"/>
              </a:rPr>
              <a:t>	 </a:t>
            </a:r>
            <a:r>
              <a:rPr lang="tr-TR" sz="2000" b="1" dirty="0" err="1" smtClean="0">
                <a:solidFill>
                  <a:srgbClr val="000000"/>
                </a:solidFill>
                <a:latin typeface="Arial" pitchFamily="34" charset="0"/>
              </a:rPr>
              <a:t>Lipid</a:t>
            </a:r>
            <a:r>
              <a:rPr lang="tr-TR" sz="2000" b="1" dirty="0" smtClean="0">
                <a:solidFill>
                  <a:srgbClr val="000000"/>
                </a:solidFill>
                <a:latin typeface="Arial" pitchFamily="34" charset="0"/>
              </a:rPr>
              <a:t> paneli: </a:t>
            </a:r>
            <a:r>
              <a:rPr lang="en-US" sz="2000" b="1" dirty="0" smtClean="0">
                <a:solidFill>
                  <a:srgbClr val="000000"/>
                </a:solidFill>
                <a:latin typeface="Arial" pitchFamily="34" charset="0"/>
                <a:sym typeface="Symbol" pitchFamily="18" charset="2"/>
              </a:rPr>
              <a:t>HDL, LDL  </a:t>
            </a:r>
            <a:r>
              <a:rPr lang="en-US" sz="2000" b="1" dirty="0" err="1" smtClean="0">
                <a:solidFill>
                  <a:srgbClr val="000000"/>
                </a:solidFill>
                <a:latin typeface="Arial" pitchFamily="34" charset="0"/>
                <a:sym typeface="Symbol" pitchFamily="18" charset="2"/>
              </a:rPr>
              <a:t>yada</a:t>
            </a:r>
            <a:r>
              <a:rPr lang="en-US" sz="2000" b="1" dirty="0" smtClean="0">
                <a:solidFill>
                  <a:srgbClr val="000000"/>
                </a:solidFill>
                <a:latin typeface="Arial" pitchFamily="34" charset="0"/>
                <a:sym typeface="Symbol" pitchFamily="18" charset="2"/>
              </a:rPr>
              <a:t>  TG)</a:t>
            </a:r>
          </a:p>
          <a:p>
            <a:pPr lvl="1"/>
            <a:r>
              <a:rPr lang="en-US" sz="2000" b="1" dirty="0" smtClean="0">
                <a:solidFill>
                  <a:srgbClr val="000000"/>
                </a:solidFill>
                <a:latin typeface="Arial" pitchFamily="34" charset="0"/>
                <a:sym typeface="Symbol" pitchFamily="18" charset="2"/>
              </a:rPr>
              <a:t>	Renal mi</a:t>
            </a:r>
            <a:r>
              <a:rPr lang="tr-TR" sz="2000" b="1" dirty="0" smtClean="0">
                <a:solidFill>
                  <a:srgbClr val="000000"/>
                </a:solidFill>
                <a:latin typeface="Arial" pitchFamily="34" charset="0"/>
                <a:sym typeface="Symbol" pitchFamily="18" charset="2"/>
              </a:rPr>
              <a:t>k</a:t>
            </a:r>
            <a:r>
              <a:rPr lang="en-US" sz="2000" b="1" dirty="0" err="1" smtClean="0">
                <a:solidFill>
                  <a:srgbClr val="000000"/>
                </a:solidFill>
                <a:latin typeface="Arial" pitchFamily="34" charset="0"/>
                <a:sym typeface="Symbol" pitchFamily="18" charset="2"/>
              </a:rPr>
              <a:t>roalbumin</a:t>
            </a:r>
            <a:r>
              <a:rPr lang="en-US" sz="2000" b="1" dirty="0" smtClean="0">
                <a:solidFill>
                  <a:srgbClr val="000000"/>
                </a:solidFill>
                <a:latin typeface="Arial" pitchFamily="34" charset="0"/>
                <a:sym typeface="Symbol" pitchFamily="18" charset="2"/>
              </a:rPr>
              <a:t> </a:t>
            </a:r>
            <a:r>
              <a:rPr lang="tr-TR" sz="2000" b="1" dirty="0" smtClean="0">
                <a:solidFill>
                  <a:srgbClr val="000000"/>
                </a:solidFill>
                <a:latin typeface="Arial" pitchFamily="34" charset="0"/>
                <a:sym typeface="Symbol" pitchFamily="18" charset="2"/>
              </a:rPr>
              <a:t>atılımını</a:t>
            </a:r>
            <a:endParaRPr lang="en-US" sz="2000" b="1" dirty="0" smtClean="0">
              <a:solidFill>
                <a:srgbClr val="000000"/>
              </a:solidFill>
              <a:latin typeface="Arial" pitchFamily="34" charset="0"/>
              <a:sym typeface="Symbol" pitchFamily="18" charset="2"/>
            </a:endParaRPr>
          </a:p>
          <a:p>
            <a:pPr lvl="1"/>
            <a:r>
              <a:rPr lang="en-US" sz="2000" b="1" dirty="0" smtClean="0">
                <a:solidFill>
                  <a:srgbClr val="000000"/>
                </a:solidFill>
                <a:latin typeface="Arial" pitchFamily="34" charset="0"/>
                <a:sym typeface="Symbol" pitchFamily="18" charset="2"/>
              </a:rPr>
              <a:t>	</a:t>
            </a:r>
            <a:r>
              <a:rPr lang="tr-TR" sz="2000" b="1" dirty="0" smtClean="0">
                <a:solidFill>
                  <a:srgbClr val="000000"/>
                </a:solidFill>
                <a:latin typeface="Arial" pitchFamily="34" charset="0"/>
                <a:sym typeface="Symbol" pitchFamily="18" charset="2"/>
              </a:rPr>
              <a:t>Kan basıncını</a:t>
            </a:r>
            <a:endParaRPr lang="en-US" sz="2000" b="1" dirty="0" smtClean="0">
              <a:solidFill>
                <a:srgbClr val="000000"/>
              </a:solidFill>
              <a:latin typeface="Arial" pitchFamily="34" charset="0"/>
              <a:sym typeface="Symbol" pitchFamily="18" charset="2"/>
            </a:endParaRPr>
          </a:p>
          <a:p>
            <a:pPr lvl="1"/>
            <a:r>
              <a:rPr lang="en-US" sz="2000" b="1" dirty="0" smtClean="0">
                <a:solidFill>
                  <a:srgbClr val="000000"/>
                </a:solidFill>
                <a:latin typeface="Arial" pitchFamily="34" charset="0"/>
                <a:sym typeface="Symbol" pitchFamily="18" charset="2"/>
              </a:rPr>
              <a:t>	</a:t>
            </a:r>
            <a:r>
              <a:rPr lang="tr-TR" sz="2000" b="1" dirty="0" err="1" smtClean="0">
                <a:solidFill>
                  <a:srgbClr val="000000"/>
                </a:solidFill>
                <a:latin typeface="Arial" pitchFamily="34" charset="0"/>
                <a:sym typeface="Symbol" pitchFamily="18" charset="2"/>
              </a:rPr>
              <a:t>Arterial</a:t>
            </a:r>
            <a:r>
              <a:rPr lang="tr-TR" sz="2000" b="1" dirty="0" smtClean="0">
                <a:solidFill>
                  <a:srgbClr val="000000"/>
                </a:solidFill>
                <a:latin typeface="Arial" pitchFamily="34" charset="0"/>
                <a:sym typeface="Symbol" pitchFamily="18" charset="2"/>
              </a:rPr>
              <a:t> duvarda düz kas </a:t>
            </a:r>
            <a:r>
              <a:rPr lang="tr-TR" sz="2000" b="1" dirty="0" err="1" smtClean="0">
                <a:solidFill>
                  <a:srgbClr val="000000"/>
                </a:solidFill>
                <a:latin typeface="Arial" pitchFamily="34" charset="0"/>
                <a:sym typeface="Symbol" pitchFamily="18" charset="2"/>
              </a:rPr>
              <a:t>proliferasyonunu</a:t>
            </a:r>
            <a:endParaRPr lang="en-US" sz="2000" b="1" dirty="0" smtClean="0">
              <a:solidFill>
                <a:srgbClr val="000000"/>
              </a:solidFill>
              <a:latin typeface="Arial" pitchFamily="34" charset="0"/>
              <a:sym typeface="Symbol" pitchFamily="18" charset="2"/>
            </a:endParaRPr>
          </a:p>
          <a:p>
            <a:pPr lvl="1"/>
            <a:r>
              <a:rPr lang="en-US" sz="2000" b="1" dirty="0" smtClean="0">
                <a:solidFill>
                  <a:srgbClr val="000000"/>
                </a:solidFill>
                <a:latin typeface="Arial" pitchFamily="34" charset="0"/>
                <a:sym typeface="Symbol" pitchFamily="18" charset="2"/>
              </a:rPr>
              <a:t>	PAI-1 </a:t>
            </a:r>
          </a:p>
          <a:p>
            <a:pPr lvl="1"/>
            <a:r>
              <a:rPr lang="en-US" sz="2000" b="1" dirty="0" smtClean="0">
                <a:solidFill>
                  <a:srgbClr val="000000"/>
                </a:solidFill>
                <a:latin typeface="Arial" pitchFamily="34" charset="0"/>
                <a:sym typeface="Symbol" pitchFamily="18" charset="2"/>
              </a:rPr>
              <a:t>	C-reactive protein </a:t>
            </a:r>
          </a:p>
          <a:p>
            <a:pPr lvl="1"/>
            <a:r>
              <a:rPr lang="en-US" sz="2000" b="1" dirty="0" smtClean="0">
                <a:solidFill>
                  <a:srgbClr val="000000"/>
                </a:solidFill>
                <a:latin typeface="Arial" pitchFamily="34" charset="0"/>
                <a:sym typeface="Symbol" pitchFamily="18" charset="2"/>
              </a:rPr>
              <a:t>	</a:t>
            </a:r>
            <a:r>
              <a:rPr lang="en-US" sz="2000" b="1" dirty="0" err="1" smtClean="0">
                <a:solidFill>
                  <a:srgbClr val="000000"/>
                </a:solidFill>
                <a:latin typeface="Arial" pitchFamily="34" charset="0"/>
                <a:sym typeface="Symbol" pitchFamily="18" charset="2"/>
              </a:rPr>
              <a:t>Adipone</a:t>
            </a:r>
            <a:r>
              <a:rPr lang="tr-TR" sz="2000" b="1" dirty="0" smtClean="0">
                <a:solidFill>
                  <a:srgbClr val="000000"/>
                </a:solidFill>
                <a:latin typeface="Arial" pitchFamily="34" charset="0"/>
                <a:sym typeface="Symbol" pitchFamily="18" charset="2"/>
              </a:rPr>
              <a:t>k</a:t>
            </a:r>
            <a:r>
              <a:rPr lang="en-US" sz="2000" b="1" dirty="0" smtClean="0">
                <a:solidFill>
                  <a:srgbClr val="000000"/>
                </a:solidFill>
                <a:latin typeface="Arial" pitchFamily="34" charset="0"/>
                <a:sym typeface="Symbol" pitchFamily="18" charset="2"/>
              </a:rPr>
              <a:t>tin</a:t>
            </a:r>
          </a:p>
          <a:p>
            <a:pPr lvl="1"/>
            <a:r>
              <a:rPr lang="en-US" sz="2000" b="1" dirty="0" smtClean="0">
                <a:solidFill>
                  <a:srgbClr val="000000"/>
                </a:solidFill>
                <a:latin typeface="Arial" pitchFamily="34" charset="0"/>
                <a:sym typeface="Symbol" pitchFamily="18" charset="2"/>
              </a:rPr>
              <a:t>	</a:t>
            </a:r>
            <a:r>
              <a:rPr lang="tr-TR" sz="2000" b="1" dirty="0" smtClean="0">
                <a:solidFill>
                  <a:srgbClr val="000000"/>
                </a:solidFill>
                <a:latin typeface="Arial" pitchFamily="34" charset="0"/>
                <a:sym typeface="Symbol" pitchFamily="18" charset="2"/>
              </a:rPr>
              <a:t>Serbest yağ asitlerini</a:t>
            </a:r>
            <a:endParaRPr lang="en-US" sz="2000" b="1" dirty="0" smtClean="0">
              <a:solidFill>
                <a:srgbClr val="000000"/>
              </a:solidFill>
              <a:latin typeface="Arial" pitchFamily="34" charset="0"/>
              <a:sym typeface="Symbol" pitchFamily="18" charset="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2"/>
          <p:cNvSpPr txBox="1">
            <a:spLocks noChangeArrowheads="1"/>
          </p:cNvSpPr>
          <p:nvPr/>
        </p:nvSpPr>
        <p:spPr bwMode="auto">
          <a:xfrm>
            <a:off x="142875" y="404813"/>
            <a:ext cx="8715375" cy="519112"/>
          </a:xfrm>
          <a:prstGeom prst="rect">
            <a:avLst/>
          </a:prstGeom>
          <a:solidFill>
            <a:srgbClr val="FFC000"/>
          </a:solidFill>
          <a:ln w="76200">
            <a:solidFill>
              <a:srgbClr val="C00000"/>
            </a:solidFill>
            <a:miter lim="800000"/>
            <a:headEnd/>
            <a:tailEnd/>
          </a:ln>
        </p:spPr>
        <p:txBody>
          <a:bodyPr>
            <a:spAutoFit/>
          </a:bodyPr>
          <a:lstStyle/>
          <a:p>
            <a:pPr algn="ctr" rtl="1"/>
            <a:r>
              <a:rPr lang="en-US" sz="2800" b="1">
                <a:latin typeface="Arial" pitchFamily="34" charset="0"/>
              </a:rPr>
              <a:t>The RECORD Study</a:t>
            </a:r>
          </a:p>
        </p:txBody>
      </p:sp>
      <p:graphicFrame>
        <p:nvGraphicFramePr>
          <p:cNvPr id="70713" name="Group 57"/>
          <p:cNvGraphicFramePr>
            <a:graphicFrameLocks noGrp="1"/>
          </p:cNvGraphicFramePr>
          <p:nvPr/>
        </p:nvGraphicFramePr>
        <p:xfrm>
          <a:off x="107950" y="1143000"/>
          <a:ext cx="8928100" cy="5283201"/>
        </p:xfrm>
        <a:graphic>
          <a:graphicData uri="http://schemas.openxmlformats.org/drawingml/2006/table">
            <a:tbl>
              <a:tblPr rtl="1"/>
              <a:tblGrid>
                <a:gridCol w="1035050">
                  <a:extLst>
                    <a:ext uri="{9D8B030D-6E8A-4147-A177-3AD203B41FA5}">
                      <a16:colId xmlns:a16="http://schemas.microsoft.com/office/drawing/2014/main" val="20000"/>
                    </a:ext>
                  </a:extLst>
                </a:gridCol>
                <a:gridCol w="2022475">
                  <a:extLst>
                    <a:ext uri="{9D8B030D-6E8A-4147-A177-3AD203B41FA5}">
                      <a16:colId xmlns:a16="http://schemas.microsoft.com/office/drawing/2014/main" val="20001"/>
                    </a:ext>
                  </a:extLst>
                </a:gridCol>
                <a:gridCol w="1262062">
                  <a:extLst>
                    <a:ext uri="{9D8B030D-6E8A-4147-A177-3AD203B41FA5}">
                      <a16:colId xmlns:a16="http://schemas.microsoft.com/office/drawing/2014/main" val="20002"/>
                    </a:ext>
                  </a:extLst>
                </a:gridCol>
                <a:gridCol w="1081088">
                  <a:extLst>
                    <a:ext uri="{9D8B030D-6E8A-4147-A177-3AD203B41FA5}">
                      <a16:colId xmlns:a16="http://schemas.microsoft.com/office/drawing/2014/main" val="20003"/>
                    </a:ext>
                  </a:extLst>
                </a:gridCol>
                <a:gridCol w="3527425">
                  <a:extLst>
                    <a:ext uri="{9D8B030D-6E8A-4147-A177-3AD203B41FA5}">
                      <a16:colId xmlns:a16="http://schemas.microsoft.com/office/drawing/2014/main" val="20004"/>
                    </a:ext>
                  </a:extLst>
                </a:gridCol>
              </a:tblGrid>
              <a:tr h="8096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HR(95%CI)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Met/SU</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Rosi</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tr-TR" sz="1800" b="0"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6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FF0066"/>
                          </a:solidFill>
                          <a:effectLst>
                            <a:outerShdw blurRad="38100" dist="38100" dir="2700000" algn="tl">
                              <a:srgbClr val="C0C0C0"/>
                            </a:outerShdw>
                          </a:effectLst>
                          <a:latin typeface="Arial" pitchFamily="34" charset="0"/>
                          <a:ea typeface="ＭＳ Ｐゴシック" charset="-128"/>
                        </a:rPr>
                        <a:t>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1.08(0.89-1.31)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202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217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Primary endpoint Death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46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FF0066"/>
                          </a:solidFill>
                          <a:effectLst>
                            <a:outerShdw blurRad="38100" dist="38100" dir="2700000" algn="tl">
                              <a:srgbClr val="C0C0C0"/>
                            </a:outerShdw>
                          </a:effectLst>
                          <a:latin typeface="Arial" pitchFamily="34" charset="0"/>
                          <a:ea typeface="ＭＳ Ｐゴシック" charset="-128"/>
                        </a:rPr>
                        <a:t>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0.83(0.51-1.36)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35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29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Cardiovascular causes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45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FF0066"/>
                          </a:solidFill>
                          <a:effectLst>
                            <a:outerShdw blurRad="38100" dist="38100" dir="2700000" algn="tl">
                              <a:srgbClr val="C0C0C0"/>
                            </a:outerShdw>
                          </a:effectLst>
                          <a:latin typeface="Arial" pitchFamily="34" charset="0"/>
                          <a:ea typeface="ＭＳ Ｐゴシック" charset="-128"/>
                        </a:rPr>
                        <a:t>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0.93(0.67-1.27)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74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Any cause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46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FF0066"/>
                          </a:solidFill>
                          <a:effectLst>
                            <a:outerShdw blurRad="38100" dist="38100" dir="2700000" algn="tl">
                              <a:srgbClr val="C0C0C0"/>
                            </a:outerShdw>
                          </a:effectLst>
                          <a:latin typeface="Arial" pitchFamily="34" charset="0"/>
                          <a:ea typeface="ＭＳ Ｐゴシック" charset="-128"/>
                        </a:rPr>
                        <a:t>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0.97(0.73-1.29)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96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93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CV death/MI/stroke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445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FF0066"/>
                          </a:solidFill>
                          <a:effectLst>
                            <a:outerShdw blurRad="38100" dist="38100" dir="2700000" algn="tl">
                              <a:srgbClr val="C0C0C0"/>
                            </a:outerShdw>
                          </a:effectLst>
                          <a:latin typeface="Arial" pitchFamily="34" charset="0"/>
                          <a:ea typeface="ＭＳ Ｐゴシック" charset="-128"/>
                        </a:rPr>
                        <a:t>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1.16(0.75-1.81)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43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Acute myocardial infarction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46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FF0066"/>
                          </a:solidFill>
                          <a:effectLst>
                            <a:outerShdw blurRad="38100" dist="38100" dir="2700000" algn="tl">
                              <a:srgbClr val="C0C0C0"/>
                            </a:outerShdw>
                          </a:effectLst>
                          <a:latin typeface="Arial" pitchFamily="34" charset="0"/>
                          <a:ea typeface="ＭＳ Ｐゴシック" charset="-128"/>
                        </a:rPr>
                        <a:t>0.006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2.24(1.27-3.97)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C0C0C0"/>
                            </a:outerShdw>
                          </a:effectLst>
                          <a:latin typeface="Arial" pitchFamily="34" charset="0"/>
                          <a:ea typeface="ＭＳ Ｐゴシック" charset="-128"/>
                        </a:rPr>
                        <a:t>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rgbClr val="C00000"/>
                          </a:solidFill>
                          <a:effectLst>
                            <a:outerShdw blurRad="38100" dist="38100" dir="2700000" algn="tl">
                              <a:srgbClr val="C0C0C0"/>
                            </a:outerShdw>
                          </a:effectLst>
                          <a:latin typeface="Arial" pitchFamily="34" charset="0"/>
                          <a:ea typeface="ＭＳ Ｐゴシック" charset="-128"/>
                        </a:rPr>
                        <a:t>Congestive heart failure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Line 2"/>
          <p:cNvSpPr>
            <a:spLocks noChangeShapeType="1"/>
          </p:cNvSpPr>
          <p:nvPr/>
        </p:nvSpPr>
        <p:spPr bwMode="auto">
          <a:xfrm>
            <a:off x="250825" y="3573463"/>
            <a:ext cx="8497888" cy="0"/>
          </a:xfrm>
          <a:prstGeom prst="line">
            <a:avLst/>
          </a:prstGeom>
          <a:noFill/>
          <a:ln w="57150" cmpd="thinThick">
            <a:solidFill>
              <a:srgbClr val="FF0000"/>
            </a:solidFill>
            <a:round/>
            <a:headEnd/>
            <a:tailEnd/>
          </a:ln>
        </p:spPr>
        <p:txBody>
          <a:bodyPr wrap="none" anchor="ctr"/>
          <a:lstStyle/>
          <a:p>
            <a:endParaRPr lang="tr-TR"/>
          </a:p>
        </p:txBody>
      </p:sp>
      <p:pic>
        <p:nvPicPr>
          <p:cNvPr id="112642" name="Picture 3" descr="Stroke Pio"/>
          <p:cNvPicPr>
            <a:picLocks noChangeAspect="1" noChangeArrowheads="1"/>
          </p:cNvPicPr>
          <p:nvPr/>
        </p:nvPicPr>
        <p:blipFill>
          <a:blip r:embed="rId2"/>
          <a:srcRect/>
          <a:stretch>
            <a:fillRect/>
          </a:stretch>
        </p:blipFill>
        <p:spPr bwMode="auto">
          <a:xfrm>
            <a:off x="107950" y="188913"/>
            <a:ext cx="8893175" cy="2592387"/>
          </a:xfrm>
          <a:prstGeom prst="rect">
            <a:avLst/>
          </a:prstGeom>
          <a:noFill/>
          <a:ln w="9525">
            <a:noFill/>
            <a:miter lim="800000"/>
            <a:headEnd/>
            <a:tailEnd/>
          </a:ln>
        </p:spPr>
      </p:pic>
      <p:sp>
        <p:nvSpPr>
          <p:cNvPr id="112643" name="Text Box 4"/>
          <p:cNvSpPr txBox="1">
            <a:spLocks noChangeArrowheads="1"/>
          </p:cNvSpPr>
          <p:nvPr/>
        </p:nvSpPr>
        <p:spPr bwMode="auto">
          <a:xfrm>
            <a:off x="6011863" y="2708275"/>
            <a:ext cx="2881312" cy="431800"/>
          </a:xfrm>
          <a:prstGeom prst="rect">
            <a:avLst/>
          </a:prstGeom>
          <a:solidFill>
            <a:schemeClr val="tx1"/>
          </a:solidFill>
          <a:ln w="9525">
            <a:noFill/>
            <a:miter lim="800000"/>
            <a:headEnd/>
            <a:tailEnd/>
          </a:ln>
        </p:spPr>
        <p:txBody>
          <a:bodyPr/>
          <a:lstStyle/>
          <a:p>
            <a:r>
              <a:rPr lang="fr-FR" sz="1600" b="1" i="1">
                <a:solidFill>
                  <a:srgbClr val="000000"/>
                </a:solidFill>
                <a:latin typeface="HelveticaNeue" charset="0"/>
              </a:rPr>
              <a:t>Stroke</a:t>
            </a:r>
            <a:r>
              <a:rPr lang="fr-FR" sz="1600" b="1">
                <a:solidFill>
                  <a:srgbClr val="000000"/>
                </a:solidFill>
                <a:latin typeface="HelveticaNeue" charset="0"/>
              </a:rPr>
              <a:t>, 2007;38:865-873</a:t>
            </a:r>
          </a:p>
          <a:p>
            <a:pPr>
              <a:spcBef>
                <a:spcPct val="50000"/>
              </a:spcBef>
            </a:pPr>
            <a:endParaRPr lang="fr-FR" sz="1600">
              <a:solidFill>
                <a:srgbClr val="000000"/>
              </a:solidFill>
              <a:latin typeface="HelveticaNeue" charset="0"/>
            </a:endParaRPr>
          </a:p>
        </p:txBody>
      </p:sp>
      <p:sp>
        <p:nvSpPr>
          <p:cNvPr id="112644" name="Text Box 5"/>
          <p:cNvSpPr txBox="1">
            <a:spLocks noChangeArrowheads="1"/>
          </p:cNvSpPr>
          <p:nvPr/>
        </p:nvSpPr>
        <p:spPr bwMode="auto">
          <a:xfrm>
            <a:off x="611188" y="3860800"/>
            <a:ext cx="8137525" cy="2554545"/>
          </a:xfrm>
          <a:prstGeom prst="rect">
            <a:avLst/>
          </a:prstGeom>
          <a:noFill/>
          <a:ln w="9525">
            <a:noFill/>
            <a:miter lim="800000"/>
            <a:headEnd/>
            <a:tailEnd/>
          </a:ln>
        </p:spPr>
        <p:txBody>
          <a:bodyPr>
            <a:spAutoFit/>
          </a:bodyPr>
          <a:lstStyle/>
          <a:p>
            <a:r>
              <a:rPr lang="tr-TR" sz="3200" dirty="0">
                <a:solidFill>
                  <a:srgbClr val="FF0066"/>
                </a:solidFill>
                <a:latin typeface="HelveticaNeue" charset="0"/>
              </a:rPr>
              <a:t>Tip 2 diyabetik</a:t>
            </a:r>
            <a:r>
              <a:rPr lang="tr-TR" sz="3200" dirty="0">
                <a:latin typeface="HelveticaNeue" charset="0"/>
              </a:rPr>
              <a:t> yüksek risk grubundaki hastalarda yada daha </a:t>
            </a:r>
            <a:r>
              <a:rPr lang="tr-TR" sz="3200" dirty="0">
                <a:solidFill>
                  <a:srgbClr val="FF0066"/>
                </a:solidFill>
                <a:latin typeface="HelveticaNeue" charset="0"/>
              </a:rPr>
              <a:t>önce inme geçiren</a:t>
            </a:r>
            <a:r>
              <a:rPr lang="tr-TR" sz="3200" dirty="0">
                <a:latin typeface="HelveticaNeue" charset="0"/>
              </a:rPr>
              <a:t> hastalarda </a:t>
            </a:r>
            <a:r>
              <a:rPr lang="tr-TR" sz="3200" dirty="0" err="1">
                <a:solidFill>
                  <a:srgbClr val="FF0066"/>
                </a:solidFill>
                <a:latin typeface="HelveticaNeue" charset="0"/>
              </a:rPr>
              <a:t>tekralayan</a:t>
            </a:r>
            <a:r>
              <a:rPr lang="tr-TR" sz="3200" dirty="0">
                <a:solidFill>
                  <a:srgbClr val="FF0066"/>
                </a:solidFill>
                <a:latin typeface="HelveticaNeue" charset="0"/>
              </a:rPr>
              <a:t> </a:t>
            </a:r>
            <a:r>
              <a:rPr lang="tr-TR" sz="3200" dirty="0" err="1">
                <a:solidFill>
                  <a:srgbClr val="FF0066"/>
                </a:solidFill>
                <a:latin typeface="HelveticaNeue" charset="0"/>
              </a:rPr>
              <a:t>fatal</a:t>
            </a:r>
            <a:r>
              <a:rPr lang="tr-TR" sz="3200" dirty="0">
                <a:solidFill>
                  <a:srgbClr val="FF0066"/>
                </a:solidFill>
                <a:latin typeface="HelveticaNeue" charset="0"/>
              </a:rPr>
              <a:t> veya </a:t>
            </a:r>
            <a:r>
              <a:rPr lang="tr-TR" sz="3200" dirty="0" err="1">
                <a:solidFill>
                  <a:srgbClr val="FF0066"/>
                </a:solidFill>
                <a:latin typeface="HelveticaNeue" charset="0"/>
              </a:rPr>
              <a:t>nonfatal</a:t>
            </a:r>
            <a:r>
              <a:rPr lang="tr-TR" sz="3200" dirty="0">
                <a:latin typeface="HelveticaNeue" charset="0"/>
              </a:rPr>
              <a:t> inme oluşumunu da azaltmıştır. </a:t>
            </a:r>
            <a:endParaRPr lang="tr-TR" sz="3200" dirty="0" smtClean="0">
              <a:latin typeface="HelveticaNeue" charset="0"/>
            </a:endParaRPr>
          </a:p>
          <a:p>
            <a:r>
              <a:rPr lang="tr-TR" sz="3200" dirty="0" smtClean="0">
                <a:latin typeface="HelveticaNeue" charset="0"/>
              </a:rPr>
              <a:t>KY ve buna bağlı </a:t>
            </a:r>
            <a:r>
              <a:rPr lang="tr-TR" sz="3200" dirty="0" err="1" smtClean="0">
                <a:latin typeface="HelveticaNeue" charset="0"/>
              </a:rPr>
              <a:t>mortalite</a:t>
            </a:r>
            <a:r>
              <a:rPr lang="tr-TR" sz="3200" dirty="0" smtClean="0">
                <a:latin typeface="HelveticaNeue" charset="0"/>
              </a:rPr>
              <a:t> oranları artmıştır</a:t>
            </a:r>
            <a:endParaRPr lang="fr-FR" sz="3200" dirty="0">
              <a:latin typeface="HelveticaNeue"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357188" y="115888"/>
            <a:ext cx="8389937" cy="579437"/>
          </a:xfrm>
          <a:prstGeom prst="rect">
            <a:avLst/>
          </a:prstGeom>
          <a:solidFill>
            <a:schemeClr val="accent4"/>
          </a:solidFill>
          <a:ln w="76200">
            <a:solidFill>
              <a:srgbClr val="C00000"/>
            </a:solidFill>
            <a:miter lim="800000"/>
            <a:headEnd/>
            <a:tailEnd/>
          </a:ln>
        </p:spPr>
        <p:txBody>
          <a:bodyPr>
            <a:spAutoFit/>
          </a:bodyPr>
          <a:lstStyle/>
          <a:p>
            <a:pPr algn="ctr">
              <a:spcBef>
                <a:spcPct val="50000"/>
              </a:spcBef>
            </a:pPr>
            <a:r>
              <a:rPr lang="fr-FR" sz="3200" b="1">
                <a:latin typeface="Arial" pitchFamily="34" charset="0"/>
              </a:rPr>
              <a:t>Glitazon</a:t>
            </a:r>
            <a:r>
              <a:rPr lang="tr-TR" sz="3200" b="1">
                <a:latin typeface="Arial" pitchFamily="34" charset="0"/>
              </a:rPr>
              <a:t>lar</a:t>
            </a:r>
            <a:r>
              <a:rPr lang="fr-FR" sz="3200" b="1">
                <a:latin typeface="Arial" pitchFamily="34" charset="0"/>
              </a:rPr>
              <a:t> : </a:t>
            </a:r>
            <a:r>
              <a:rPr lang="tr-TR" sz="3200" b="1">
                <a:latin typeface="Arial" pitchFamily="34" charset="0"/>
              </a:rPr>
              <a:t>Sıvı Retansiyonu</a:t>
            </a:r>
            <a:endParaRPr lang="fr-FR" sz="3200" b="1">
              <a:latin typeface="Arial" pitchFamily="34" charset="0"/>
            </a:endParaRPr>
          </a:p>
        </p:txBody>
      </p:sp>
      <p:sp>
        <p:nvSpPr>
          <p:cNvPr id="906243" name="Text Box 3"/>
          <p:cNvSpPr txBox="1">
            <a:spLocks noChangeArrowheads="1"/>
          </p:cNvSpPr>
          <p:nvPr/>
        </p:nvSpPr>
        <p:spPr bwMode="auto">
          <a:xfrm>
            <a:off x="3048000" y="1484313"/>
            <a:ext cx="5843588" cy="2877711"/>
          </a:xfrm>
          <a:prstGeom prst="rect">
            <a:avLst/>
          </a:prstGeom>
          <a:noFill/>
          <a:ln w="9525">
            <a:noFill/>
            <a:miter lim="800000"/>
            <a:headEnd/>
            <a:tailEnd/>
          </a:ln>
        </p:spPr>
        <p:txBody>
          <a:bodyPr>
            <a:spAutoFit/>
          </a:bodyPr>
          <a:lstStyle/>
          <a:p>
            <a:pPr>
              <a:lnSpc>
                <a:spcPct val="130000"/>
              </a:lnSpc>
            </a:pPr>
            <a:r>
              <a:rPr lang="en-GB" sz="2000" b="1" dirty="0" err="1">
                <a:latin typeface="Calibri" pitchFamily="34" charset="0"/>
              </a:rPr>
              <a:t>Peri</a:t>
            </a:r>
            <a:r>
              <a:rPr lang="tr-TR" sz="2000" b="1" dirty="0">
                <a:latin typeface="Calibri" pitchFamily="34" charset="0"/>
              </a:rPr>
              <a:t>f</a:t>
            </a:r>
            <a:r>
              <a:rPr lang="en-GB" sz="2000" b="1" dirty="0" err="1">
                <a:latin typeface="Calibri" pitchFamily="34" charset="0"/>
              </a:rPr>
              <a:t>eral</a:t>
            </a:r>
            <a:r>
              <a:rPr lang="en-GB" sz="2000" b="1" dirty="0">
                <a:latin typeface="Calibri" pitchFamily="34" charset="0"/>
              </a:rPr>
              <a:t> </a:t>
            </a:r>
            <a:r>
              <a:rPr lang="tr-TR" sz="2000" b="1" dirty="0" smtClean="0">
                <a:latin typeface="Calibri" pitchFamily="34" charset="0"/>
              </a:rPr>
              <a:t>ödem</a:t>
            </a:r>
            <a:r>
              <a:rPr lang="tr-TR" sz="2000" b="1" dirty="0">
                <a:latin typeface="Calibri" pitchFamily="34" charset="0"/>
              </a:rPr>
              <a:t> </a:t>
            </a:r>
            <a:r>
              <a:rPr lang="tr-TR" sz="2000" b="1" dirty="0" smtClean="0">
                <a:latin typeface="Calibri" pitchFamily="34" charset="0"/>
              </a:rPr>
              <a:t>riski</a:t>
            </a:r>
          </a:p>
          <a:p>
            <a:pPr>
              <a:lnSpc>
                <a:spcPct val="130000"/>
              </a:lnSpc>
            </a:pPr>
            <a:r>
              <a:rPr lang="tr-TR" sz="2000" b="1" dirty="0" smtClean="0">
                <a:solidFill>
                  <a:srgbClr val="FF0066"/>
                </a:solidFill>
                <a:latin typeface="Calibri" pitchFamily="34" charset="0"/>
              </a:rPr>
              <a:t>Yaş </a:t>
            </a:r>
            <a:r>
              <a:rPr lang="tr-TR" sz="2000" b="1" dirty="0">
                <a:solidFill>
                  <a:srgbClr val="FF0066"/>
                </a:solidFill>
                <a:latin typeface="Calibri" pitchFamily="34" charset="0"/>
              </a:rPr>
              <a:t>ile, </a:t>
            </a:r>
          </a:p>
          <a:p>
            <a:pPr>
              <a:lnSpc>
                <a:spcPct val="130000"/>
              </a:lnSpc>
            </a:pPr>
            <a:r>
              <a:rPr lang="tr-TR" sz="2000" b="1" dirty="0">
                <a:solidFill>
                  <a:srgbClr val="FF0066"/>
                </a:solidFill>
                <a:latin typeface="Calibri" pitchFamily="34" charset="0"/>
              </a:rPr>
              <a:t>Artmış ilaç dozu, </a:t>
            </a:r>
          </a:p>
          <a:p>
            <a:pPr>
              <a:lnSpc>
                <a:spcPct val="130000"/>
              </a:lnSpc>
            </a:pPr>
            <a:r>
              <a:rPr lang="tr-TR" sz="2000" b="1" dirty="0">
                <a:solidFill>
                  <a:srgbClr val="FF0066"/>
                </a:solidFill>
                <a:latin typeface="Calibri" pitchFamily="34" charset="0"/>
              </a:rPr>
              <a:t>Kadın hasta, </a:t>
            </a:r>
          </a:p>
          <a:p>
            <a:pPr>
              <a:lnSpc>
                <a:spcPct val="130000"/>
              </a:lnSpc>
            </a:pPr>
            <a:r>
              <a:rPr lang="tr-TR" sz="2000" b="1" dirty="0" err="1">
                <a:solidFill>
                  <a:srgbClr val="FF0066"/>
                </a:solidFill>
                <a:latin typeface="Calibri" pitchFamily="34" charset="0"/>
              </a:rPr>
              <a:t>Amlodipin</a:t>
            </a:r>
            <a:r>
              <a:rPr lang="tr-TR" sz="2000" b="1" dirty="0">
                <a:solidFill>
                  <a:srgbClr val="FF0066"/>
                </a:solidFill>
                <a:latin typeface="Calibri" pitchFamily="34" charset="0"/>
              </a:rPr>
              <a:t> kullananlarda,</a:t>
            </a:r>
          </a:p>
          <a:p>
            <a:pPr>
              <a:lnSpc>
                <a:spcPct val="130000"/>
              </a:lnSpc>
            </a:pPr>
            <a:r>
              <a:rPr lang="tr-TR" sz="2000" b="1" dirty="0">
                <a:solidFill>
                  <a:srgbClr val="FF0066"/>
                </a:solidFill>
                <a:latin typeface="Calibri" pitchFamily="34" charset="0"/>
              </a:rPr>
              <a:t>Azalmış </a:t>
            </a:r>
            <a:r>
              <a:rPr lang="tr-TR" sz="2000" b="1" dirty="0" err="1">
                <a:solidFill>
                  <a:srgbClr val="FF0066"/>
                </a:solidFill>
                <a:latin typeface="Calibri" pitchFamily="34" charset="0"/>
              </a:rPr>
              <a:t>renal</a:t>
            </a:r>
            <a:r>
              <a:rPr lang="tr-TR" sz="2000" b="1" dirty="0">
                <a:solidFill>
                  <a:srgbClr val="FF0066"/>
                </a:solidFill>
                <a:latin typeface="Calibri" pitchFamily="34" charset="0"/>
              </a:rPr>
              <a:t> fonksiyon bozukluklarında ve </a:t>
            </a:r>
            <a:r>
              <a:rPr lang="tr-TR" sz="2000" b="1" dirty="0" err="1">
                <a:solidFill>
                  <a:srgbClr val="FF0066"/>
                </a:solidFill>
                <a:latin typeface="Calibri" pitchFamily="34" charset="0"/>
              </a:rPr>
              <a:t>insulin</a:t>
            </a:r>
            <a:r>
              <a:rPr lang="tr-TR" sz="2000" b="1" dirty="0">
                <a:solidFill>
                  <a:srgbClr val="FF0066"/>
                </a:solidFill>
                <a:latin typeface="Calibri" pitchFamily="34" charset="0"/>
              </a:rPr>
              <a:t> kullananlarda</a:t>
            </a:r>
            <a:r>
              <a:rPr lang="en-GB" sz="2000" b="1" dirty="0">
                <a:solidFill>
                  <a:srgbClr val="FF0066"/>
                </a:solidFill>
                <a:latin typeface="Calibri" pitchFamily="34" charset="0"/>
              </a:rPr>
              <a:t>.</a:t>
            </a:r>
            <a:r>
              <a:rPr lang="fr-FR" sz="2000" dirty="0">
                <a:solidFill>
                  <a:srgbClr val="FF0066"/>
                </a:solidFill>
                <a:latin typeface="Calibri" pitchFamily="34" charset="0"/>
              </a:rPr>
              <a:t> </a:t>
            </a:r>
          </a:p>
        </p:txBody>
      </p:sp>
      <p:sp>
        <p:nvSpPr>
          <p:cNvPr id="115715" name="Text Box 4"/>
          <p:cNvSpPr txBox="1">
            <a:spLocks noChangeArrowheads="1"/>
          </p:cNvSpPr>
          <p:nvPr/>
        </p:nvSpPr>
        <p:spPr bwMode="auto">
          <a:xfrm>
            <a:off x="3492500" y="5105400"/>
            <a:ext cx="5400675" cy="1187450"/>
          </a:xfrm>
          <a:prstGeom prst="rect">
            <a:avLst/>
          </a:prstGeom>
          <a:noFill/>
          <a:ln w="9525">
            <a:noFill/>
            <a:miter lim="800000"/>
            <a:headEnd/>
            <a:tailEnd/>
          </a:ln>
        </p:spPr>
        <p:txBody>
          <a:bodyPr>
            <a:spAutoFit/>
          </a:bodyPr>
          <a:lstStyle/>
          <a:p>
            <a:pPr>
              <a:lnSpc>
                <a:spcPct val="120000"/>
              </a:lnSpc>
            </a:pPr>
            <a:endParaRPr lang="en-GB" sz="2000" b="1">
              <a:latin typeface="Calibri" pitchFamily="34" charset="0"/>
            </a:endParaRPr>
          </a:p>
          <a:p>
            <a:pPr>
              <a:lnSpc>
                <a:spcPct val="120000"/>
              </a:lnSpc>
              <a:buFontTx/>
              <a:buChar char="•"/>
            </a:pPr>
            <a:r>
              <a:rPr lang="en-GB" sz="2000" b="1">
                <a:latin typeface="Calibri" pitchFamily="34" charset="0"/>
              </a:rPr>
              <a:t> </a:t>
            </a:r>
            <a:r>
              <a:rPr lang="tr-TR" sz="2000" b="1">
                <a:latin typeface="Calibri" pitchFamily="34" charset="0"/>
              </a:rPr>
              <a:t>Sıvı retansiyonu ile birlikte kalp yetmezliğide artmaktadır.</a:t>
            </a:r>
            <a:endParaRPr lang="fr-FR" sz="1600">
              <a:latin typeface="Calibri" pitchFamily="34" charset="0"/>
            </a:endParaRPr>
          </a:p>
        </p:txBody>
      </p:sp>
      <p:pic>
        <p:nvPicPr>
          <p:cNvPr id="115716" name="Picture 5" descr="Image2 copie"/>
          <p:cNvPicPr>
            <a:picLocks noChangeAspect="1" noChangeArrowheads="1"/>
          </p:cNvPicPr>
          <p:nvPr/>
        </p:nvPicPr>
        <p:blipFill>
          <a:blip r:embed="rId2"/>
          <a:srcRect/>
          <a:stretch>
            <a:fillRect/>
          </a:stretch>
        </p:blipFill>
        <p:spPr bwMode="auto">
          <a:xfrm>
            <a:off x="323850" y="1268413"/>
            <a:ext cx="1725613" cy="2522537"/>
          </a:xfrm>
          <a:prstGeom prst="rect">
            <a:avLst/>
          </a:prstGeom>
          <a:noFill/>
          <a:ln w="9525">
            <a:solidFill>
              <a:schemeClr val="accent2"/>
            </a:solidFill>
            <a:miter lim="800000"/>
            <a:headEnd/>
            <a:tailEnd/>
          </a:ln>
        </p:spPr>
      </p:pic>
      <p:sp>
        <p:nvSpPr>
          <p:cNvPr id="115717" name="Line 6"/>
          <p:cNvSpPr>
            <a:spLocks noChangeShapeType="1"/>
          </p:cNvSpPr>
          <p:nvPr/>
        </p:nvSpPr>
        <p:spPr bwMode="auto">
          <a:xfrm>
            <a:off x="395288" y="908050"/>
            <a:ext cx="8567737" cy="0"/>
          </a:xfrm>
          <a:prstGeom prst="line">
            <a:avLst/>
          </a:prstGeom>
          <a:noFill/>
          <a:ln w="57150" cmpd="thinThick">
            <a:solidFill>
              <a:srgbClr val="FF0000"/>
            </a:solidFill>
            <a:round/>
            <a:headEnd/>
            <a:tailEnd/>
          </a:ln>
        </p:spPr>
        <p:txBody>
          <a:bodyPr wrap="none" anchor="ctr"/>
          <a:lstStyle/>
          <a:p>
            <a:endParaRPr lang="tr-TR"/>
          </a:p>
        </p:txBody>
      </p:sp>
      <p:pic>
        <p:nvPicPr>
          <p:cNvPr id="115718" name="Picture 7" descr="cardiomeg"/>
          <p:cNvPicPr>
            <a:picLocks noChangeAspect="1" noChangeArrowheads="1"/>
          </p:cNvPicPr>
          <p:nvPr/>
        </p:nvPicPr>
        <p:blipFill>
          <a:blip r:embed="rId3"/>
          <a:srcRect/>
          <a:stretch>
            <a:fillRect/>
          </a:stretch>
        </p:blipFill>
        <p:spPr bwMode="auto">
          <a:xfrm>
            <a:off x="323850" y="4024313"/>
            <a:ext cx="2663825" cy="2633662"/>
          </a:xfrm>
          <a:prstGeom prst="rect">
            <a:avLst/>
          </a:prstGeom>
          <a:noFill/>
          <a:ln w="9525">
            <a:solidFill>
              <a:schemeClr val="accent2"/>
            </a:solidFill>
            <a:miter lim="800000"/>
            <a:headEnd/>
            <a:tailEnd/>
          </a:ln>
        </p:spPr>
      </p:pic>
      <p:sp>
        <p:nvSpPr>
          <p:cNvPr id="8" name="7 Sağ Ok"/>
          <p:cNvSpPr/>
          <p:nvPr/>
        </p:nvSpPr>
        <p:spPr>
          <a:xfrm rot="16200000">
            <a:off x="7512031" y="2433185"/>
            <a:ext cx="1517338" cy="484632"/>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r-T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mph" presetSubtype="0" grpId="0" nodeType="withEffect">
                                  <p:stCondLst>
                                    <p:cond delay="0"/>
                                  </p:stCondLst>
                                  <p:childTnLst>
                                    <p:set>
                                      <p:cBhvr rctx="PPT">
                                        <p:cTn id="6" dur="indefinite"/>
                                        <p:tgtEl>
                                          <p:spTgt spid="906243"/>
                                        </p:tgtEl>
                                        <p:attrNameLst>
                                          <p:attrName>style.opacity</p:attrName>
                                        </p:attrNameLst>
                                      </p:cBhvr>
                                      <p:to>
                                        <p:strVal val="0.5"/>
                                      </p:to>
                                    </p:set>
                                    <p:animEffect filter="image" prLst="opacity: 0.5">
                                      <p:cBhvr rctx="IE">
                                        <p:cTn id="7" dur="indefinite"/>
                                        <p:tgtEl>
                                          <p:spTgt spid="906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624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ext Box 2"/>
          <p:cNvSpPr txBox="1">
            <a:spLocks noChangeArrowheads="1"/>
          </p:cNvSpPr>
          <p:nvPr/>
        </p:nvSpPr>
        <p:spPr bwMode="auto">
          <a:xfrm>
            <a:off x="214313" y="0"/>
            <a:ext cx="8605837" cy="1077913"/>
          </a:xfrm>
          <a:prstGeom prst="rect">
            <a:avLst/>
          </a:prstGeom>
          <a:solidFill>
            <a:srgbClr val="FFC000"/>
          </a:solidFill>
          <a:ln w="76200">
            <a:solidFill>
              <a:srgbClr val="C00000"/>
            </a:solidFill>
            <a:miter lim="800000"/>
            <a:headEnd/>
            <a:tailEnd/>
          </a:ln>
        </p:spPr>
        <p:txBody>
          <a:bodyPr>
            <a:spAutoFit/>
          </a:bodyPr>
          <a:lstStyle/>
          <a:p>
            <a:pPr algn="ctr">
              <a:spcBef>
                <a:spcPct val="50000"/>
              </a:spcBef>
            </a:pPr>
            <a:r>
              <a:rPr lang="tr-TR" sz="3200" b="1">
                <a:latin typeface="Calibri" pitchFamily="34" charset="0"/>
              </a:rPr>
              <a:t>Pioglitazon eklenen insulin kullanan hastalarda insulin dozu azalmıştır.</a:t>
            </a:r>
            <a:endParaRPr lang="fr-FR" sz="3200" b="1">
              <a:latin typeface="Calibri" pitchFamily="34" charset="0"/>
            </a:endParaRPr>
          </a:p>
        </p:txBody>
      </p:sp>
      <p:sp>
        <p:nvSpPr>
          <p:cNvPr id="116738" name="Line 3"/>
          <p:cNvSpPr>
            <a:spLocks noChangeShapeType="1"/>
          </p:cNvSpPr>
          <p:nvPr/>
        </p:nvSpPr>
        <p:spPr bwMode="auto">
          <a:xfrm>
            <a:off x="323850" y="1141413"/>
            <a:ext cx="8582025" cy="1587"/>
          </a:xfrm>
          <a:prstGeom prst="line">
            <a:avLst/>
          </a:prstGeom>
          <a:noFill/>
          <a:ln w="57150" cmpd="thinThick">
            <a:solidFill>
              <a:srgbClr val="FF0000"/>
            </a:solidFill>
            <a:round/>
            <a:headEnd/>
            <a:tailEnd/>
          </a:ln>
        </p:spPr>
        <p:txBody>
          <a:bodyPr wrap="none" anchor="ctr"/>
          <a:lstStyle/>
          <a:p>
            <a:endParaRPr lang="tr-TR"/>
          </a:p>
        </p:txBody>
      </p:sp>
      <p:pic>
        <p:nvPicPr>
          <p:cNvPr id="116739" name="Picture 4" descr="doses"/>
          <p:cNvPicPr>
            <a:picLocks noChangeAspect="1" noChangeArrowheads="1"/>
          </p:cNvPicPr>
          <p:nvPr/>
        </p:nvPicPr>
        <p:blipFill>
          <a:blip r:embed="rId2"/>
          <a:srcRect/>
          <a:stretch>
            <a:fillRect/>
          </a:stretch>
        </p:blipFill>
        <p:spPr bwMode="auto">
          <a:xfrm>
            <a:off x="539750" y="1295400"/>
            <a:ext cx="8220075" cy="4648200"/>
          </a:xfrm>
          <a:prstGeom prst="rect">
            <a:avLst/>
          </a:prstGeom>
          <a:noFill/>
          <a:ln w="9525">
            <a:solidFill>
              <a:schemeClr val="tx1"/>
            </a:solidFill>
            <a:miter lim="800000"/>
            <a:headEnd/>
            <a:tailEnd/>
          </a:ln>
        </p:spPr>
      </p:pic>
      <p:sp>
        <p:nvSpPr>
          <p:cNvPr id="116740" name="Text Box 5"/>
          <p:cNvSpPr txBox="1">
            <a:spLocks noChangeArrowheads="1"/>
          </p:cNvSpPr>
          <p:nvPr/>
        </p:nvSpPr>
        <p:spPr bwMode="auto">
          <a:xfrm>
            <a:off x="6732588" y="3198813"/>
            <a:ext cx="1008062" cy="650875"/>
          </a:xfrm>
          <a:prstGeom prst="rect">
            <a:avLst/>
          </a:prstGeom>
          <a:solidFill>
            <a:srgbClr val="00FFFF"/>
          </a:solidFill>
          <a:ln w="9525">
            <a:solidFill>
              <a:schemeClr val="tx1"/>
            </a:solidFill>
            <a:miter lim="800000"/>
            <a:headEnd/>
            <a:tailEnd/>
          </a:ln>
        </p:spPr>
        <p:txBody>
          <a:bodyPr>
            <a:spAutoFit/>
          </a:bodyPr>
          <a:lstStyle/>
          <a:p>
            <a:pPr algn="r">
              <a:spcBef>
                <a:spcPct val="50000"/>
              </a:spcBef>
            </a:pPr>
            <a:r>
              <a:rPr lang="fr-FR" sz="1600" b="1">
                <a:solidFill>
                  <a:srgbClr val="000000"/>
                </a:solidFill>
                <a:latin typeface="Calibri" pitchFamily="34" charset="0"/>
              </a:rPr>
              <a:t>- 27.5 %</a:t>
            </a:r>
          </a:p>
        </p:txBody>
      </p:sp>
      <p:sp>
        <p:nvSpPr>
          <p:cNvPr id="116741" name="Text Box 6"/>
          <p:cNvSpPr txBox="1">
            <a:spLocks noChangeArrowheads="1"/>
          </p:cNvSpPr>
          <p:nvPr/>
        </p:nvSpPr>
        <p:spPr bwMode="auto">
          <a:xfrm>
            <a:off x="538163" y="3175000"/>
            <a:ext cx="720725" cy="366713"/>
          </a:xfrm>
          <a:prstGeom prst="rect">
            <a:avLst/>
          </a:prstGeom>
          <a:noFill/>
          <a:ln w="9525">
            <a:noFill/>
            <a:miter lim="800000"/>
            <a:headEnd/>
            <a:tailEnd/>
          </a:ln>
        </p:spPr>
        <p:txBody>
          <a:bodyPr>
            <a:spAutoFit/>
          </a:bodyPr>
          <a:lstStyle/>
          <a:p>
            <a:pPr>
              <a:spcBef>
                <a:spcPct val="50000"/>
              </a:spcBef>
            </a:pPr>
            <a:r>
              <a:rPr lang="en-US" sz="1600" b="1" u="sng">
                <a:latin typeface="Calibri" pitchFamily="34" charset="0"/>
              </a:rPr>
              <a:t>46.5</a:t>
            </a:r>
            <a:endParaRPr lang="fr-FR" sz="1600" b="1" u="sng">
              <a:latin typeface="Calibri" pitchFamily="34" charset="0"/>
            </a:endParaRPr>
          </a:p>
        </p:txBody>
      </p:sp>
      <p:sp>
        <p:nvSpPr>
          <p:cNvPr id="116742" name="Text Box 7"/>
          <p:cNvSpPr txBox="1">
            <a:spLocks noChangeArrowheads="1"/>
          </p:cNvSpPr>
          <p:nvPr/>
        </p:nvSpPr>
        <p:spPr bwMode="auto">
          <a:xfrm>
            <a:off x="6659563" y="4040188"/>
            <a:ext cx="2016125" cy="366712"/>
          </a:xfrm>
          <a:prstGeom prst="rect">
            <a:avLst/>
          </a:prstGeom>
          <a:noFill/>
          <a:ln w="9525">
            <a:noFill/>
            <a:miter lim="800000"/>
            <a:headEnd/>
            <a:tailEnd/>
          </a:ln>
        </p:spPr>
        <p:txBody>
          <a:bodyPr>
            <a:spAutoFit/>
          </a:bodyPr>
          <a:lstStyle/>
          <a:p>
            <a:pPr algn="r">
              <a:spcBef>
                <a:spcPct val="50000"/>
              </a:spcBef>
            </a:pPr>
            <a:r>
              <a:rPr lang="en-US" sz="1600" b="1">
                <a:latin typeface="Calibri" pitchFamily="34" charset="0"/>
              </a:rPr>
              <a:t>42.1 U/day</a:t>
            </a:r>
            <a:endParaRPr lang="fr-FR" sz="1600" b="1">
              <a:latin typeface="Calibri" pitchFamily="34" charset="0"/>
            </a:endParaRPr>
          </a:p>
        </p:txBody>
      </p:sp>
      <p:sp>
        <p:nvSpPr>
          <p:cNvPr id="116743" name="Text Box 8"/>
          <p:cNvSpPr txBox="1">
            <a:spLocks noChangeArrowheads="1"/>
          </p:cNvSpPr>
          <p:nvPr/>
        </p:nvSpPr>
        <p:spPr bwMode="auto">
          <a:xfrm>
            <a:off x="7235825" y="2671763"/>
            <a:ext cx="1439863" cy="366712"/>
          </a:xfrm>
          <a:prstGeom prst="rect">
            <a:avLst/>
          </a:prstGeom>
          <a:noFill/>
          <a:ln w="9525">
            <a:noFill/>
            <a:miter lim="800000"/>
            <a:headEnd/>
            <a:tailEnd/>
          </a:ln>
        </p:spPr>
        <p:txBody>
          <a:bodyPr>
            <a:spAutoFit/>
          </a:bodyPr>
          <a:lstStyle/>
          <a:p>
            <a:pPr algn="r">
              <a:spcBef>
                <a:spcPct val="50000"/>
              </a:spcBef>
            </a:pPr>
            <a:r>
              <a:rPr lang="en-US" sz="1600" b="1">
                <a:latin typeface="Calibri" pitchFamily="34" charset="0"/>
              </a:rPr>
              <a:t>54.9 U/day</a:t>
            </a:r>
            <a:endParaRPr lang="fr-FR" sz="1600" b="1">
              <a:latin typeface="Calibri" pitchFamily="34" charset="0"/>
            </a:endParaRPr>
          </a:p>
        </p:txBody>
      </p:sp>
      <p:sp>
        <p:nvSpPr>
          <p:cNvPr id="116745" name="AutoShape 10"/>
          <p:cNvSpPr>
            <a:spLocks noChangeArrowheads="1"/>
          </p:cNvSpPr>
          <p:nvPr/>
        </p:nvSpPr>
        <p:spPr bwMode="auto">
          <a:xfrm>
            <a:off x="7956550" y="2671763"/>
            <a:ext cx="71438" cy="1152525"/>
          </a:xfrm>
          <a:prstGeom prst="upDownArrow">
            <a:avLst>
              <a:gd name="adj1" fmla="val 50000"/>
              <a:gd name="adj2" fmla="val 322664"/>
            </a:avLst>
          </a:prstGeom>
          <a:solidFill>
            <a:srgbClr val="000000"/>
          </a:solidFill>
          <a:ln w="9525">
            <a:solidFill>
              <a:srgbClr val="000000"/>
            </a:solidFill>
            <a:miter lim="800000"/>
            <a:headEnd/>
            <a:tailEnd/>
          </a:ln>
        </p:spPr>
        <p:txBody>
          <a:bodyPr wrap="none" anchor="ctr"/>
          <a:lstStyle/>
          <a:p>
            <a:endParaRPr lang="tr-TR" sz="1600">
              <a:latin typeface="Calibri" pitchFamily="34"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09600" y="119063"/>
            <a:ext cx="8177213" cy="1023937"/>
          </a:xfrm>
          <a:solidFill>
            <a:srgbClr val="FFC000"/>
          </a:solidFill>
          <a:ln w="76200">
            <a:solidFill>
              <a:srgbClr val="C00000"/>
            </a:solidFill>
          </a:ln>
        </p:spPr>
        <p:txBody>
          <a:bodyPr lIns="92075" tIns="46038" rIns="92075" bIns="46038"/>
          <a:lstStyle/>
          <a:p>
            <a:pPr>
              <a:lnSpc>
                <a:spcPct val="90000"/>
              </a:lnSpc>
            </a:pPr>
            <a:r>
              <a:rPr lang="tr-TR" b="1" smtClean="0">
                <a:solidFill>
                  <a:schemeClr val="tx1"/>
                </a:solidFill>
                <a:ea typeface="ＭＳ Ｐゴシック" charset="-128"/>
              </a:rPr>
              <a:t>Ödem insidansı</a:t>
            </a:r>
            <a:endParaRPr lang="en-US" b="1" smtClean="0">
              <a:solidFill>
                <a:schemeClr val="tx1"/>
              </a:solidFill>
              <a:ea typeface="ＭＳ Ｐゴシック" charset="-128"/>
            </a:endParaRPr>
          </a:p>
        </p:txBody>
      </p:sp>
      <p:grpSp>
        <p:nvGrpSpPr>
          <p:cNvPr id="117762" name="Group 3"/>
          <p:cNvGrpSpPr>
            <a:grpSpLocks/>
          </p:cNvGrpSpPr>
          <p:nvPr/>
        </p:nvGrpSpPr>
        <p:grpSpPr bwMode="auto">
          <a:xfrm>
            <a:off x="1317625" y="1500188"/>
            <a:ext cx="6684963" cy="3757612"/>
            <a:chOff x="934" y="945"/>
            <a:chExt cx="4737" cy="2367"/>
          </a:xfrm>
        </p:grpSpPr>
        <p:sp>
          <p:nvSpPr>
            <p:cNvPr id="117776" name="Rectangle 4"/>
            <p:cNvSpPr>
              <a:spLocks noChangeArrowheads="1"/>
            </p:cNvSpPr>
            <p:nvPr/>
          </p:nvSpPr>
          <p:spPr bwMode="auto">
            <a:xfrm>
              <a:off x="1517" y="3209"/>
              <a:ext cx="282" cy="21"/>
            </a:xfrm>
            <a:prstGeom prst="rect">
              <a:avLst/>
            </a:prstGeom>
            <a:solidFill>
              <a:srgbClr val="FFFFFF"/>
            </a:solidFill>
            <a:ln w="12700">
              <a:solidFill>
                <a:srgbClr val="000080"/>
              </a:solidFill>
              <a:miter lim="800000"/>
              <a:headEnd/>
              <a:tailEnd/>
            </a:ln>
          </p:spPr>
          <p:txBody>
            <a:bodyPr wrap="none" anchor="ctr"/>
            <a:lstStyle/>
            <a:p>
              <a:endParaRPr lang="tr-TR"/>
            </a:p>
          </p:txBody>
        </p:sp>
        <p:sp>
          <p:nvSpPr>
            <p:cNvPr id="117777" name="Rectangle 5"/>
            <p:cNvSpPr>
              <a:spLocks noChangeArrowheads="1"/>
            </p:cNvSpPr>
            <p:nvPr/>
          </p:nvSpPr>
          <p:spPr bwMode="auto">
            <a:xfrm>
              <a:off x="2624" y="3189"/>
              <a:ext cx="281" cy="41"/>
            </a:xfrm>
            <a:prstGeom prst="rect">
              <a:avLst/>
            </a:prstGeom>
            <a:solidFill>
              <a:srgbClr val="FFFFFF"/>
            </a:solidFill>
            <a:ln w="12700">
              <a:solidFill>
                <a:srgbClr val="000080"/>
              </a:solidFill>
              <a:miter lim="800000"/>
              <a:headEnd/>
              <a:tailEnd/>
            </a:ln>
          </p:spPr>
          <p:txBody>
            <a:bodyPr wrap="none" anchor="ctr"/>
            <a:lstStyle/>
            <a:p>
              <a:endParaRPr lang="tr-TR"/>
            </a:p>
          </p:txBody>
        </p:sp>
        <p:sp>
          <p:nvSpPr>
            <p:cNvPr id="117778" name="Rectangle 6"/>
            <p:cNvSpPr>
              <a:spLocks noChangeArrowheads="1"/>
            </p:cNvSpPr>
            <p:nvPr/>
          </p:nvSpPr>
          <p:spPr bwMode="auto">
            <a:xfrm>
              <a:off x="3730" y="3179"/>
              <a:ext cx="282" cy="51"/>
            </a:xfrm>
            <a:prstGeom prst="rect">
              <a:avLst/>
            </a:prstGeom>
            <a:solidFill>
              <a:srgbClr val="FFFFFF"/>
            </a:solidFill>
            <a:ln w="12700">
              <a:solidFill>
                <a:srgbClr val="000080"/>
              </a:solidFill>
              <a:miter lim="800000"/>
              <a:headEnd/>
              <a:tailEnd/>
            </a:ln>
          </p:spPr>
          <p:txBody>
            <a:bodyPr wrap="none" anchor="ctr"/>
            <a:lstStyle/>
            <a:p>
              <a:endParaRPr lang="tr-TR"/>
            </a:p>
          </p:txBody>
        </p:sp>
        <p:sp>
          <p:nvSpPr>
            <p:cNvPr id="117779" name="Rectangle 7"/>
            <p:cNvSpPr>
              <a:spLocks noChangeArrowheads="1"/>
            </p:cNvSpPr>
            <p:nvPr/>
          </p:nvSpPr>
          <p:spPr bwMode="auto">
            <a:xfrm>
              <a:off x="4837" y="3079"/>
              <a:ext cx="281" cy="151"/>
            </a:xfrm>
            <a:prstGeom prst="rect">
              <a:avLst/>
            </a:prstGeom>
            <a:solidFill>
              <a:srgbClr val="FFFFFF"/>
            </a:solidFill>
            <a:ln w="12700">
              <a:solidFill>
                <a:srgbClr val="000080"/>
              </a:solidFill>
              <a:miter lim="800000"/>
              <a:headEnd/>
              <a:tailEnd/>
            </a:ln>
          </p:spPr>
          <p:txBody>
            <a:bodyPr wrap="none" anchor="ctr"/>
            <a:lstStyle/>
            <a:p>
              <a:endParaRPr lang="tr-TR"/>
            </a:p>
          </p:txBody>
        </p:sp>
        <p:sp>
          <p:nvSpPr>
            <p:cNvPr id="117780" name="Rectangle 8"/>
            <p:cNvSpPr>
              <a:spLocks noChangeArrowheads="1"/>
            </p:cNvSpPr>
            <p:nvPr/>
          </p:nvSpPr>
          <p:spPr bwMode="auto">
            <a:xfrm>
              <a:off x="1803" y="3129"/>
              <a:ext cx="276" cy="101"/>
            </a:xfrm>
            <a:prstGeom prst="rect">
              <a:avLst/>
            </a:prstGeom>
            <a:solidFill>
              <a:srgbClr val="99CCFF"/>
            </a:solidFill>
            <a:ln w="12700">
              <a:solidFill>
                <a:srgbClr val="000080"/>
              </a:solidFill>
              <a:miter lim="800000"/>
              <a:headEnd/>
              <a:tailEnd/>
            </a:ln>
          </p:spPr>
          <p:txBody>
            <a:bodyPr wrap="none" anchor="ctr"/>
            <a:lstStyle/>
            <a:p>
              <a:endParaRPr lang="tr-TR"/>
            </a:p>
          </p:txBody>
        </p:sp>
        <p:sp>
          <p:nvSpPr>
            <p:cNvPr id="117781" name="Rectangle 9"/>
            <p:cNvSpPr>
              <a:spLocks noChangeArrowheads="1"/>
            </p:cNvSpPr>
            <p:nvPr/>
          </p:nvSpPr>
          <p:spPr bwMode="auto">
            <a:xfrm>
              <a:off x="2909" y="3069"/>
              <a:ext cx="277" cy="161"/>
            </a:xfrm>
            <a:prstGeom prst="rect">
              <a:avLst/>
            </a:prstGeom>
            <a:solidFill>
              <a:srgbClr val="99CCFF"/>
            </a:solidFill>
            <a:ln w="12700">
              <a:solidFill>
                <a:srgbClr val="000080"/>
              </a:solidFill>
              <a:miter lim="800000"/>
              <a:headEnd/>
              <a:tailEnd/>
            </a:ln>
          </p:spPr>
          <p:txBody>
            <a:bodyPr wrap="none" anchor="ctr"/>
            <a:lstStyle/>
            <a:p>
              <a:endParaRPr lang="tr-TR"/>
            </a:p>
          </p:txBody>
        </p:sp>
        <p:sp>
          <p:nvSpPr>
            <p:cNvPr id="117782" name="Rectangle 10"/>
            <p:cNvSpPr>
              <a:spLocks noChangeArrowheads="1"/>
            </p:cNvSpPr>
            <p:nvPr/>
          </p:nvSpPr>
          <p:spPr bwMode="auto">
            <a:xfrm>
              <a:off x="4016" y="3099"/>
              <a:ext cx="276" cy="131"/>
            </a:xfrm>
            <a:prstGeom prst="rect">
              <a:avLst/>
            </a:prstGeom>
            <a:solidFill>
              <a:srgbClr val="99CCFF"/>
            </a:solidFill>
            <a:ln w="12700">
              <a:solidFill>
                <a:srgbClr val="000080"/>
              </a:solidFill>
              <a:miter lim="800000"/>
              <a:headEnd/>
              <a:tailEnd/>
            </a:ln>
          </p:spPr>
          <p:txBody>
            <a:bodyPr wrap="none" anchor="ctr"/>
            <a:lstStyle/>
            <a:p>
              <a:endParaRPr lang="tr-TR"/>
            </a:p>
          </p:txBody>
        </p:sp>
        <p:sp>
          <p:nvSpPr>
            <p:cNvPr id="117783" name="Rectangle 11"/>
            <p:cNvSpPr>
              <a:spLocks noChangeArrowheads="1"/>
            </p:cNvSpPr>
            <p:nvPr/>
          </p:nvSpPr>
          <p:spPr bwMode="auto">
            <a:xfrm>
              <a:off x="5122" y="2893"/>
              <a:ext cx="277" cy="337"/>
            </a:xfrm>
            <a:prstGeom prst="rect">
              <a:avLst/>
            </a:prstGeom>
            <a:solidFill>
              <a:srgbClr val="99CCFF"/>
            </a:solidFill>
            <a:ln w="12700">
              <a:solidFill>
                <a:srgbClr val="000080"/>
              </a:solidFill>
              <a:miter lim="800000"/>
              <a:headEnd/>
              <a:tailEnd/>
            </a:ln>
          </p:spPr>
          <p:txBody>
            <a:bodyPr wrap="none" anchor="ctr"/>
            <a:lstStyle/>
            <a:p>
              <a:endParaRPr lang="tr-TR"/>
            </a:p>
          </p:txBody>
        </p:sp>
        <p:sp>
          <p:nvSpPr>
            <p:cNvPr id="58394" name="Line 12"/>
            <p:cNvSpPr>
              <a:spLocks noChangeShapeType="1"/>
            </p:cNvSpPr>
            <p:nvPr/>
          </p:nvSpPr>
          <p:spPr bwMode="auto">
            <a:xfrm>
              <a:off x="1244" y="1021"/>
              <a:ext cx="0" cy="2211"/>
            </a:xfrm>
            <a:prstGeom prst="line">
              <a:avLst/>
            </a:prstGeom>
            <a:ln>
              <a:solidFill>
                <a:srgbClr val="C00000"/>
              </a:solidFill>
              <a:headEnd type="none" w="sm" len="sm"/>
              <a:tailEnd type="none" w="sm" len="sm"/>
            </a:ln>
          </p:spPr>
          <p:style>
            <a:lnRef idx="2">
              <a:schemeClr val="accent3"/>
            </a:lnRef>
            <a:fillRef idx="0">
              <a:schemeClr val="accent3"/>
            </a:fillRef>
            <a:effectRef idx="1">
              <a:schemeClr val="accent3"/>
            </a:effectRef>
            <a:fontRef idx="minor">
              <a:schemeClr val="tx1"/>
            </a:fontRef>
          </p:style>
          <p:txBody>
            <a:bodyPr wrap="none" anchor="ctr"/>
            <a:lstStyle/>
            <a:p>
              <a:pPr>
                <a:defRPr/>
              </a:pPr>
              <a:endParaRPr lang="tr-TR"/>
            </a:p>
          </p:txBody>
        </p:sp>
        <p:sp>
          <p:nvSpPr>
            <p:cNvPr id="117785" name="Line 13"/>
            <p:cNvSpPr>
              <a:spLocks noChangeShapeType="1"/>
            </p:cNvSpPr>
            <p:nvPr/>
          </p:nvSpPr>
          <p:spPr bwMode="auto">
            <a:xfrm>
              <a:off x="1216" y="3232"/>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86" name="Line 14"/>
            <p:cNvSpPr>
              <a:spLocks noChangeShapeType="1"/>
            </p:cNvSpPr>
            <p:nvPr/>
          </p:nvSpPr>
          <p:spPr bwMode="auto">
            <a:xfrm>
              <a:off x="1216" y="3011"/>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87" name="Line 15"/>
            <p:cNvSpPr>
              <a:spLocks noChangeShapeType="1"/>
            </p:cNvSpPr>
            <p:nvPr/>
          </p:nvSpPr>
          <p:spPr bwMode="auto">
            <a:xfrm>
              <a:off x="1216" y="2791"/>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88" name="Line 16"/>
            <p:cNvSpPr>
              <a:spLocks noChangeShapeType="1"/>
            </p:cNvSpPr>
            <p:nvPr/>
          </p:nvSpPr>
          <p:spPr bwMode="auto">
            <a:xfrm>
              <a:off x="1216" y="2566"/>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89" name="Line 17"/>
            <p:cNvSpPr>
              <a:spLocks noChangeShapeType="1"/>
            </p:cNvSpPr>
            <p:nvPr/>
          </p:nvSpPr>
          <p:spPr bwMode="auto">
            <a:xfrm>
              <a:off x="1216" y="2346"/>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0" name="Line 18"/>
            <p:cNvSpPr>
              <a:spLocks noChangeShapeType="1"/>
            </p:cNvSpPr>
            <p:nvPr/>
          </p:nvSpPr>
          <p:spPr bwMode="auto">
            <a:xfrm>
              <a:off x="1216" y="2126"/>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1" name="Line 19"/>
            <p:cNvSpPr>
              <a:spLocks noChangeShapeType="1"/>
            </p:cNvSpPr>
            <p:nvPr/>
          </p:nvSpPr>
          <p:spPr bwMode="auto">
            <a:xfrm>
              <a:off x="1216" y="1906"/>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2" name="Line 20"/>
            <p:cNvSpPr>
              <a:spLocks noChangeShapeType="1"/>
            </p:cNvSpPr>
            <p:nvPr/>
          </p:nvSpPr>
          <p:spPr bwMode="auto">
            <a:xfrm>
              <a:off x="1216" y="1686"/>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3" name="Line 21"/>
            <p:cNvSpPr>
              <a:spLocks noChangeShapeType="1"/>
            </p:cNvSpPr>
            <p:nvPr/>
          </p:nvSpPr>
          <p:spPr bwMode="auto">
            <a:xfrm>
              <a:off x="1216" y="1460"/>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4" name="Line 22"/>
            <p:cNvSpPr>
              <a:spLocks noChangeShapeType="1"/>
            </p:cNvSpPr>
            <p:nvPr/>
          </p:nvSpPr>
          <p:spPr bwMode="auto">
            <a:xfrm>
              <a:off x="1216" y="1240"/>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5" name="Line 23"/>
            <p:cNvSpPr>
              <a:spLocks noChangeShapeType="1"/>
            </p:cNvSpPr>
            <p:nvPr/>
          </p:nvSpPr>
          <p:spPr bwMode="auto">
            <a:xfrm>
              <a:off x="1216" y="1020"/>
              <a:ext cx="2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6" name="Line 24"/>
            <p:cNvSpPr>
              <a:spLocks noChangeShapeType="1"/>
            </p:cNvSpPr>
            <p:nvPr/>
          </p:nvSpPr>
          <p:spPr bwMode="auto">
            <a:xfrm>
              <a:off x="1206" y="3232"/>
              <a:ext cx="3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7" name="Line 25"/>
            <p:cNvSpPr>
              <a:spLocks noChangeShapeType="1"/>
            </p:cNvSpPr>
            <p:nvPr/>
          </p:nvSpPr>
          <p:spPr bwMode="auto">
            <a:xfrm>
              <a:off x="1206" y="2791"/>
              <a:ext cx="3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8" name="Line 26"/>
            <p:cNvSpPr>
              <a:spLocks noChangeShapeType="1"/>
            </p:cNvSpPr>
            <p:nvPr/>
          </p:nvSpPr>
          <p:spPr bwMode="auto">
            <a:xfrm>
              <a:off x="1206" y="2346"/>
              <a:ext cx="3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799" name="Line 27"/>
            <p:cNvSpPr>
              <a:spLocks noChangeShapeType="1"/>
            </p:cNvSpPr>
            <p:nvPr/>
          </p:nvSpPr>
          <p:spPr bwMode="auto">
            <a:xfrm>
              <a:off x="1206" y="1906"/>
              <a:ext cx="3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800" name="Line 28"/>
            <p:cNvSpPr>
              <a:spLocks noChangeShapeType="1"/>
            </p:cNvSpPr>
            <p:nvPr/>
          </p:nvSpPr>
          <p:spPr bwMode="auto">
            <a:xfrm>
              <a:off x="1206" y="1460"/>
              <a:ext cx="3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801" name="Line 29"/>
            <p:cNvSpPr>
              <a:spLocks noChangeShapeType="1"/>
            </p:cNvSpPr>
            <p:nvPr/>
          </p:nvSpPr>
          <p:spPr bwMode="auto">
            <a:xfrm>
              <a:off x="1206" y="1020"/>
              <a:ext cx="39" cy="1"/>
            </a:xfrm>
            <a:prstGeom prst="line">
              <a:avLst/>
            </a:prstGeom>
            <a:noFill/>
            <a:ln w="12700">
              <a:solidFill>
                <a:srgbClr val="FFFFFF"/>
              </a:solidFill>
              <a:round/>
              <a:headEnd type="none" w="sm" len="sm"/>
              <a:tailEnd type="none" w="sm" len="sm"/>
            </a:ln>
          </p:spPr>
          <p:txBody>
            <a:bodyPr wrap="none" anchor="ctr"/>
            <a:lstStyle/>
            <a:p>
              <a:endParaRPr lang="tr-TR"/>
            </a:p>
          </p:txBody>
        </p:sp>
        <p:sp>
          <p:nvSpPr>
            <p:cNvPr id="117802" name="Line 30"/>
            <p:cNvSpPr>
              <a:spLocks noChangeShapeType="1"/>
            </p:cNvSpPr>
            <p:nvPr/>
          </p:nvSpPr>
          <p:spPr bwMode="auto">
            <a:xfrm>
              <a:off x="1246" y="3232"/>
              <a:ext cx="4425" cy="1"/>
            </a:xfrm>
            <a:prstGeom prst="line">
              <a:avLst/>
            </a:prstGeom>
            <a:noFill/>
            <a:ln w="12700">
              <a:solidFill>
                <a:srgbClr val="C00000"/>
              </a:solidFill>
              <a:round/>
              <a:headEnd type="none" w="sm" len="sm"/>
              <a:tailEnd type="none" w="sm" len="sm"/>
            </a:ln>
          </p:spPr>
          <p:txBody>
            <a:bodyPr wrap="none" anchor="ctr"/>
            <a:lstStyle/>
            <a:p>
              <a:endParaRPr lang="tr-TR"/>
            </a:p>
          </p:txBody>
        </p:sp>
        <p:sp>
          <p:nvSpPr>
            <p:cNvPr id="117803" name="Rectangle 31"/>
            <p:cNvSpPr>
              <a:spLocks noChangeArrowheads="1"/>
            </p:cNvSpPr>
            <p:nvPr/>
          </p:nvSpPr>
          <p:spPr bwMode="auto">
            <a:xfrm>
              <a:off x="1585" y="304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1.2</a:t>
              </a:r>
            </a:p>
          </p:txBody>
        </p:sp>
        <p:sp>
          <p:nvSpPr>
            <p:cNvPr id="117804" name="Rectangle 32"/>
            <p:cNvSpPr>
              <a:spLocks noChangeArrowheads="1"/>
            </p:cNvSpPr>
            <p:nvPr/>
          </p:nvSpPr>
          <p:spPr bwMode="auto">
            <a:xfrm>
              <a:off x="2692" y="302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2.1</a:t>
              </a:r>
            </a:p>
          </p:txBody>
        </p:sp>
        <p:sp>
          <p:nvSpPr>
            <p:cNvPr id="117805" name="Rectangle 33"/>
            <p:cNvSpPr>
              <a:spLocks noChangeArrowheads="1"/>
            </p:cNvSpPr>
            <p:nvPr/>
          </p:nvSpPr>
          <p:spPr bwMode="auto">
            <a:xfrm>
              <a:off x="3798" y="301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2.5</a:t>
              </a:r>
            </a:p>
          </p:txBody>
        </p:sp>
        <p:sp>
          <p:nvSpPr>
            <p:cNvPr id="117806" name="Rectangle 34"/>
            <p:cNvSpPr>
              <a:spLocks noChangeArrowheads="1"/>
            </p:cNvSpPr>
            <p:nvPr/>
          </p:nvSpPr>
          <p:spPr bwMode="auto">
            <a:xfrm>
              <a:off x="4905" y="291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7.0</a:t>
              </a:r>
            </a:p>
          </p:txBody>
        </p:sp>
        <p:sp>
          <p:nvSpPr>
            <p:cNvPr id="117807" name="Rectangle 35"/>
            <p:cNvSpPr>
              <a:spLocks noChangeArrowheads="1"/>
            </p:cNvSpPr>
            <p:nvPr/>
          </p:nvSpPr>
          <p:spPr bwMode="auto">
            <a:xfrm>
              <a:off x="4084" y="293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6.0</a:t>
              </a:r>
            </a:p>
          </p:txBody>
        </p:sp>
        <p:sp>
          <p:nvSpPr>
            <p:cNvPr id="117808" name="Rectangle 36"/>
            <p:cNvSpPr>
              <a:spLocks noChangeArrowheads="1"/>
            </p:cNvSpPr>
            <p:nvPr/>
          </p:nvSpPr>
          <p:spPr bwMode="auto">
            <a:xfrm>
              <a:off x="5160" y="2731"/>
              <a:ext cx="231" cy="126"/>
            </a:xfrm>
            <a:prstGeom prst="rect">
              <a:avLst/>
            </a:prstGeom>
            <a:noFill/>
            <a:ln w="9525">
              <a:noFill/>
              <a:miter lim="800000"/>
              <a:headEnd/>
              <a:tailEnd/>
            </a:ln>
          </p:spPr>
          <p:txBody>
            <a:bodyPr wrap="none" lIns="0" tIns="0" rIns="0" bIns="0">
              <a:spAutoFit/>
            </a:bodyPr>
            <a:lstStyle/>
            <a:p>
              <a:r>
                <a:rPr lang="en-US" sz="1300" b="1">
                  <a:latin typeface="Arial" pitchFamily="34" charset="0"/>
                </a:rPr>
                <a:t>15.3</a:t>
              </a:r>
            </a:p>
          </p:txBody>
        </p:sp>
        <p:sp>
          <p:nvSpPr>
            <p:cNvPr id="117809" name="Rectangle 37"/>
            <p:cNvSpPr>
              <a:spLocks noChangeArrowheads="1"/>
            </p:cNvSpPr>
            <p:nvPr/>
          </p:nvSpPr>
          <p:spPr bwMode="auto">
            <a:xfrm>
              <a:off x="2972" y="290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7.5</a:t>
              </a:r>
            </a:p>
          </p:txBody>
        </p:sp>
        <p:sp>
          <p:nvSpPr>
            <p:cNvPr id="117810" name="Rectangle 38"/>
            <p:cNvSpPr>
              <a:spLocks noChangeArrowheads="1"/>
            </p:cNvSpPr>
            <p:nvPr/>
          </p:nvSpPr>
          <p:spPr bwMode="auto">
            <a:xfrm>
              <a:off x="1871" y="2966"/>
              <a:ext cx="165" cy="126"/>
            </a:xfrm>
            <a:prstGeom prst="rect">
              <a:avLst/>
            </a:prstGeom>
            <a:noFill/>
            <a:ln w="9525">
              <a:noFill/>
              <a:miter lim="800000"/>
              <a:headEnd/>
              <a:tailEnd/>
            </a:ln>
          </p:spPr>
          <p:txBody>
            <a:bodyPr wrap="none" lIns="0" tIns="0" rIns="0" bIns="0">
              <a:spAutoFit/>
            </a:bodyPr>
            <a:lstStyle/>
            <a:p>
              <a:r>
                <a:rPr lang="en-US" sz="1300" b="1">
                  <a:latin typeface="Arial" pitchFamily="34" charset="0"/>
                </a:rPr>
                <a:t>4.8</a:t>
              </a:r>
            </a:p>
          </p:txBody>
        </p:sp>
        <p:sp>
          <p:nvSpPr>
            <p:cNvPr id="117811" name="Rectangle 39"/>
            <p:cNvSpPr>
              <a:spLocks noChangeArrowheads="1"/>
            </p:cNvSpPr>
            <p:nvPr/>
          </p:nvSpPr>
          <p:spPr bwMode="auto">
            <a:xfrm>
              <a:off x="1075" y="3157"/>
              <a:ext cx="81" cy="155"/>
            </a:xfrm>
            <a:prstGeom prst="rect">
              <a:avLst/>
            </a:prstGeom>
            <a:noFill/>
            <a:ln w="9525">
              <a:noFill/>
              <a:miter lim="800000"/>
              <a:headEnd/>
              <a:tailEnd/>
            </a:ln>
          </p:spPr>
          <p:txBody>
            <a:bodyPr wrap="none" lIns="0" tIns="0" rIns="0" bIns="0">
              <a:spAutoFit/>
            </a:bodyPr>
            <a:lstStyle/>
            <a:p>
              <a:r>
                <a:rPr lang="en-US" sz="1600" b="1">
                  <a:latin typeface="Arial" pitchFamily="34" charset="0"/>
                </a:rPr>
                <a:t>0</a:t>
              </a:r>
            </a:p>
          </p:txBody>
        </p:sp>
        <p:sp>
          <p:nvSpPr>
            <p:cNvPr id="117812" name="Rectangle 40"/>
            <p:cNvSpPr>
              <a:spLocks noChangeArrowheads="1"/>
            </p:cNvSpPr>
            <p:nvPr/>
          </p:nvSpPr>
          <p:spPr bwMode="auto">
            <a:xfrm>
              <a:off x="1005" y="2716"/>
              <a:ext cx="161" cy="155"/>
            </a:xfrm>
            <a:prstGeom prst="rect">
              <a:avLst/>
            </a:prstGeom>
            <a:noFill/>
            <a:ln w="9525">
              <a:noFill/>
              <a:miter lim="800000"/>
              <a:headEnd/>
              <a:tailEnd/>
            </a:ln>
          </p:spPr>
          <p:txBody>
            <a:bodyPr wrap="none" lIns="0" tIns="0" rIns="0" bIns="0">
              <a:spAutoFit/>
            </a:bodyPr>
            <a:lstStyle/>
            <a:p>
              <a:r>
                <a:rPr lang="en-US" sz="1600" b="1">
                  <a:latin typeface="Arial" pitchFamily="34" charset="0"/>
                </a:rPr>
                <a:t>20</a:t>
              </a:r>
            </a:p>
          </p:txBody>
        </p:sp>
        <p:sp>
          <p:nvSpPr>
            <p:cNvPr id="117813" name="Rectangle 41"/>
            <p:cNvSpPr>
              <a:spLocks noChangeArrowheads="1"/>
            </p:cNvSpPr>
            <p:nvPr/>
          </p:nvSpPr>
          <p:spPr bwMode="auto">
            <a:xfrm>
              <a:off x="1005" y="2271"/>
              <a:ext cx="161" cy="155"/>
            </a:xfrm>
            <a:prstGeom prst="rect">
              <a:avLst/>
            </a:prstGeom>
            <a:noFill/>
            <a:ln w="9525">
              <a:noFill/>
              <a:miter lim="800000"/>
              <a:headEnd/>
              <a:tailEnd/>
            </a:ln>
          </p:spPr>
          <p:txBody>
            <a:bodyPr wrap="none" lIns="0" tIns="0" rIns="0" bIns="0">
              <a:spAutoFit/>
            </a:bodyPr>
            <a:lstStyle/>
            <a:p>
              <a:r>
                <a:rPr lang="en-US" sz="1600" b="1">
                  <a:latin typeface="Arial" pitchFamily="34" charset="0"/>
                </a:rPr>
                <a:t>40</a:t>
              </a:r>
            </a:p>
          </p:txBody>
        </p:sp>
        <p:sp>
          <p:nvSpPr>
            <p:cNvPr id="117814" name="Rectangle 42"/>
            <p:cNvSpPr>
              <a:spLocks noChangeArrowheads="1"/>
            </p:cNvSpPr>
            <p:nvPr/>
          </p:nvSpPr>
          <p:spPr bwMode="auto">
            <a:xfrm>
              <a:off x="1005" y="1831"/>
              <a:ext cx="161" cy="155"/>
            </a:xfrm>
            <a:prstGeom prst="rect">
              <a:avLst/>
            </a:prstGeom>
            <a:noFill/>
            <a:ln w="9525">
              <a:noFill/>
              <a:miter lim="800000"/>
              <a:headEnd/>
              <a:tailEnd/>
            </a:ln>
          </p:spPr>
          <p:txBody>
            <a:bodyPr wrap="none" lIns="0" tIns="0" rIns="0" bIns="0">
              <a:spAutoFit/>
            </a:bodyPr>
            <a:lstStyle/>
            <a:p>
              <a:r>
                <a:rPr lang="en-US" sz="1600" b="1">
                  <a:latin typeface="Arial" pitchFamily="34" charset="0"/>
                </a:rPr>
                <a:t>60</a:t>
              </a:r>
            </a:p>
          </p:txBody>
        </p:sp>
        <p:sp>
          <p:nvSpPr>
            <p:cNvPr id="117815" name="Rectangle 43"/>
            <p:cNvSpPr>
              <a:spLocks noChangeArrowheads="1"/>
            </p:cNvSpPr>
            <p:nvPr/>
          </p:nvSpPr>
          <p:spPr bwMode="auto">
            <a:xfrm>
              <a:off x="1005" y="1385"/>
              <a:ext cx="161" cy="155"/>
            </a:xfrm>
            <a:prstGeom prst="rect">
              <a:avLst/>
            </a:prstGeom>
            <a:noFill/>
            <a:ln w="9525">
              <a:noFill/>
              <a:miter lim="800000"/>
              <a:headEnd/>
              <a:tailEnd/>
            </a:ln>
          </p:spPr>
          <p:txBody>
            <a:bodyPr wrap="none" lIns="0" tIns="0" rIns="0" bIns="0">
              <a:spAutoFit/>
            </a:bodyPr>
            <a:lstStyle/>
            <a:p>
              <a:r>
                <a:rPr lang="en-US" sz="1600" b="1">
                  <a:latin typeface="Arial" pitchFamily="34" charset="0"/>
                </a:rPr>
                <a:t>80</a:t>
              </a:r>
            </a:p>
          </p:txBody>
        </p:sp>
        <p:sp>
          <p:nvSpPr>
            <p:cNvPr id="117816" name="Rectangle 44"/>
            <p:cNvSpPr>
              <a:spLocks noChangeArrowheads="1"/>
            </p:cNvSpPr>
            <p:nvPr/>
          </p:nvSpPr>
          <p:spPr bwMode="auto">
            <a:xfrm>
              <a:off x="934" y="945"/>
              <a:ext cx="242" cy="155"/>
            </a:xfrm>
            <a:prstGeom prst="rect">
              <a:avLst/>
            </a:prstGeom>
            <a:noFill/>
            <a:ln w="9525">
              <a:noFill/>
              <a:miter lim="800000"/>
              <a:headEnd/>
              <a:tailEnd/>
            </a:ln>
          </p:spPr>
          <p:txBody>
            <a:bodyPr wrap="none" lIns="0" tIns="0" rIns="0" bIns="0">
              <a:spAutoFit/>
            </a:bodyPr>
            <a:lstStyle/>
            <a:p>
              <a:r>
                <a:rPr lang="en-US" sz="1600" b="1">
                  <a:latin typeface="Arial" pitchFamily="34" charset="0"/>
                </a:rPr>
                <a:t>100</a:t>
              </a:r>
            </a:p>
          </p:txBody>
        </p:sp>
        <p:sp>
          <p:nvSpPr>
            <p:cNvPr id="117817" name="Rectangle 45"/>
            <p:cNvSpPr>
              <a:spLocks noChangeArrowheads="1"/>
            </p:cNvSpPr>
            <p:nvPr/>
          </p:nvSpPr>
          <p:spPr bwMode="auto">
            <a:xfrm>
              <a:off x="4486" y="1347"/>
              <a:ext cx="76" cy="76"/>
            </a:xfrm>
            <a:prstGeom prst="rect">
              <a:avLst/>
            </a:prstGeom>
            <a:solidFill>
              <a:srgbClr val="FFFFFF"/>
            </a:solidFill>
            <a:ln w="12700">
              <a:solidFill>
                <a:srgbClr val="000080"/>
              </a:solidFill>
              <a:miter lim="800000"/>
              <a:headEnd/>
              <a:tailEnd/>
            </a:ln>
          </p:spPr>
          <p:txBody>
            <a:bodyPr wrap="none" anchor="ctr"/>
            <a:lstStyle/>
            <a:p>
              <a:endParaRPr lang="tr-TR"/>
            </a:p>
          </p:txBody>
        </p:sp>
        <p:sp>
          <p:nvSpPr>
            <p:cNvPr id="117818" name="Rectangle 46"/>
            <p:cNvSpPr>
              <a:spLocks noChangeArrowheads="1"/>
            </p:cNvSpPr>
            <p:nvPr/>
          </p:nvSpPr>
          <p:spPr bwMode="auto">
            <a:xfrm>
              <a:off x="4605" y="1305"/>
              <a:ext cx="594" cy="165"/>
            </a:xfrm>
            <a:prstGeom prst="rect">
              <a:avLst/>
            </a:prstGeom>
            <a:noFill/>
            <a:ln w="9525">
              <a:noFill/>
              <a:miter lim="800000"/>
              <a:headEnd/>
              <a:tailEnd/>
            </a:ln>
          </p:spPr>
          <p:txBody>
            <a:bodyPr wrap="none" lIns="0" tIns="0" rIns="0" bIns="0">
              <a:spAutoFit/>
            </a:bodyPr>
            <a:lstStyle/>
            <a:p>
              <a:r>
                <a:rPr lang="en-US" sz="1700" b="1">
                  <a:latin typeface="Arial" pitchFamily="34" charset="0"/>
                </a:rPr>
                <a:t>Placebo</a:t>
              </a:r>
            </a:p>
          </p:txBody>
        </p:sp>
        <p:sp>
          <p:nvSpPr>
            <p:cNvPr id="117819" name="Rectangle 47"/>
            <p:cNvSpPr>
              <a:spLocks noChangeArrowheads="1"/>
            </p:cNvSpPr>
            <p:nvPr/>
          </p:nvSpPr>
          <p:spPr bwMode="auto">
            <a:xfrm>
              <a:off x="4486" y="1537"/>
              <a:ext cx="76" cy="77"/>
            </a:xfrm>
            <a:prstGeom prst="rect">
              <a:avLst/>
            </a:prstGeom>
            <a:solidFill>
              <a:srgbClr val="99CCFF"/>
            </a:solidFill>
            <a:ln w="12700">
              <a:solidFill>
                <a:srgbClr val="000080"/>
              </a:solidFill>
              <a:miter lim="800000"/>
              <a:headEnd/>
              <a:tailEnd/>
            </a:ln>
          </p:spPr>
          <p:txBody>
            <a:bodyPr wrap="none" anchor="ctr"/>
            <a:lstStyle/>
            <a:p>
              <a:endParaRPr lang="tr-TR"/>
            </a:p>
          </p:txBody>
        </p:sp>
        <p:sp>
          <p:nvSpPr>
            <p:cNvPr id="117820" name="Rectangle 48"/>
            <p:cNvSpPr>
              <a:spLocks noChangeArrowheads="1"/>
            </p:cNvSpPr>
            <p:nvPr/>
          </p:nvSpPr>
          <p:spPr bwMode="auto">
            <a:xfrm>
              <a:off x="4605" y="1496"/>
              <a:ext cx="1045" cy="165"/>
            </a:xfrm>
            <a:prstGeom prst="rect">
              <a:avLst/>
            </a:prstGeom>
            <a:noFill/>
            <a:ln w="9525">
              <a:noFill/>
              <a:miter lim="800000"/>
              <a:headEnd/>
              <a:tailEnd/>
            </a:ln>
          </p:spPr>
          <p:txBody>
            <a:bodyPr wrap="none" lIns="0" tIns="0" rIns="0" bIns="0">
              <a:spAutoFit/>
            </a:bodyPr>
            <a:lstStyle/>
            <a:p>
              <a:r>
                <a:rPr lang="tr-TR" sz="1700" b="1">
                  <a:latin typeface="Arial" pitchFamily="34" charset="0"/>
                </a:rPr>
                <a:t>PİOGLİTAZON</a:t>
              </a:r>
              <a:endParaRPr lang="en-US" sz="1700" b="1">
                <a:latin typeface="Arial" pitchFamily="34" charset="0"/>
              </a:endParaRPr>
            </a:p>
          </p:txBody>
        </p:sp>
      </p:grpSp>
      <p:sp>
        <p:nvSpPr>
          <p:cNvPr id="117763" name="Rectangle 49"/>
          <p:cNvSpPr>
            <a:spLocks noChangeArrowheads="1"/>
          </p:cNvSpPr>
          <p:nvPr/>
        </p:nvSpPr>
        <p:spPr bwMode="auto">
          <a:xfrm>
            <a:off x="4022725" y="5175250"/>
            <a:ext cx="777875"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28/373</a:t>
            </a:r>
          </a:p>
        </p:txBody>
      </p:sp>
      <p:sp>
        <p:nvSpPr>
          <p:cNvPr id="117764" name="Rectangle 50"/>
          <p:cNvSpPr>
            <a:spLocks noChangeArrowheads="1"/>
          </p:cNvSpPr>
          <p:nvPr/>
        </p:nvSpPr>
        <p:spPr bwMode="auto">
          <a:xfrm>
            <a:off x="5467350" y="5175250"/>
            <a:ext cx="83820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10/168</a:t>
            </a:r>
          </a:p>
        </p:txBody>
      </p:sp>
      <p:sp>
        <p:nvSpPr>
          <p:cNvPr id="117765" name="Rectangle 51"/>
          <p:cNvSpPr>
            <a:spLocks noChangeArrowheads="1"/>
          </p:cNvSpPr>
          <p:nvPr/>
        </p:nvSpPr>
        <p:spPr bwMode="auto">
          <a:xfrm>
            <a:off x="5029200" y="5175250"/>
            <a:ext cx="83820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4/160</a:t>
            </a:r>
          </a:p>
        </p:txBody>
      </p:sp>
      <p:sp>
        <p:nvSpPr>
          <p:cNvPr id="117766" name="Rectangle 52"/>
          <p:cNvSpPr>
            <a:spLocks noChangeArrowheads="1"/>
          </p:cNvSpPr>
          <p:nvPr/>
        </p:nvSpPr>
        <p:spPr bwMode="auto">
          <a:xfrm>
            <a:off x="3465513" y="5175250"/>
            <a:ext cx="83820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4/187</a:t>
            </a:r>
          </a:p>
        </p:txBody>
      </p:sp>
      <p:sp>
        <p:nvSpPr>
          <p:cNvPr id="117767" name="Rectangle 53"/>
          <p:cNvSpPr>
            <a:spLocks noChangeArrowheads="1"/>
          </p:cNvSpPr>
          <p:nvPr/>
        </p:nvSpPr>
        <p:spPr bwMode="auto">
          <a:xfrm>
            <a:off x="7143750" y="5175250"/>
            <a:ext cx="68580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58/379</a:t>
            </a:r>
          </a:p>
        </p:txBody>
      </p:sp>
      <p:sp>
        <p:nvSpPr>
          <p:cNvPr id="117768" name="Rectangle 54"/>
          <p:cNvSpPr>
            <a:spLocks noChangeArrowheads="1"/>
          </p:cNvSpPr>
          <p:nvPr/>
        </p:nvSpPr>
        <p:spPr bwMode="auto">
          <a:xfrm>
            <a:off x="6594475" y="5175250"/>
            <a:ext cx="83820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13/187</a:t>
            </a:r>
          </a:p>
        </p:txBody>
      </p:sp>
      <p:sp>
        <p:nvSpPr>
          <p:cNvPr id="117769" name="Rectangle 55"/>
          <p:cNvSpPr>
            <a:spLocks noChangeArrowheads="1"/>
          </p:cNvSpPr>
          <p:nvPr/>
        </p:nvSpPr>
        <p:spPr bwMode="auto">
          <a:xfrm>
            <a:off x="1905000" y="5175250"/>
            <a:ext cx="67945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3/259</a:t>
            </a:r>
          </a:p>
        </p:txBody>
      </p:sp>
      <p:sp>
        <p:nvSpPr>
          <p:cNvPr id="117770" name="Rectangle 56"/>
          <p:cNvSpPr>
            <a:spLocks noChangeArrowheads="1"/>
          </p:cNvSpPr>
          <p:nvPr/>
        </p:nvSpPr>
        <p:spPr bwMode="auto">
          <a:xfrm>
            <a:off x="2444750" y="5175250"/>
            <a:ext cx="755650" cy="274638"/>
          </a:xfrm>
          <a:prstGeom prst="rect">
            <a:avLst/>
          </a:prstGeom>
          <a:noFill/>
          <a:ln w="9525">
            <a:noFill/>
            <a:miter lim="800000"/>
            <a:headEnd/>
            <a:tailEnd/>
          </a:ln>
        </p:spPr>
        <p:txBody>
          <a:bodyPr lIns="92075" tIns="46038" rIns="92075" bIns="46038">
            <a:spAutoFit/>
          </a:bodyPr>
          <a:lstStyle/>
          <a:p>
            <a:pPr algn="ctr">
              <a:spcBef>
                <a:spcPct val="50000"/>
              </a:spcBef>
            </a:pPr>
            <a:r>
              <a:rPr lang="en-US" sz="1200" b="1">
                <a:latin typeface="Arial" pitchFamily="34" charset="0"/>
              </a:rPr>
              <a:t>29/606</a:t>
            </a:r>
          </a:p>
        </p:txBody>
      </p:sp>
      <p:sp>
        <p:nvSpPr>
          <p:cNvPr id="38971" name="Rectangle 59"/>
          <p:cNvSpPr>
            <a:spLocks noChangeArrowheads="1"/>
          </p:cNvSpPr>
          <p:nvPr/>
        </p:nvSpPr>
        <p:spPr bwMode="auto">
          <a:xfrm>
            <a:off x="735013" y="3165475"/>
            <a:ext cx="479425" cy="339725"/>
          </a:xfrm>
          <a:prstGeom prst="rect">
            <a:avLst/>
          </a:prstGeom>
          <a:noFill/>
          <a:ln w="9525">
            <a:noFill/>
            <a:miter lim="800000"/>
            <a:headEnd/>
            <a:tailEnd/>
          </a:ln>
          <a:effectLst/>
        </p:spPr>
        <p:txBody>
          <a:bodyPr wrap="none" lIns="92075" tIns="46038" rIns="92075" bIns="46038">
            <a:spAutoFit/>
          </a:bodyPr>
          <a:lstStyle/>
          <a:p>
            <a:pPr>
              <a:lnSpc>
                <a:spcPct val="90000"/>
              </a:lnSpc>
            </a:pPr>
            <a:r>
              <a:rPr lang="en-US" b="1">
                <a:effectLst>
                  <a:outerShdw blurRad="38100" dist="38100" dir="2700000" algn="tl">
                    <a:srgbClr val="C0C0C0"/>
                  </a:outerShdw>
                </a:effectLst>
                <a:latin typeface="Arial" pitchFamily="34" charset="0"/>
              </a:rPr>
              <a:t>(%)</a:t>
            </a:r>
          </a:p>
        </p:txBody>
      </p:sp>
      <p:sp>
        <p:nvSpPr>
          <p:cNvPr id="117772" name="Rectangle 60"/>
          <p:cNvSpPr>
            <a:spLocks noChangeArrowheads="1"/>
          </p:cNvSpPr>
          <p:nvPr/>
        </p:nvSpPr>
        <p:spPr bwMode="auto">
          <a:xfrm>
            <a:off x="2016125" y="5384800"/>
            <a:ext cx="1184275" cy="271463"/>
          </a:xfrm>
          <a:prstGeom prst="rect">
            <a:avLst/>
          </a:prstGeom>
          <a:noFill/>
          <a:ln w="9525">
            <a:noFill/>
            <a:miter lim="800000"/>
            <a:headEnd/>
            <a:tailEnd/>
          </a:ln>
        </p:spPr>
        <p:txBody>
          <a:bodyPr lIns="92075" tIns="46038" rIns="92075" bIns="46038">
            <a:spAutoFit/>
          </a:bodyPr>
          <a:lstStyle/>
          <a:p>
            <a:pPr algn="ctr">
              <a:lnSpc>
                <a:spcPct val="90000"/>
              </a:lnSpc>
            </a:pPr>
            <a:r>
              <a:rPr lang="en-US" sz="1300" b="1">
                <a:latin typeface="Arial" pitchFamily="34" charset="0"/>
              </a:rPr>
              <a:t>Mono</a:t>
            </a:r>
            <a:r>
              <a:rPr lang="tr-TR" sz="1300" b="1">
                <a:latin typeface="Arial" pitchFamily="34" charset="0"/>
              </a:rPr>
              <a:t>terapi</a:t>
            </a:r>
            <a:endParaRPr lang="en-US" sz="1300" b="1">
              <a:latin typeface="Arial" pitchFamily="34" charset="0"/>
            </a:endParaRPr>
          </a:p>
        </p:txBody>
      </p:sp>
      <p:sp>
        <p:nvSpPr>
          <p:cNvPr id="117773" name="Rectangle 61"/>
          <p:cNvSpPr>
            <a:spLocks noChangeArrowheads="1"/>
          </p:cNvSpPr>
          <p:nvPr/>
        </p:nvSpPr>
        <p:spPr bwMode="auto">
          <a:xfrm>
            <a:off x="3425825" y="5384800"/>
            <a:ext cx="1393825" cy="450850"/>
          </a:xfrm>
          <a:prstGeom prst="rect">
            <a:avLst/>
          </a:prstGeom>
          <a:noFill/>
          <a:ln w="9525">
            <a:noFill/>
            <a:miter lim="800000"/>
            <a:headEnd/>
            <a:tailEnd/>
          </a:ln>
        </p:spPr>
        <p:txBody>
          <a:bodyPr wrap="none" lIns="92075" tIns="46038" rIns="92075" bIns="46038">
            <a:spAutoFit/>
          </a:bodyPr>
          <a:lstStyle/>
          <a:p>
            <a:pPr algn="ctr">
              <a:lnSpc>
                <a:spcPct val="90000"/>
              </a:lnSpc>
            </a:pPr>
            <a:r>
              <a:rPr lang="en-US" sz="1300" b="1">
                <a:latin typeface="Arial" pitchFamily="34" charset="0"/>
              </a:rPr>
              <a:t>Combination with</a:t>
            </a:r>
            <a:br>
              <a:rPr lang="en-US" sz="1300" b="1">
                <a:latin typeface="Arial" pitchFamily="34" charset="0"/>
              </a:rPr>
            </a:br>
            <a:r>
              <a:rPr lang="en-US" sz="1300" b="1">
                <a:latin typeface="Arial" pitchFamily="34" charset="0"/>
              </a:rPr>
              <a:t>sulfonylurea</a:t>
            </a:r>
          </a:p>
        </p:txBody>
      </p:sp>
      <p:sp>
        <p:nvSpPr>
          <p:cNvPr id="117774" name="Rectangle 62"/>
          <p:cNvSpPr>
            <a:spLocks noChangeArrowheads="1"/>
          </p:cNvSpPr>
          <p:nvPr/>
        </p:nvSpPr>
        <p:spPr bwMode="auto">
          <a:xfrm>
            <a:off x="4987925" y="5384800"/>
            <a:ext cx="1393825" cy="450850"/>
          </a:xfrm>
          <a:prstGeom prst="rect">
            <a:avLst/>
          </a:prstGeom>
          <a:noFill/>
          <a:ln w="9525">
            <a:noFill/>
            <a:miter lim="800000"/>
            <a:headEnd/>
            <a:tailEnd/>
          </a:ln>
        </p:spPr>
        <p:txBody>
          <a:bodyPr wrap="none" lIns="92075" tIns="46038" rIns="92075" bIns="46038">
            <a:spAutoFit/>
          </a:bodyPr>
          <a:lstStyle/>
          <a:p>
            <a:pPr algn="ctr">
              <a:lnSpc>
                <a:spcPct val="90000"/>
              </a:lnSpc>
            </a:pPr>
            <a:r>
              <a:rPr lang="en-US" sz="1300" b="1">
                <a:latin typeface="Arial" pitchFamily="34" charset="0"/>
              </a:rPr>
              <a:t>Combination with</a:t>
            </a:r>
            <a:br>
              <a:rPr lang="en-US" sz="1300" b="1">
                <a:latin typeface="Arial" pitchFamily="34" charset="0"/>
              </a:rPr>
            </a:br>
            <a:r>
              <a:rPr lang="en-US" sz="1300" b="1">
                <a:latin typeface="Arial" pitchFamily="34" charset="0"/>
              </a:rPr>
              <a:t>metformin</a:t>
            </a:r>
          </a:p>
        </p:txBody>
      </p:sp>
      <p:sp>
        <p:nvSpPr>
          <p:cNvPr id="117775" name="Rectangle 63"/>
          <p:cNvSpPr>
            <a:spLocks noChangeArrowheads="1"/>
          </p:cNvSpPr>
          <p:nvPr/>
        </p:nvSpPr>
        <p:spPr bwMode="auto">
          <a:xfrm>
            <a:off x="6581775" y="5384800"/>
            <a:ext cx="1393825" cy="450850"/>
          </a:xfrm>
          <a:prstGeom prst="rect">
            <a:avLst/>
          </a:prstGeom>
          <a:noFill/>
          <a:ln w="9525">
            <a:noFill/>
            <a:miter lim="800000"/>
            <a:headEnd/>
            <a:tailEnd/>
          </a:ln>
        </p:spPr>
        <p:txBody>
          <a:bodyPr wrap="none" lIns="92075" tIns="46038" rIns="92075" bIns="46038">
            <a:spAutoFit/>
          </a:bodyPr>
          <a:lstStyle/>
          <a:p>
            <a:pPr algn="ctr">
              <a:lnSpc>
                <a:spcPct val="90000"/>
              </a:lnSpc>
            </a:pPr>
            <a:r>
              <a:rPr lang="en-US" sz="1300" b="1">
                <a:latin typeface="Arial" pitchFamily="34" charset="0"/>
              </a:rPr>
              <a:t>Combination with</a:t>
            </a:r>
            <a:br>
              <a:rPr lang="en-US" sz="1300" b="1">
                <a:latin typeface="Arial" pitchFamily="34" charset="0"/>
              </a:rPr>
            </a:br>
            <a:r>
              <a:rPr lang="en-US" sz="1300" b="1">
                <a:latin typeface="Arial" pitchFamily="34" charset="0"/>
              </a:rPr>
              <a:t>insulin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Oval"/>
          <p:cNvSpPr/>
          <p:nvPr/>
        </p:nvSpPr>
        <p:spPr>
          <a:xfrm>
            <a:off x="1357290" y="1928802"/>
            <a:ext cx="6072230" cy="2557474"/>
          </a:xfrm>
          <a:prstGeom prst="ellipse">
            <a:avLst/>
          </a:prstGeom>
          <a:ln w="7620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defRPr/>
            </a:pPr>
            <a:r>
              <a:rPr lang="tr-TR" sz="2800" b="1" dirty="0" err="1">
                <a:solidFill>
                  <a:schemeClr val="tx1"/>
                </a:solidFill>
              </a:rPr>
              <a:t>Graves</a:t>
            </a:r>
            <a:r>
              <a:rPr lang="tr-TR" sz="2800" b="1" dirty="0">
                <a:solidFill>
                  <a:schemeClr val="tx1"/>
                </a:solidFill>
              </a:rPr>
              <a:t> </a:t>
            </a:r>
            <a:r>
              <a:rPr lang="tr-TR" sz="2800" b="1" dirty="0" err="1">
                <a:solidFill>
                  <a:schemeClr val="tx1"/>
                </a:solidFill>
              </a:rPr>
              <a:t>oftalmopatisi</a:t>
            </a:r>
            <a:endParaRPr lang="tr-TR" sz="2800" b="1" dirty="0">
              <a:solidFill>
                <a:schemeClr val="tx1"/>
              </a:solidFill>
            </a:endParaRPr>
          </a:p>
          <a:p>
            <a:pPr>
              <a:defRPr/>
            </a:pPr>
            <a:r>
              <a:rPr lang="tr-TR" sz="2800" b="1" dirty="0">
                <a:solidFill>
                  <a:schemeClr val="tx1"/>
                </a:solidFill>
              </a:rPr>
              <a:t>     Mesane kanseri</a:t>
            </a:r>
          </a:p>
        </p:txBody>
      </p:sp>
      <p:pic>
        <p:nvPicPr>
          <p:cNvPr id="121860" name="Picture 2" descr="http://1.bp.blogspot.com/-H5dZWdSNi18/TjQvFvBWSxI/AAAAAAAAAGk/RUhWawo76NE/s1600/referat_kelainan_mata_penyakit_tiroid.jpg"/>
          <p:cNvPicPr>
            <a:picLocks noChangeAspect="1" noChangeArrowheads="1"/>
          </p:cNvPicPr>
          <p:nvPr/>
        </p:nvPicPr>
        <p:blipFill>
          <a:blip r:embed="rId2"/>
          <a:srcRect/>
          <a:stretch>
            <a:fillRect/>
          </a:stretch>
        </p:blipFill>
        <p:spPr bwMode="auto">
          <a:xfrm>
            <a:off x="5072063" y="142875"/>
            <a:ext cx="3857625" cy="2357438"/>
          </a:xfrm>
          <a:prstGeom prst="rect">
            <a:avLst/>
          </a:prstGeom>
          <a:noFill/>
          <a:ln w="9525">
            <a:noFill/>
            <a:miter lim="800000"/>
            <a:headEnd/>
            <a:tailEnd/>
          </a:ln>
        </p:spPr>
      </p:pic>
      <p:pic>
        <p:nvPicPr>
          <p:cNvPr id="121861" name="Picture 4" descr="http://www.herbalistatabay.com/img/mesanetumoru.gif"/>
          <p:cNvPicPr>
            <a:picLocks noChangeAspect="1" noChangeArrowheads="1"/>
          </p:cNvPicPr>
          <p:nvPr/>
        </p:nvPicPr>
        <p:blipFill>
          <a:blip r:embed="rId3"/>
          <a:srcRect/>
          <a:stretch>
            <a:fillRect/>
          </a:stretch>
        </p:blipFill>
        <p:spPr bwMode="auto">
          <a:xfrm>
            <a:off x="214313" y="3929063"/>
            <a:ext cx="3009900" cy="279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sz="1800" b="1" dirty="0" smtClean="0">
                <a:solidFill>
                  <a:schemeClr val="tx1"/>
                </a:solidFill>
                <a:latin typeface="Arial"/>
                <a:cs typeface="Arial"/>
              </a:rPr>
              <a:t>ALT yüksekliği </a:t>
            </a:r>
            <a:r>
              <a:rPr lang="tr-TR" sz="1800" b="1" dirty="0">
                <a:solidFill>
                  <a:schemeClr val="tx1"/>
                </a:solidFill>
                <a:latin typeface="Arial"/>
                <a:cs typeface="Arial"/>
              </a:rPr>
              <a:t>(ALT &gt;2.5 x normal üst sınır) </a:t>
            </a:r>
            <a:r>
              <a:rPr lang="tr-TR" sz="1800" b="1" dirty="0" smtClean="0">
                <a:solidFill>
                  <a:schemeClr val="tx1"/>
                </a:solidFill>
                <a:latin typeface="Arial"/>
                <a:cs typeface="Arial"/>
              </a:rPr>
              <a:t>olanlar</a:t>
            </a:r>
          </a:p>
          <a:p>
            <a:r>
              <a:rPr lang="tr-TR" sz="1800" b="1" dirty="0" smtClean="0">
                <a:solidFill>
                  <a:schemeClr val="tx1"/>
                </a:solidFill>
                <a:latin typeface="Arial"/>
                <a:cs typeface="Arial"/>
              </a:rPr>
              <a:t>New </a:t>
            </a:r>
            <a:r>
              <a:rPr lang="tr-TR" sz="1800" b="1" dirty="0">
                <a:solidFill>
                  <a:schemeClr val="tx1"/>
                </a:solidFill>
                <a:latin typeface="Arial"/>
                <a:cs typeface="Arial"/>
              </a:rPr>
              <a:t>York Kalp </a:t>
            </a:r>
            <a:r>
              <a:rPr lang="tr-TR" sz="1800" b="1" dirty="0" smtClean="0">
                <a:solidFill>
                  <a:schemeClr val="tx1"/>
                </a:solidFill>
                <a:latin typeface="Arial"/>
                <a:cs typeface="Arial"/>
              </a:rPr>
              <a:t>Cemiyeti’ne göre KKY sınıf I</a:t>
            </a:r>
            <a:r>
              <a:rPr lang="tr-TR" sz="1800" b="1" dirty="0">
                <a:solidFill>
                  <a:schemeClr val="tx1"/>
                </a:solidFill>
                <a:latin typeface="Arial"/>
                <a:cs typeface="Arial"/>
              </a:rPr>
              <a:t>-</a:t>
            </a:r>
            <a:r>
              <a:rPr lang="tr-TR" sz="1800" b="1" dirty="0" smtClean="0">
                <a:solidFill>
                  <a:schemeClr val="tx1"/>
                </a:solidFill>
                <a:latin typeface="Arial"/>
                <a:cs typeface="Arial"/>
              </a:rPr>
              <a:t>IV olanlar</a:t>
            </a:r>
          </a:p>
          <a:p>
            <a:r>
              <a:rPr lang="tr-TR" sz="1800" b="1" dirty="0" smtClean="0">
                <a:solidFill>
                  <a:schemeClr val="tx1"/>
                </a:solidFill>
                <a:latin typeface="Arial"/>
                <a:cs typeface="Arial"/>
              </a:rPr>
              <a:t>Kronik </a:t>
            </a:r>
            <a:r>
              <a:rPr lang="tr-TR" sz="1800" b="1" dirty="0">
                <a:solidFill>
                  <a:schemeClr val="tx1"/>
                </a:solidFill>
                <a:latin typeface="Arial"/>
                <a:cs typeface="Arial"/>
              </a:rPr>
              <a:t>ileri böbrek </a:t>
            </a:r>
            <a:r>
              <a:rPr lang="tr-TR" sz="1800" b="1" dirty="0" smtClean="0">
                <a:solidFill>
                  <a:schemeClr val="tx1"/>
                </a:solidFill>
                <a:latin typeface="Arial"/>
                <a:cs typeface="Arial"/>
              </a:rPr>
              <a:t>yetersizliğinde ödem </a:t>
            </a:r>
            <a:r>
              <a:rPr lang="tr-TR" sz="1800" b="1" dirty="0">
                <a:solidFill>
                  <a:schemeClr val="tx1"/>
                </a:solidFill>
                <a:latin typeface="Arial"/>
                <a:cs typeface="Arial"/>
              </a:rPr>
              <a:t>riski </a:t>
            </a:r>
            <a:endParaRPr lang="tr-TR" sz="1800" b="1" dirty="0" smtClean="0">
              <a:solidFill>
                <a:schemeClr val="tx1"/>
              </a:solidFill>
              <a:latin typeface="Arial"/>
              <a:cs typeface="Arial"/>
            </a:endParaRPr>
          </a:p>
          <a:p>
            <a:r>
              <a:rPr lang="tr-TR" sz="1800" b="1" dirty="0" smtClean="0">
                <a:solidFill>
                  <a:schemeClr val="tx1"/>
                </a:solidFill>
                <a:latin typeface="Arial"/>
                <a:cs typeface="Arial"/>
              </a:rPr>
              <a:t>Gebelik</a:t>
            </a:r>
            <a:endParaRPr lang="tr-TR" sz="1800" b="1" dirty="0">
              <a:solidFill>
                <a:schemeClr val="tx1"/>
              </a:solidFill>
              <a:latin typeface="Arial"/>
              <a:cs typeface="Arial"/>
            </a:endParaRPr>
          </a:p>
          <a:p>
            <a:r>
              <a:rPr lang="tr-TR" sz="1800" b="1" dirty="0" smtClean="0">
                <a:solidFill>
                  <a:schemeClr val="tx1"/>
                </a:solidFill>
                <a:latin typeface="Arial"/>
                <a:cs typeface="Arial"/>
              </a:rPr>
              <a:t>Tip 1 DM, </a:t>
            </a:r>
            <a:r>
              <a:rPr lang="tr-TR" sz="1800" b="1" dirty="0" err="1">
                <a:solidFill>
                  <a:schemeClr val="tx1"/>
                </a:solidFill>
                <a:latin typeface="Arial"/>
                <a:cs typeface="Arial"/>
              </a:rPr>
              <a:t>a</a:t>
            </a:r>
            <a:r>
              <a:rPr lang="tr-TR" sz="1800" b="1" dirty="0" err="1" smtClean="0">
                <a:solidFill>
                  <a:schemeClr val="tx1"/>
                </a:solidFill>
                <a:latin typeface="Arial"/>
                <a:cs typeface="Arial"/>
              </a:rPr>
              <a:t>dolesanlar</a:t>
            </a:r>
            <a:r>
              <a:rPr lang="tr-TR" sz="1800" b="1" dirty="0" smtClean="0">
                <a:solidFill>
                  <a:schemeClr val="tx1"/>
                </a:solidFill>
                <a:latin typeface="Arial"/>
                <a:cs typeface="Arial"/>
              </a:rPr>
              <a:t> </a:t>
            </a:r>
            <a:r>
              <a:rPr lang="tr-TR" sz="1800" b="1" dirty="0">
                <a:solidFill>
                  <a:schemeClr val="tx1"/>
                </a:solidFill>
                <a:latin typeface="Arial"/>
                <a:cs typeface="Arial"/>
              </a:rPr>
              <a:t>ve </a:t>
            </a:r>
            <a:r>
              <a:rPr lang="tr-TR" sz="1800" b="1" dirty="0" smtClean="0">
                <a:solidFill>
                  <a:schemeClr val="tx1"/>
                </a:solidFill>
                <a:latin typeface="Arial"/>
                <a:cs typeface="Arial"/>
              </a:rPr>
              <a:t>çocuklar</a:t>
            </a:r>
          </a:p>
          <a:p>
            <a:r>
              <a:rPr lang="tr-TR" sz="1800" b="1" dirty="0" err="1" smtClean="0">
                <a:solidFill>
                  <a:schemeClr val="tx1"/>
                </a:solidFill>
                <a:latin typeface="Arial"/>
                <a:cs typeface="Arial"/>
              </a:rPr>
              <a:t>Maküla</a:t>
            </a:r>
            <a:r>
              <a:rPr lang="tr-TR" sz="1800" b="1" dirty="0" smtClean="0">
                <a:solidFill>
                  <a:schemeClr val="tx1"/>
                </a:solidFill>
                <a:latin typeface="Arial"/>
                <a:cs typeface="Arial"/>
              </a:rPr>
              <a:t> </a:t>
            </a:r>
            <a:r>
              <a:rPr lang="tr-TR" sz="1800" b="1" dirty="0">
                <a:solidFill>
                  <a:schemeClr val="tx1"/>
                </a:solidFill>
                <a:latin typeface="Arial"/>
                <a:cs typeface="Arial"/>
              </a:rPr>
              <a:t>ödemi riski bulunan kişiler</a:t>
            </a:r>
          </a:p>
          <a:p>
            <a:r>
              <a:rPr lang="tr-TR" sz="1800" b="1" dirty="0" smtClean="0">
                <a:solidFill>
                  <a:schemeClr val="tx1"/>
                </a:solidFill>
                <a:latin typeface="Arial"/>
                <a:cs typeface="Arial"/>
              </a:rPr>
              <a:t>Mesane </a:t>
            </a:r>
            <a:r>
              <a:rPr lang="tr-TR" sz="1800" b="1" dirty="0">
                <a:solidFill>
                  <a:schemeClr val="tx1"/>
                </a:solidFill>
                <a:latin typeface="Arial"/>
                <a:cs typeface="Arial"/>
              </a:rPr>
              <a:t>kanseri , nedeni araştırılmamış </a:t>
            </a:r>
            <a:r>
              <a:rPr lang="tr-TR" sz="1800" b="1" dirty="0" err="1">
                <a:solidFill>
                  <a:schemeClr val="tx1"/>
                </a:solidFill>
                <a:latin typeface="Arial"/>
                <a:cs typeface="Arial"/>
              </a:rPr>
              <a:t>makroskopik</a:t>
            </a:r>
            <a:r>
              <a:rPr lang="tr-TR" sz="1800" b="1" dirty="0">
                <a:solidFill>
                  <a:schemeClr val="tx1"/>
                </a:solidFill>
                <a:latin typeface="Arial"/>
                <a:cs typeface="Arial"/>
              </a:rPr>
              <a:t> </a:t>
            </a:r>
            <a:r>
              <a:rPr lang="tr-TR" sz="1800" b="1" dirty="0" err="1">
                <a:solidFill>
                  <a:schemeClr val="tx1"/>
                </a:solidFill>
                <a:latin typeface="Arial"/>
                <a:cs typeface="Arial"/>
              </a:rPr>
              <a:t>hematüri</a:t>
            </a:r>
            <a:r>
              <a:rPr lang="tr-TR" sz="1800" b="1" dirty="0">
                <a:solidFill>
                  <a:schemeClr val="tx1"/>
                </a:solidFill>
                <a:latin typeface="Arial"/>
                <a:cs typeface="Arial"/>
              </a:rPr>
              <a:t>: </a:t>
            </a:r>
            <a:r>
              <a:rPr lang="tr-TR" sz="1800" b="1" dirty="0" smtClean="0">
                <a:solidFill>
                  <a:schemeClr val="tx1"/>
                </a:solidFill>
                <a:latin typeface="Arial"/>
                <a:cs typeface="Arial"/>
              </a:rPr>
              <a:t>Aktif </a:t>
            </a:r>
            <a:r>
              <a:rPr lang="tr-TR" sz="1800" b="1" dirty="0">
                <a:solidFill>
                  <a:schemeClr val="tx1"/>
                </a:solidFill>
                <a:latin typeface="Arial"/>
                <a:cs typeface="Arial"/>
              </a:rPr>
              <a:t>mesane kanseri bulunan hastalarda </a:t>
            </a:r>
            <a:r>
              <a:rPr lang="tr-TR" sz="1800" b="1" dirty="0" smtClean="0">
                <a:solidFill>
                  <a:schemeClr val="tx1"/>
                </a:solidFill>
                <a:latin typeface="Arial"/>
                <a:cs typeface="Arial"/>
              </a:rPr>
              <a:t>tavsiye edilmektedir</a:t>
            </a:r>
            <a:endParaRPr lang="tr-TR" sz="1800" b="1" dirty="0">
              <a:solidFill>
                <a:schemeClr val="tx1"/>
              </a:solidFill>
              <a:latin typeface="Arial"/>
              <a:cs typeface="Arial"/>
            </a:endParaRPr>
          </a:p>
        </p:txBody>
      </p:sp>
      <p:sp>
        <p:nvSpPr>
          <p:cNvPr id="5" name="Rectangle 2"/>
          <p:cNvSpPr>
            <a:spLocks noGrp="1" noChangeArrowheads="1"/>
          </p:cNvSpPr>
          <p:nvPr>
            <p:ph type="title"/>
          </p:nvPr>
        </p:nvSpPr>
        <p:spPr>
          <a:xfrm>
            <a:off x="549275" y="107951"/>
            <a:ext cx="8042275" cy="872778"/>
          </a:xfrm>
          <a:solidFill>
            <a:schemeClr val="accent4"/>
          </a:solidFill>
          <a:ln w="76200">
            <a:solidFill>
              <a:srgbClr val="C00000"/>
            </a:solidFill>
          </a:ln>
        </p:spPr>
        <p:txBody>
          <a:bodyPr/>
          <a:lstStyle/>
          <a:p>
            <a:r>
              <a:rPr lang="tr-TR" sz="2800" b="1" dirty="0" err="1" smtClean="0">
                <a:solidFill>
                  <a:schemeClr val="tx1"/>
                </a:solidFill>
                <a:latin typeface="Arial"/>
                <a:cs typeface="Arial"/>
              </a:rPr>
              <a:t>Tiazolidindionların</a:t>
            </a:r>
            <a:r>
              <a:rPr lang="tr-TR" sz="2800" b="1" dirty="0">
                <a:solidFill>
                  <a:schemeClr val="tx1"/>
                </a:solidFill>
                <a:latin typeface="Arial"/>
                <a:cs typeface="Arial"/>
              </a:rPr>
              <a:t> </a:t>
            </a:r>
            <a:r>
              <a:rPr lang="tr-TR" sz="2800" b="1" dirty="0" err="1" smtClean="0">
                <a:solidFill>
                  <a:schemeClr val="tx1"/>
                </a:solidFill>
                <a:latin typeface="Arial"/>
                <a:ea typeface="ＭＳ Ｐゴシック" charset="-128"/>
                <a:cs typeface="Arial"/>
              </a:rPr>
              <a:t>Kontrendikasyonları</a:t>
            </a:r>
            <a:endParaRPr lang="en-US" sz="2800" b="1" dirty="0" smtClean="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11871224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ext Box 4"/>
          <p:cNvSpPr txBox="1">
            <a:spLocks noChangeArrowheads="1"/>
          </p:cNvSpPr>
          <p:nvPr/>
        </p:nvSpPr>
        <p:spPr bwMode="auto">
          <a:xfrm>
            <a:off x="357188" y="285750"/>
            <a:ext cx="8215312" cy="584200"/>
          </a:xfrm>
          <a:prstGeom prst="rect">
            <a:avLst/>
          </a:prstGeom>
          <a:solidFill>
            <a:srgbClr val="FFC000"/>
          </a:solidFill>
          <a:ln w="76200">
            <a:solidFill>
              <a:schemeClr val="accent3">
                <a:lumMod val="50000"/>
              </a:schemeClr>
            </a:solidFill>
            <a:miter lim="800000"/>
            <a:headEnd/>
            <a:tailEnd/>
          </a:ln>
        </p:spPr>
        <p:txBody>
          <a:bodyPr>
            <a:spAutoFit/>
          </a:bodyPr>
          <a:lstStyle/>
          <a:p>
            <a:pPr algn="ctr">
              <a:spcBef>
                <a:spcPct val="50000"/>
              </a:spcBef>
            </a:pPr>
            <a:r>
              <a:rPr lang="tr-TR" sz="3200" b="1">
                <a:latin typeface="Calibri" pitchFamily="34" charset="0"/>
              </a:rPr>
              <a:t>KİME VERELİM ??</a:t>
            </a:r>
            <a:endParaRPr lang="fr-FR" sz="3200" b="1">
              <a:latin typeface="Calibri" pitchFamily="34" charset="0"/>
            </a:endParaRPr>
          </a:p>
        </p:txBody>
      </p:sp>
      <p:sp>
        <p:nvSpPr>
          <p:cNvPr id="122882" name="Text Box 5"/>
          <p:cNvSpPr txBox="1">
            <a:spLocks noChangeArrowheads="1"/>
          </p:cNvSpPr>
          <p:nvPr/>
        </p:nvSpPr>
        <p:spPr bwMode="auto">
          <a:xfrm>
            <a:off x="250825" y="1628775"/>
            <a:ext cx="8642350" cy="579438"/>
          </a:xfrm>
          <a:prstGeom prst="rect">
            <a:avLst/>
          </a:prstGeom>
          <a:noFill/>
          <a:ln w="9525">
            <a:noFill/>
            <a:miter lim="800000"/>
            <a:headEnd/>
            <a:tailEnd/>
          </a:ln>
        </p:spPr>
        <p:txBody>
          <a:bodyPr>
            <a:spAutoFit/>
          </a:bodyPr>
          <a:lstStyle/>
          <a:p>
            <a:pPr algn="ctr">
              <a:spcBef>
                <a:spcPct val="50000"/>
              </a:spcBef>
            </a:pPr>
            <a:r>
              <a:rPr lang="tr-TR" sz="3200" b="1" dirty="0" smtClean="0">
                <a:latin typeface="Calibri" pitchFamily="34" charset="0"/>
              </a:rPr>
              <a:t>Kar-zarar oranına bakılmalıdır</a:t>
            </a:r>
            <a:endParaRPr lang="fr-FR" sz="3200" b="1" dirty="0">
              <a:latin typeface="Calibri" pitchFamily="34" charset="0"/>
            </a:endParaRPr>
          </a:p>
        </p:txBody>
      </p:sp>
      <p:sp>
        <p:nvSpPr>
          <p:cNvPr id="122883" name="Text Box 6"/>
          <p:cNvSpPr txBox="1">
            <a:spLocks noChangeArrowheads="1"/>
          </p:cNvSpPr>
          <p:nvPr/>
        </p:nvSpPr>
        <p:spPr bwMode="auto">
          <a:xfrm>
            <a:off x="2843213" y="2420938"/>
            <a:ext cx="5759450" cy="4151312"/>
          </a:xfrm>
          <a:prstGeom prst="rect">
            <a:avLst/>
          </a:prstGeom>
          <a:noFill/>
          <a:ln w="9525">
            <a:noFill/>
            <a:miter lim="800000"/>
            <a:headEnd/>
            <a:tailEnd/>
          </a:ln>
        </p:spPr>
        <p:txBody>
          <a:bodyPr>
            <a:spAutoFit/>
          </a:bodyPr>
          <a:lstStyle/>
          <a:p>
            <a:pPr>
              <a:spcBef>
                <a:spcPct val="50000"/>
              </a:spcBef>
              <a:buClr>
                <a:srgbClr val="FF3300"/>
              </a:buClr>
              <a:buFont typeface="Wingdings" pitchFamily="2" charset="2"/>
              <a:buChar char="v"/>
            </a:pPr>
            <a:r>
              <a:rPr lang="fr-FR" sz="2800" b="1">
                <a:latin typeface="Calibri" pitchFamily="34" charset="0"/>
              </a:rPr>
              <a:t> </a:t>
            </a:r>
            <a:r>
              <a:rPr lang="tr-TR" sz="2800" b="1">
                <a:latin typeface="Calibri" pitchFamily="34" charset="0"/>
              </a:rPr>
              <a:t>Metforminin  yan etkisi sebebi kullanılamadığı vakalarda ilk seçenek</a:t>
            </a:r>
            <a:endParaRPr lang="fr-FR" sz="2800" b="1">
              <a:latin typeface="Calibri" pitchFamily="34" charset="0"/>
            </a:endParaRPr>
          </a:p>
          <a:p>
            <a:pPr>
              <a:spcBef>
                <a:spcPct val="50000"/>
              </a:spcBef>
              <a:buClr>
                <a:srgbClr val="FF3300"/>
              </a:buClr>
              <a:buFont typeface="Wingdings" pitchFamily="2" charset="2"/>
              <a:buChar char="v"/>
            </a:pPr>
            <a:r>
              <a:rPr lang="fr-FR" sz="2800" b="1">
                <a:latin typeface="Calibri" pitchFamily="34" charset="0"/>
              </a:rPr>
              <a:t> </a:t>
            </a:r>
            <a:r>
              <a:rPr lang="tr-TR" sz="2800" b="1">
                <a:latin typeface="Calibri" pitchFamily="34" charset="0"/>
              </a:rPr>
              <a:t>Metformin ile kontrol edilemez ise üzerine eklenebilir</a:t>
            </a:r>
            <a:r>
              <a:rPr lang="fr-FR" sz="2800" b="1">
                <a:latin typeface="Calibri" pitchFamily="34" charset="0"/>
              </a:rPr>
              <a:t> </a:t>
            </a:r>
          </a:p>
          <a:p>
            <a:pPr>
              <a:spcBef>
                <a:spcPct val="50000"/>
              </a:spcBef>
              <a:buClr>
                <a:srgbClr val="FF3300"/>
              </a:buClr>
              <a:buFont typeface="Wingdings" pitchFamily="2" charset="2"/>
              <a:buChar char="v"/>
            </a:pPr>
            <a:r>
              <a:rPr lang="fr-FR" sz="2800" b="1">
                <a:latin typeface="Calibri" pitchFamily="34" charset="0"/>
              </a:rPr>
              <a:t> </a:t>
            </a:r>
            <a:r>
              <a:rPr lang="tr-TR" sz="2800" b="1">
                <a:latin typeface="Calibri" pitchFamily="34" charset="0"/>
              </a:rPr>
              <a:t>Sulfonilüre-metformine ek üçüncü tedavi olarak düşünülebilir</a:t>
            </a:r>
            <a:endParaRPr lang="fr-FR" sz="2800" b="1">
              <a:latin typeface="Calibri" pitchFamily="34" charset="0"/>
            </a:endParaRPr>
          </a:p>
          <a:p>
            <a:pPr>
              <a:spcBef>
                <a:spcPct val="50000"/>
              </a:spcBef>
              <a:buClr>
                <a:srgbClr val="FF3300"/>
              </a:buClr>
              <a:buFont typeface="Wingdings" pitchFamily="2" charset="2"/>
              <a:buChar char="v"/>
            </a:pPr>
            <a:r>
              <a:rPr lang="fr-FR" sz="2800" b="1">
                <a:latin typeface="Calibri" pitchFamily="34" charset="0"/>
              </a:rPr>
              <a:t> </a:t>
            </a:r>
            <a:r>
              <a:rPr lang="tr-TR" sz="2800" b="1">
                <a:latin typeface="Calibri" pitchFamily="34" charset="0"/>
              </a:rPr>
              <a:t>Yüksek doz insülin ihtiyacı olan hastalarda </a:t>
            </a:r>
            <a:endParaRPr lang="fr-FR" sz="2800" b="1">
              <a:latin typeface="Calibri" pitchFamily="34" charset="0"/>
            </a:endParaRPr>
          </a:p>
        </p:txBody>
      </p:sp>
      <p:sp>
        <p:nvSpPr>
          <p:cNvPr id="122884" name="Line 8"/>
          <p:cNvSpPr>
            <a:spLocks noChangeShapeType="1"/>
          </p:cNvSpPr>
          <p:nvPr/>
        </p:nvSpPr>
        <p:spPr bwMode="auto">
          <a:xfrm>
            <a:off x="0" y="1412875"/>
            <a:ext cx="8655050" cy="0"/>
          </a:xfrm>
          <a:prstGeom prst="line">
            <a:avLst/>
          </a:prstGeom>
          <a:noFill/>
          <a:ln w="57150" cmpd="thinThick">
            <a:solidFill>
              <a:srgbClr val="FF0000"/>
            </a:solidFill>
            <a:round/>
            <a:headEnd/>
            <a:tailEnd/>
          </a:ln>
        </p:spPr>
        <p:txBody>
          <a:bodyPr wrap="none" anchor="ctr"/>
          <a:lstStyle/>
          <a:p>
            <a:endParaRPr lang="tr-TR"/>
          </a:p>
        </p:txBody>
      </p:sp>
      <p:pic>
        <p:nvPicPr>
          <p:cNvPr id="122885" name="Picture 9" descr="Synd Met De Fronzo"/>
          <p:cNvPicPr>
            <a:picLocks noChangeAspect="1" noChangeArrowheads="1"/>
          </p:cNvPicPr>
          <p:nvPr/>
        </p:nvPicPr>
        <p:blipFill>
          <a:blip r:embed="rId2"/>
          <a:srcRect/>
          <a:stretch>
            <a:fillRect/>
          </a:stretch>
        </p:blipFill>
        <p:spPr bwMode="auto">
          <a:xfrm>
            <a:off x="468313" y="2852738"/>
            <a:ext cx="1862137" cy="36750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rgbClr val="FF0000"/>
                </a:solidFill>
                <a:latin typeface="Arial"/>
                <a:ea typeface="ＭＳ Ｐゴシック" charset="-128"/>
                <a:cs typeface="Arial"/>
              </a:rPr>
              <a:t>VAKA</a:t>
            </a:r>
          </a:p>
        </p:txBody>
      </p:sp>
      <p:sp>
        <p:nvSpPr>
          <p:cNvPr id="237570" name="Content Placeholder 2"/>
          <p:cNvSpPr>
            <a:spLocks noGrp="1"/>
          </p:cNvSpPr>
          <p:nvPr>
            <p:ph idx="1"/>
          </p:nvPr>
        </p:nvSpPr>
        <p:spPr>
          <a:xfrm>
            <a:off x="549275" y="1714500"/>
            <a:ext cx="8042275" cy="3571875"/>
          </a:xfrm>
          <a:solidFill>
            <a:schemeClr val="bg2">
              <a:lumMod val="90000"/>
            </a:schemeClr>
          </a:solidFill>
          <a:ln w="76200">
            <a:solidFill>
              <a:schemeClr val="accent1">
                <a:lumMod val="75000"/>
              </a:schemeClr>
            </a:solidFill>
          </a:ln>
        </p:spPr>
        <p:txBody>
          <a:bodyPr/>
          <a:lstStyle/>
          <a:p>
            <a:pPr lvl="0"/>
            <a:r>
              <a:rPr lang="tr-TR" sz="1800" dirty="0">
                <a:solidFill>
                  <a:srgbClr val="000000"/>
                </a:solidFill>
                <a:latin typeface="Arial"/>
                <a:cs typeface="Arial"/>
              </a:rPr>
              <a:t>50 </a:t>
            </a:r>
            <a:r>
              <a:rPr lang="tr-TR" sz="1800" dirty="0" smtClean="0">
                <a:solidFill>
                  <a:srgbClr val="000000"/>
                </a:solidFill>
                <a:latin typeface="Arial"/>
                <a:cs typeface="Arial"/>
              </a:rPr>
              <a:t>y, K, tip </a:t>
            </a:r>
            <a:r>
              <a:rPr lang="tr-TR" sz="1800" dirty="0">
                <a:solidFill>
                  <a:srgbClr val="000000"/>
                </a:solidFill>
                <a:latin typeface="Arial"/>
                <a:cs typeface="Arial"/>
              </a:rPr>
              <a:t>2 </a:t>
            </a:r>
            <a:r>
              <a:rPr lang="tr-TR" sz="1800" dirty="0" smtClean="0">
                <a:solidFill>
                  <a:srgbClr val="000000"/>
                </a:solidFill>
                <a:latin typeface="Arial"/>
                <a:cs typeface="Arial"/>
              </a:rPr>
              <a:t>DM</a:t>
            </a:r>
            <a:endParaRPr lang="tr-TR" sz="1800" dirty="0">
              <a:solidFill>
                <a:srgbClr val="000000"/>
              </a:solidFill>
              <a:latin typeface="Arial"/>
              <a:cs typeface="Arial"/>
            </a:endParaRPr>
          </a:p>
          <a:p>
            <a:pPr lvl="0"/>
            <a:r>
              <a:rPr lang="tr-TR" sz="1800" dirty="0" err="1" smtClean="0">
                <a:solidFill>
                  <a:srgbClr val="000000"/>
                </a:solidFill>
                <a:latin typeface="Arial"/>
                <a:cs typeface="Arial"/>
              </a:rPr>
              <a:t>Obez</a:t>
            </a:r>
            <a:r>
              <a:rPr lang="tr-TR" sz="1800" dirty="0" err="1" smtClean="0">
                <a:solidFill>
                  <a:srgbClr val="000000"/>
                </a:solidFill>
                <a:latin typeface="Arial"/>
                <a:cs typeface="Arial"/>
                <a:sym typeface="Wingdings"/>
              </a:rPr>
              <a:t></a:t>
            </a:r>
            <a:r>
              <a:rPr lang="tr-TR" sz="1800" dirty="0" err="1" smtClean="0">
                <a:solidFill>
                  <a:srgbClr val="000000"/>
                </a:solidFill>
                <a:latin typeface="Arial"/>
                <a:cs typeface="Arial"/>
              </a:rPr>
              <a:t>BMI</a:t>
            </a:r>
            <a:r>
              <a:rPr lang="tr-TR" sz="1800" dirty="0" smtClean="0">
                <a:solidFill>
                  <a:srgbClr val="000000"/>
                </a:solidFill>
                <a:latin typeface="Arial"/>
                <a:cs typeface="Arial"/>
              </a:rPr>
              <a:t> 38.2 </a:t>
            </a:r>
            <a:r>
              <a:rPr lang="tr-TR" sz="1800" dirty="0">
                <a:solidFill>
                  <a:srgbClr val="000000"/>
                </a:solidFill>
                <a:latin typeface="Arial"/>
                <a:cs typeface="Arial"/>
              </a:rPr>
              <a:t>kg/m</a:t>
            </a:r>
            <a:r>
              <a:rPr lang="tr-TR" sz="1800" dirty="0" smtClean="0">
                <a:solidFill>
                  <a:srgbClr val="000000"/>
                </a:solidFill>
                <a:latin typeface="Arial"/>
                <a:cs typeface="Arial"/>
              </a:rPr>
              <a:t>², hipertansiyon, </a:t>
            </a:r>
            <a:r>
              <a:rPr lang="tr-TR" sz="1800" dirty="0" err="1" smtClean="0">
                <a:solidFill>
                  <a:srgbClr val="000000"/>
                </a:solidFill>
                <a:latin typeface="Arial"/>
                <a:cs typeface="Arial"/>
              </a:rPr>
              <a:t>dislipidemi</a:t>
            </a:r>
            <a:endParaRPr lang="tr-TR" sz="1800" dirty="0">
              <a:solidFill>
                <a:srgbClr val="000000"/>
              </a:solidFill>
              <a:latin typeface="Arial"/>
              <a:cs typeface="Arial"/>
            </a:endParaRPr>
          </a:p>
          <a:p>
            <a:pPr lvl="0"/>
            <a:r>
              <a:rPr lang="tr-TR" sz="1800" dirty="0" smtClean="0">
                <a:solidFill>
                  <a:srgbClr val="000000"/>
                </a:solidFill>
                <a:latin typeface="Arial"/>
                <a:cs typeface="Arial"/>
              </a:rPr>
              <a:t>HbA1c </a:t>
            </a:r>
            <a:r>
              <a:rPr lang="tr-TR" sz="1800" dirty="0">
                <a:solidFill>
                  <a:srgbClr val="000000"/>
                </a:solidFill>
                <a:latin typeface="Arial"/>
                <a:cs typeface="Arial"/>
              </a:rPr>
              <a:t>%8.5, </a:t>
            </a:r>
            <a:r>
              <a:rPr lang="tr-TR" sz="1800" dirty="0" smtClean="0">
                <a:solidFill>
                  <a:srgbClr val="000000"/>
                </a:solidFill>
                <a:latin typeface="Arial"/>
                <a:cs typeface="Arial"/>
              </a:rPr>
              <a:t>AKŞ:200 </a:t>
            </a:r>
            <a:r>
              <a:rPr lang="tr-TR" sz="1800" dirty="0">
                <a:solidFill>
                  <a:srgbClr val="000000"/>
                </a:solidFill>
                <a:latin typeface="Arial"/>
                <a:cs typeface="Arial"/>
              </a:rPr>
              <a:t>mg/</a:t>
            </a:r>
            <a:r>
              <a:rPr lang="tr-TR" sz="1800" dirty="0" err="1">
                <a:solidFill>
                  <a:srgbClr val="000000"/>
                </a:solidFill>
                <a:latin typeface="Arial"/>
                <a:cs typeface="Arial"/>
              </a:rPr>
              <a:t>dL</a:t>
            </a:r>
            <a:r>
              <a:rPr lang="tr-TR" sz="1800" dirty="0">
                <a:solidFill>
                  <a:srgbClr val="000000"/>
                </a:solidFill>
                <a:latin typeface="Arial"/>
                <a:cs typeface="Arial"/>
              </a:rPr>
              <a:t> </a:t>
            </a:r>
            <a:endParaRPr lang="tr-TR" sz="1800" dirty="0" smtClean="0">
              <a:solidFill>
                <a:srgbClr val="000000"/>
              </a:solidFill>
              <a:latin typeface="Arial"/>
              <a:cs typeface="Arial"/>
            </a:endParaRPr>
          </a:p>
          <a:p>
            <a:pPr lvl="0"/>
            <a:r>
              <a:rPr lang="tr-TR" sz="1800" dirty="0" err="1" smtClean="0">
                <a:solidFill>
                  <a:srgbClr val="000000"/>
                </a:solidFill>
                <a:latin typeface="Arial"/>
                <a:cs typeface="Arial"/>
              </a:rPr>
              <a:t>Metformin</a:t>
            </a:r>
            <a:r>
              <a:rPr lang="tr-TR" sz="1800" dirty="0" smtClean="0">
                <a:solidFill>
                  <a:srgbClr val="000000"/>
                </a:solidFill>
                <a:latin typeface="Arial"/>
                <a:cs typeface="Arial"/>
              </a:rPr>
              <a:t> </a:t>
            </a:r>
            <a:r>
              <a:rPr lang="tr-TR" sz="1800" dirty="0">
                <a:solidFill>
                  <a:srgbClr val="000000"/>
                </a:solidFill>
                <a:latin typeface="Arial"/>
                <a:cs typeface="Arial"/>
              </a:rPr>
              <a:t>2000 mg/</a:t>
            </a:r>
            <a:r>
              <a:rPr lang="tr-TR" sz="1800" dirty="0" err="1" smtClean="0">
                <a:solidFill>
                  <a:srgbClr val="000000"/>
                </a:solidFill>
                <a:latin typeface="Arial"/>
                <a:cs typeface="Arial"/>
              </a:rPr>
              <a:t>gün+bazal</a:t>
            </a:r>
            <a:r>
              <a:rPr lang="tr-TR" sz="1800" dirty="0" smtClean="0">
                <a:solidFill>
                  <a:srgbClr val="000000"/>
                </a:solidFill>
                <a:latin typeface="Arial"/>
                <a:cs typeface="Arial"/>
              </a:rPr>
              <a:t> insülin (</a:t>
            </a:r>
            <a:r>
              <a:rPr lang="tr-TR" sz="1800" dirty="0" err="1" smtClean="0">
                <a:solidFill>
                  <a:srgbClr val="000000"/>
                </a:solidFill>
                <a:latin typeface="Arial"/>
                <a:cs typeface="Arial"/>
              </a:rPr>
              <a:t>glargin</a:t>
            </a:r>
            <a:r>
              <a:rPr lang="tr-TR" sz="1800" dirty="0" smtClean="0">
                <a:solidFill>
                  <a:srgbClr val="000000"/>
                </a:solidFill>
                <a:latin typeface="Arial"/>
                <a:cs typeface="Arial"/>
              </a:rPr>
              <a:t>) 28 Ü/gün kullanıyor</a:t>
            </a:r>
          </a:p>
          <a:p>
            <a:pPr lvl="1"/>
            <a:r>
              <a:rPr lang="tr-TR" sz="1800" b="1" dirty="0" err="1" smtClean="0">
                <a:solidFill>
                  <a:srgbClr val="000000"/>
                </a:solidFill>
                <a:latin typeface="Arial"/>
                <a:cs typeface="Arial"/>
              </a:rPr>
              <a:t>Exenatid</a:t>
            </a:r>
            <a:r>
              <a:rPr lang="tr-TR" sz="1800" b="1" dirty="0" smtClean="0">
                <a:solidFill>
                  <a:srgbClr val="000000"/>
                </a:solidFill>
                <a:latin typeface="Arial"/>
                <a:cs typeface="Arial"/>
              </a:rPr>
              <a:t> </a:t>
            </a:r>
            <a:r>
              <a:rPr lang="tr-TR" sz="1800" dirty="0" smtClean="0">
                <a:solidFill>
                  <a:srgbClr val="000000"/>
                </a:solidFill>
                <a:latin typeface="Arial"/>
                <a:cs typeface="Arial"/>
              </a:rPr>
              <a:t>başlandı</a:t>
            </a:r>
            <a:r>
              <a:rPr lang="tr-TR" sz="1800" dirty="0">
                <a:solidFill>
                  <a:srgbClr val="000000"/>
                </a:solidFill>
                <a:latin typeface="Arial"/>
                <a:cs typeface="Arial"/>
              </a:rPr>
              <a:t>, başlangıç </a:t>
            </a:r>
            <a:r>
              <a:rPr lang="tr-TR" sz="1800" dirty="0" smtClean="0">
                <a:solidFill>
                  <a:srgbClr val="000000"/>
                </a:solidFill>
                <a:latin typeface="Arial"/>
                <a:cs typeface="Arial"/>
              </a:rPr>
              <a:t>dozu 2x5 </a:t>
            </a:r>
            <a:r>
              <a:rPr lang="tr-TR" sz="1800" dirty="0" smtClean="0">
                <a:solidFill>
                  <a:srgbClr val="000000"/>
                </a:solidFill>
                <a:latin typeface="Arial"/>
                <a:cs typeface="Arial"/>
                <a:sym typeface="Wingdings"/>
              </a:rPr>
              <a:t>idame</a:t>
            </a:r>
            <a:r>
              <a:rPr lang="tr-TR" sz="1800" dirty="0" smtClean="0">
                <a:solidFill>
                  <a:srgbClr val="000000"/>
                </a:solidFill>
                <a:latin typeface="Arial"/>
                <a:cs typeface="Arial"/>
              </a:rPr>
              <a:t> 2x10</a:t>
            </a:r>
          </a:p>
          <a:p>
            <a:pPr lvl="1"/>
            <a:r>
              <a:rPr lang="tr-TR" sz="1800" b="1" dirty="0" smtClean="0">
                <a:solidFill>
                  <a:srgbClr val="000000"/>
                </a:solidFill>
                <a:latin typeface="Arial"/>
                <a:cs typeface="Arial"/>
              </a:rPr>
              <a:t>YTD </a:t>
            </a:r>
            <a:r>
              <a:rPr lang="tr-TR" sz="1800" dirty="0" smtClean="0">
                <a:solidFill>
                  <a:srgbClr val="000000"/>
                </a:solidFill>
                <a:latin typeface="Arial"/>
                <a:cs typeface="Arial"/>
              </a:rPr>
              <a:t>önerildi</a:t>
            </a:r>
            <a:r>
              <a:rPr lang="tr-TR" sz="1800" dirty="0">
                <a:solidFill>
                  <a:srgbClr val="000000"/>
                </a:solidFill>
                <a:latin typeface="Arial"/>
                <a:cs typeface="Arial"/>
              </a:rPr>
              <a:t>.</a:t>
            </a:r>
          </a:p>
          <a:p>
            <a:pPr lvl="1"/>
            <a:r>
              <a:rPr lang="tr-TR" sz="1800" dirty="0" smtClean="0">
                <a:solidFill>
                  <a:srgbClr val="000000"/>
                </a:solidFill>
                <a:latin typeface="Arial"/>
                <a:cs typeface="Arial"/>
              </a:rPr>
              <a:t>3 </a:t>
            </a:r>
            <a:r>
              <a:rPr lang="tr-TR" sz="1800" dirty="0">
                <a:solidFill>
                  <a:srgbClr val="000000"/>
                </a:solidFill>
                <a:latin typeface="Arial"/>
                <a:cs typeface="Arial"/>
              </a:rPr>
              <a:t>ay </a:t>
            </a:r>
            <a:r>
              <a:rPr lang="tr-TR" sz="1800" dirty="0" smtClean="0">
                <a:solidFill>
                  <a:srgbClr val="000000"/>
                </a:solidFill>
                <a:latin typeface="Arial"/>
                <a:cs typeface="Arial"/>
              </a:rPr>
              <a:t>sonra</a:t>
            </a:r>
            <a:r>
              <a:rPr lang="tr-TR" sz="1800" dirty="0" smtClean="0">
                <a:solidFill>
                  <a:srgbClr val="000000"/>
                </a:solidFill>
                <a:latin typeface="Arial"/>
                <a:cs typeface="Arial"/>
                <a:sym typeface="Wingdings"/>
              </a:rPr>
              <a:t></a:t>
            </a:r>
            <a:r>
              <a:rPr lang="tr-TR" sz="1800" dirty="0" smtClean="0">
                <a:solidFill>
                  <a:srgbClr val="000000"/>
                </a:solidFill>
                <a:latin typeface="Arial"/>
                <a:cs typeface="Arial"/>
              </a:rPr>
              <a:t> </a:t>
            </a:r>
            <a:r>
              <a:rPr lang="tr-TR" sz="1800" dirty="0">
                <a:solidFill>
                  <a:srgbClr val="000000"/>
                </a:solidFill>
                <a:latin typeface="Arial"/>
                <a:cs typeface="Arial"/>
              </a:rPr>
              <a:t>HbA1c %</a:t>
            </a:r>
            <a:r>
              <a:rPr lang="tr-TR" sz="1800" dirty="0" smtClean="0">
                <a:solidFill>
                  <a:srgbClr val="000000"/>
                </a:solidFill>
                <a:latin typeface="Arial"/>
                <a:cs typeface="Arial"/>
              </a:rPr>
              <a:t>7.2 hasta </a:t>
            </a:r>
            <a:r>
              <a:rPr lang="tr-TR" sz="1800" dirty="0">
                <a:solidFill>
                  <a:srgbClr val="000000"/>
                </a:solidFill>
                <a:latin typeface="Arial"/>
                <a:cs typeface="Arial"/>
              </a:rPr>
              <a:t>5 kg kilo </a:t>
            </a:r>
            <a:r>
              <a:rPr lang="tr-TR" sz="1800" dirty="0" smtClean="0">
                <a:solidFill>
                  <a:srgbClr val="000000"/>
                </a:solidFill>
                <a:latin typeface="Arial"/>
                <a:cs typeface="Arial"/>
              </a:rPr>
              <a:t>kaybetti</a:t>
            </a:r>
            <a:endParaRPr lang="tr-TR" sz="1800" dirty="0">
              <a:solidFill>
                <a:srgbClr val="000000"/>
              </a:solidFill>
              <a:latin typeface="Arial"/>
              <a:cs typeface="Arial"/>
            </a:endParaRPr>
          </a:p>
        </p:txBody>
      </p:sp>
    </p:spTree>
    <p:extLst>
      <p:ext uri="{BB962C8B-B14F-4D97-AF65-F5344CB8AC3E}">
        <p14:creationId xmlns:p14="http://schemas.microsoft.com/office/powerpoint/2010/main" val="339164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7570">
                                            <p:txEl>
                                              <p:pRg st="4" end="4"/>
                                            </p:txEl>
                                          </p:spTgt>
                                        </p:tgtEl>
                                        <p:attrNameLst>
                                          <p:attrName>style.visibility</p:attrName>
                                        </p:attrNameLst>
                                      </p:cBhvr>
                                      <p:to>
                                        <p:strVal val="visible"/>
                                      </p:to>
                                    </p:set>
                                    <p:anim calcmode="lin" valueType="num">
                                      <p:cBhvr additive="base">
                                        <p:cTn id="7" dur="500" fill="hold"/>
                                        <p:tgtEl>
                                          <p:spTgt spid="237570">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0">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7570">
                                            <p:txEl>
                                              <p:pRg st="5" end="5"/>
                                            </p:txEl>
                                          </p:spTgt>
                                        </p:tgtEl>
                                        <p:attrNameLst>
                                          <p:attrName>style.visibility</p:attrName>
                                        </p:attrNameLst>
                                      </p:cBhvr>
                                      <p:to>
                                        <p:strVal val="visible"/>
                                      </p:to>
                                    </p:set>
                                    <p:anim calcmode="lin" valueType="num">
                                      <p:cBhvr additive="base">
                                        <p:cTn id="11" dur="500" fill="hold"/>
                                        <p:tgtEl>
                                          <p:spTgt spid="237570">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7570">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7570">
                                            <p:txEl>
                                              <p:pRg st="6" end="6"/>
                                            </p:txEl>
                                          </p:spTgt>
                                        </p:tgtEl>
                                        <p:attrNameLst>
                                          <p:attrName>style.visibility</p:attrName>
                                        </p:attrNameLst>
                                      </p:cBhvr>
                                      <p:to>
                                        <p:strVal val="visible"/>
                                      </p:to>
                                    </p:set>
                                    <p:anim calcmode="lin" valueType="num">
                                      <p:cBhvr additive="base">
                                        <p:cTn id="15" dur="500" fill="hold"/>
                                        <p:tgtEl>
                                          <p:spTgt spid="237570">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75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ext Box 2"/>
          <p:cNvSpPr txBox="1">
            <a:spLocks noChangeArrowheads="1"/>
          </p:cNvSpPr>
          <p:nvPr/>
        </p:nvSpPr>
        <p:spPr bwMode="auto">
          <a:xfrm>
            <a:off x="1000125" y="6257925"/>
            <a:ext cx="8143875" cy="600075"/>
          </a:xfrm>
          <a:prstGeom prst="rect">
            <a:avLst/>
          </a:prstGeom>
          <a:noFill/>
          <a:ln w="9525">
            <a:noFill/>
            <a:miter lim="800000"/>
            <a:headEnd/>
            <a:tailEnd/>
          </a:ln>
        </p:spPr>
        <p:txBody>
          <a:bodyPr lIns="91414" tIns="45706" rIns="91414" bIns="45706">
            <a:spAutoFit/>
          </a:bodyPr>
          <a:lstStyle/>
          <a:p>
            <a:pPr marL="6350" indent="-6350" eaLnBrk="0" hangingPunct="0">
              <a:spcBef>
                <a:spcPct val="30000"/>
              </a:spcBef>
            </a:pPr>
            <a:r>
              <a:rPr lang="tr-TR" altLang="ko-KR" sz="1000" b="1">
                <a:latin typeface="Arial" pitchFamily="34" charset="0"/>
              </a:rPr>
              <a:t>1</a:t>
            </a:r>
            <a:r>
              <a:rPr lang="tr-TR" altLang="ko-KR" sz="1000">
                <a:latin typeface="Arial" pitchFamily="34" charset="0"/>
              </a:rPr>
              <a:t>.</a:t>
            </a:r>
            <a:r>
              <a:rPr lang="en-US" altLang="ko-KR" sz="1000">
                <a:latin typeface="Avant Garde" charset="0"/>
              </a:rPr>
              <a:t>Brubaker PL, Drucker DJ </a:t>
            </a:r>
            <a:r>
              <a:rPr lang="en-US" altLang="ko-KR" sz="1000" i="1">
                <a:latin typeface="Avant Garde" charset="0"/>
              </a:rPr>
              <a:t>Endocrinology </a:t>
            </a:r>
            <a:r>
              <a:rPr lang="en-US" altLang="ko-KR" sz="1000">
                <a:latin typeface="Avant Garde" charset="0"/>
              </a:rPr>
              <a:t>2004;145:2653–2659</a:t>
            </a:r>
            <a:r>
              <a:rPr lang="tr-TR" altLang="ko-KR" sz="1000">
                <a:latin typeface="Arial" pitchFamily="34" charset="0"/>
              </a:rPr>
              <a:t> </a:t>
            </a:r>
          </a:p>
          <a:p>
            <a:pPr marL="6350" indent="-6350" eaLnBrk="0" hangingPunct="0">
              <a:spcBef>
                <a:spcPct val="30000"/>
              </a:spcBef>
            </a:pPr>
            <a:r>
              <a:rPr lang="tr-TR" altLang="ko-KR" sz="1000" b="1">
                <a:latin typeface="Arial" pitchFamily="34" charset="0"/>
              </a:rPr>
              <a:t>2</a:t>
            </a:r>
            <a:r>
              <a:rPr lang="tr-TR" altLang="ko-KR" sz="1000">
                <a:latin typeface="Arial" pitchFamily="34" charset="0"/>
              </a:rPr>
              <a:t>. </a:t>
            </a:r>
            <a:r>
              <a:rPr lang="en-US" altLang="ko-KR" sz="1000">
                <a:latin typeface="Avant Garde" charset="0"/>
              </a:rPr>
              <a:t>Zander M et al </a:t>
            </a:r>
            <a:r>
              <a:rPr lang="en-US" altLang="ko-KR" sz="1000" i="1">
                <a:latin typeface="Avant Garde" charset="0"/>
              </a:rPr>
              <a:t>Lancet </a:t>
            </a:r>
            <a:r>
              <a:rPr lang="en-US" altLang="ko-KR" sz="1000">
                <a:latin typeface="Avant Garde" charset="0"/>
              </a:rPr>
              <a:t>2002;359:824–830</a:t>
            </a:r>
            <a:r>
              <a:rPr lang="tr-TR" altLang="ko-KR" sz="1000">
                <a:latin typeface="Arial" pitchFamily="34" charset="0"/>
              </a:rPr>
              <a:t> 3.</a:t>
            </a:r>
            <a:r>
              <a:rPr lang="en-US" altLang="ko-KR" sz="1000">
                <a:latin typeface="Avant Garde" charset="0"/>
              </a:rPr>
              <a:t>Ahrén B </a:t>
            </a:r>
            <a:r>
              <a:rPr lang="en-US" altLang="ko-KR" sz="1000" i="1">
                <a:latin typeface="Avant Garde" charset="0"/>
              </a:rPr>
              <a:t>Curr Diab Rep</a:t>
            </a:r>
            <a:r>
              <a:rPr lang="en-US" altLang="ko-KR" sz="1000">
                <a:latin typeface="Avant Garde" charset="0"/>
              </a:rPr>
              <a:t> 2003;3:365–372</a:t>
            </a:r>
            <a:r>
              <a:rPr lang="tr-TR" altLang="ko-KR" sz="1000">
                <a:latin typeface="Arial" pitchFamily="34" charset="0"/>
              </a:rPr>
              <a:t> 4.</a:t>
            </a:r>
            <a:r>
              <a:rPr lang="en-US" altLang="ko-KR" sz="1000">
                <a:latin typeface="Avant Garde" charset="0"/>
              </a:rPr>
              <a:t>Buse JB et al. In </a:t>
            </a:r>
            <a:r>
              <a:rPr lang="en-US" altLang="ko-KR" sz="1000" i="1">
                <a:latin typeface="Avant Garde" charset="0"/>
              </a:rPr>
              <a:t>Williams Textbook of Endocrinology</a:t>
            </a:r>
            <a:r>
              <a:rPr lang="en-US" altLang="ko-KR" sz="1000">
                <a:latin typeface="Avant Garde" charset="0"/>
              </a:rPr>
              <a:t>. 10th ed. Philadelphia</a:t>
            </a:r>
            <a:r>
              <a:rPr lang="tr-TR" altLang="ko-KR" sz="1000">
                <a:latin typeface="Arial" pitchFamily="34" charset="0"/>
              </a:rPr>
              <a:t>  5.</a:t>
            </a:r>
            <a:r>
              <a:rPr lang="en-US" altLang="ko-KR" sz="1000">
                <a:latin typeface="Avant Garde" charset="0"/>
              </a:rPr>
              <a:t>Saunders, 2003:1427–1483</a:t>
            </a:r>
            <a:r>
              <a:rPr lang="tr-TR" altLang="ko-KR" sz="1000">
                <a:latin typeface="Arial" pitchFamily="34" charset="0"/>
              </a:rPr>
              <a:t>’den uyarlanmıştır.</a:t>
            </a:r>
            <a:endParaRPr lang="en-US" altLang="ko-KR" sz="1000">
              <a:latin typeface="Arial" pitchFamily="34" charset="0"/>
            </a:endParaRPr>
          </a:p>
        </p:txBody>
      </p:sp>
      <p:sp>
        <p:nvSpPr>
          <p:cNvPr id="128002" name="Rectangle 3"/>
          <p:cNvSpPr>
            <a:spLocks noGrp="1" noChangeArrowheads="1"/>
          </p:cNvSpPr>
          <p:nvPr>
            <p:ph type="title" idx="4294967295"/>
          </p:nvPr>
        </p:nvSpPr>
        <p:spPr>
          <a:xfrm>
            <a:off x="285750" y="115888"/>
            <a:ext cx="8715375" cy="952500"/>
          </a:xfrm>
          <a:solidFill>
            <a:srgbClr val="FFB400"/>
          </a:solidFill>
          <a:ln w="76200">
            <a:solidFill>
              <a:srgbClr val="713B0E"/>
            </a:solidFill>
          </a:ln>
        </p:spPr>
        <p:txBody>
          <a:bodyPr lIns="91414" tIns="45706" rIns="91414" bIns="45706"/>
          <a:lstStyle/>
          <a:p>
            <a:pPr eaLnBrk="1" hangingPunct="1"/>
            <a:r>
              <a:rPr lang="tr-TR" altLang="ko-KR" sz="2600" smtClean="0">
                <a:solidFill>
                  <a:schemeClr val="tx1"/>
                </a:solidFill>
                <a:latin typeface="Arial" pitchFamily="34" charset="0"/>
                <a:ea typeface="ＭＳ Ｐゴシック" charset="-128"/>
                <a:cs typeface="Arial" pitchFamily="34" charset="0"/>
              </a:rPr>
              <a:t>İ</a:t>
            </a:r>
            <a:r>
              <a:rPr lang="en-US" altLang="ko-KR" sz="2600" smtClean="0">
                <a:solidFill>
                  <a:schemeClr val="tx1"/>
                </a:solidFill>
                <a:latin typeface="Arial" pitchFamily="34" charset="0"/>
                <a:ea typeface="ＭＳ Ｐゴシック" charset="-128"/>
                <a:cs typeface="Arial" pitchFamily="34" charset="0"/>
              </a:rPr>
              <a:t>n</a:t>
            </a:r>
            <a:r>
              <a:rPr lang="tr-TR" altLang="ko-KR" sz="2600" smtClean="0">
                <a:solidFill>
                  <a:schemeClr val="tx1"/>
                </a:solidFill>
                <a:latin typeface="Arial" pitchFamily="34" charset="0"/>
                <a:ea typeface="ＭＳ Ｐゴシック" charset="-128"/>
                <a:cs typeface="Arial" pitchFamily="34" charset="0"/>
              </a:rPr>
              <a:t>k</a:t>
            </a:r>
            <a:r>
              <a:rPr lang="en-US" altLang="ko-KR" sz="2600" smtClean="0">
                <a:solidFill>
                  <a:schemeClr val="tx1"/>
                </a:solidFill>
                <a:latin typeface="Arial" pitchFamily="34" charset="0"/>
                <a:ea typeface="ＭＳ Ｐゴシック" charset="-128"/>
                <a:cs typeface="Arial" pitchFamily="34" charset="0"/>
              </a:rPr>
              <a:t>retin</a:t>
            </a:r>
            <a:r>
              <a:rPr lang="tr-TR" altLang="ko-KR" sz="2600" smtClean="0">
                <a:solidFill>
                  <a:schemeClr val="tx1"/>
                </a:solidFill>
                <a:latin typeface="Arial" pitchFamily="34" charset="0"/>
                <a:ea typeface="ＭＳ Ｐゴシック" charset="-128"/>
                <a:cs typeface="Arial" pitchFamily="34" charset="0"/>
              </a:rPr>
              <a:t>ler</a:t>
            </a:r>
            <a:r>
              <a:rPr lang="en-US" altLang="ko-KR" sz="2600" smtClean="0">
                <a:solidFill>
                  <a:schemeClr val="tx1"/>
                </a:solidFill>
                <a:latin typeface="Arial" pitchFamily="34" charset="0"/>
                <a:ea typeface="ＭＳ Ｐゴシック" charset="-128"/>
                <a:cs typeface="Arial" pitchFamily="34" charset="0"/>
              </a:rPr>
              <a:t> </a:t>
            </a:r>
            <a:r>
              <a:rPr lang="tr-TR" altLang="ko-KR" sz="2600" smtClean="0">
                <a:solidFill>
                  <a:schemeClr val="tx1"/>
                </a:solidFill>
                <a:latin typeface="Arial" pitchFamily="34" charset="0"/>
                <a:ea typeface="ＭＳ Ｐゴシック" charset="-128"/>
                <a:cs typeface="Arial" pitchFamily="34" charset="0"/>
              </a:rPr>
              <a:t>Adacık Hücre Fonksiyonu Üzerindeki </a:t>
            </a:r>
            <a:br>
              <a:rPr lang="tr-TR" altLang="ko-KR" sz="2600" smtClean="0">
                <a:solidFill>
                  <a:schemeClr val="tx1"/>
                </a:solidFill>
                <a:latin typeface="Arial" pitchFamily="34" charset="0"/>
                <a:ea typeface="ＭＳ Ｐゴシック" charset="-128"/>
                <a:cs typeface="Arial" pitchFamily="34" charset="0"/>
              </a:rPr>
            </a:br>
            <a:r>
              <a:rPr lang="tr-TR" altLang="ko-KR" sz="2600" smtClean="0">
                <a:solidFill>
                  <a:schemeClr val="tx1"/>
                </a:solidFill>
                <a:latin typeface="Arial" pitchFamily="34" charset="0"/>
                <a:ea typeface="ＭＳ Ｐゴシック" charset="-128"/>
                <a:cs typeface="Arial" pitchFamily="34" charset="0"/>
              </a:rPr>
              <a:t>Etkileri Yoluyla Glukoz Homeostazını Düzenlerler</a:t>
            </a:r>
            <a:endParaRPr lang="en-US" altLang="ko-KR" sz="2600" smtClean="0">
              <a:solidFill>
                <a:schemeClr val="tx1"/>
              </a:solidFill>
              <a:latin typeface="Arial" pitchFamily="34" charset="0"/>
              <a:ea typeface="ＭＳ Ｐゴシック" charset="-128"/>
              <a:cs typeface="Arial" pitchFamily="34" charset="0"/>
            </a:endParaRPr>
          </a:p>
        </p:txBody>
      </p:sp>
      <p:grpSp>
        <p:nvGrpSpPr>
          <p:cNvPr id="128003" name="Group 43"/>
          <p:cNvGrpSpPr>
            <a:grpSpLocks/>
          </p:cNvGrpSpPr>
          <p:nvPr/>
        </p:nvGrpSpPr>
        <p:grpSpPr bwMode="auto">
          <a:xfrm>
            <a:off x="7632700" y="2636838"/>
            <a:ext cx="1511300" cy="2111375"/>
            <a:chOff x="4727" y="1672"/>
            <a:chExt cx="952" cy="1330"/>
          </a:xfrm>
        </p:grpSpPr>
        <p:sp>
          <p:nvSpPr>
            <p:cNvPr id="128042" name="Text Box 8"/>
            <p:cNvSpPr txBox="1">
              <a:spLocks noChangeArrowheads="1"/>
            </p:cNvSpPr>
            <p:nvPr/>
          </p:nvSpPr>
          <p:spPr bwMode="auto">
            <a:xfrm>
              <a:off x="4727" y="2153"/>
              <a:ext cx="952" cy="332"/>
            </a:xfrm>
            <a:prstGeom prst="rect">
              <a:avLst/>
            </a:prstGeom>
            <a:solidFill>
              <a:srgbClr val="D7007E"/>
            </a:solidFill>
            <a:ln w="9525">
              <a:solidFill>
                <a:schemeClr val="tx1"/>
              </a:solidFill>
              <a:miter lim="800000"/>
              <a:headEnd/>
              <a:tailEnd/>
            </a:ln>
          </p:spPr>
          <p:txBody>
            <a:bodyPr lIns="91414" tIns="45706" rIns="91414" bIns="45706">
              <a:spAutoFit/>
            </a:bodyPr>
            <a:lstStyle/>
            <a:p>
              <a:pPr algn="ctr"/>
              <a:r>
                <a:rPr lang="tr-TR" altLang="ko-KR" sz="1400" b="1">
                  <a:latin typeface="Arial" pitchFamily="34" charset="0"/>
                </a:rPr>
                <a:t>Kan </a:t>
              </a:r>
              <a:r>
                <a:rPr lang="en-US" altLang="ko-KR" sz="1400" b="1">
                  <a:latin typeface="Avant Garde" charset="0"/>
                </a:rPr>
                <a:t>glu</a:t>
              </a:r>
              <a:r>
                <a:rPr lang="tr-TR" altLang="ko-KR" sz="1400" b="1">
                  <a:latin typeface="Arial" pitchFamily="34" charset="0"/>
                </a:rPr>
                <a:t>koz</a:t>
              </a:r>
              <a:r>
                <a:rPr lang="en-US" altLang="ko-KR" sz="1400" b="1">
                  <a:latin typeface="Avant Garde" charset="0"/>
                </a:rPr>
                <a:t> </a:t>
              </a:r>
              <a:r>
                <a:rPr lang="tr-TR" altLang="ko-KR" sz="1400" b="1">
                  <a:latin typeface="Arial" pitchFamily="34" charset="0"/>
                </a:rPr>
                <a:t>k</a:t>
              </a:r>
              <a:r>
                <a:rPr lang="en-US" altLang="ko-KR" sz="1400" b="1">
                  <a:latin typeface="Avant Garde" charset="0"/>
                </a:rPr>
                <a:t>ontrol</a:t>
              </a:r>
              <a:r>
                <a:rPr lang="tr-TR" altLang="ko-KR" sz="1400" b="1">
                  <a:latin typeface="Arial" pitchFamily="34" charset="0"/>
                </a:rPr>
                <a:t>ü</a:t>
              </a:r>
              <a:endParaRPr lang="en-US" altLang="ko-KR" sz="1400" b="1">
                <a:latin typeface="Arial" pitchFamily="34" charset="0"/>
              </a:endParaRPr>
            </a:p>
          </p:txBody>
        </p:sp>
        <p:grpSp>
          <p:nvGrpSpPr>
            <p:cNvPr id="128043" name="Group 9"/>
            <p:cNvGrpSpPr>
              <a:grpSpLocks/>
            </p:cNvGrpSpPr>
            <p:nvPr/>
          </p:nvGrpSpPr>
          <p:grpSpPr bwMode="auto">
            <a:xfrm>
              <a:off x="4929" y="1672"/>
              <a:ext cx="253" cy="1330"/>
              <a:chOff x="4929" y="1672"/>
              <a:chExt cx="253" cy="1330"/>
            </a:xfrm>
          </p:grpSpPr>
          <p:cxnSp>
            <p:nvCxnSpPr>
              <p:cNvPr id="128044" name="AutoShape 10"/>
              <p:cNvCxnSpPr>
                <a:cxnSpLocks noChangeShapeType="1"/>
              </p:cNvCxnSpPr>
              <p:nvPr/>
            </p:nvCxnSpPr>
            <p:spPr bwMode="auto">
              <a:xfrm>
                <a:off x="4929" y="1672"/>
                <a:ext cx="244" cy="461"/>
              </a:xfrm>
              <a:prstGeom prst="bentConnector2">
                <a:avLst/>
              </a:prstGeom>
              <a:noFill/>
              <a:ln w="57150">
                <a:solidFill>
                  <a:schemeClr val="tx1"/>
                </a:solidFill>
                <a:miter lim="800000"/>
                <a:headEnd type="none" w="sm" len="sm"/>
                <a:tailEnd type="stealth" w="sm" len="sm"/>
              </a:ln>
            </p:spPr>
          </p:cxnSp>
          <p:cxnSp>
            <p:nvCxnSpPr>
              <p:cNvPr id="128045" name="AutoShape 11"/>
              <p:cNvCxnSpPr>
                <a:cxnSpLocks noChangeShapeType="1"/>
              </p:cNvCxnSpPr>
              <p:nvPr/>
            </p:nvCxnSpPr>
            <p:spPr bwMode="auto">
              <a:xfrm flipV="1">
                <a:off x="4942" y="2511"/>
                <a:ext cx="240" cy="491"/>
              </a:xfrm>
              <a:prstGeom prst="bentConnector2">
                <a:avLst/>
              </a:prstGeom>
              <a:noFill/>
              <a:ln w="57150">
                <a:solidFill>
                  <a:schemeClr val="tx1"/>
                </a:solidFill>
                <a:miter lim="800000"/>
                <a:headEnd type="none" w="sm" len="sm"/>
                <a:tailEnd type="stealth" w="sm" len="sm"/>
              </a:ln>
            </p:spPr>
          </p:cxnSp>
        </p:grpSp>
      </p:grpSp>
      <p:grpSp>
        <p:nvGrpSpPr>
          <p:cNvPr id="128004" name="Group 39"/>
          <p:cNvGrpSpPr>
            <a:grpSpLocks/>
          </p:cNvGrpSpPr>
          <p:nvPr/>
        </p:nvGrpSpPr>
        <p:grpSpPr bwMode="auto">
          <a:xfrm>
            <a:off x="1187450" y="2636838"/>
            <a:ext cx="990600" cy="1704975"/>
            <a:chOff x="752" y="1657"/>
            <a:chExt cx="624" cy="1074"/>
          </a:xfrm>
        </p:grpSpPr>
        <p:sp>
          <p:nvSpPr>
            <p:cNvPr id="128040" name="Text Box 13"/>
            <p:cNvSpPr txBox="1">
              <a:spLocks noChangeArrowheads="1"/>
            </p:cNvSpPr>
            <p:nvPr/>
          </p:nvSpPr>
          <p:spPr bwMode="auto">
            <a:xfrm>
              <a:off x="782" y="1657"/>
              <a:ext cx="576" cy="366"/>
            </a:xfrm>
            <a:prstGeom prst="rect">
              <a:avLst/>
            </a:prstGeom>
            <a:noFill/>
            <a:ln w="9525">
              <a:noFill/>
              <a:miter lim="800000"/>
              <a:headEnd/>
              <a:tailEnd/>
            </a:ln>
          </p:spPr>
          <p:txBody>
            <a:bodyPr lIns="91414" tIns="45706" rIns="91414" bIns="45706">
              <a:spAutoFit/>
            </a:bodyPr>
            <a:lstStyle/>
            <a:p>
              <a:r>
                <a:rPr lang="en-US" altLang="ko-KR" sz="1600" b="1">
                  <a:latin typeface="Arial" pitchFamily="34" charset="0"/>
                </a:rPr>
                <a:t>G</a:t>
              </a:r>
              <a:r>
                <a:rPr lang="tr-TR" altLang="ko-KR" sz="1600" b="1">
                  <a:latin typeface="Arial" pitchFamily="34" charset="0"/>
                </a:rPr>
                <a:t>İS</a:t>
              </a:r>
            </a:p>
            <a:p>
              <a:r>
                <a:rPr lang="tr-TR" altLang="ko-KR" sz="1600" b="1">
                  <a:latin typeface="Arial" pitchFamily="34" charset="0"/>
                </a:rPr>
                <a:t>sistem</a:t>
              </a:r>
              <a:r>
                <a:rPr lang="en-US" altLang="ko-KR" sz="1600" b="1">
                  <a:latin typeface="Arial" pitchFamily="34" charset="0"/>
                </a:rPr>
                <a:t> </a:t>
              </a:r>
              <a:endParaRPr lang="en-US" altLang="ko-KR" sz="700" b="1">
                <a:latin typeface="Arial" pitchFamily="34" charset="0"/>
              </a:endParaRPr>
            </a:p>
          </p:txBody>
        </p:sp>
        <p:pic>
          <p:nvPicPr>
            <p:cNvPr id="128041" name="Picture 14" descr="intestine-L"/>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52" y="1971"/>
              <a:ext cx="624" cy="760"/>
            </a:xfrm>
            <a:prstGeom prst="rect">
              <a:avLst/>
            </a:prstGeom>
            <a:noFill/>
            <a:ln w="9525">
              <a:noFill/>
              <a:miter lim="800000"/>
              <a:headEnd/>
              <a:tailEnd/>
            </a:ln>
          </p:spPr>
        </p:pic>
      </p:grpSp>
      <p:grpSp>
        <p:nvGrpSpPr>
          <p:cNvPr id="128005" name="Group 15"/>
          <p:cNvGrpSpPr>
            <a:grpSpLocks/>
          </p:cNvGrpSpPr>
          <p:nvPr/>
        </p:nvGrpSpPr>
        <p:grpSpPr bwMode="auto">
          <a:xfrm>
            <a:off x="2916238" y="3716338"/>
            <a:ext cx="5187950" cy="2463800"/>
            <a:chOff x="2205" y="2250"/>
            <a:chExt cx="2846" cy="1336"/>
          </a:xfrm>
        </p:grpSpPr>
        <p:sp>
          <p:nvSpPr>
            <p:cNvPr id="128034" name="Text Box 16"/>
            <p:cNvSpPr txBox="1">
              <a:spLocks noChangeArrowheads="1"/>
            </p:cNvSpPr>
            <p:nvPr/>
          </p:nvSpPr>
          <p:spPr bwMode="auto">
            <a:xfrm>
              <a:off x="2636" y="2924"/>
              <a:ext cx="1195" cy="545"/>
            </a:xfrm>
            <a:prstGeom prst="rect">
              <a:avLst/>
            </a:prstGeom>
            <a:noFill/>
            <a:ln w="19050">
              <a:noFill/>
              <a:miter lim="800000"/>
              <a:headEnd/>
              <a:tailEnd/>
            </a:ln>
          </p:spPr>
          <p:txBody>
            <a:bodyPr lIns="91414" tIns="45706" rIns="91414" bIns="45706">
              <a:spAutoFit/>
            </a:bodyPr>
            <a:lstStyle/>
            <a:p>
              <a:pPr algn="ctr">
                <a:buFont typeface="Wingdings 3" pitchFamily="18" charset="2"/>
                <a:buChar char="ä"/>
              </a:pPr>
              <a:r>
                <a:rPr lang="ko-KR" altLang="en-US" b="1">
                  <a:latin typeface="Avant Garde" charset="0"/>
                </a:rPr>
                <a:t> </a:t>
              </a:r>
              <a:r>
                <a:rPr lang="en-US" altLang="ko-KR" b="1">
                  <a:latin typeface="Avant Garde" charset="0"/>
                </a:rPr>
                <a:t>Glu</a:t>
              </a:r>
              <a:r>
                <a:rPr lang="tr-TR" altLang="ko-KR" b="1">
                  <a:latin typeface="Arial" pitchFamily="34" charset="0"/>
                </a:rPr>
                <a:t>k</a:t>
              </a:r>
              <a:r>
                <a:rPr lang="en-US" altLang="ko-KR" b="1">
                  <a:latin typeface="Avant Garde" charset="0"/>
                </a:rPr>
                <a:t>agon </a:t>
              </a:r>
            </a:p>
            <a:p>
              <a:pPr algn="ctr">
                <a:buFont typeface="Wingdings 3" pitchFamily="18" charset="2"/>
                <a:buNone/>
              </a:pPr>
              <a:r>
                <a:rPr lang="en-US" altLang="ko-KR" sz="1400" b="1">
                  <a:latin typeface="Avant Garde" charset="0"/>
                </a:rPr>
                <a:t>Al</a:t>
              </a:r>
              <a:r>
                <a:rPr lang="tr-TR" altLang="ko-KR" sz="1400" b="1">
                  <a:latin typeface="Arial" pitchFamily="34" charset="0"/>
                </a:rPr>
                <a:t>fa hücrelerinden </a:t>
              </a:r>
              <a:r>
                <a:rPr lang="en-US" altLang="ko-KR" sz="1400" b="1">
                  <a:latin typeface="Avant Garde" charset="0"/>
                </a:rPr>
                <a:t>(GLP-1)</a:t>
              </a:r>
              <a:br>
                <a:rPr lang="en-US" altLang="ko-KR" sz="1400" b="1">
                  <a:latin typeface="Avant Garde" charset="0"/>
                </a:rPr>
              </a:br>
              <a:r>
                <a:rPr lang="en-US" altLang="ko-KR" sz="1400" b="1">
                  <a:latin typeface="Avant Garde" charset="0"/>
                </a:rPr>
                <a:t>Glu</a:t>
              </a:r>
              <a:r>
                <a:rPr lang="tr-TR" altLang="ko-KR" sz="1400" b="1">
                  <a:latin typeface="Arial" pitchFamily="34" charset="0"/>
                </a:rPr>
                <a:t>koza bağımlı</a:t>
              </a:r>
              <a:endParaRPr lang="el-GR" sz="1400" b="1">
                <a:latin typeface="Avant Garde" charset="0"/>
              </a:endParaRPr>
            </a:p>
          </p:txBody>
        </p:sp>
        <p:sp>
          <p:nvSpPr>
            <p:cNvPr id="128035" name="Text Box 17"/>
            <p:cNvSpPr txBox="1">
              <a:spLocks noChangeArrowheads="1"/>
            </p:cNvSpPr>
            <p:nvPr/>
          </p:nvSpPr>
          <p:spPr bwMode="auto">
            <a:xfrm>
              <a:off x="4004" y="2782"/>
              <a:ext cx="1047" cy="797"/>
            </a:xfrm>
            <a:prstGeom prst="rect">
              <a:avLst/>
            </a:prstGeom>
            <a:solidFill>
              <a:srgbClr val="6EBE1E"/>
            </a:solidFill>
            <a:ln w="9525">
              <a:solidFill>
                <a:schemeClr val="tx1"/>
              </a:solidFill>
              <a:miter lim="800000"/>
              <a:headEnd/>
              <a:tailEnd/>
            </a:ln>
          </p:spPr>
          <p:txBody>
            <a:bodyPr lIns="45706" tIns="45706" rIns="45706" bIns="45706"/>
            <a:lstStyle/>
            <a:p>
              <a:endParaRPr lang="ko-KR" altLang="en-US" sz="1200" b="1">
                <a:solidFill>
                  <a:srgbClr val="000000"/>
                </a:solidFill>
                <a:latin typeface="Avant Garde" charset="0"/>
              </a:endParaRPr>
            </a:p>
          </p:txBody>
        </p:sp>
        <p:sp>
          <p:nvSpPr>
            <p:cNvPr id="128036" name="Freeform 18"/>
            <p:cNvSpPr>
              <a:spLocks/>
            </p:cNvSpPr>
            <p:nvPr/>
          </p:nvSpPr>
          <p:spPr bwMode="auto">
            <a:xfrm>
              <a:off x="2882" y="2351"/>
              <a:ext cx="1098" cy="768"/>
            </a:xfrm>
            <a:custGeom>
              <a:avLst/>
              <a:gdLst>
                <a:gd name="T0" fmla="*/ 0 w 1098"/>
                <a:gd name="T1" fmla="*/ 0 h 768"/>
                <a:gd name="T2" fmla="*/ 1098 w 1098"/>
                <a:gd name="T3" fmla="*/ 768 h 768"/>
                <a:gd name="T4" fmla="*/ 0 60000 65536"/>
                <a:gd name="T5" fmla="*/ 0 60000 65536"/>
                <a:gd name="T6" fmla="*/ 0 w 1098"/>
                <a:gd name="T7" fmla="*/ 0 h 768"/>
                <a:gd name="T8" fmla="*/ 1098 w 1098"/>
                <a:gd name="T9" fmla="*/ 768 h 768"/>
              </a:gdLst>
              <a:ahLst/>
              <a:cxnLst>
                <a:cxn ang="T4">
                  <a:pos x="T0" y="T1"/>
                </a:cxn>
                <a:cxn ang="T5">
                  <a:pos x="T2" y="T3"/>
                </a:cxn>
              </a:cxnLst>
              <a:rect l="T6" t="T7" r="T8" b="T9"/>
              <a:pathLst>
                <a:path w="1098" h="768">
                  <a:moveTo>
                    <a:pt x="0" y="0"/>
                  </a:moveTo>
                  <a:lnTo>
                    <a:pt x="1098" y="768"/>
                  </a:lnTo>
                </a:path>
              </a:pathLst>
            </a:custGeom>
            <a:noFill/>
            <a:ln w="57150">
              <a:solidFill>
                <a:schemeClr val="tx1"/>
              </a:solidFill>
              <a:round/>
              <a:headEnd/>
              <a:tailEnd type="stealth" w="med" len="med"/>
            </a:ln>
          </p:spPr>
          <p:txBody>
            <a:bodyPr>
              <a:spAutoFit/>
            </a:bodyPr>
            <a:lstStyle/>
            <a:p>
              <a:endParaRPr lang="tr-TR"/>
            </a:p>
          </p:txBody>
        </p:sp>
        <p:sp>
          <p:nvSpPr>
            <p:cNvPr id="128037" name="Text Box 19"/>
            <p:cNvSpPr txBox="1">
              <a:spLocks noChangeArrowheads="1"/>
            </p:cNvSpPr>
            <p:nvPr/>
          </p:nvSpPr>
          <p:spPr bwMode="auto">
            <a:xfrm>
              <a:off x="2205" y="2250"/>
              <a:ext cx="101" cy="165"/>
            </a:xfrm>
            <a:prstGeom prst="rect">
              <a:avLst/>
            </a:prstGeom>
            <a:noFill/>
            <a:ln w="9525">
              <a:noFill/>
              <a:miter lim="800000"/>
              <a:headEnd/>
              <a:tailEnd/>
            </a:ln>
          </p:spPr>
          <p:txBody>
            <a:bodyPr wrap="none" lIns="91414" tIns="45706" rIns="91414" bIns="45706">
              <a:spAutoFit/>
            </a:bodyPr>
            <a:lstStyle/>
            <a:p>
              <a:endParaRPr lang="el-GR" sz="1400" b="1">
                <a:solidFill>
                  <a:schemeClr val="bg1"/>
                </a:solidFill>
                <a:latin typeface="Avant Garde" charset="0"/>
              </a:endParaRPr>
            </a:p>
          </p:txBody>
        </p:sp>
        <p:pic>
          <p:nvPicPr>
            <p:cNvPr id="128038" name="Picture 20" descr="LIVER-L"/>
            <p:cNvPicPr>
              <a:picLocks noChangeAspect="1" noChangeArrowheads="1"/>
            </p:cNvPicPr>
            <p:nvPr/>
          </p:nvPicPr>
          <p:blipFill>
            <a:blip r:embed="rId4">
              <a:clrChange>
                <a:clrFrom>
                  <a:srgbClr val="FFFFFF"/>
                </a:clrFrom>
                <a:clrTo>
                  <a:srgbClr val="FFFFFF">
                    <a:alpha val="0"/>
                  </a:srgbClr>
                </a:clrTo>
              </a:clrChange>
              <a:lum bright="-6000"/>
            </a:blip>
            <a:srcRect/>
            <a:stretch>
              <a:fillRect/>
            </a:stretch>
          </p:blipFill>
          <p:spPr bwMode="auto">
            <a:xfrm>
              <a:off x="4469" y="3048"/>
              <a:ext cx="575" cy="423"/>
            </a:xfrm>
            <a:prstGeom prst="rect">
              <a:avLst/>
            </a:prstGeom>
            <a:noFill/>
            <a:ln w="9525">
              <a:noFill/>
              <a:miter lim="800000"/>
              <a:headEnd/>
              <a:tailEnd/>
            </a:ln>
          </p:spPr>
        </p:pic>
        <p:sp>
          <p:nvSpPr>
            <p:cNvPr id="128039" name="Rectangle 21"/>
            <p:cNvSpPr>
              <a:spLocks noChangeArrowheads="1"/>
            </p:cNvSpPr>
            <p:nvPr/>
          </p:nvSpPr>
          <p:spPr bwMode="auto">
            <a:xfrm>
              <a:off x="3991" y="2777"/>
              <a:ext cx="945" cy="809"/>
            </a:xfrm>
            <a:prstGeom prst="rect">
              <a:avLst/>
            </a:prstGeom>
            <a:noFill/>
            <a:ln w="9525">
              <a:noFill/>
              <a:miter lim="800000"/>
              <a:headEnd/>
              <a:tailEnd/>
            </a:ln>
          </p:spPr>
          <p:txBody>
            <a:bodyPr lIns="91414" tIns="45706" rIns="91414" bIns="45706">
              <a:spAutoFit/>
            </a:bodyPr>
            <a:lstStyle/>
            <a:p>
              <a:pPr eaLnBrk="0" hangingPunct="0">
                <a:lnSpc>
                  <a:spcPct val="110000"/>
                </a:lnSpc>
              </a:pPr>
              <a:r>
                <a:rPr lang="tr-TR" altLang="ko-KR" sz="1400" b="1"/>
                <a:t>Artmış</a:t>
              </a:r>
              <a:r>
                <a:rPr lang="en-US" altLang="ko-KR" sz="1400" b="1"/>
                <a:t> insulin </a:t>
              </a:r>
              <a:r>
                <a:rPr lang="tr-TR" altLang="ko-KR" sz="1400" b="1"/>
                <a:t>ve azalmış </a:t>
              </a:r>
              <a:r>
                <a:rPr lang="en-US" altLang="ko-KR" sz="1400" b="1"/>
                <a:t/>
              </a:r>
              <a:br>
                <a:rPr lang="en-US" altLang="ko-KR" sz="1400" b="1"/>
              </a:br>
              <a:r>
                <a:rPr lang="en-US" altLang="ko-KR" sz="1400" b="1"/>
                <a:t>glu</a:t>
              </a:r>
              <a:r>
                <a:rPr lang="tr-TR" altLang="ko-KR" sz="1400" b="1"/>
                <a:t>k</a:t>
              </a:r>
              <a:r>
                <a:rPr lang="en-US" altLang="ko-KR" sz="1400" b="1"/>
                <a:t>agon </a:t>
              </a:r>
              <a:br>
                <a:rPr lang="en-US" altLang="ko-KR" sz="1400" b="1"/>
              </a:br>
              <a:r>
                <a:rPr lang="tr-TR" altLang="ko-KR" sz="1400" b="1"/>
                <a:t>hepatik </a:t>
              </a:r>
            </a:p>
            <a:p>
              <a:pPr eaLnBrk="0" hangingPunct="0">
                <a:lnSpc>
                  <a:spcPct val="110000"/>
                </a:lnSpc>
              </a:pPr>
              <a:r>
                <a:rPr lang="tr-TR" altLang="ko-KR" sz="1400" b="1"/>
                <a:t>glukoz </a:t>
              </a:r>
            </a:p>
            <a:p>
              <a:pPr eaLnBrk="0" hangingPunct="0">
                <a:lnSpc>
                  <a:spcPct val="110000"/>
                </a:lnSpc>
              </a:pPr>
              <a:r>
                <a:rPr lang="tr-TR" altLang="ko-KR" sz="1400" b="1"/>
                <a:t>üretimini azaltır</a:t>
              </a:r>
              <a:endParaRPr lang="en-US" altLang="ko-KR" sz="1400" b="1"/>
            </a:p>
          </p:txBody>
        </p:sp>
      </p:grpSp>
      <p:grpSp>
        <p:nvGrpSpPr>
          <p:cNvPr id="128006" name="Group 42"/>
          <p:cNvGrpSpPr>
            <a:grpSpLocks/>
          </p:cNvGrpSpPr>
          <p:nvPr/>
        </p:nvGrpSpPr>
        <p:grpSpPr bwMode="auto">
          <a:xfrm>
            <a:off x="4500563" y="1628775"/>
            <a:ext cx="3611562" cy="3279775"/>
            <a:chOff x="2828" y="1047"/>
            <a:chExt cx="2275" cy="2066"/>
          </a:xfrm>
        </p:grpSpPr>
        <p:sp>
          <p:nvSpPr>
            <p:cNvPr id="128028" name="Text Box 23"/>
            <p:cNvSpPr txBox="1">
              <a:spLocks noChangeArrowheads="1"/>
            </p:cNvSpPr>
            <p:nvPr/>
          </p:nvSpPr>
          <p:spPr bwMode="auto">
            <a:xfrm>
              <a:off x="2828" y="1047"/>
              <a:ext cx="1145" cy="767"/>
            </a:xfrm>
            <a:prstGeom prst="rect">
              <a:avLst/>
            </a:prstGeom>
            <a:noFill/>
            <a:ln w="19050">
              <a:noFill/>
              <a:miter lim="800000"/>
              <a:headEnd/>
              <a:tailEnd/>
            </a:ln>
          </p:spPr>
          <p:txBody>
            <a:bodyPr wrap="none" lIns="91414" tIns="45706" rIns="91414" bIns="45706">
              <a:spAutoFit/>
            </a:bodyPr>
            <a:lstStyle/>
            <a:p>
              <a:pPr algn="ctr"/>
              <a:r>
                <a:rPr lang="en-US" altLang="ko-KR" sz="1400" b="1">
                  <a:latin typeface="Arial" pitchFamily="34" charset="0"/>
                  <a:sym typeface="Wingdings" pitchFamily="2" charset="2"/>
                </a:rPr>
                <a:t>Glu</a:t>
              </a:r>
              <a:r>
                <a:rPr lang="tr-TR" altLang="ko-KR" sz="1400" b="1">
                  <a:latin typeface="Arial" pitchFamily="34" charset="0"/>
                  <a:sym typeface="Wingdings" pitchFamily="2" charset="2"/>
                </a:rPr>
                <a:t>koza bağımlı</a:t>
              </a:r>
              <a:endParaRPr lang="en-US" altLang="ko-KR" sz="1400" b="1">
                <a:latin typeface="Arial" pitchFamily="34" charset="0"/>
                <a:sym typeface="Wingdings" pitchFamily="2" charset="2"/>
              </a:endParaRPr>
            </a:p>
            <a:p>
              <a:pPr algn="ctr">
                <a:buFont typeface="Wingdings" pitchFamily="2" charset="2"/>
                <a:buChar char="é"/>
              </a:pPr>
              <a:r>
                <a:rPr lang="en-US" altLang="ko-KR" b="1">
                  <a:latin typeface="Arial" pitchFamily="34" charset="0"/>
                </a:rPr>
                <a:t> </a:t>
              </a:r>
              <a:r>
                <a:rPr lang="tr-TR" altLang="ko-KR" b="1">
                  <a:latin typeface="Arial" pitchFamily="34" charset="0"/>
                </a:rPr>
                <a:t>İ</a:t>
              </a:r>
              <a:r>
                <a:rPr lang="en-US" altLang="ko-KR" b="1">
                  <a:latin typeface="Arial" pitchFamily="34" charset="0"/>
                </a:rPr>
                <a:t>ns</a:t>
              </a:r>
              <a:r>
                <a:rPr lang="tr-TR" altLang="ko-KR" b="1">
                  <a:latin typeface="Arial" pitchFamily="34" charset="0"/>
                </a:rPr>
                <a:t>ü</a:t>
              </a:r>
              <a:r>
                <a:rPr lang="en-US" altLang="ko-KR" b="1">
                  <a:latin typeface="Arial" pitchFamily="34" charset="0"/>
                </a:rPr>
                <a:t>lin </a:t>
              </a:r>
            </a:p>
            <a:p>
              <a:pPr algn="ctr">
                <a:buFont typeface="Wingdings" pitchFamily="2" charset="2"/>
                <a:buNone/>
              </a:pPr>
              <a:r>
                <a:rPr lang="en-US" altLang="ko-KR" sz="1400" b="1">
                  <a:latin typeface="Arial" pitchFamily="34" charset="0"/>
                </a:rPr>
                <a:t>beta </a:t>
              </a:r>
              <a:r>
                <a:rPr lang="tr-TR" altLang="ko-KR" sz="1400" b="1">
                  <a:latin typeface="Arial" pitchFamily="34" charset="0"/>
                </a:rPr>
                <a:t>hücrelerinden </a:t>
              </a:r>
            </a:p>
            <a:p>
              <a:pPr algn="ctr">
                <a:buFont typeface="Wingdings" pitchFamily="2" charset="2"/>
                <a:buNone/>
              </a:pPr>
              <a:r>
                <a:rPr lang="en-US" altLang="ko-KR" sz="1400" b="1">
                  <a:latin typeface="Arial" pitchFamily="34" charset="0"/>
                </a:rPr>
                <a:t/>
              </a:r>
              <a:br>
                <a:rPr lang="en-US" altLang="ko-KR" sz="1400" b="1">
                  <a:latin typeface="Arial" pitchFamily="34" charset="0"/>
                </a:rPr>
              </a:br>
              <a:r>
                <a:rPr lang="en-US" altLang="ko-KR" sz="1400" b="1">
                  <a:latin typeface="Arial" pitchFamily="34" charset="0"/>
                </a:rPr>
                <a:t>(GLP-1 </a:t>
              </a:r>
              <a:r>
                <a:rPr lang="tr-TR" altLang="ko-KR" sz="1400" b="1">
                  <a:latin typeface="Arial" pitchFamily="34" charset="0"/>
                </a:rPr>
                <a:t>ve</a:t>
              </a:r>
              <a:r>
                <a:rPr lang="en-US" altLang="ko-KR" sz="1400" b="1">
                  <a:latin typeface="Arial" pitchFamily="34" charset="0"/>
                </a:rPr>
                <a:t> GIP)</a:t>
              </a:r>
              <a:endParaRPr lang="el-GR" sz="1400" b="1">
                <a:latin typeface="Arial" pitchFamily="34" charset="0"/>
              </a:endParaRPr>
            </a:p>
          </p:txBody>
        </p:sp>
        <p:grpSp>
          <p:nvGrpSpPr>
            <p:cNvPr id="128029" name="Group 41"/>
            <p:cNvGrpSpPr>
              <a:grpSpLocks/>
            </p:cNvGrpSpPr>
            <p:nvPr/>
          </p:nvGrpSpPr>
          <p:grpSpPr bwMode="auto">
            <a:xfrm>
              <a:off x="2855" y="1117"/>
              <a:ext cx="2248" cy="1996"/>
              <a:chOff x="2855" y="1117"/>
              <a:chExt cx="2248" cy="1996"/>
            </a:xfrm>
          </p:grpSpPr>
          <p:sp>
            <p:nvSpPr>
              <p:cNvPr id="128030" name="Text Box 22"/>
              <p:cNvSpPr txBox="1">
                <a:spLocks noChangeArrowheads="1"/>
              </p:cNvSpPr>
              <p:nvPr/>
            </p:nvSpPr>
            <p:spPr bwMode="auto">
              <a:xfrm>
                <a:off x="4013" y="1117"/>
                <a:ext cx="1090" cy="936"/>
              </a:xfrm>
              <a:prstGeom prst="rect">
                <a:avLst/>
              </a:prstGeom>
              <a:solidFill>
                <a:srgbClr val="6EBE1E"/>
              </a:solidFill>
              <a:ln w="9525">
                <a:noFill/>
                <a:miter lim="800000"/>
                <a:headEnd/>
                <a:tailEnd/>
              </a:ln>
            </p:spPr>
            <p:txBody>
              <a:bodyPr lIns="45706" tIns="45706" rIns="45706" bIns="45706"/>
              <a:lstStyle/>
              <a:p>
                <a:endParaRPr lang="ko-KR" altLang="en-US" sz="1200" b="1">
                  <a:latin typeface="Arial" pitchFamily="34" charset="0"/>
                </a:endParaRPr>
              </a:p>
            </p:txBody>
          </p:sp>
          <p:sp>
            <p:nvSpPr>
              <p:cNvPr id="128031" name="Freeform 25"/>
              <p:cNvSpPr>
                <a:spLocks/>
              </p:cNvSpPr>
              <p:nvPr/>
            </p:nvSpPr>
            <p:spPr bwMode="auto">
              <a:xfrm>
                <a:off x="2855" y="1770"/>
                <a:ext cx="1147" cy="1343"/>
              </a:xfrm>
              <a:custGeom>
                <a:avLst/>
                <a:gdLst>
                  <a:gd name="T0" fmla="*/ 1147 w 1147"/>
                  <a:gd name="T1" fmla="*/ 0 h 1343"/>
                  <a:gd name="T2" fmla="*/ 0 w 1147"/>
                  <a:gd name="T3" fmla="*/ 507 h 1343"/>
                  <a:gd name="T4" fmla="*/ 779 w 1147"/>
                  <a:gd name="T5" fmla="*/ 818 h 1343"/>
                  <a:gd name="T6" fmla="*/ 1044 w 1147"/>
                  <a:gd name="T7" fmla="*/ 1343 h 1343"/>
                  <a:gd name="T8" fmla="*/ 0 60000 65536"/>
                  <a:gd name="T9" fmla="*/ 0 60000 65536"/>
                  <a:gd name="T10" fmla="*/ 0 60000 65536"/>
                  <a:gd name="T11" fmla="*/ 0 60000 65536"/>
                  <a:gd name="T12" fmla="*/ 0 w 1147"/>
                  <a:gd name="T13" fmla="*/ 0 h 1343"/>
                  <a:gd name="T14" fmla="*/ 1147 w 1147"/>
                  <a:gd name="T15" fmla="*/ 1343 h 1343"/>
                </a:gdLst>
                <a:ahLst/>
                <a:cxnLst>
                  <a:cxn ang="T8">
                    <a:pos x="T0" y="T1"/>
                  </a:cxn>
                  <a:cxn ang="T9">
                    <a:pos x="T2" y="T3"/>
                  </a:cxn>
                  <a:cxn ang="T10">
                    <a:pos x="T4" y="T5"/>
                  </a:cxn>
                  <a:cxn ang="T11">
                    <a:pos x="T6" y="T7"/>
                  </a:cxn>
                </a:cxnLst>
                <a:rect l="T12" t="T13" r="T14" b="T15"/>
                <a:pathLst>
                  <a:path w="1147" h="1343">
                    <a:moveTo>
                      <a:pt x="1147" y="0"/>
                    </a:moveTo>
                    <a:cubicBezTo>
                      <a:pt x="956" y="84"/>
                      <a:pt x="61" y="371"/>
                      <a:pt x="0" y="507"/>
                    </a:cubicBezTo>
                    <a:cubicBezTo>
                      <a:pt x="170" y="471"/>
                      <a:pt x="647" y="610"/>
                      <a:pt x="779" y="818"/>
                    </a:cubicBezTo>
                    <a:cubicBezTo>
                      <a:pt x="911" y="1026"/>
                      <a:pt x="989" y="1234"/>
                      <a:pt x="1044" y="1343"/>
                    </a:cubicBezTo>
                  </a:path>
                </a:pathLst>
              </a:custGeom>
              <a:noFill/>
              <a:ln w="57150">
                <a:solidFill>
                  <a:schemeClr val="tx1"/>
                </a:solidFill>
                <a:round/>
                <a:headEnd type="stealth" w="med" len="med"/>
                <a:tailEnd/>
              </a:ln>
            </p:spPr>
            <p:txBody>
              <a:bodyPr>
                <a:spAutoFit/>
              </a:bodyPr>
              <a:lstStyle/>
              <a:p>
                <a:endParaRPr lang="tr-TR"/>
              </a:p>
            </p:txBody>
          </p:sp>
          <p:pic>
            <p:nvPicPr>
              <p:cNvPr id="128032" name="Picture 26" descr="Muscle-L"/>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rot="-582068">
                <a:off x="4484" y="1531"/>
                <a:ext cx="573" cy="396"/>
              </a:xfrm>
              <a:prstGeom prst="rect">
                <a:avLst/>
              </a:prstGeom>
              <a:noFill/>
              <a:ln w="9525">
                <a:noFill/>
                <a:miter lim="800000"/>
                <a:headEnd/>
                <a:tailEnd/>
              </a:ln>
            </p:spPr>
          </p:pic>
          <p:sp>
            <p:nvSpPr>
              <p:cNvPr id="128033" name="Rectangle 27"/>
              <p:cNvSpPr>
                <a:spLocks noChangeArrowheads="1"/>
              </p:cNvSpPr>
              <p:nvPr/>
            </p:nvSpPr>
            <p:spPr bwMode="auto">
              <a:xfrm>
                <a:off x="3991" y="1162"/>
                <a:ext cx="588" cy="793"/>
              </a:xfrm>
              <a:prstGeom prst="rect">
                <a:avLst/>
              </a:prstGeom>
              <a:noFill/>
              <a:ln w="9525">
                <a:noFill/>
                <a:miter lim="800000"/>
                <a:headEnd/>
                <a:tailEnd/>
              </a:ln>
            </p:spPr>
            <p:txBody>
              <a:bodyPr wrap="none" lIns="91414" tIns="45706" rIns="91414" bIns="45706">
                <a:spAutoFit/>
              </a:bodyPr>
              <a:lstStyle/>
              <a:p>
                <a:pPr>
                  <a:lnSpc>
                    <a:spcPct val="110000"/>
                  </a:lnSpc>
                </a:pPr>
                <a:r>
                  <a:rPr lang="tr-TR" altLang="ko-KR" sz="1400" b="1"/>
                  <a:t>İnsulin</a:t>
                </a:r>
                <a:r>
                  <a:rPr lang="en-US" altLang="ko-KR" sz="1400" b="1"/>
                  <a:t/>
                </a:r>
                <a:br>
                  <a:rPr lang="en-US" altLang="ko-KR" sz="1400" b="1"/>
                </a:br>
                <a:r>
                  <a:rPr lang="tr-TR" altLang="ko-KR" sz="1400" b="1"/>
                  <a:t>periferik </a:t>
                </a:r>
              </a:p>
              <a:p>
                <a:pPr>
                  <a:lnSpc>
                    <a:spcPct val="110000"/>
                  </a:lnSpc>
                </a:pPr>
                <a:r>
                  <a:rPr lang="tr-TR" altLang="ko-KR" sz="1400" b="1"/>
                  <a:t>glukoz</a:t>
                </a:r>
              </a:p>
              <a:p>
                <a:pPr>
                  <a:lnSpc>
                    <a:spcPct val="110000"/>
                  </a:lnSpc>
                </a:pPr>
                <a:r>
                  <a:rPr lang="tr-TR" altLang="ko-KR" sz="1400" b="1"/>
                  <a:t>alımını </a:t>
                </a:r>
              </a:p>
              <a:p>
                <a:pPr>
                  <a:lnSpc>
                    <a:spcPct val="110000"/>
                  </a:lnSpc>
                </a:pPr>
                <a:r>
                  <a:rPr lang="tr-TR" altLang="ko-KR" sz="1400" b="1"/>
                  <a:t>artırır.</a:t>
                </a:r>
                <a:endParaRPr lang="en-US" altLang="ko-KR" sz="1400" b="1"/>
              </a:p>
            </p:txBody>
          </p:sp>
        </p:grpSp>
      </p:grpSp>
      <p:grpSp>
        <p:nvGrpSpPr>
          <p:cNvPr id="128007" name="Group 44"/>
          <p:cNvGrpSpPr>
            <a:grpSpLocks/>
          </p:cNvGrpSpPr>
          <p:nvPr/>
        </p:nvGrpSpPr>
        <p:grpSpPr bwMode="auto">
          <a:xfrm>
            <a:off x="395288" y="1341438"/>
            <a:ext cx="1285875" cy="2346325"/>
            <a:chOff x="243" y="863"/>
            <a:chExt cx="810" cy="1478"/>
          </a:xfrm>
        </p:grpSpPr>
        <p:cxnSp>
          <p:nvCxnSpPr>
            <p:cNvPr id="128024" name="AutoShape 12"/>
            <p:cNvCxnSpPr>
              <a:cxnSpLocks noChangeShapeType="1"/>
            </p:cNvCxnSpPr>
            <p:nvPr/>
          </p:nvCxnSpPr>
          <p:spPr bwMode="auto">
            <a:xfrm rot="16200000" flipH="1">
              <a:off x="343" y="1923"/>
              <a:ext cx="643" cy="194"/>
            </a:xfrm>
            <a:prstGeom prst="bentConnector2">
              <a:avLst/>
            </a:prstGeom>
            <a:noFill/>
            <a:ln w="57150">
              <a:solidFill>
                <a:schemeClr val="bg1"/>
              </a:solidFill>
              <a:miter lim="800000"/>
              <a:headEnd/>
              <a:tailEnd type="stealth" w="med" len="med"/>
            </a:ln>
          </p:spPr>
        </p:cxnSp>
        <p:grpSp>
          <p:nvGrpSpPr>
            <p:cNvPr id="128025" name="Group 28"/>
            <p:cNvGrpSpPr>
              <a:grpSpLocks/>
            </p:cNvGrpSpPr>
            <p:nvPr/>
          </p:nvGrpSpPr>
          <p:grpSpPr bwMode="auto">
            <a:xfrm>
              <a:off x="243" y="863"/>
              <a:ext cx="810" cy="811"/>
              <a:chOff x="243" y="863"/>
              <a:chExt cx="810" cy="811"/>
            </a:xfrm>
          </p:grpSpPr>
          <p:sp>
            <p:nvSpPr>
              <p:cNvPr id="128026" name="Text Box 29"/>
              <p:cNvSpPr txBox="1">
                <a:spLocks noChangeArrowheads="1"/>
              </p:cNvSpPr>
              <p:nvPr/>
            </p:nvSpPr>
            <p:spPr bwMode="auto">
              <a:xfrm>
                <a:off x="243" y="863"/>
                <a:ext cx="810" cy="452"/>
              </a:xfrm>
              <a:prstGeom prst="rect">
                <a:avLst/>
              </a:prstGeom>
              <a:noFill/>
              <a:ln w="9525">
                <a:noFill/>
                <a:miter lim="800000"/>
                <a:headEnd/>
                <a:tailEnd/>
              </a:ln>
            </p:spPr>
            <p:txBody>
              <a:bodyPr lIns="91414" tIns="182826" rIns="91414" bIns="45706">
                <a:spAutoFit/>
              </a:bodyPr>
              <a:lstStyle/>
              <a:p>
                <a:pPr algn="ctr"/>
                <a:r>
                  <a:rPr lang="tr-TR" altLang="ko-KR" sz="1600" b="1">
                    <a:latin typeface="Arial" pitchFamily="34" charset="0"/>
                  </a:rPr>
                  <a:t>Gıda </a:t>
                </a:r>
              </a:p>
              <a:p>
                <a:pPr algn="ctr"/>
                <a:r>
                  <a:rPr lang="tr-TR" altLang="ko-KR" sz="1600" b="1">
                    <a:latin typeface="Arial" pitchFamily="34" charset="0"/>
                  </a:rPr>
                  <a:t>alımı</a:t>
                </a:r>
                <a:endParaRPr lang="en-US" altLang="ko-KR" sz="1600" b="1">
                  <a:latin typeface="Arial" pitchFamily="34" charset="0"/>
                </a:endParaRPr>
              </a:p>
            </p:txBody>
          </p:sp>
          <p:pic>
            <p:nvPicPr>
              <p:cNvPr id="128027" name="Picture 30" descr="SPAGETTI"/>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79" y="1318"/>
                <a:ext cx="755" cy="356"/>
              </a:xfrm>
              <a:prstGeom prst="rect">
                <a:avLst/>
              </a:prstGeom>
              <a:noFill/>
              <a:ln w="9525">
                <a:noFill/>
                <a:miter lim="800000"/>
                <a:headEnd/>
                <a:tailEnd/>
              </a:ln>
            </p:spPr>
          </p:pic>
        </p:grpSp>
      </p:grpSp>
      <p:grpSp>
        <p:nvGrpSpPr>
          <p:cNvPr id="128008" name="Group 45"/>
          <p:cNvGrpSpPr>
            <a:grpSpLocks/>
          </p:cNvGrpSpPr>
          <p:nvPr/>
        </p:nvGrpSpPr>
        <p:grpSpPr bwMode="auto">
          <a:xfrm>
            <a:off x="2051050" y="2492375"/>
            <a:ext cx="3211513" cy="1706563"/>
            <a:chOff x="1279" y="1570"/>
            <a:chExt cx="2023" cy="1075"/>
          </a:xfrm>
        </p:grpSpPr>
        <p:sp>
          <p:nvSpPr>
            <p:cNvPr id="128012" name="Text Box 7"/>
            <p:cNvSpPr txBox="1">
              <a:spLocks noChangeArrowheads="1"/>
            </p:cNvSpPr>
            <p:nvPr/>
          </p:nvSpPr>
          <p:spPr bwMode="auto">
            <a:xfrm>
              <a:off x="2210" y="1570"/>
              <a:ext cx="732" cy="269"/>
            </a:xfrm>
            <a:prstGeom prst="rect">
              <a:avLst/>
            </a:prstGeom>
            <a:noFill/>
            <a:ln w="9525">
              <a:noFill/>
              <a:miter lim="800000"/>
              <a:headEnd/>
              <a:tailEnd/>
            </a:ln>
          </p:spPr>
          <p:txBody>
            <a:bodyPr lIns="91414" tIns="137120" rIns="91414" bIns="45706">
              <a:spAutoFit/>
            </a:bodyPr>
            <a:lstStyle/>
            <a:p>
              <a:r>
                <a:rPr lang="en-US" altLang="ko-KR" sz="1600" b="1">
                  <a:latin typeface="Arial" pitchFamily="34" charset="0"/>
                </a:rPr>
                <a:t>Pan</a:t>
              </a:r>
              <a:r>
                <a:rPr lang="tr-TR" altLang="ko-KR" sz="1600" b="1">
                  <a:latin typeface="Arial" pitchFamily="34" charset="0"/>
                </a:rPr>
                <a:t>k</a:t>
              </a:r>
              <a:r>
                <a:rPr lang="en-US" altLang="ko-KR" sz="1600" b="1">
                  <a:latin typeface="Arial" pitchFamily="34" charset="0"/>
                </a:rPr>
                <a:t>reas</a:t>
              </a:r>
              <a:endParaRPr lang="en-US" altLang="ko-KR" sz="700" b="1">
                <a:latin typeface="Arial" pitchFamily="34" charset="0"/>
              </a:endParaRPr>
            </a:p>
          </p:txBody>
        </p:sp>
        <p:grpSp>
          <p:nvGrpSpPr>
            <p:cNvPr id="128013" name="Group 40"/>
            <p:cNvGrpSpPr>
              <a:grpSpLocks/>
            </p:cNvGrpSpPr>
            <p:nvPr/>
          </p:nvGrpSpPr>
          <p:grpSpPr bwMode="auto">
            <a:xfrm>
              <a:off x="1279" y="1661"/>
              <a:ext cx="2023" cy="984"/>
              <a:chOff x="1279" y="1750"/>
              <a:chExt cx="2023" cy="984"/>
            </a:xfrm>
          </p:grpSpPr>
          <p:sp>
            <p:nvSpPr>
              <p:cNvPr id="128014" name="Text Box 4"/>
              <p:cNvSpPr txBox="1">
                <a:spLocks noChangeArrowheads="1"/>
              </p:cNvSpPr>
              <p:nvPr/>
            </p:nvSpPr>
            <p:spPr bwMode="auto">
              <a:xfrm>
                <a:off x="1279" y="2408"/>
                <a:ext cx="905" cy="326"/>
              </a:xfrm>
              <a:prstGeom prst="rect">
                <a:avLst/>
              </a:prstGeom>
              <a:noFill/>
              <a:ln w="9525">
                <a:noFill/>
                <a:miter lim="800000"/>
                <a:headEnd/>
                <a:tailEnd/>
              </a:ln>
            </p:spPr>
            <p:txBody>
              <a:bodyPr lIns="91414" tIns="45706" rIns="91414" bIns="45706">
                <a:spAutoFit/>
              </a:bodyPr>
              <a:lstStyle/>
              <a:p>
                <a:pPr algn="ctr"/>
                <a:r>
                  <a:rPr lang="en-US" altLang="ko-KR" sz="1400" b="1">
                    <a:latin typeface="Arial" pitchFamily="34" charset="0"/>
                  </a:rPr>
                  <a:t>A</a:t>
                </a:r>
                <a:r>
                  <a:rPr lang="tr-TR" altLang="ko-KR" sz="1400" b="1">
                    <a:latin typeface="Arial" pitchFamily="34" charset="0"/>
                  </a:rPr>
                  <a:t>ktif</a:t>
                </a:r>
                <a:r>
                  <a:rPr lang="en-US" altLang="ko-KR" sz="1400" b="1">
                    <a:latin typeface="Arial" pitchFamily="34" charset="0"/>
                  </a:rPr>
                  <a:t> </a:t>
                </a:r>
                <a:br>
                  <a:rPr lang="en-US" altLang="ko-KR" sz="1400" b="1">
                    <a:latin typeface="Arial" pitchFamily="34" charset="0"/>
                  </a:rPr>
                </a:br>
                <a:r>
                  <a:rPr lang="en-US" altLang="ko-KR" sz="1400" b="1">
                    <a:latin typeface="Arial" pitchFamily="34" charset="0"/>
                  </a:rPr>
                  <a:t>GLP-1 </a:t>
                </a:r>
                <a:r>
                  <a:rPr lang="tr-TR" altLang="ko-KR" sz="1400" b="1">
                    <a:latin typeface="Arial" pitchFamily="34" charset="0"/>
                  </a:rPr>
                  <a:t>ve</a:t>
                </a:r>
                <a:r>
                  <a:rPr lang="en-US" altLang="ko-KR" sz="1400" b="1">
                    <a:latin typeface="Arial" pitchFamily="34" charset="0"/>
                  </a:rPr>
                  <a:t> GIP</a:t>
                </a:r>
              </a:p>
            </p:txBody>
          </p:sp>
          <p:sp>
            <p:nvSpPr>
              <p:cNvPr id="128015" name="Text Box 5"/>
              <p:cNvSpPr txBox="1">
                <a:spLocks noChangeArrowheads="1"/>
              </p:cNvSpPr>
              <p:nvPr/>
            </p:nvSpPr>
            <p:spPr bwMode="auto">
              <a:xfrm>
                <a:off x="1300" y="1750"/>
                <a:ext cx="912" cy="594"/>
              </a:xfrm>
              <a:prstGeom prst="rect">
                <a:avLst/>
              </a:prstGeom>
              <a:noFill/>
              <a:ln w="9525">
                <a:noFill/>
                <a:miter lim="800000"/>
                <a:headEnd/>
                <a:tailEnd/>
              </a:ln>
            </p:spPr>
            <p:txBody>
              <a:bodyPr lIns="91414" tIns="45706" rIns="91414" bIns="45706">
                <a:spAutoFit/>
              </a:bodyPr>
              <a:lstStyle/>
              <a:p>
                <a:pPr algn="ctr"/>
                <a:r>
                  <a:rPr lang="tr-TR" altLang="ko-KR" sz="1400" b="1">
                    <a:latin typeface="Arial" pitchFamily="34" charset="0"/>
                  </a:rPr>
                  <a:t>İnkretin bağırsak hormonlarının salgılanması</a:t>
                </a:r>
                <a:endParaRPr lang="en-US" altLang="ko-KR" sz="1400" b="1">
                  <a:latin typeface="Arial" pitchFamily="34" charset="0"/>
                </a:endParaRPr>
              </a:p>
            </p:txBody>
          </p:sp>
          <p:grpSp>
            <p:nvGrpSpPr>
              <p:cNvPr id="128016" name="Group 38"/>
              <p:cNvGrpSpPr>
                <a:grpSpLocks/>
              </p:cNvGrpSpPr>
              <p:nvPr/>
            </p:nvGrpSpPr>
            <p:grpSpPr bwMode="auto">
              <a:xfrm>
                <a:off x="1279" y="1797"/>
                <a:ext cx="2023" cy="874"/>
                <a:chOff x="1279" y="1797"/>
                <a:chExt cx="2023" cy="874"/>
              </a:xfrm>
            </p:grpSpPr>
            <p:grpSp>
              <p:nvGrpSpPr>
                <p:cNvPr id="128017" name="Group 31"/>
                <p:cNvGrpSpPr>
                  <a:grpSpLocks/>
                </p:cNvGrpSpPr>
                <p:nvPr/>
              </p:nvGrpSpPr>
              <p:grpSpPr bwMode="auto">
                <a:xfrm>
                  <a:off x="1279" y="1797"/>
                  <a:ext cx="1882" cy="874"/>
                  <a:chOff x="1279" y="1795"/>
                  <a:chExt cx="1882" cy="874"/>
                </a:xfrm>
              </p:grpSpPr>
              <p:pic>
                <p:nvPicPr>
                  <p:cNvPr id="128019" name="Picture 32" descr="Pancreas-L"/>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181" y="2120"/>
                    <a:ext cx="980" cy="549"/>
                  </a:xfrm>
                  <a:prstGeom prst="rect">
                    <a:avLst/>
                  </a:prstGeom>
                  <a:noFill/>
                  <a:ln w="9525">
                    <a:noFill/>
                    <a:miter lim="800000"/>
                    <a:headEnd/>
                    <a:tailEnd/>
                  </a:ln>
                </p:spPr>
              </p:pic>
              <p:sp>
                <p:nvSpPr>
                  <p:cNvPr id="128020" name="Text Box 33"/>
                  <p:cNvSpPr txBox="1">
                    <a:spLocks noChangeArrowheads="1"/>
                  </p:cNvSpPr>
                  <p:nvPr/>
                </p:nvSpPr>
                <p:spPr bwMode="auto">
                  <a:xfrm>
                    <a:off x="1279" y="2408"/>
                    <a:ext cx="905" cy="192"/>
                  </a:xfrm>
                  <a:prstGeom prst="rect">
                    <a:avLst/>
                  </a:prstGeom>
                  <a:noFill/>
                  <a:ln w="9525">
                    <a:noFill/>
                    <a:miter lim="800000"/>
                    <a:headEnd/>
                    <a:tailEnd/>
                  </a:ln>
                </p:spPr>
                <p:txBody>
                  <a:bodyPr lIns="91414" tIns="45706" rIns="91414" bIns="45706">
                    <a:spAutoFit/>
                  </a:bodyPr>
                  <a:lstStyle/>
                  <a:p>
                    <a:pPr algn="ctr"/>
                    <a:endParaRPr lang="en-US" altLang="ko-KR" sz="1400" b="1">
                      <a:latin typeface="Arial" pitchFamily="34" charset="0"/>
                    </a:endParaRPr>
                  </a:p>
                </p:txBody>
              </p:sp>
              <p:sp>
                <p:nvSpPr>
                  <p:cNvPr id="128021" name="Text Box 34"/>
                  <p:cNvSpPr txBox="1">
                    <a:spLocks noChangeArrowheads="1"/>
                  </p:cNvSpPr>
                  <p:nvPr/>
                </p:nvSpPr>
                <p:spPr bwMode="auto">
                  <a:xfrm>
                    <a:off x="1300" y="1830"/>
                    <a:ext cx="912" cy="192"/>
                  </a:xfrm>
                  <a:prstGeom prst="rect">
                    <a:avLst/>
                  </a:prstGeom>
                  <a:noFill/>
                  <a:ln w="9525">
                    <a:noFill/>
                    <a:miter lim="800000"/>
                    <a:headEnd/>
                    <a:tailEnd/>
                  </a:ln>
                </p:spPr>
                <p:txBody>
                  <a:bodyPr lIns="91414" tIns="45706" rIns="91414" bIns="45706">
                    <a:spAutoFit/>
                  </a:bodyPr>
                  <a:lstStyle/>
                  <a:p>
                    <a:pPr algn="ctr"/>
                    <a:endParaRPr lang="en-US" altLang="ko-KR" sz="1400" b="1">
                      <a:latin typeface="Arial" pitchFamily="34" charset="0"/>
                    </a:endParaRPr>
                  </a:p>
                </p:txBody>
              </p:sp>
              <p:cxnSp>
                <p:nvCxnSpPr>
                  <p:cNvPr id="128022" name="AutoShape 35"/>
                  <p:cNvCxnSpPr>
                    <a:cxnSpLocks noChangeShapeType="1"/>
                  </p:cNvCxnSpPr>
                  <p:nvPr/>
                </p:nvCxnSpPr>
                <p:spPr bwMode="auto">
                  <a:xfrm flipV="1">
                    <a:off x="1356" y="2336"/>
                    <a:ext cx="841" cy="5"/>
                  </a:xfrm>
                  <a:prstGeom prst="straightConnector1">
                    <a:avLst/>
                  </a:prstGeom>
                  <a:noFill/>
                  <a:ln w="57150">
                    <a:noFill/>
                    <a:round/>
                    <a:headEnd/>
                    <a:tailEnd type="stealth" w="med" len="med"/>
                  </a:ln>
                </p:spPr>
              </p:cxnSp>
              <p:sp>
                <p:nvSpPr>
                  <p:cNvPr id="128023" name="Text Box 36"/>
                  <p:cNvSpPr txBox="1">
                    <a:spLocks noChangeArrowheads="1"/>
                  </p:cNvSpPr>
                  <p:nvPr/>
                </p:nvSpPr>
                <p:spPr bwMode="auto">
                  <a:xfrm>
                    <a:off x="2210" y="1795"/>
                    <a:ext cx="732" cy="182"/>
                  </a:xfrm>
                  <a:prstGeom prst="rect">
                    <a:avLst/>
                  </a:prstGeom>
                  <a:noFill/>
                  <a:ln w="9525">
                    <a:noFill/>
                    <a:miter lim="800000"/>
                    <a:headEnd/>
                    <a:tailEnd/>
                  </a:ln>
                </p:spPr>
                <p:txBody>
                  <a:bodyPr lIns="91414" tIns="137120" rIns="91414" bIns="45706">
                    <a:spAutoFit/>
                  </a:bodyPr>
                  <a:lstStyle/>
                  <a:p>
                    <a:endParaRPr lang="en-US" altLang="ko-KR" sz="700" b="1">
                      <a:latin typeface="Arial" pitchFamily="34" charset="0"/>
                    </a:endParaRPr>
                  </a:p>
                </p:txBody>
              </p:sp>
            </p:grpSp>
            <p:sp>
              <p:nvSpPr>
                <p:cNvPr id="128018" name="Text Box 37"/>
                <p:cNvSpPr txBox="1">
                  <a:spLocks noChangeArrowheads="1"/>
                </p:cNvSpPr>
                <p:nvPr/>
              </p:nvSpPr>
              <p:spPr bwMode="auto">
                <a:xfrm>
                  <a:off x="2150" y="2154"/>
                  <a:ext cx="1152" cy="288"/>
                </a:xfrm>
                <a:prstGeom prst="rect">
                  <a:avLst/>
                </a:prstGeom>
                <a:noFill/>
                <a:ln w="9525">
                  <a:noFill/>
                  <a:miter lim="800000"/>
                  <a:headEnd/>
                  <a:tailEnd/>
                </a:ln>
              </p:spPr>
              <p:txBody>
                <a:bodyPr lIns="91414" tIns="45706" rIns="91414" bIns="45706">
                  <a:spAutoFit/>
                </a:bodyPr>
                <a:lstStyle/>
                <a:p>
                  <a:r>
                    <a:rPr lang="tr-TR" altLang="ko-KR" sz="1200" b="1">
                      <a:latin typeface="Arial" pitchFamily="34" charset="0"/>
                    </a:rPr>
                    <a:t> Beta hücreleri </a:t>
                  </a:r>
                </a:p>
                <a:p>
                  <a:r>
                    <a:rPr lang="tr-TR" altLang="ko-KR" sz="1200" b="1">
                      <a:latin typeface="Arial" pitchFamily="34" charset="0"/>
                    </a:rPr>
                    <a:t> Alfa hücreleri</a:t>
                  </a:r>
                  <a:endParaRPr lang="en-US" altLang="ko-KR" sz="1200" b="1">
                    <a:latin typeface="Arial" pitchFamily="34" charset="0"/>
                  </a:endParaRPr>
                </a:p>
              </p:txBody>
            </p:sp>
          </p:grpSp>
        </p:grpSp>
      </p:grpSp>
      <p:sp>
        <p:nvSpPr>
          <p:cNvPr id="128009" name="Line 44"/>
          <p:cNvSpPr>
            <a:spLocks noChangeShapeType="1"/>
          </p:cNvSpPr>
          <p:nvPr/>
        </p:nvSpPr>
        <p:spPr bwMode="auto">
          <a:xfrm>
            <a:off x="900113" y="2708275"/>
            <a:ext cx="0" cy="936625"/>
          </a:xfrm>
          <a:prstGeom prst="line">
            <a:avLst/>
          </a:prstGeom>
          <a:noFill/>
          <a:ln w="38100">
            <a:solidFill>
              <a:schemeClr val="tx1"/>
            </a:solidFill>
            <a:round/>
            <a:headEnd/>
            <a:tailEnd/>
          </a:ln>
        </p:spPr>
        <p:txBody>
          <a:bodyPr/>
          <a:lstStyle/>
          <a:p>
            <a:endParaRPr lang="tr-TR"/>
          </a:p>
        </p:txBody>
      </p:sp>
      <p:sp>
        <p:nvSpPr>
          <p:cNvPr id="128010" name="Line 45"/>
          <p:cNvSpPr>
            <a:spLocks noChangeShapeType="1"/>
          </p:cNvSpPr>
          <p:nvPr/>
        </p:nvSpPr>
        <p:spPr bwMode="auto">
          <a:xfrm>
            <a:off x="898525" y="3644900"/>
            <a:ext cx="360363" cy="0"/>
          </a:xfrm>
          <a:prstGeom prst="line">
            <a:avLst/>
          </a:prstGeom>
          <a:noFill/>
          <a:ln w="38100">
            <a:solidFill>
              <a:schemeClr val="tx1"/>
            </a:solidFill>
            <a:round/>
            <a:headEnd/>
            <a:tailEnd/>
          </a:ln>
        </p:spPr>
        <p:txBody>
          <a:bodyPr/>
          <a:lstStyle/>
          <a:p>
            <a:endParaRPr lang="tr-TR"/>
          </a:p>
        </p:txBody>
      </p:sp>
      <p:sp>
        <p:nvSpPr>
          <p:cNvPr id="128011" name="Line 50"/>
          <p:cNvSpPr>
            <a:spLocks noChangeShapeType="1"/>
          </p:cNvSpPr>
          <p:nvPr/>
        </p:nvSpPr>
        <p:spPr bwMode="auto">
          <a:xfrm>
            <a:off x="2195513" y="3644900"/>
            <a:ext cx="1152525" cy="0"/>
          </a:xfrm>
          <a:prstGeom prst="line">
            <a:avLst/>
          </a:prstGeom>
          <a:noFill/>
          <a:ln w="38100">
            <a:solidFill>
              <a:schemeClr val="tx1"/>
            </a:solidFill>
            <a:round/>
            <a:headEnd/>
            <a:tailEnd type="triangle" w="med" len="med"/>
          </a:ln>
        </p:spPr>
        <p:txBody>
          <a:bodyPr/>
          <a:lstStyle/>
          <a:p>
            <a:endParaRPr lang="tr-T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7"/>
          <p:cNvSpPr>
            <a:spLocks noGrp="1" noChangeArrowheads="1"/>
          </p:cNvSpPr>
          <p:nvPr>
            <p:ph type="title" idx="4294967295"/>
          </p:nvPr>
        </p:nvSpPr>
        <p:spPr>
          <a:xfrm>
            <a:off x="428625" y="142875"/>
            <a:ext cx="8358188" cy="647700"/>
          </a:xfrm>
          <a:solidFill>
            <a:schemeClr val="accent4"/>
          </a:solidFill>
          <a:ln w="76200">
            <a:solidFill>
              <a:srgbClr val="C00000"/>
            </a:solidFill>
          </a:ln>
        </p:spPr>
        <p:txBody>
          <a:bodyPr/>
          <a:lstStyle/>
          <a:p>
            <a:pPr eaLnBrk="1" hangingPunct="1"/>
            <a:r>
              <a:rPr lang="tr-TR" sz="3400" b="1" smtClean="0">
                <a:solidFill>
                  <a:schemeClr val="tx1"/>
                </a:solidFill>
                <a:latin typeface="Calibri" pitchFamily="34" charset="0"/>
                <a:ea typeface="ＭＳ Ｐゴシック" charset="-128"/>
              </a:rPr>
              <a:t>DPP4 inhibitörleri Etki Mekanizması</a:t>
            </a:r>
            <a:endParaRPr lang="en-US" sz="3400" b="1" smtClean="0">
              <a:solidFill>
                <a:schemeClr val="tx1"/>
              </a:solidFill>
              <a:latin typeface="Calibri" pitchFamily="34" charset="0"/>
              <a:ea typeface="ＭＳ Ｐゴシック" charset="-128"/>
            </a:endParaRPr>
          </a:p>
        </p:txBody>
      </p:sp>
      <p:sp>
        <p:nvSpPr>
          <p:cNvPr id="544771" name="Rectangle 21"/>
          <p:cNvSpPr>
            <a:spLocks noChangeArrowheads="1"/>
          </p:cNvSpPr>
          <p:nvPr/>
        </p:nvSpPr>
        <p:spPr bwMode="auto">
          <a:xfrm>
            <a:off x="395288" y="5013325"/>
            <a:ext cx="8458200" cy="1511300"/>
          </a:xfrm>
          <a:prstGeom prst="rect">
            <a:avLst/>
          </a:prstGeom>
          <a:noFill/>
          <a:ln w="9525">
            <a:noFill/>
            <a:miter lim="800000"/>
            <a:headEnd/>
            <a:tailEnd/>
          </a:ln>
        </p:spPr>
        <p:txBody>
          <a:bodyPr/>
          <a:lstStyle/>
          <a:p>
            <a:pPr marL="290513" indent="-290513">
              <a:spcBef>
                <a:spcPct val="10000"/>
              </a:spcBef>
              <a:buFontTx/>
              <a:buChar char="•"/>
            </a:pPr>
            <a:r>
              <a:rPr lang="tr-TR" sz="2000" dirty="0" smtClean="0">
                <a:latin typeface="Arial"/>
                <a:cs typeface="Arial"/>
              </a:rPr>
              <a:t>GLP</a:t>
            </a:r>
            <a:r>
              <a:rPr lang="tr-TR" sz="2000" dirty="0">
                <a:latin typeface="Arial"/>
                <a:cs typeface="Arial"/>
              </a:rPr>
              <a:t>-1 reseptörlerini aktive ederek pankreas </a:t>
            </a:r>
            <a:r>
              <a:rPr lang="el-GR" sz="2000" b="1" dirty="0">
                <a:latin typeface="Arial"/>
                <a:cs typeface="Arial"/>
              </a:rPr>
              <a:t>β</a:t>
            </a:r>
            <a:r>
              <a:rPr lang="tr-TR" sz="2000" dirty="0" smtClean="0">
                <a:latin typeface="Arial"/>
                <a:cs typeface="Arial"/>
              </a:rPr>
              <a:t>-</a:t>
            </a:r>
            <a:r>
              <a:rPr lang="tr-TR" sz="2000" dirty="0">
                <a:latin typeface="Arial"/>
                <a:cs typeface="Arial"/>
              </a:rPr>
              <a:t>hücrelerinin </a:t>
            </a:r>
            <a:r>
              <a:rPr lang="tr-TR" sz="2000" dirty="0" err="1">
                <a:latin typeface="Arial"/>
                <a:cs typeface="Arial"/>
              </a:rPr>
              <a:t>glukoza</a:t>
            </a:r>
            <a:r>
              <a:rPr lang="tr-TR" sz="2000" dirty="0">
                <a:latin typeface="Arial"/>
                <a:cs typeface="Arial"/>
              </a:rPr>
              <a:t> duyarlılığını artırır, </a:t>
            </a:r>
            <a:endParaRPr lang="tr-TR" sz="2000" dirty="0" smtClean="0">
              <a:latin typeface="Arial"/>
              <a:cs typeface="Arial"/>
            </a:endParaRPr>
          </a:p>
          <a:p>
            <a:pPr marL="290513" indent="-290513">
              <a:spcBef>
                <a:spcPct val="10000"/>
              </a:spcBef>
              <a:buFontTx/>
              <a:buChar char="•"/>
            </a:pPr>
            <a:r>
              <a:rPr lang="el-GR" sz="2000" b="1" dirty="0">
                <a:latin typeface="Arial"/>
                <a:cs typeface="Arial"/>
              </a:rPr>
              <a:t>α</a:t>
            </a:r>
            <a:r>
              <a:rPr lang="tr-TR" sz="2000" dirty="0" smtClean="0">
                <a:latin typeface="Arial"/>
                <a:cs typeface="Arial"/>
              </a:rPr>
              <a:t>-</a:t>
            </a:r>
            <a:r>
              <a:rPr lang="tr-TR" sz="2000" dirty="0">
                <a:latin typeface="Arial"/>
                <a:cs typeface="Arial"/>
              </a:rPr>
              <a:t>hücrelerinden </a:t>
            </a:r>
            <a:r>
              <a:rPr lang="tr-TR" sz="2000" dirty="0" err="1">
                <a:latin typeface="Arial"/>
                <a:cs typeface="Arial"/>
              </a:rPr>
              <a:t>glukagon</a:t>
            </a:r>
            <a:r>
              <a:rPr lang="tr-TR" sz="2000" dirty="0">
                <a:latin typeface="Arial"/>
                <a:cs typeface="Arial"/>
              </a:rPr>
              <a:t> </a:t>
            </a:r>
            <a:r>
              <a:rPr lang="tr-TR" sz="2000" dirty="0" err="1">
                <a:latin typeface="Arial"/>
                <a:cs typeface="Arial"/>
              </a:rPr>
              <a:t>sekresyonunu</a:t>
            </a:r>
            <a:r>
              <a:rPr lang="tr-TR" sz="2000" dirty="0">
                <a:latin typeface="Arial"/>
                <a:cs typeface="Arial"/>
              </a:rPr>
              <a:t> baskılar, </a:t>
            </a:r>
            <a:r>
              <a:rPr lang="tr-TR" sz="2000" dirty="0" err="1">
                <a:latin typeface="Arial"/>
                <a:cs typeface="Arial"/>
              </a:rPr>
              <a:t>gastrik</a:t>
            </a:r>
            <a:r>
              <a:rPr lang="tr-TR" sz="2000" dirty="0">
                <a:latin typeface="Arial"/>
                <a:cs typeface="Arial"/>
              </a:rPr>
              <a:t> boşalmayı geciktirir ve doyma hissini artırırlar</a:t>
            </a:r>
          </a:p>
          <a:p>
            <a:pPr marL="290513" indent="-290513">
              <a:spcBef>
                <a:spcPct val="10000"/>
              </a:spcBef>
              <a:buFontTx/>
              <a:buChar char="•"/>
            </a:pPr>
            <a:endParaRPr lang="tr-TR" sz="2000" dirty="0">
              <a:latin typeface="Arial"/>
              <a:cs typeface="Arial"/>
            </a:endParaRPr>
          </a:p>
        </p:txBody>
      </p:sp>
      <p:grpSp>
        <p:nvGrpSpPr>
          <p:cNvPr id="2" name="Group 2"/>
          <p:cNvGrpSpPr>
            <a:grpSpLocks/>
          </p:cNvGrpSpPr>
          <p:nvPr/>
        </p:nvGrpSpPr>
        <p:grpSpPr bwMode="auto">
          <a:xfrm>
            <a:off x="425450" y="2362200"/>
            <a:ext cx="849313" cy="990600"/>
            <a:chOff x="832" y="1819"/>
            <a:chExt cx="528" cy="672"/>
          </a:xfrm>
        </p:grpSpPr>
        <p:pic>
          <p:nvPicPr>
            <p:cNvPr id="130086" name="Picture 3" descr="Intestine1-JPG"/>
            <p:cNvPicPr>
              <a:picLocks noChangeAspect="1" noChangeArrowheads="1"/>
            </p:cNvPicPr>
            <p:nvPr/>
          </p:nvPicPr>
          <p:blipFill>
            <a:blip r:embed="rId3">
              <a:clrChange>
                <a:clrFrom>
                  <a:srgbClr val="FFFFFF"/>
                </a:clrFrom>
                <a:clrTo>
                  <a:srgbClr val="FFFFFF">
                    <a:alpha val="0"/>
                  </a:srgbClr>
                </a:clrTo>
              </a:clrChange>
              <a:lum bright="18000"/>
            </a:blip>
            <a:srcRect/>
            <a:stretch>
              <a:fillRect/>
            </a:stretch>
          </p:blipFill>
          <p:spPr bwMode="auto">
            <a:xfrm>
              <a:off x="832" y="1819"/>
              <a:ext cx="528" cy="672"/>
            </a:xfrm>
            <a:prstGeom prst="rect">
              <a:avLst/>
            </a:prstGeom>
            <a:noFill/>
            <a:ln w="9525">
              <a:noFill/>
              <a:miter lim="800000"/>
              <a:headEnd/>
              <a:tailEnd/>
            </a:ln>
          </p:spPr>
        </p:pic>
        <p:pic>
          <p:nvPicPr>
            <p:cNvPr id="130087" name="Picture 4" descr="Intestine2-JPG"/>
            <p:cNvPicPr>
              <a:picLocks noChangeAspect="1" noChangeArrowheads="1"/>
            </p:cNvPicPr>
            <p:nvPr/>
          </p:nvPicPr>
          <p:blipFill>
            <a:blip r:embed="rId4">
              <a:clrChange>
                <a:clrFrom>
                  <a:srgbClr val="FFFFFF"/>
                </a:clrFrom>
                <a:clrTo>
                  <a:srgbClr val="FFFFFF">
                    <a:alpha val="0"/>
                  </a:srgbClr>
                </a:clrTo>
              </a:clrChange>
              <a:lum bright="-12000"/>
            </a:blip>
            <a:srcRect/>
            <a:stretch>
              <a:fillRect/>
            </a:stretch>
          </p:blipFill>
          <p:spPr bwMode="auto">
            <a:xfrm>
              <a:off x="909" y="1915"/>
              <a:ext cx="374" cy="438"/>
            </a:xfrm>
            <a:prstGeom prst="rect">
              <a:avLst/>
            </a:prstGeom>
            <a:noFill/>
            <a:ln w="9525">
              <a:noFill/>
              <a:miter lim="800000"/>
              <a:headEnd/>
              <a:tailEnd/>
            </a:ln>
          </p:spPr>
        </p:pic>
      </p:grpSp>
      <p:pic>
        <p:nvPicPr>
          <p:cNvPr id="544776" name="Picture 5" descr="PlatesOfFood"/>
          <p:cNvPicPr>
            <a:picLocks noChangeAspect="1" noChangeArrowheads="1"/>
          </p:cNvPicPr>
          <p:nvPr/>
        </p:nvPicPr>
        <p:blipFill>
          <a:blip r:embed="rId5"/>
          <a:srcRect/>
          <a:stretch>
            <a:fillRect/>
          </a:stretch>
        </p:blipFill>
        <p:spPr bwMode="auto">
          <a:xfrm>
            <a:off x="468313" y="1125538"/>
            <a:ext cx="1371600" cy="714375"/>
          </a:xfrm>
          <a:prstGeom prst="rect">
            <a:avLst/>
          </a:prstGeom>
          <a:noFill/>
          <a:ln w="9525">
            <a:noFill/>
            <a:miter lim="800000"/>
            <a:headEnd/>
            <a:tailEnd/>
          </a:ln>
        </p:spPr>
      </p:pic>
      <p:sp>
        <p:nvSpPr>
          <p:cNvPr id="544778" name="Line 8"/>
          <p:cNvSpPr>
            <a:spLocks noChangeShapeType="1"/>
          </p:cNvSpPr>
          <p:nvPr/>
        </p:nvSpPr>
        <p:spPr bwMode="auto">
          <a:xfrm>
            <a:off x="7235825" y="2060575"/>
            <a:ext cx="801688" cy="419100"/>
          </a:xfrm>
          <a:prstGeom prst="line">
            <a:avLst/>
          </a:prstGeom>
          <a:noFill/>
          <a:ln w="57150">
            <a:solidFill>
              <a:schemeClr val="tx1"/>
            </a:solidFill>
            <a:round/>
            <a:headEnd type="none" w="sm" len="sm"/>
            <a:tailEnd type="triangle" w="sm" len="sm"/>
          </a:ln>
        </p:spPr>
        <p:txBody>
          <a:bodyPr wrap="none" anchor="ctr"/>
          <a:lstStyle/>
          <a:p>
            <a:endParaRPr lang="tr-TR"/>
          </a:p>
        </p:txBody>
      </p:sp>
      <p:sp>
        <p:nvSpPr>
          <p:cNvPr id="544779" name="Line 9"/>
          <p:cNvSpPr>
            <a:spLocks noChangeShapeType="1"/>
          </p:cNvSpPr>
          <p:nvPr/>
        </p:nvSpPr>
        <p:spPr bwMode="auto">
          <a:xfrm flipV="1">
            <a:off x="7235825" y="3429000"/>
            <a:ext cx="801688" cy="625475"/>
          </a:xfrm>
          <a:prstGeom prst="line">
            <a:avLst/>
          </a:prstGeom>
          <a:noFill/>
          <a:ln w="57150">
            <a:solidFill>
              <a:schemeClr val="tx1"/>
            </a:solidFill>
            <a:round/>
            <a:headEnd type="none" w="sm" len="sm"/>
            <a:tailEnd type="triangle" w="sm" len="sm"/>
          </a:ln>
        </p:spPr>
        <p:txBody>
          <a:bodyPr wrap="none" anchor="ctr"/>
          <a:lstStyle/>
          <a:p>
            <a:endParaRPr lang="tr-TR"/>
          </a:p>
        </p:txBody>
      </p:sp>
      <p:sp>
        <p:nvSpPr>
          <p:cNvPr id="544780" name="Text Box 10"/>
          <p:cNvSpPr txBox="1">
            <a:spLocks noChangeArrowheads="1"/>
          </p:cNvSpPr>
          <p:nvPr/>
        </p:nvSpPr>
        <p:spPr bwMode="auto">
          <a:xfrm>
            <a:off x="1543050" y="2225675"/>
            <a:ext cx="1690688" cy="730250"/>
          </a:xfrm>
          <a:prstGeom prst="rect">
            <a:avLst/>
          </a:prstGeom>
          <a:noFill/>
          <a:ln w="9525">
            <a:noFill/>
            <a:miter lim="800000"/>
            <a:headEnd/>
            <a:tailEnd/>
          </a:ln>
        </p:spPr>
        <p:txBody>
          <a:bodyPr wrap="none">
            <a:spAutoFit/>
          </a:bodyPr>
          <a:lstStyle/>
          <a:p>
            <a:pPr algn="ctr"/>
            <a:r>
              <a:rPr lang="tr-TR" sz="1400" b="1">
                <a:latin typeface="Arial" pitchFamily="34" charset="0"/>
              </a:rPr>
              <a:t>Aktif inkretinlerin </a:t>
            </a:r>
          </a:p>
          <a:p>
            <a:pPr algn="ctr"/>
            <a:r>
              <a:rPr lang="tr-TR" sz="1400" b="1">
                <a:latin typeface="Arial" pitchFamily="34" charset="0"/>
              </a:rPr>
              <a:t>salınması</a:t>
            </a:r>
            <a:endParaRPr lang="en-US" sz="1400" b="1">
              <a:latin typeface="Arial" pitchFamily="34" charset="0"/>
            </a:endParaRPr>
          </a:p>
          <a:p>
            <a:pPr algn="ctr"/>
            <a:r>
              <a:rPr lang="en-US" sz="1400" b="1">
                <a:latin typeface="Arial" pitchFamily="34" charset="0"/>
              </a:rPr>
              <a:t>GLP-1 </a:t>
            </a:r>
            <a:r>
              <a:rPr lang="tr-TR" sz="1400" b="1">
                <a:latin typeface="Arial" pitchFamily="34" charset="0"/>
              </a:rPr>
              <a:t>ve </a:t>
            </a:r>
            <a:r>
              <a:rPr lang="en-US" sz="1400" b="1">
                <a:latin typeface="Arial" pitchFamily="34" charset="0"/>
              </a:rPr>
              <a:t>GIP</a:t>
            </a:r>
            <a:endParaRPr lang="en-US" sz="1400" baseline="30000">
              <a:latin typeface="Arial" pitchFamily="34" charset="0"/>
            </a:endParaRPr>
          </a:p>
        </p:txBody>
      </p:sp>
      <p:sp>
        <p:nvSpPr>
          <p:cNvPr id="544781" name="Text Box 11"/>
          <p:cNvSpPr txBox="1">
            <a:spLocks noChangeArrowheads="1"/>
          </p:cNvSpPr>
          <p:nvPr/>
        </p:nvSpPr>
        <p:spPr bwMode="invGray">
          <a:xfrm>
            <a:off x="7302500" y="2609850"/>
            <a:ext cx="1676400" cy="696913"/>
          </a:xfrm>
          <a:prstGeom prst="rect">
            <a:avLst/>
          </a:prstGeom>
          <a:solidFill>
            <a:srgbClr val="00FFFF"/>
          </a:solidFill>
          <a:ln w="9525">
            <a:solidFill>
              <a:schemeClr val="tx1"/>
            </a:solidFill>
            <a:miter lim="800000"/>
            <a:headEnd/>
            <a:tailEnd/>
          </a:ln>
        </p:spPr>
        <p:txBody>
          <a:bodyPr>
            <a:spAutoFit/>
          </a:bodyPr>
          <a:lstStyle/>
          <a:p>
            <a:pPr algn="ctr">
              <a:buFont typeface="Wingdings" pitchFamily="2" charset="2"/>
              <a:buChar char="â"/>
            </a:pPr>
            <a:r>
              <a:rPr lang="tr-TR" sz="1300" b="1">
                <a:latin typeface="Arial" pitchFamily="34" charset="0"/>
                <a:sym typeface="Wingdings" pitchFamily="2" charset="2"/>
              </a:rPr>
              <a:t>Açlık ve toklukta kan şekeri düzeyleri</a:t>
            </a:r>
          </a:p>
        </p:txBody>
      </p:sp>
      <p:sp>
        <p:nvSpPr>
          <p:cNvPr id="544782" name="Text Box 12"/>
          <p:cNvSpPr txBox="1">
            <a:spLocks noChangeArrowheads="1"/>
          </p:cNvSpPr>
          <p:nvPr/>
        </p:nvSpPr>
        <p:spPr bwMode="auto">
          <a:xfrm>
            <a:off x="863600" y="1768475"/>
            <a:ext cx="1143000" cy="517525"/>
          </a:xfrm>
          <a:prstGeom prst="rect">
            <a:avLst/>
          </a:prstGeom>
          <a:noFill/>
          <a:ln w="9525">
            <a:noFill/>
            <a:miter lim="800000"/>
            <a:headEnd/>
            <a:tailEnd/>
          </a:ln>
        </p:spPr>
        <p:txBody>
          <a:bodyPr>
            <a:spAutoFit/>
          </a:bodyPr>
          <a:lstStyle/>
          <a:p>
            <a:pPr algn="ctr"/>
            <a:r>
              <a:rPr lang="tr-TR" sz="1400" b="1">
                <a:latin typeface="Arial" pitchFamily="34" charset="0"/>
              </a:rPr>
              <a:t>Gıda</a:t>
            </a:r>
          </a:p>
          <a:p>
            <a:pPr algn="ctr"/>
            <a:r>
              <a:rPr lang="tr-TR" sz="1400" b="1">
                <a:latin typeface="Arial" pitchFamily="34" charset="0"/>
              </a:rPr>
              <a:t>Alımı</a:t>
            </a:r>
            <a:endParaRPr lang="en-US" sz="1400" b="1">
              <a:latin typeface="Arial" pitchFamily="34" charset="0"/>
            </a:endParaRPr>
          </a:p>
        </p:txBody>
      </p:sp>
      <p:sp>
        <p:nvSpPr>
          <p:cNvPr id="544783" name="Text Box 13"/>
          <p:cNvSpPr txBox="1">
            <a:spLocks noChangeArrowheads="1"/>
          </p:cNvSpPr>
          <p:nvPr/>
        </p:nvSpPr>
        <p:spPr bwMode="auto">
          <a:xfrm>
            <a:off x="3644900" y="3835400"/>
            <a:ext cx="1990725" cy="517525"/>
          </a:xfrm>
          <a:prstGeom prst="rect">
            <a:avLst/>
          </a:prstGeom>
          <a:noFill/>
          <a:ln w="9525">
            <a:noFill/>
            <a:miter lim="800000"/>
            <a:headEnd/>
            <a:tailEnd/>
          </a:ln>
        </p:spPr>
        <p:txBody>
          <a:bodyPr>
            <a:spAutoFit/>
          </a:bodyPr>
          <a:lstStyle/>
          <a:p>
            <a:pPr algn="ctr"/>
            <a:r>
              <a:rPr lang="en-US" sz="1400" b="1">
                <a:latin typeface="Arial" pitchFamily="34" charset="0"/>
                <a:sym typeface="Wingdings" pitchFamily="2" charset="2"/>
              </a:rPr>
              <a:t> </a:t>
            </a:r>
            <a:r>
              <a:rPr lang="en-US" sz="1400">
                <a:latin typeface="Arial" pitchFamily="34" charset="0"/>
                <a:sym typeface="Wingdings" pitchFamily="2" charset="2"/>
              </a:rPr>
              <a:t> </a:t>
            </a:r>
            <a:r>
              <a:rPr lang="en-US" sz="1400" b="1">
                <a:latin typeface="Arial" pitchFamily="34" charset="0"/>
              </a:rPr>
              <a:t>Glu</a:t>
            </a:r>
            <a:r>
              <a:rPr lang="tr-TR" sz="1400" b="1">
                <a:latin typeface="Arial" pitchFamily="34" charset="0"/>
              </a:rPr>
              <a:t>k</a:t>
            </a:r>
            <a:r>
              <a:rPr lang="en-US" sz="1400" b="1">
                <a:latin typeface="Arial" pitchFamily="34" charset="0"/>
              </a:rPr>
              <a:t>agon</a:t>
            </a:r>
          </a:p>
          <a:p>
            <a:pPr algn="ctr"/>
            <a:r>
              <a:rPr lang="en-US" sz="1400" b="1">
                <a:latin typeface="Arial" pitchFamily="34" charset="0"/>
              </a:rPr>
              <a:t>(GLP-1)</a:t>
            </a:r>
            <a:endParaRPr lang="el-GR" sz="1400" b="1">
              <a:latin typeface="Arial" pitchFamily="34" charset="0"/>
            </a:endParaRPr>
          </a:p>
        </p:txBody>
      </p:sp>
      <p:sp>
        <p:nvSpPr>
          <p:cNvPr id="544784" name="Text Box 14"/>
          <p:cNvSpPr txBox="1">
            <a:spLocks noChangeArrowheads="1"/>
          </p:cNvSpPr>
          <p:nvPr/>
        </p:nvSpPr>
        <p:spPr bwMode="invGray">
          <a:xfrm>
            <a:off x="5940425" y="3500438"/>
            <a:ext cx="1295400" cy="898525"/>
          </a:xfrm>
          <a:prstGeom prst="rect">
            <a:avLst/>
          </a:prstGeom>
          <a:solidFill>
            <a:srgbClr val="FFFF66"/>
          </a:solidFill>
          <a:ln w="9525">
            <a:solidFill>
              <a:schemeClr val="tx1"/>
            </a:solidFill>
            <a:miter lim="800000"/>
            <a:headEnd/>
            <a:tailEnd/>
          </a:ln>
        </p:spPr>
        <p:txBody>
          <a:bodyPr anchor="ctr"/>
          <a:lstStyle/>
          <a:p>
            <a:pPr algn="ctr"/>
            <a:r>
              <a:rPr lang="en-US" sz="1200" b="1">
                <a:latin typeface="Arial" pitchFamily="34" charset="0"/>
              </a:rPr>
              <a:t> </a:t>
            </a:r>
            <a:r>
              <a:rPr lang="en-US" sz="1200" b="1">
                <a:latin typeface="Arial" pitchFamily="34" charset="0"/>
                <a:sym typeface="Wingdings" pitchFamily="2" charset="2"/>
              </a:rPr>
              <a:t></a:t>
            </a:r>
            <a:r>
              <a:rPr lang="en-US" sz="1200">
                <a:latin typeface="Arial" pitchFamily="34" charset="0"/>
              </a:rPr>
              <a:t> </a:t>
            </a:r>
            <a:r>
              <a:rPr lang="tr-TR" sz="1200" b="1">
                <a:latin typeface="Arial" pitchFamily="34" charset="0"/>
              </a:rPr>
              <a:t>Hepatik glukoz</a:t>
            </a:r>
          </a:p>
          <a:p>
            <a:pPr algn="ctr"/>
            <a:r>
              <a:rPr lang="tr-TR" sz="1200" b="1">
                <a:latin typeface="Arial" pitchFamily="34" charset="0"/>
              </a:rPr>
              <a:t>üretimi</a:t>
            </a:r>
            <a:endParaRPr lang="en-US" sz="1200" b="1">
              <a:latin typeface="Arial" pitchFamily="34" charset="0"/>
            </a:endParaRPr>
          </a:p>
        </p:txBody>
      </p:sp>
      <p:sp>
        <p:nvSpPr>
          <p:cNvPr id="544785" name="Rectangle 15"/>
          <p:cNvSpPr>
            <a:spLocks noChangeArrowheads="1"/>
          </p:cNvSpPr>
          <p:nvPr/>
        </p:nvSpPr>
        <p:spPr bwMode="auto">
          <a:xfrm>
            <a:off x="317500" y="2606675"/>
            <a:ext cx="1054100" cy="336550"/>
          </a:xfrm>
          <a:prstGeom prst="rect">
            <a:avLst/>
          </a:prstGeom>
          <a:noFill/>
          <a:ln w="9525">
            <a:noFill/>
            <a:miter lim="800000"/>
            <a:headEnd/>
            <a:tailEnd/>
          </a:ln>
        </p:spPr>
        <p:txBody>
          <a:bodyPr>
            <a:spAutoFit/>
          </a:bodyPr>
          <a:lstStyle/>
          <a:p>
            <a:r>
              <a:rPr lang="en-US" sz="1600" b="1"/>
              <a:t>GI </a:t>
            </a:r>
            <a:r>
              <a:rPr lang="tr-TR" sz="1600" b="1"/>
              <a:t>kanal</a:t>
            </a:r>
            <a:endParaRPr lang="en-US" sz="1600" b="1"/>
          </a:p>
        </p:txBody>
      </p:sp>
      <p:sp>
        <p:nvSpPr>
          <p:cNvPr id="544786" name="Line 16"/>
          <p:cNvSpPr>
            <a:spLocks noChangeShapeType="1"/>
          </p:cNvSpPr>
          <p:nvPr/>
        </p:nvSpPr>
        <p:spPr bwMode="auto">
          <a:xfrm>
            <a:off x="971550" y="1989138"/>
            <a:ext cx="0" cy="457200"/>
          </a:xfrm>
          <a:prstGeom prst="line">
            <a:avLst/>
          </a:prstGeom>
          <a:noFill/>
          <a:ln w="57150">
            <a:solidFill>
              <a:schemeClr val="tx1"/>
            </a:solidFill>
            <a:round/>
            <a:headEnd type="none" w="sm" len="sm"/>
            <a:tailEnd type="triangle" w="sm" len="sm"/>
          </a:ln>
        </p:spPr>
        <p:txBody>
          <a:bodyPr wrap="none" anchor="ctr"/>
          <a:lstStyle/>
          <a:p>
            <a:endParaRPr lang="tr-TR"/>
          </a:p>
        </p:txBody>
      </p:sp>
      <p:sp>
        <p:nvSpPr>
          <p:cNvPr id="544791" name="Line 22"/>
          <p:cNvSpPr>
            <a:spLocks noChangeShapeType="1"/>
          </p:cNvSpPr>
          <p:nvPr/>
        </p:nvSpPr>
        <p:spPr bwMode="auto">
          <a:xfrm>
            <a:off x="1258888" y="2781300"/>
            <a:ext cx="457200" cy="0"/>
          </a:xfrm>
          <a:prstGeom prst="line">
            <a:avLst/>
          </a:prstGeom>
          <a:noFill/>
          <a:ln w="57150">
            <a:solidFill>
              <a:schemeClr val="tx1"/>
            </a:solidFill>
            <a:round/>
            <a:headEnd type="none" w="sm" len="sm"/>
            <a:tailEnd type="triangle" w="sm" len="sm"/>
          </a:ln>
        </p:spPr>
        <p:txBody>
          <a:bodyPr wrap="none" anchor="ctr"/>
          <a:lstStyle/>
          <a:p>
            <a:endParaRPr lang="tr-TR"/>
          </a:p>
        </p:txBody>
      </p:sp>
      <p:sp>
        <p:nvSpPr>
          <p:cNvPr id="544792" name="Text Box 23"/>
          <p:cNvSpPr txBox="1">
            <a:spLocks noChangeArrowheads="1"/>
          </p:cNvSpPr>
          <p:nvPr/>
        </p:nvSpPr>
        <p:spPr bwMode="auto">
          <a:xfrm>
            <a:off x="4216400" y="1600200"/>
            <a:ext cx="1905000" cy="730250"/>
          </a:xfrm>
          <a:prstGeom prst="rect">
            <a:avLst/>
          </a:prstGeom>
          <a:noFill/>
          <a:ln w="12700">
            <a:noFill/>
            <a:miter lim="800000"/>
            <a:headEnd/>
            <a:tailEnd/>
          </a:ln>
        </p:spPr>
        <p:txBody>
          <a:bodyPr>
            <a:spAutoFit/>
          </a:bodyPr>
          <a:lstStyle/>
          <a:p>
            <a:pPr algn="ctr" eaLnBrk="0" hangingPunct="0"/>
            <a:r>
              <a:rPr lang="en-US" sz="1400" b="1">
                <a:latin typeface="Arial" pitchFamily="34" charset="0"/>
                <a:sym typeface="Wingdings" pitchFamily="2" charset="2"/>
              </a:rPr>
              <a:t></a:t>
            </a:r>
            <a:r>
              <a:rPr lang="en-US" sz="1400">
                <a:latin typeface="Arial" pitchFamily="34" charset="0"/>
              </a:rPr>
              <a:t> </a:t>
            </a:r>
            <a:r>
              <a:rPr lang="en-US" sz="1400" b="1">
                <a:latin typeface="Arial" pitchFamily="34" charset="0"/>
              </a:rPr>
              <a:t>insülin</a:t>
            </a:r>
          </a:p>
          <a:p>
            <a:pPr algn="ctr" eaLnBrk="0" hangingPunct="0"/>
            <a:r>
              <a:rPr lang="en-US" sz="1400" b="1">
                <a:latin typeface="Arial" pitchFamily="34" charset="0"/>
              </a:rPr>
              <a:t>(GLP-1 </a:t>
            </a:r>
            <a:r>
              <a:rPr lang="tr-TR" sz="1400" b="1">
                <a:latin typeface="Arial" pitchFamily="34" charset="0"/>
              </a:rPr>
              <a:t>ve</a:t>
            </a:r>
            <a:r>
              <a:rPr lang="en-US" sz="1400" b="1">
                <a:latin typeface="Arial" pitchFamily="34" charset="0"/>
              </a:rPr>
              <a:t/>
            </a:r>
            <a:br>
              <a:rPr lang="en-US" sz="1400" b="1">
                <a:latin typeface="Arial" pitchFamily="34" charset="0"/>
              </a:rPr>
            </a:br>
            <a:r>
              <a:rPr lang="en-US" sz="1400" b="1">
                <a:latin typeface="Arial" pitchFamily="34" charset="0"/>
              </a:rPr>
              <a:t>GIP)</a:t>
            </a:r>
          </a:p>
        </p:txBody>
      </p:sp>
      <p:grpSp>
        <p:nvGrpSpPr>
          <p:cNvPr id="3" name="Group 41"/>
          <p:cNvGrpSpPr>
            <a:grpSpLocks/>
          </p:cNvGrpSpPr>
          <p:nvPr/>
        </p:nvGrpSpPr>
        <p:grpSpPr bwMode="auto">
          <a:xfrm>
            <a:off x="428625" y="3336925"/>
            <a:ext cx="2333625" cy="833438"/>
            <a:chOff x="270" y="2102"/>
            <a:chExt cx="1470" cy="525"/>
          </a:xfrm>
        </p:grpSpPr>
        <p:sp>
          <p:nvSpPr>
            <p:cNvPr id="130083" name="Text Box 19"/>
            <p:cNvSpPr txBox="1">
              <a:spLocks noChangeArrowheads="1"/>
            </p:cNvSpPr>
            <p:nvPr/>
          </p:nvSpPr>
          <p:spPr bwMode="auto">
            <a:xfrm>
              <a:off x="1432" y="2102"/>
              <a:ext cx="308" cy="404"/>
            </a:xfrm>
            <a:prstGeom prst="rect">
              <a:avLst/>
            </a:prstGeom>
            <a:noFill/>
            <a:ln w="9525">
              <a:noFill/>
              <a:miter lim="800000"/>
              <a:headEnd/>
              <a:tailEnd/>
            </a:ln>
          </p:spPr>
          <p:txBody>
            <a:bodyPr wrap="none">
              <a:spAutoFit/>
            </a:bodyPr>
            <a:lstStyle/>
            <a:p>
              <a:pPr eaLnBrk="0" hangingPunct="0"/>
              <a:r>
                <a:rPr lang="en-US" sz="3600" b="1">
                  <a:latin typeface="Arial" pitchFamily="34" charset="0"/>
                </a:rPr>
                <a:t>X</a:t>
              </a:r>
            </a:p>
          </p:txBody>
        </p:sp>
        <p:sp>
          <p:nvSpPr>
            <p:cNvPr id="130084" name="Text Box 20"/>
            <p:cNvSpPr txBox="1">
              <a:spLocks noChangeArrowheads="1"/>
            </p:cNvSpPr>
            <p:nvPr/>
          </p:nvSpPr>
          <p:spPr bwMode="invGray">
            <a:xfrm>
              <a:off x="270" y="2295"/>
              <a:ext cx="728" cy="332"/>
            </a:xfrm>
            <a:prstGeom prst="rect">
              <a:avLst/>
            </a:prstGeom>
            <a:solidFill>
              <a:srgbClr val="FF33CC"/>
            </a:solidFill>
            <a:ln w="9525">
              <a:solidFill>
                <a:srgbClr val="FF66FF"/>
              </a:solidFill>
              <a:miter lim="800000"/>
              <a:headEnd/>
              <a:tailEnd/>
            </a:ln>
          </p:spPr>
          <p:txBody>
            <a:bodyPr>
              <a:spAutoFit/>
            </a:bodyPr>
            <a:lstStyle/>
            <a:p>
              <a:pPr algn="ctr"/>
              <a:r>
                <a:rPr lang="en-US" sz="1400" b="1">
                  <a:latin typeface="Arial" pitchFamily="34" charset="0"/>
                </a:rPr>
                <a:t>DPP-4 </a:t>
              </a:r>
              <a:r>
                <a:rPr lang="tr-TR" sz="1400" b="1">
                  <a:latin typeface="Arial" pitchFamily="34" charset="0"/>
                </a:rPr>
                <a:t>inhibitörü</a:t>
              </a:r>
              <a:endParaRPr lang="en-US" sz="1400" b="1" i="1">
                <a:latin typeface="Arial" pitchFamily="34" charset="0"/>
              </a:endParaRPr>
            </a:p>
          </p:txBody>
        </p:sp>
        <p:sp>
          <p:nvSpPr>
            <p:cNvPr id="130085" name="Line 24"/>
            <p:cNvSpPr>
              <a:spLocks noChangeShapeType="1"/>
            </p:cNvSpPr>
            <p:nvPr/>
          </p:nvSpPr>
          <p:spPr bwMode="auto">
            <a:xfrm flipV="1">
              <a:off x="1000" y="2314"/>
              <a:ext cx="528" cy="0"/>
            </a:xfrm>
            <a:prstGeom prst="line">
              <a:avLst/>
            </a:prstGeom>
            <a:noFill/>
            <a:ln w="38100">
              <a:solidFill>
                <a:srgbClr val="FF66FF"/>
              </a:solidFill>
              <a:round/>
              <a:headEnd/>
              <a:tailEnd type="triangle" w="med" len="med"/>
            </a:ln>
          </p:spPr>
          <p:txBody>
            <a:bodyPr/>
            <a:lstStyle/>
            <a:p>
              <a:endParaRPr lang="tr-TR"/>
            </a:p>
          </p:txBody>
        </p:sp>
      </p:grpSp>
      <p:sp>
        <p:nvSpPr>
          <p:cNvPr id="544794" name="Rectangle 25"/>
          <p:cNvSpPr>
            <a:spLocks noChangeArrowheads="1"/>
          </p:cNvSpPr>
          <p:nvPr/>
        </p:nvSpPr>
        <p:spPr bwMode="auto">
          <a:xfrm>
            <a:off x="4102100" y="3327400"/>
            <a:ext cx="1219200" cy="517525"/>
          </a:xfrm>
          <a:prstGeom prst="rect">
            <a:avLst/>
          </a:prstGeom>
          <a:noFill/>
          <a:ln w="12700">
            <a:noFill/>
            <a:miter lim="800000"/>
            <a:headEnd/>
            <a:tailEnd/>
          </a:ln>
        </p:spPr>
        <p:txBody>
          <a:bodyPr>
            <a:spAutoFit/>
          </a:bodyPr>
          <a:lstStyle/>
          <a:p>
            <a:pPr eaLnBrk="0" hangingPunct="0"/>
            <a:r>
              <a:rPr lang="tr-TR" sz="1400" b="1"/>
              <a:t>Glukoza </a:t>
            </a:r>
          </a:p>
          <a:p>
            <a:pPr eaLnBrk="0" hangingPunct="0"/>
            <a:r>
              <a:rPr lang="tr-TR" sz="1400" b="1"/>
              <a:t>bağımlı</a:t>
            </a:r>
            <a:endParaRPr lang="en-US" sz="1400" b="1"/>
          </a:p>
        </p:txBody>
      </p:sp>
      <p:sp>
        <p:nvSpPr>
          <p:cNvPr id="544795" name="Rectangle 26"/>
          <p:cNvSpPr>
            <a:spLocks noChangeArrowheads="1"/>
          </p:cNvSpPr>
          <p:nvPr/>
        </p:nvSpPr>
        <p:spPr bwMode="auto">
          <a:xfrm>
            <a:off x="4635500" y="1143000"/>
            <a:ext cx="1077913" cy="517525"/>
          </a:xfrm>
          <a:prstGeom prst="rect">
            <a:avLst/>
          </a:prstGeom>
          <a:noFill/>
          <a:ln w="12700">
            <a:noFill/>
            <a:miter lim="800000"/>
            <a:headEnd/>
            <a:tailEnd/>
          </a:ln>
        </p:spPr>
        <p:txBody>
          <a:bodyPr>
            <a:spAutoFit/>
          </a:bodyPr>
          <a:lstStyle/>
          <a:p>
            <a:pPr eaLnBrk="0" hangingPunct="0"/>
            <a:r>
              <a:rPr lang="tr-TR" sz="1400" b="1"/>
              <a:t>Glukoza </a:t>
            </a:r>
          </a:p>
          <a:p>
            <a:pPr eaLnBrk="0" hangingPunct="0"/>
            <a:r>
              <a:rPr lang="tr-TR" sz="1400" b="1"/>
              <a:t>bağımlı</a:t>
            </a:r>
            <a:endParaRPr lang="en-US" sz="1400" b="1"/>
          </a:p>
        </p:txBody>
      </p:sp>
      <p:sp>
        <p:nvSpPr>
          <p:cNvPr id="544798" name="Line 29"/>
          <p:cNvSpPr>
            <a:spLocks noChangeShapeType="1"/>
          </p:cNvSpPr>
          <p:nvPr/>
        </p:nvSpPr>
        <p:spPr bwMode="auto">
          <a:xfrm flipV="1">
            <a:off x="4716463" y="2205038"/>
            <a:ext cx="1143000" cy="304800"/>
          </a:xfrm>
          <a:prstGeom prst="line">
            <a:avLst/>
          </a:prstGeom>
          <a:noFill/>
          <a:ln w="57150">
            <a:solidFill>
              <a:schemeClr val="tx1"/>
            </a:solidFill>
            <a:round/>
            <a:headEnd type="none" w="sm" len="sm"/>
            <a:tailEnd type="triangle" w="sm" len="sm"/>
          </a:ln>
        </p:spPr>
        <p:txBody>
          <a:bodyPr wrap="none" anchor="ctr"/>
          <a:lstStyle/>
          <a:p>
            <a:endParaRPr lang="tr-TR"/>
          </a:p>
        </p:txBody>
      </p:sp>
      <p:grpSp>
        <p:nvGrpSpPr>
          <p:cNvPr id="4" name="Group 40"/>
          <p:cNvGrpSpPr>
            <a:grpSpLocks/>
          </p:cNvGrpSpPr>
          <p:nvPr/>
        </p:nvGrpSpPr>
        <p:grpSpPr bwMode="auto">
          <a:xfrm>
            <a:off x="1687513" y="3068638"/>
            <a:ext cx="1978025" cy="1733550"/>
            <a:chOff x="1040" y="1938"/>
            <a:chExt cx="1246" cy="1092"/>
          </a:xfrm>
        </p:grpSpPr>
        <p:sp>
          <p:nvSpPr>
            <p:cNvPr id="130077" name="Line 6"/>
            <p:cNvSpPr>
              <a:spLocks noChangeShapeType="1"/>
            </p:cNvSpPr>
            <p:nvPr/>
          </p:nvSpPr>
          <p:spPr bwMode="auto">
            <a:xfrm>
              <a:off x="1576" y="1938"/>
              <a:ext cx="0" cy="576"/>
            </a:xfrm>
            <a:prstGeom prst="line">
              <a:avLst/>
            </a:prstGeom>
            <a:noFill/>
            <a:ln w="57150">
              <a:solidFill>
                <a:schemeClr val="tx1"/>
              </a:solidFill>
              <a:round/>
              <a:headEnd/>
              <a:tailEnd/>
            </a:ln>
          </p:spPr>
          <p:txBody>
            <a:bodyPr/>
            <a:lstStyle/>
            <a:p>
              <a:endParaRPr lang="tr-TR"/>
            </a:p>
          </p:txBody>
        </p:sp>
        <p:sp>
          <p:nvSpPr>
            <p:cNvPr id="130078" name="Text Box 17"/>
            <p:cNvSpPr txBox="1">
              <a:spLocks noChangeArrowheads="1"/>
            </p:cNvSpPr>
            <p:nvPr/>
          </p:nvSpPr>
          <p:spPr bwMode="invGray">
            <a:xfrm>
              <a:off x="1710" y="2160"/>
              <a:ext cx="576" cy="332"/>
            </a:xfrm>
            <a:prstGeom prst="rect">
              <a:avLst/>
            </a:prstGeom>
            <a:solidFill>
              <a:srgbClr val="00FF00"/>
            </a:solidFill>
            <a:ln w="9525">
              <a:solidFill>
                <a:schemeClr val="tx1"/>
              </a:solidFill>
              <a:miter lim="800000"/>
              <a:headEnd/>
              <a:tailEnd/>
            </a:ln>
          </p:spPr>
          <p:txBody>
            <a:bodyPr>
              <a:spAutoFit/>
            </a:bodyPr>
            <a:lstStyle/>
            <a:p>
              <a:pPr algn="ctr"/>
              <a:r>
                <a:rPr lang="en-US" sz="1400" b="1">
                  <a:latin typeface="Arial" pitchFamily="34" charset="0"/>
                </a:rPr>
                <a:t>DPP-4 </a:t>
              </a:r>
              <a:r>
                <a:rPr lang="tr-TR" sz="1400" b="1">
                  <a:latin typeface="Arial" pitchFamily="34" charset="0"/>
                </a:rPr>
                <a:t>enzimi</a:t>
              </a:r>
              <a:endParaRPr lang="en-US" sz="1400" b="1">
                <a:latin typeface="Arial" pitchFamily="34" charset="0"/>
              </a:endParaRPr>
            </a:p>
          </p:txBody>
        </p:sp>
        <p:sp>
          <p:nvSpPr>
            <p:cNvPr id="130079" name="Text Box 18"/>
            <p:cNvSpPr txBox="1">
              <a:spLocks noChangeArrowheads="1"/>
            </p:cNvSpPr>
            <p:nvPr/>
          </p:nvSpPr>
          <p:spPr bwMode="auto">
            <a:xfrm>
              <a:off x="1040" y="2698"/>
              <a:ext cx="451" cy="332"/>
            </a:xfrm>
            <a:prstGeom prst="rect">
              <a:avLst/>
            </a:prstGeom>
            <a:noFill/>
            <a:ln w="9525">
              <a:solidFill>
                <a:schemeClr val="tx1"/>
              </a:solidFill>
              <a:miter lim="800000"/>
              <a:headEnd/>
              <a:tailEnd/>
            </a:ln>
          </p:spPr>
          <p:txBody>
            <a:bodyPr wrap="none">
              <a:spAutoFit/>
            </a:bodyPr>
            <a:lstStyle/>
            <a:p>
              <a:pPr algn="ctr"/>
              <a:r>
                <a:rPr lang="tr-TR" sz="1400" b="1">
                  <a:latin typeface="Arial" pitchFamily="34" charset="0"/>
                </a:rPr>
                <a:t>İnaktif</a:t>
              </a:r>
              <a:endParaRPr lang="en-US" sz="1400" b="1">
                <a:latin typeface="Arial" pitchFamily="34" charset="0"/>
              </a:endParaRPr>
            </a:p>
            <a:p>
              <a:pPr algn="ctr"/>
              <a:r>
                <a:rPr lang="en-US" sz="1400" b="1">
                  <a:latin typeface="Arial" pitchFamily="34" charset="0"/>
                </a:rPr>
                <a:t>GLP-1</a:t>
              </a:r>
            </a:p>
          </p:txBody>
        </p:sp>
        <p:sp>
          <p:nvSpPr>
            <p:cNvPr id="130080" name="Line 30"/>
            <p:cNvSpPr>
              <a:spLocks noChangeShapeType="1"/>
            </p:cNvSpPr>
            <p:nvPr/>
          </p:nvSpPr>
          <p:spPr bwMode="auto">
            <a:xfrm flipH="1">
              <a:off x="1336" y="2506"/>
              <a:ext cx="240" cy="192"/>
            </a:xfrm>
            <a:prstGeom prst="line">
              <a:avLst/>
            </a:prstGeom>
            <a:noFill/>
            <a:ln w="57150">
              <a:solidFill>
                <a:schemeClr val="tx1"/>
              </a:solidFill>
              <a:round/>
              <a:headEnd/>
              <a:tailEnd type="triangle" w="med" len="med"/>
            </a:ln>
          </p:spPr>
          <p:txBody>
            <a:bodyPr/>
            <a:lstStyle/>
            <a:p>
              <a:endParaRPr lang="tr-TR"/>
            </a:p>
          </p:txBody>
        </p:sp>
        <p:sp>
          <p:nvSpPr>
            <p:cNvPr id="130081" name="Line 31"/>
            <p:cNvSpPr>
              <a:spLocks noChangeShapeType="1"/>
            </p:cNvSpPr>
            <p:nvPr/>
          </p:nvSpPr>
          <p:spPr bwMode="auto">
            <a:xfrm>
              <a:off x="1576" y="2506"/>
              <a:ext cx="240" cy="192"/>
            </a:xfrm>
            <a:prstGeom prst="line">
              <a:avLst/>
            </a:prstGeom>
            <a:noFill/>
            <a:ln w="57150">
              <a:solidFill>
                <a:schemeClr val="tx1"/>
              </a:solidFill>
              <a:round/>
              <a:headEnd/>
              <a:tailEnd type="triangle" w="med" len="med"/>
            </a:ln>
          </p:spPr>
          <p:txBody>
            <a:bodyPr/>
            <a:lstStyle/>
            <a:p>
              <a:endParaRPr lang="tr-TR"/>
            </a:p>
          </p:txBody>
        </p:sp>
        <p:sp>
          <p:nvSpPr>
            <p:cNvPr id="130082" name="Text Box 32"/>
            <p:cNvSpPr txBox="1">
              <a:spLocks noChangeArrowheads="1"/>
            </p:cNvSpPr>
            <p:nvPr/>
          </p:nvSpPr>
          <p:spPr bwMode="auto">
            <a:xfrm>
              <a:off x="1711" y="2698"/>
              <a:ext cx="450" cy="332"/>
            </a:xfrm>
            <a:prstGeom prst="rect">
              <a:avLst/>
            </a:prstGeom>
            <a:noFill/>
            <a:ln w="9525">
              <a:solidFill>
                <a:schemeClr val="tx1"/>
              </a:solidFill>
              <a:miter lim="800000"/>
              <a:headEnd/>
              <a:tailEnd/>
            </a:ln>
          </p:spPr>
          <p:txBody>
            <a:bodyPr wrap="none">
              <a:spAutoFit/>
            </a:bodyPr>
            <a:lstStyle/>
            <a:p>
              <a:pPr algn="ctr"/>
              <a:r>
                <a:rPr lang="tr-TR" sz="1400" b="1">
                  <a:latin typeface="Arial" pitchFamily="34" charset="0"/>
                </a:rPr>
                <a:t>İnaktif</a:t>
              </a:r>
              <a:endParaRPr lang="en-US" sz="1400" b="1">
                <a:latin typeface="Arial" pitchFamily="34" charset="0"/>
              </a:endParaRPr>
            </a:p>
            <a:p>
              <a:pPr algn="ctr"/>
              <a:r>
                <a:rPr lang="en-US" sz="1400" b="1">
                  <a:latin typeface="Arial" pitchFamily="34" charset="0"/>
                </a:rPr>
                <a:t>GIP</a:t>
              </a:r>
            </a:p>
          </p:txBody>
        </p:sp>
      </p:grpSp>
      <p:grpSp>
        <p:nvGrpSpPr>
          <p:cNvPr id="5" name="Group 42"/>
          <p:cNvGrpSpPr>
            <a:grpSpLocks/>
          </p:cNvGrpSpPr>
          <p:nvPr/>
        </p:nvGrpSpPr>
        <p:grpSpPr bwMode="auto">
          <a:xfrm>
            <a:off x="3340100" y="2006600"/>
            <a:ext cx="1714500" cy="1270000"/>
            <a:chOff x="2104" y="1264"/>
            <a:chExt cx="1080" cy="800"/>
          </a:xfrm>
        </p:grpSpPr>
        <p:sp>
          <p:nvSpPr>
            <p:cNvPr id="130074" name="Text Box 27"/>
            <p:cNvSpPr txBox="1">
              <a:spLocks noChangeArrowheads="1"/>
            </p:cNvSpPr>
            <p:nvPr/>
          </p:nvSpPr>
          <p:spPr bwMode="auto">
            <a:xfrm>
              <a:off x="2104" y="1264"/>
              <a:ext cx="588" cy="192"/>
            </a:xfrm>
            <a:prstGeom prst="rect">
              <a:avLst/>
            </a:prstGeom>
            <a:noFill/>
            <a:ln w="12700">
              <a:noFill/>
              <a:miter lim="800000"/>
              <a:headEnd/>
              <a:tailEnd/>
            </a:ln>
          </p:spPr>
          <p:txBody>
            <a:bodyPr wrap="none">
              <a:spAutoFit/>
            </a:bodyPr>
            <a:lstStyle/>
            <a:p>
              <a:pPr eaLnBrk="0" hangingPunct="0"/>
              <a:r>
                <a:rPr lang="tr-TR" sz="1400">
                  <a:latin typeface="Arial" pitchFamily="34" charset="0"/>
                </a:rPr>
                <a:t>Pankreas</a:t>
              </a:r>
              <a:endParaRPr lang="en-US" sz="1400">
                <a:latin typeface="Arial" pitchFamily="34" charset="0"/>
              </a:endParaRPr>
            </a:p>
          </p:txBody>
        </p:sp>
        <p:pic>
          <p:nvPicPr>
            <p:cNvPr id="130075" name="Picture 35"/>
            <p:cNvPicPr>
              <a:picLocks noChangeArrowheads="1"/>
            </p:cNvPicPr>
            <p:nvPr/>
          </p:nvPicPr>
          <p:blipFill>
            <a:blip r:embed="rId6"/>
            <a:srcRect/>
            <a:stretch>
              <a:fillRect/>
            </a:stretch>
          </p:blipFill>
          <p:spPr bwMode="auto">
            <a:xfrm>
              <a:off x="2212" y="1408"/>
              <a:ext cx="972" cy="656"/>
            </a:xfrm>
            <a:prstGeom prst="rect">
              <a:avLst/>
            </a:prstGeom>
            <a:noFill/>
            <a:ln w="12700">
              <a:noFill/>
              <a:miter lim="800000"/>
              <a:headEnd/>
              <a:tailEnd/>
            </a:ln>
          </p:spPr>
        </p:pic>
        <p:sp>
          <p:nvSpPr>
            <p:cNvPr id="130076" name="Text Box 36"/>
            <p:cNvSpPr txBox="1">
              <a:spLocks noChangeArrowheads="1"/>
            </p:cNvSpPr>
            <p:nvPr/>
          </p:nvSpPr>
          <p:spPr bwMode="auto">
            <a:xfrm>
              <a:off x="2248" y="1498"/>
              <a:ext cx="822" cy="385"/>
            </a:xfrm>
            <a:prstGeom prst="rect">
              <a:avLst/>
            </a:prstGeom>
            <a:noFill/>
            <a:ln w="9525">
              <a:noFill/>
              <a:miter lim="800000"/>
              <a:headEnd/>
              <a:tailEnd/>
            </a:ln>
          </p:spPr>
          <p:txBody>
            <a:bodyPr wrap="none">
              <a:spAutoFit/>
            </a:bodyPr>
            <a:lstStyle/>
            <a:p>
              <a:pPr>
                <a:lnSpc>
                  <a:spcPct val="85000"/>
                </a:lnSpc>
              </a:pPr>
              <a:r>
                <a:rPr lang="el-GR" sz="1600" b="1" dirty="0">
                  <a:latin typeface="Arial" pitchFamily="34" charset="0"/>
                </a:rPr>
                <a:t>β</a:t>
              </a:r>
              <a:r>
                <a:rPr lang="en-US" sz="1600" b="1" dirty="0">
                  <a:latin typeface="Arial" pitchFamily="34" charset="0"/>
                </a:rPr>
                <a:t> </a:t>
              </a:r>
              <a:r>
                <a:rPr lang="tr-TR" sz="1600" b="1" dirty="0">
                  <a:latin typeface="Arial" pitchFamily="34" charset="0"/>
                </a:rPr>
                <a:t>hücreleri</a:t>
              </a:r>
              <a:endParaRPr lang="en-US" sz="1600" b="1" dirty="0">
                <a:latin typeface="Arial" pitchFamily="34" charset="0"/>
              </a:endParaRPr>
            </a:p>
            <a:p>
              <a:pPr>
                <a:lnSpc>
                  <a:spcPct val="85000"/>
                </a:lnSpc>
              </a:pPr>
              <a:endParaRPr lang="en-US" sz="800" b="1" dirty="0">
                <a:latin typeface="Arial" pitchFamily="34" charset="0"/>
              </a:endParaRPr>
            </a:p>
            <a:p>
              <a:pPr>
                <a:lnSpc>
                  <a:spcPct val="85000"/>
                </a:lnSpc>
              </a:pPr>
              <a:r>
                <a:rPr lang="el-GR" sz="1600" b="1" dirty="0">
                  <a:latin typeface="Times New Roman" pitchFamily="18" charset="0"/>
                  <a:cs typeface="Times New Roman" pitchFamily="18" charset="0"/>
                </a:rPr>
                <a:t>α</a:t>
              </a:r>
              <a:r>
                <a:rPr lang="en-US" sz="1600" b="1" dirty="0">
                  <a:latin typeface="Arial" pitchFamily="34" charset="0"/>
                </a:rPr>
                <a:t> </a:t>
              </a:r>
              <a:r>
                <a:rPr lang="tr-TR" sz="1600" b="1" dirty="0">
                  <a:latin typeface="Arial" pitchFamily="34" charset="0"/>
                </a:rPr>
                <a:t>hücreleri</a:t>
              </a:r>
              <a:endParaRPr lang="el-GR" sz="1600" b="1" dirty="0">
                <a:latin typeface="Arial" pitchFamily="34" charset="0"/>
              </a:endParaRPr>
            </a:p>
          </p:txBody>
        </p:sp>
      </p:grpSp>
      <p:sp>
        <p:nvSpPr>
          <p:cNvPr id="544804" name="Text Box 37"/>
          <p:cNvSpPr txBox="1">
            <a:spLocks noChangeArrowheads="1"/>
          </p:cNvSpPr>
          <p:nvPr/>
        </p:nvSpPr>
        <p:spPr bwMode="invGray">
          <a:xfrm>
            <a:off x="5930900" y="1600200"/>
            <a:ext cx="1295400" cy="898525"/>
          </a:xfrm>
          <a:prstGeom prst="rect">
            <a:avLst/>
          </a:prstGeom>
          <a:solidFill>
            <a:srgbClr val="FFCC99"/>
          </a:solidFill>
          <a:ln w="9525">
            <a:solidFill>
              <a:schemeClr val="tx1"/>
            </a:solidFill>
            <a:miter lim="800000"/>
            <a:headEnd/>
            <a:tailEnd/>
          </a:ln>
        </p:spPr>
        <p:txBody>
          <a:bodyPr anchor="ctr"/>
          <a:lstStyle/>
          <a:p>
            <a:pPr algn="ctr"/>
            <a:r>
              <a:rPr lang="en-US" sz="1200" b="1">
                <a:latin typeface="Arial" pitchFamily="34" charset="0"/>
                <a:sym typeface="Wingdings" pitchFamily="2" charset="2"/>
              </a:rPr>
              <a:t></a:t>
            </a:r>
            <a:r>
              <a:rPr lang="en-US" sz="1200">
                <a:latin typeface="Arial" pitchFamily="34" charset="0"/>
              </a:rPr>
              <a:t> </a:t>
            </a:r>
            <a:r>
              <a:rPr lang="tr-TR" sz="1200" b="1">
                <a:latin typeface="Arial" pitchFamily="34" charset="0"/>
              </a:rPr>
              <a:t>Periferik dokular tarafından glukoz alımı </a:t>
            </a:r>
            <a:endParaRPr lang="en-US" sz="1200" b="1">
              <a:latin typeface="Arial" pitchFamily="34" charset="0"/>
            </a:endParaRPr>
          </a:p>
        </p:txBody>
      </p:sp>
      <p:sp>
        <p:nvSpPr>
          <p:cNvPr id="544805" name="Line 38"/>
          <p:cNvSpPr>
            <a:spLocks noChangeShapeType="1"/>
          </p:cNvSpPr>
          <p:nvPr/>
        </p:nvSpPr>
        <p:spPr bwMode="auto">
          <a:xfrm>
            <a:off x="3059113" y="2781300"/>
            <a:ext cx="457200" cy="0"/>
          </a:xfrm>
          <a:prstGeom prst="line">
            <a:avLst/>
          </a:prstGeom>
          <a:noFill/>
          <a:ln w="57150">
            <a:solidFill>
              <a:schemeClr val="tx1"/>
            </a:solidFill>
            <a:round/>
            <a:headEnd type="none" w="sm" len="sm"/>
            <a:tailEnd type="triangle" w="sm" len="sm"/>
          </a:ln>
        </p:spPr>
        <p:txBody>
          <a:bodyPr wrap="none" anchor="ctr"/>
          <a:lstStyle/>
          <a:p>
            <a:endParaRPr lang="tr-TR"/>
          </a:p>
        </p:txBody>
      </p:sp>
      <p:sp>
        <p:nvSpPr>
          <p:cNvPr id="544806" name="Line 39"/>
          <p:cNvSpPr>
            <a:spLocks noChangeShapeType="1"/>
          </p:cNvSpPr>
          <p:nvPr/>
        </p:nvSpPr>
        <p:spPr bwMode="auto">
          <a:xfrm>
            <a:off x="4716463" y="2492375"/>
            <a:ext cx="1143000" cy="1158875"/>
          </a:xfrm>
          <a:prstGeom prst="line">
            <a:avLst/>
          </a:prstGeom>
          <a:noFill/>
          <a:ln w="57150">
            <a:solidFill>
              <a:schemeClr val="tx1"/>
            </a:solidFill>
            <a:round/>
            <a:headEnd type="none" w="sm" len="sm"/>
            <a:tailEnd type="triangle" w="sm" len="sm"/>
          </a:ln>
        </p:spPr>
        <p:txBody>
          <a:bodyPr wrap="none" anchor="ctr"/>
          <a:lstStyle/>
          <a:p>
            <a:endParaRPr lang="tr-TR"/>
          </a:p>
        </p:txBody>
      </p:sp>
      <p:sp>
        <p:nvSpPr>
          <p:cNvPr id="544797" name="Line 28"/>
          <p:cNvSpPr>
            <a:spLocks noChangeShapeType="1"/>
          </p:cNvSpPr>
          <p:nvPr/>
        </p:nvSpPr>
        <p:spPr bwMode="auto">
          <a:xfrm>
            <a:off x="4572000" y="2852738"/>
            <a:ext cx="1143000" cy="1219200"/>
          </a:xfrm>
          <a:prstGeom prst="line">
            <a:avLst/>
          </a:prstGeom>
          <a:noFill/>
          <a:ln w="57150">
            <a:solidFill>
              <a:schemeClr val="tx1"/>
            </a:solidFill>
            <a:round/>
            <a:headEnd type="none" w="sm" len="sm"/>
            <a:tailEnd type="triangle" w="sm" len="sm"/>
          </a:ln>
        </p:spPr>
        <p:txBody>
          <a:bodyPr wrap="none" anchor="ctr"/>
          <a:lstStyle/>
          <a:p>
            <a:endParaRPr lang="tr-T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44782"/>
                                        </p:tgtEl>
                                        <p:attrNameLst>
                                          <p:attrName>style.visibility</p:attrName>
                                        </p:attrNameLst>
                                      </p:cBhvr>
                                      <p:to>
                                        <p:strVal val="visible"/>
                                      </p:to>
                                    </p:set>
                                    <p:animEffect transition="in" filter="box(in)">
                                      <p:cBhvr>
                                        <p:cTn id="7" dur="500"/>
                                        <p:tgtEl>
                                          <p:spTgt spid="544782"/>
                                        </p:tgtEl>
                                      </p:cBhvr>
                                    </p:animEffect>
                                  </p:childTnLst>
                                </p:cTn>
                              </p:par>
                              <p:par>
                                <p:cTn id="8" presetID="4" presetClass="entr" presetSubtype="16" fill="hold" nodeType="withEffect">
                                  <p:stCondLst>
                                    <p:cond delay="0"/>
                                  </p:stCondLst>
                                  <p:childTnLst>
                                    <p:set>
                                      <p:cBhvr>
                                        <p:cTn id="9" dur="1" fill="hold">
                                          <p:stCondLst>
                                            <p:cond delay="0"/>
                                          </p:stCondLst>
                                        </p:cTn>
                                        <p:tgtEl>
                                          <p:spTgt spid="544776"/>
                                        </p:tgtEl>
                                        <p:attrNameLst>
                                          <p:attrName>style.visibility</p:attrName>
                                        </p:attrNameLst>
                                      </p:cBhvr>
                                      <p:to>
                                        <p:strVal val="visible"/>
                                      </p:to>
                                    </p:set>
                                    <p:animEffect transition="in" filter="box(in)">
                                      <p:cBhvr>
                                        <p:cTn id="10" dur="500"/>
                                        <p:tgtEl>
                                          <p:spTgt spid="54477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544786"/>
                                        </p:tgtEl>
                                        <p:attrNameLst>
                                          <p:attrName>style.visibility</p:attrName>
                                        </p:attrNameLst>
                                      </p:cBhvr>
                                      <p:to>
                                        <p:strVal val="visible"/>
                                      </p:to>
                                    </p:set>
                                    <p:animEffect transition="in" filter="box(in)">
                                      <p:cBhvr>
                                        <p:cTn id="13" dur="500"/>
                                        <p:tgtEl>
                                          <p:spTgt spid="54478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44785"/>
                                        </p:tgtEl>
                                        <p:attrNameLst>
                                          <p:attrName>style.visibility</p:attrName>
                                        </p:attrNameLst>
                                      </p:cBhvr>
                                      <p:to>
                                        <p:strVal val="visible"/>
                                      </p:to>
                                    </p:set>
                                    <p:animEffect transition="in" filter="box(in)">
                                      <p:cBhvr>
                                        <p:cTn id="18" dur="500"/>
                                        <p:tgtEl>
                                          <p:spTgt spid="544785"/>
                                        </p:tgtEl>
                                      </p:cBhvr>
                                    </p:animEffect>
                                  </p:childTnLst>
                                </p:cTn>
                              </p:par>
                              <p:par>
                                <p:cTn id="19" presetID="4" presetClass="entr" presetSubtype="16"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ox(in)">
                                      <p:cBhvr>
                                        <p:cTn id="21" dur="500"/>
                                        <p:tgtEl>
                                          <p:spTgt spid="2"/>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544791"/>
                                        </p:tgtEl>
                                        <p:attrNameLst>
                                          <p:attrName>style.visibility</p:attrName>
                                        </p:attrNameLst>
                                      </p:cBhvr>
                                      <p:to>
                                        <p:strVal val="visible"/>
                                      </p:to>
                                    </p:set>
                                    <p:animEffect transition="in" filter="box(in)">
                                      <p:cBhvr>
                                        <p:cTn id="24" dur="500"/>
                                        <p:tgtEl>
                                          <p:spTgt spid="544791"/>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544780"/>
                                        </p:tgtEl>
                                        <p:attrNameLst>
                                          <p:attrName>style.visibility</p:attrName>
                                        </p:attrNameLst>
                                      </p:cBhvr>
                                      <p:to>
                                        <p:strVal val="visible"/>
                                      </p:to>
                                    </p:set>
                                    <p:animEffect transition="in" filter="box(in)">
                                      <p:cBhvr>
                                        <p:cTn id="27" dur="500"/>
                                        <p:tgtEl>
                                          <p:spTgt spid="544780"/>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544805"/>
                                        </p:tgtEl>
                                        <p:attrNameLst>
                                          <p:attrName>style.visibility</p:attrName>
                                        </p:attrNameLst>
                                      </p:cBhvr>
                                      <p:to>
                                        <p:strVal val="visible"/>
                                      </p:to>
                                    </p:set>
                                    <p:animEffect transition="in" filter="box(in)">
                                      <p:cBhvr>
                                        <p:cTn id="30" dur="500"/>
                                        <p:tgtEl>
                                          <p:spTgt spid="54480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ox(in)">
                                      <p:cBhvr>
                                        <p:cTn id="35" dur="500"/>
                                        <p:tgtEl>
                                          <p:spTgt spid="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ox(in)">
                                      <p:cBhvr>
                                        <p:cTn id="40" dur="500"/>
                                        <p:tgtEl>
                                          <p:spTgt spid="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16"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box(in)">
                                      <p:cBhvr>
                                        <p:cTn id="45" dur="500"/>
                                        <p:tgtEl>
                                          <p:spTgt spid="5"/>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544794"/>
                                        </p:tgtEl>
                                        <p:attrNameLst>
                                          <p:attrName>style.visibility</p:attrName>
                                        </p:attrNameLst>
                                      </p:cBhvr>
                                      <p:to>
                                        <p:strVal val="visible"/>
                                      </p:to>
                                    </p:set>
                                    <p:animEffect transition="in" filter="box(in)">
                                      <p:cBhvr>
                                        <p:cTn id="50" dur="500"/>
                                        <p:tgtEl>
                                          <p:spTgt spid="544794"/>
                                        </p:tgtEl>
                                      </p:cBhvr>
                                    </p:animEffect>
                                  </p:childTnLst>
                                </p:cTn>
                              </p:par>
                              <p:par>
                                <p:cTn id="51" presetID="4" presetClass="entr" presetSubtype="16" fill="hold" grpId="0" nodeType="withEffect">
                                  <p:stCondLst>
                                    <p:cond delay="0"/>
                                  </p:stCondLst>
                                  <p:childTnLst>
                                    <p:set>
                                      <p:cBhvr>
                                        <p:cTn id="52" dur="1" fill="hold">
                                          <p:stCondLst>
                                            <p:cond delay="0"/>
                                          </p:stCondLst>
                                        </p:cTn>
                                        <p:tgtEl>
                                          <p:spTgt spid="544783"/>
                                        </p:tgtEl>
                                        <p:attrNameLst>
                                          <p:attrName>style.visibility</p:attrName>
                                        </p:attrNameLst>
                                      </p:cBhvr>
                                      <p:to>
                                        <p:strVal val="visible"/>
                                      </p:to>
                                    </p:set>
                                    <p:animEffect transition="in" filter="box(in)">
                                      <p:cBhvr>
                                        <p:cTn id="53" dur="500"/>
                                        <p:tgtEl>
                                          <p:spTgt spid="544783"/>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544797"/>
                                        </p:tgtEl>
                                        <p:attrNameLst>
                                          <p:attrName>style.visibility</p:attrName>
                                        </p:attrNameLst>
                                      </p:cBhvr>
                                      <p:to>
                                        <p:strVal val="visible"/>
                                      </p:to>
                                    </p:set>
                                    <p:animEffect transition="in" filter="box(in)">
                                      <p:cBhvr>
                                        <p:cTn id="56" dur="500"/>
                                        <p:tgtEl>
                                          <p:spTgt spid="544797"/>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544784"/>
                                        </p:tgtEl>
                                        <p:attrNameLst>
                                          <p:attrName>style.visibility</p:attrName>
                                        </p:attrNameLst>
                                      </p:cBhvr>
                                      <p:to>
                                        <p:strVal val="visible"/>
                                      </p:to>
                                    </p:set>
                                    <p:animEffect transition="in" filter="box(in)">
                                      <p:cBhvr>
                                        <p:cTn id="61" dur="500"/>
                                        <p:tgtEl>
                                          <p:spTgt spid="544784"/>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4" presetClass="entr" presetSubtype="16" fill="hold" grpId="0" nodeType="clickEffect">
                                  <p:stCondLst>
                                    <p:cond delay="0"/>
                                  </p:stCondLst>
                                  <p:childTnLst>
                                    <p:set>
                                      <p:cBhvr>
                                        <p:cTn id="65" dur="1" fill="hold">
                                          <p:stCondLst>
                                            <p:cond delay="0"/>
                                          </p:stCondLst>
                                        </p:cTn>
                                        <p:tgtEl>
                                          <p:spTgt spid="544806"/>
                                        </p:tgtEl>
                                        <p:attrNameLst>
                                          <p:attrName>style.visibility</p:attrName>
                                        </p:attrNameLst>
                                      </p:cBhvr>
                                      <p:to>
                                        <p:strVal val="visible"/>
                                      </p:to>
                                    </p:set>
                                    <p:animEffect transition="in" filter="box(in)">
                                      <p:cBhvr>
                                        <p:cTn id="66" dur="500"/>
                                        <p:tgtEl>
                                          <p:spTgt spid="544806"/>
                                        </p:tgtEl>
                                      </p:cBhvr>
                                    </p:animEffect>
                                  </p:childTnLst>
                                </p:cTn>
                              </p:par>
                              <p:par>
                                <p:cTn id="67" presetID="4" presetClass="entr" presetSubtype="16" fill="hold" grpId="0" nodeType="withEffect">
                                  <p:stCondLst>
                                    <p:cond delay="0"/>
                                  </p:stCondLst>
                                  <p:childTnLst>
                                    <p:set>
                                      <p:cBhvr>
                                        <p:cTn id="68" dur="1" fill="hold">
                                          <p:stCondLst>
                                            <p:cond delay="0"/>
                                          </p:stCondLst>
                                        </p:cTn>
                                        <p:tgtEl>
                                          <p:spTgt spid="544798"/>
                                        </p:tgtEl>
                                        <p:attrNameLst>
                                          <p:attrName>style.visibility</p:attrName>
                                        </p:attrNameLst>
                                      </p:cBhvr>
                                      <p:to>
                                        <p:strVal val="visible"/>
                                      </p:to>
                                    </p:set>
                                    <p:animEffect transition="in" filter="box(in)">
                                      <p:cBhvr>
                                        <p:cTn id="69" dur="500"/>
                                        <p:tgtEl>
                                          <p:spTgt spid="544798"/>
                                        </p:tgtEl>
                                      </p:cBhvr>
                                    </p:animEffect>
                                  </p:childTnLst>
                                </p:cTn>
                              </p:par>
                              <p:par>
                                <p:cTn id="70" presetID="4" presetClass="entr" presetSubtype="16" fill="hold" grpId="0" nodeType="withEffect">
                                  <p:stCondLst>
                                    <p:cond delay="0"/>
                                  </p:stCondLst>
                                  <p:childTnLst>
                                    <p:set>
                                      <p:cBhvr>
                                        <p:cTn id="71" dur="1" fill="hold">
                                          <p:stCondLst>
                                            <p:cond delay="0"/>
                                          </p:stCondLst>
                                        </p:cTn>
                                        <p:tgtEl>
                                          <p:spTgt spid="544804"/>
                                        </p:tgtEl>
                                        <p:attrNameLst>
                                          <p:attrName>style.visibility</p:attrName>
                                        </p:attrNameLst>
                                      </p:cBhvr>
                                      <p:to>
                                        <p:strVal val="visible"/>
                                      </p:to>
                                    </p:set>
                                    <p:animEffect transition="in" filter="box(in)">
                                      <p:cBhvr>
                                        <p:cTn id="72" dur="500"/>
                                        <p:tgtEl>
                                          <p:spTgt spid="544804"/>
                                        </p:tgtEl>
                                      </p:cBhvr>
                                    </p:animEffect>
                                  </p:childTnLst>
                                </p:cTn>
                              </p:par>
                              <p:par>
                                <p:cTn id="73" presetID="4" presetClass="entr" presetSubtype="16" fill="hold" grpId="0" nodeType="withEffect">
                                  <p:stCondLst>
                                    <p:cond delay="0"/>
                                  </p:stCondLst>
                                  <p:childTnLst>
                                    <p:set>
                                      <p:cBhvr>
                                        <p:cTn id="74" dur="1" fill="hold">
                                          <p:stCondLst>
                                            <p:cond delay="0"/>
                                          </p:stCondLst>
                                        </p:cTn>
                                        <p:tgtEl>
                                          <p:spTgt spid="544795"/>
                                        </p:tgtEl>
                                        <p:attrNameLst>
                                          <p:attrName>style.visibility</p:attrName>
                                        </p:attrNameLst>
                                      </p:cBhvr>
                                      <p:to>
                                        <p:strVal val="visible"/>
                                      </p:to>
                                    </p:set>
                                    <p:animEffect transition="in" filter="box(in)">
                                      <p:cBhvr>
                                        <p:cTn id="75" dur="500"/>
                                        <p:tgtEl>
                                          <p:spTgt spid="544795"/>
                                        </p:tgtEl>
                                      </p:cBhvr>
                                    </p:animEffect>
                                  </p:childTnLst>
                                </p:cTn>
                              </p:par>
                              <p:par>
                                <p:cTn id="76" presetID="4" presetClass="entr" presetSubtype="16" fill="hold" grpId="0" nodeType="withEffect">
                                  <p:stCondLst>
                                    <p:cond delay="0"/>
                                  </p:stCondLst>
                                  <p:childTnLst>
                                    <p:set>
                                      <p:cBhvr>
                                        <p:cTn id="77" dur="1" fill="hold">
                                          <p:stCondLst>
                                            <p:cond delay="0"/>
                                          </p:stCondLst>
                                        </p:cTn>
                                        <p:tgtEl>
                                          <p:spTgt spid="544792"/>
                                        </p:tgtEl>
                                        <p:attrNameLst>
                                          <p:attrName>style.visibility</p:attrName>
                                        </p:attrNameLst>
                                      </p:cBhvr>
                                      <p:to>
                                        <p:strVal val="visible"/>
                                      </p:to>
                                    </p:set>
                                    <p:animEffect transition="in" filter="box(in)">
                                      <p:cBhvr>
                                        <p:cTn id="78" dur="500"/>
                                        <p:tgtEl>
                                          <p:spTgt spid="544792"/>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4" presetClass="entr" presetSubtype="16" fill="hold" grpId="0" nodeType="clickEffect">
                                  <p:stCondLst>
                                    <p:cond delay="0"/>
                                  </p:stCondLst>
                                  <p:childTnLst>
                                    <p:set>
                                      <p:cBhvr>
                                        <p:cTn id="82" dur="1" fill="hold">
                                          <p:stCondLst>
                                            <p:cond delay="0"/>
                                          </p:stCondLst>
                                        </p:cTn>
                                        <p:tgtEl>
                                          <p:spTgt spid="544778"/>
                                        </p:tgtEl>
                                        <p:attrNameLst>
                                          <p:attrName>style.visibility</p:attrName>
                                        </p:attrNameLst>
                                      </p:cBhvr>
                                      <p:to>
                                        <p:strVal val="visible"/>
                                      </p:to>
                                    </p:set>
                                    <p:animEffect transition="in" filter="box(in)">
                                      <p:cBhvr>
                                        <p:cTn id="83" dur="500"/>
                                        <p:tgtEl>
                                          <p:spTgt spid="544778"/>
                                        </p:tgtEl>
                                      </p:cBhvr>
                                    </p:animEffect>
                                  </p:childTnLst>
                                </p:cTn>
                              </p:par>
                              <p:par>
                                <p:cTn id="84" presetID="4" presetClass="entr" presetSubtype="16" fill="hold" grpId="0" nodeType="withEffect">
                                  <p:stCondLst>
                                    <p:cond delay="0"/>
                                  </p:stCondLst>
                                  <p:childTnLst>
                                    <p:set>
                                      <p:cBhvr>
                                        <p:cTn id="85" dur="1" fill="hold">
                                          <p:stCondLst>
                                            <p:cond delay="0"/>
                                          </p:stCondLst>
                                        </p:cTn>
                                        <p:tgtEl>
                                          <p:spTgt spid="544779"/>
                                        </p:tgtEl>
                                        <p:attrNameLst>
                                          <p:attrName>style.visibility</p:attrName>
                                        </p:attrNameLst>
                                      </p:cBhvr>
                                      <p:to>
                                        <p:strVal val="visible"/>
                                      </p:to>
                                    </p:set>
                                    <p:animEffect transition="in" filter="box(in)">
                                      <p:cBhvr>
                                        <p:cTn id="86" dur="500"/>
                                        <p:tgtEl>
                                          <p:spTgt spid="544779"/>
                                        </p:tgtEl>
                                      </p:cBhvr>
                                    </p:animEffect>
                                  </p:childTnLst>
                                </p:cTn>
                              </p:par>
                              <p:par>
                                <p:cTn id="87" presetID="4" presetClass="entr" presetSubtype="16" fill="hold" grpId="0" nodeType="withEffect">
                                  <p:stCondLst>
                                    <p:cond delay="0"/>
                                  </p:stCondLst>
                                  <p:childTnLst>
                                    <p:set>
                                      <p:cBhvr>
                                        <p:cTn id="88" dur="1" fill="hold">
                                          <p:stCondLst>
                                            <p:cond delay="0"/>
                                          </p:stCondLst>
                                        </p:cTn>
                                        <p:tgtEl>
                                          <p:spTgt spid="544781"/>
                                        </p:tgtEl>
                                        <p:attrNameLst>
                                          <p:attrName>style.visibility</p:attrName>
                                        </p:attrNameLst>
                                      </p:cBhvr>
                                      <p:to>
                                        <p:strVal val="visible"/>
                                      </p:to>
                                    </p:set>
                                    <p:animEffect transition="in" filter="box(in)">
                                      <p:cBhvr>
                                        <p:cTn id="89" dur="500"/>
                                        <p:tgtEl>
                                          <p:spTgt spid="544781"/>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4" presetClass="entr" presetSubtype="16" fill="hold" grpId="0" nodeType="clickEffect">
                                  <p:stCondLst>
                                    <p:cond delay="0"/>
                                  </p:stCondLst>
                                  <p:childTnLst>
                                    <p:set>
                                      <p:cBhvr>
                                        <p:cTn id="93" dur="1" fill="hold">
                                          <p:stCondLst>
                                            <p:cond delay="0"/>
                                          </p:stCondLst>
                                        </p:cTn>
                                        <p:tgtEl>
                                          <p:spTgt spid="544771"/>
                                        </p:tgtEl>
                                        <p:attrNameLst>
                                          <p:attrName>style.visibility</p:attrName>
                                        </p:attrNameLst>
                                      </p:cBhvr>
                                      <p:to>
                                        <p:strVal val="visible"/>
                                      </p:to>
                                    </p:set>
                                    <p:animEffect transition="in" filter="box(in)">
                                      <p:cBhvr>
                                        <p:cTn id="94" dur="500"/>
                                        <p:tgtEl>
                                          <p:spTgt spid="544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4771" grpId="0"/>
      <p:bldP spid="544778" grpId="0" animBg="1"/>
      <p:bldP spid="544779" grpId="0" animBg="1"/>
      <p:bldP spid="544780" grpId="0"/>
      <p:bldP spid="544781" grpId="0" animBg="1"/>
      <p:bldP spid="544782" grpId="0"/>
      <p:bldP spid="544783" grpId="0"/>
      <p:bldP spid="544784" grpId="0" animBg="1"/>
      <p:bldP spid="544785" grpId="0"/>
      <p:bldP spid="544786" grpId="0" animBg="1"/>
      <p:bldP spid="544791" grpId="0" animBg="1"/>
      <p:bldP spid="544792" grpId="0"/>
      <p:bldP spid="544794" grpId="0"/>
      <p:bldP spid="544795" grpId="0"/>
      <p:bldP spid="544798" grpId="0" animBg="1"/>
      <p:bldP spid="544804" grpId="0" animBg="1"/>
      <p:bldP spid="544805" grpId="0" animBg="1"/>
      <p:bldP spid="544806" grpId="0" animBg="1"/>
      <p:bldP spid="54479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500063" y="500063"/>
            <a:ext cx="8229600" cy="898525"/>
          </a:xfrm>
          <a:solidFill>
            <a:srgbClr val="FFC000"/>
          </a:solidFill>
          <a:ln w="76200">
            <a:solidFill>
              <a:srgbClr val="C00000"/>
            </a:solidFill>
          </a:ln>
        </p:spPr>
        <p:txBody>
          <a:bodyPr/>
          <a:lstStyle/>
          <a:p>
            <a:pPr marL="484188"/>
            <a:r>
              <a:rPr lang="en-US" b="1" smtClean="0">
                <a:solidFill>
                  <a:schemeClr val="tx1"/>
                </a:solidFill>
                <a:latin typeface="Arial"/>
                <a:ea typeface="ＭＳ Ｐゴシック" charset="-128"/>
                <a:cs typeface="Arial"/>
              </a:rPr>
              <a:t>GLP-1 </a:t>
            </a:r>
            <a:r>
              <a:rPr lang="tr-TR" b="1" smtClean="0">
                <a:solidFill>
                  <a:schemeClr val="tx1"/>
                </a:solidFill>
                <a:latin typeface="Arial"/>
                <a:ea typeface="ＭＳ Ｐゴシック" charset="-128"/>
                <a:cs typeface="Arial"/>
              </a:rPr>
              <a:t>etkisinde artış</a:t>
            </a:r>
            <a:endParaRPr lang="en-US" b="1" smtClean="0">
              <a:solidFill>
                <a:schemeClr val="tx1"/>
              </a:solidFill>
              <a:latin typeface="Arial"/>
              <a:ea typeface="ＭＳ Ｐゴシック" charset="-128"/>
              <a:cs typeface="Arial"/>
            </a:endParaRPr>
          </a:p>
        </p:txBody>
      </p:sp>
      <p:sp>
        <p:nvSpPr>
          <p:cNvPr id="132098" name="AutoShape 4"/>
          <p:cNvSpPr>
            <a:spLocks noChangeArrowheads="1"/>
          </p:cNvSpPr>
          <p:nvPr/>
        </p:nvSpPr>
        <p:spPr bwMode="auto">
          <a:xfrm>
            <a:off x="3357563" y="1714500"/>
            <a:ext cx="2071687" cy="798513"/>
          </a:xfrm>
          <a:prstGeom prst="roundRect">
            <a:avLst>
              <a:gd name="adj" fmla="val 16667"/>
            </a:avLst>
          </a:prstGeom>
          <a:solidFill>
            <a:srgbClr val="99FF99"/>
          </a:solidFill>
          <a:ln w="76200">
            <a:solidFill>
              <a:srgbClr val="00B050"/>
            </a:solidFill>
            <a:round/>
            <a:headEnd/>
            <a:tailEnd/>
          </a:ln>
        </p:spPr>
        <p:txBody>
          <a:bodyPr tIns="82800" bIns="82800">
            <a:spAutoFit/>
          </a:bodyPr>
          <a:lstStyle/>
          <a:p>
            <a:pPr algn="ctr">
              <a:spcBef>
                <a:spcPct val="50000"/>
              </a:spcBef>
              <a:buClr>
                <a:srgbClr val="FFCC00"/>
              </a:buClr>
            </a:pPr>
            <a:r>
              <a:rPr lang="en-US" sz="3600" b="1">
                <a:solidFill>
                  <a:srgbClr val="003399"/>
                </a:solidFill>
                <a:latin typeface="Century Gothic" pitchFamily="34" charset="0"/>
              </a:rPr>
              <a:t>GLP-1</a:t>
            </a:r>
            <a:endParaRPr lang="en-US" sz="3600">
              <a:solidFill>
                <a:srgbClr val="003399"/>
              </a:solidFill>
              <a:latin typeface="Century Gothic" pitchFamily="34" charset="0"/>
            </a:endParaRPr>
          </a:p>
        </p:txBody>
      </p:sp>
      <p:sp>
        <p:nvSpPr>
          <p:cNvPr id="132099" name="Line 5"/>
          <p:cNvSpPr>
            <a:spLocks noChangeShapeType="1"/>
          </p:cNvSpPr>
          <p:nvPr/>
        </p:nvSpPr>
        <p:spPr bwMode="auto">
          <a:xfrm flipH="1">
            <a:off x="2771775" y="2420938"/>
            <a:ext cx="442913" cy="658812"/>
          </a:xfrm>
          <a:prstGeom prst="line">
            <a:avLst/>
          </a:prstGeom>
          <a:noFill/>
          <a:ln w="50800">
            <a:solidFill>
              <a:srgbClr val="99FF99"/>
            </a:solidFill>
            <a:round/>
            <a:headEnd/>
            <a:tailEnd type="triangle" w="med" len="med"/>
          </a:ln>
        </p:spPr>
        <p:txBody>
          <a:bodyPr/>
          <a:lstStyle/>
          <a:p>
            <a:endParaRPr lang="tr-TR"/>
          </a:p>
        </p:txBody>
      </p:sp>
      <p:sp>
        <p:nvSpPr>
          <p:cNvPr id="132100" name="Line 6"/>
          <p:cNvSpPr>
            <a:spLocks noChangeShapeType="1"/>
          </p:cNvSpPr>
          <p:nvPr/>
        </p:nvSpPr>
        <p:spPr bwMode="auto">
          <a:xfrm>
            <a:off x="5580112" y="2420888"/>
            <a:ext cx="442913" cy="658812"/>
          </a:xfrm>
          <a:prstGeom prst="line">
            <a:avLst/>
          </a:prstGeom>
          <a:noFill/>
          <a:ln w="50800">
            <a:solidFill>
              <a:srgbClr val="99FF99"/>
            </a:solidFill>
            <a:round/>
            <a:headEnd/>
            <a:tailEnd type="triangle" w="med" len="med"/>
          </a:ln>
        </p:spPr>
        <p:txBody>
          <a:bodyPr/>
          <a:lstStyle/>
          <a:p>
            <a:endParaRPr lang="tr-TR"/>
          </a:p>
        </p:txBody>
      </p:sp>
      <p:grpSp>
        <p:nvGrpSpPr>
          <p:cNvPr id="132101" name="Group 14"/>
          <p:cNvGrpSpPr>
            <a:grpSpLocks/>
          </p:cNvGrpSpPr>
          <p:nvPr/>
        </p:nvGrpSpPr>
        <p:grpSpPr bwMode="auto">
          <a:xfrm>
            <a:off x="468313" y="3140075"/>
            <a:ext cx="3362325" cy="3384550"/>
            <a:chOff x="312" y="2324"/>
            <a:chExt cx="2019" cy="1486"/>
          </a:xfrm>
        </p:grpSpPr>
        <p:sp>
          <p:nvSpPr>
            <p:cNvPr id="132105" name="AutoShape 8"/>
            <p:cNvSpPr>
              <a:spLocks noChangeArrowheads="1"/>
            </p:cNvSpPr>
            <p:nvPr/>
          </p:nvSpPr>
          <p:spPr bwMode="auto">
            <a:xfrm>
              <a:off x="312" y="2324"/>
              <a:ext cx="2019" cy="1486"/>
            </a:xfrm>
            <a:prstGeom prst="roundRect">
              <a:avLst>
                <a:gd name="adj" fmla="val 16667"/>
              </a:avLst>
            </a:prstGeom>
            <a:solidFill>
              <a:srgbClr val="99FF99"/>
            </a:solidFill>
            <a:ln w="76200">
              <a:solidFill>
                <a:srgbClr val="00B050"/>
              </a:solidFill>
              <a:round/>
              <a:headEnd/>
              <a:tailEnd/>
            </a:ln>
          </p:spPr>
          <p:txBody>
            <a:bodyPr tIns="82800"/>
            <a:lstStyle/>
            <a:p>
              <a:pPr>
                <a:lnSpc>
                  <a:spcPct val="90000"/>
                </a:lnSpc>
                <a:spcBef>
                  <a:spcPct val="20000"/>
                </a:spcBef>
                <a:buClr>
                  <a:srgbClr val="FFCC00"/>
                </a:buClr>
              </a:pPr>
              <a:r>
                <a:rPr lang="en-US" sz="1900" b="1" u="sng" dirty="0" smtClean="0">
                  <a:solidFill>
                    <a:srgbClr val="000000"/>
                  </a:solidFill>
                  <a:latin typeface="Arial"/>
                  <a:cs typeface="Arial"/>
                </a:rPr>
                <a:t>GLP</a:t>
              </a:r>
              <a:r>
                <a:rPr lang="en-US" sz="1900" b="1" u="sng" dirty="0">
                  <a:solidFill>
                    <a:srgbClr val="000000"/>
                  </a:solidFill>
                  <a:latin typeface="Arial"/>
                  <a:cs typeface="Arial"/>
                </a:rPr>
                <a:t>-1 </a:t>
              </a:r>
              <a:r>
                <a:rPr lang="en-US" sz="1900" b="1" u="sng" dirty="0" smtClean="0">
                  <a:solidFill>
                    <a:srgbClr val="000000"/>
                  </a:solidFill>
                  <a:latin typeface="Arial"/>
                  <a:cs typeface="Arial"/>
                </a:rPr>
                <a:t>analog</a:t>
              </a:r>
              <a:r>
                <a:rPr lang="tr-TR" sz="1900" b="1" u="sng" dirty="0" smtClean="0">
                  <a:solidFill>
                    <a:srgbClr val="000000"/>
                  </a:solidFill>
                  <a:latin typeface="Arial"/>
                  <a:cs typeface="Arial"/>
                </a:rPr>
                <a:t>u</a:t>
              </a:r>
              <a:endParaRPr lang="tr-TR" sz="1900" b="1" u="sng" dirty="0">
                <a:solidFill>
                  <a:srgbClr val="000000"/>
                </a:solidFill>
                <a:latin typeface="Arial"/>
                <a:cs typeface="Arial"/>
              </a:endParaRPr>
            </a:p>
            <a:p>
              <a:pPr>
                <a:lnSpc>
                  <a:spcPct val="90000"/>
                </a:lnSpc>
                <a:spcBef>
                  <a:spcPct val="20000"/>
                </a:spcBef>
                <a:buClr>
                  <a:srgbClr val="FFCC00"/>
                </a:buClr>
              </a:pPr>
              <a:r>
                <a:rPr lang="en-US" sz="1900" b="1" dirty="0" smtClean="0">
                  <a:solidFill>
                    <a:srgbClr val="003399"/>
                  </a:solidFill>
                  <a:latin typeface="Arial"/>
                  <a:cs typeface="Arial"/>
                </a:rPr>
                <a:t> </a:t>
              </a:r>
              <a:r>
                <a:rPr lang="en-US" sz="1900" b="1" dirty="0" err="1" smtClean="0">
                  <a:solidFill>
                    <a:srgbClr val="003399"/>
                  </a:solidFill>
                  <a:latin typeface="Arial"/>
                  <a:cs typeface="Arial"/>
                </a:rPr>
                <a:t>Exenatid</a:t>
              </a:r>
              <a:r>
                <a:rPr lang="tr-TR" sz="1900" b="1" dirty="0" smtClean="0">
                  <a:solidFill>
                    <a:srgbClr val="003399"/>
                  </a:solidFill>
                  <a:latin typeface="Arial"/>
                  <a:cs typeface="Arial"/>
                </a:rPr>
                <a:t>e</a:t>
              </a:r>
            </a:p>
            <a:p>
              <a:pPr>
                <a:lnSpc>
                  <a:spcPct val="90000"/>
                </a:lnSpc>
                <a:spcBef>
                  <a:spcPct val="20000"/>
                </a:spcBef>
                <a:buClr>
                  <a:srgbClr val="FFCC00"/>
                </a:buClr>
              </a:pPr>
              <a:r>
                <a:rPr lang="en-US" sz="1900" b="1" u="sng" dirty="0" smtClean="0">
                  <a:solidFill>
                    <a:srgbClr val="000000"/>
                  </a:solidFill>
                  <a:latin typeface="Arial"/>
                  <a:cs typeface="Arial"/>
                </a:rPr>
                <a:t>GLP</a:t>
              </a:r>
              <a:r>
                <a:rPr lang="en-US" sz="1900" b="1" u="sng" dirty="0">
                  <a:solidFill>
                    <a:srgbClr val="000000"/>
                  </a:solidFill>
                  <a:latin typeface="Arial"/>
                  <a:cs typeface="Arial"/>
                </a:rPr>
                <a:t>-1 </a:t>
              </a:r>
              <a:r>
                <a:rPr lang="en-US" sz="1900" b="1" u="sng" dirty="0" smtClean="0">
                  <a:solidFill>
                    <a:srgbClr val="000000"/>
                  </a:solidFill>
                  <a:latin typeface="Arial"/>
                  <a:cs typeface="Arial"/>
                </a:rPr>
                <a:t>res. </a:t>
              </a:r>
              <a:r>
                <a:rPr lang="en-US" sz="1900" b="1" u="sng" dirty="0" err="1" smtClean="0">
                  <a:solidFill>
                    <a:srgbClr val="000000"/>
                  </a:solidFill>
                  <a:latin typeface="Arial"/>
                  <a:cs typeface="Arial"/>
                </a:rPr>
                <a:t>Agonisti</a:t>
              </a:r>
              <a:endParaRPr lang="en-US" sz="1900" b="1" u="sng" dirty="0">
                <a:solidFill>
                  <a:srgbClr val="000000"/>
                </a:solidFill>
                <a:latin typeface="Arial"/>
                <a:cs typeface="Arial"/>
              </a:endParaRPr>
            </a:p>
            <a:p>
              <a:pPr marL="114300" lvl="1">
                <a:lnSpc>
                  <a:spcPct val="90000"/>
                </a:lnSpc>
                <a:spcBef>
                  <a:spcPct val="40000"/>
                </a:spcBef>
                <a:buClr>
                  <a:srgbClr val="003399"/>
                </a:buClr>
              </a:pPr>
              <a:r>
                <a:rPr lang="tr-TR" sz="1900" b="1" dirty="0" smtClean="0">
                  <a:solidFill>
                    <a:srgbClr val="003399"/>
                  </a:solidFill>
                  <a:latin typeface="Arial"/>
                  <a:cs typeface="Arial"/>
                </a:rPr>
                <a:t>L</a:t>
              </a:r>
              <a:r>
                <a:rPr lang="en-US" sz="1900" b="1" dirty="0" err="1" smtClean="0">
                  <a:solidFill>
                    <a:srgbClr val="003399"/>
                  </a:solidFill>
                  <a:latin typeface="Arial"/>
                  <a:cs typeface="Arial"/>
                </a:rPr>
                <a:t>iraglutid</a:t>
              </a:r>
              <a:r>
                <a:rPr lang="tr-TR" sz="1900" b="1" dirty="0" smtClean="0">
                  <a:solidFill>
                    <a:srgbClr val="003399"/>
                  </a:solidFill>
                  <a:latin typeface="Arial"/>
                  <a:cs typeface="Arial"/>
                </a:rPr>
                <a:t>e</a:t>
              </a:r>
            </a:p>
            <a:p>
              <a:pPr marL="114300" lvl="1">
                <a:lnSpc>
                  <a:spcPct val="90000"/>
                </a:lnSpc>
                <a:spcBef>
                  <a:spcPct val="40000"/>
                </a:spcBef>
                <a:buClr>
                  <a:srgbClr val="003399"/>
                </a:buClr>
              </a:pPr>
              <a:r>
                <a:rPr lang="tr-TR" sz="1900" b="1" dirty="0" err="1" smtClean="0">
                  <a:solidFill>
                    <a:srgbClr val="003399"/>
                  </a:solidFill>
                  <a:latin typeface="Arial"/>
                  <a:cs typeface="Arial"/>
                </a:rPr>
                <a:t>Semaglutide</a:t>
              </a:r>
              <a:r>
                <a:rPr lang="tr-TR" sz="1900" b="1" dirty="0" smtClean="0">
                  <a:solidFill>
                    <a:srgbClr val="003399"/>
                  </a:solidFill>
                  <a:latin typeface="Arial"/>
                  <a:cs typeface="Arial"/>
                </a:rPr>
                <a:t> (o/</a:t>
              </a:r>
              <a:r>
                <a:rPr lang="tr-TR" sz="1900" b="1" dirty="0" err="1" smtClean="0">
                  <a:solidFill>
                    <a:srgbClr val="003399"/>
                  </a:solidFill>
                  <a:latin typeface="Arial"/>
                  <a:cs typeface="Arial"/>
                </a:rPr>
                <a:t>sc</a:t>
              </a:r>
              <a:r>
                <a:rPr lang="tr-TR" sz="1900" b="1" dirty="0" smtClean="0">
                  <a:solidFill>
                    <a:srgbClr val="003399"/>
                  </a:solidFill>
                  <a:latin typeface="Arial"/>
                  <a:cs typeface="Arial"/>
                </a:rPr>
                <a:t>)</a:t>
              </a:r>
            </a:p>
            <a:p>
              <a:pPr marL="114300" lvl="1">
                <a:lnSpc>
                  <a:spcPct val="90000"/>
                </a:lnSpc>
                <a:spcBef>
                  <a:spcPct val="40000"/>
                </a:spcBef>
                <a:buClr>
                  <a:srgbClr val="003399"/>
                </a:buClr>
              </a:pPr>
              <a:r>
                <a:rPr lang="tr-TR" sz="1900" b="1" dirty="0" err="1" smtClean="0">
                  <a:solidFill>
                    <a:srgbClr val="003399"/>
                  </a:solidFill>
                  <a:latin typeface="Arial"/>
                  <a:cs typeface="Arial"/>
                </a:rPr>
                <a:t>Liksisenatid</a:t>
              </a:r>
              <a:endParaRPr lang="tr-TR" sz="1900" b="1" dirty="0">
                <a:solidFill>
                  <a:srgbClr val="003399"/>
                </a:solidFill>
                <a:latin typeface="Arial"/>
                <a:cs typeface="Arial"/>
              </a:endParaRPr>
            </a:p>
            <a:p>
              <a:pPr marL="114300" lvl="1">
                <a:lnSpc>
                  <a:spcPct val="90000"/>
                </a:lnSpc>
                <a:spcBef>
                  <a:spcPct val="40000"/>
                </a:spcBef>
                <a:buClr>
                  <a:srgbClr val="003399"/>
                </a:buClr>
              </a:pPr>
              <a:r>
                <a:rPr lang="tr-TR" sz="1900" b="1" dirty="0" err="1">
                  <a:solidFill>
                    <a:srgbClr val="003399"/>
                  </a:solidFill>
                  <a:latin typeface="Arial"/>
                  <a:cs typeface="Arial"/>
                </a:rPr>
                <a:t>D</a:t>
              </a:r>
              <a:r>
                <a:rPr lang="tr-TR" sz="1900" b="1" dirty="0" err="1" smtClean="0">
                  <a:solidFill>
                    <a:srgbClr val="003399"/>
                  </a:solidFill>
                  <a:latin typeface="Arial"/>
                  <a:cs typeface="Arial"/>
                </a:rPr>
                <a:t>ulaglutid</a:t>
              </a:r>
              <a:endParaRPr lang="tr-TR" sz="1900" b="1" dirty="0">
                <a:solidFill>
                  <a:srgbClr val="003399"/>
                </a:solidFill>
                <a:latin typeface="Arial"/>
                <a:cs typeface="Arial"/>
              </a:endParaRPr>
            </a:p>
            <a:p>
              <a:pPr marL="114300" lvl="1">
                <a:lnSpc>
                  <a:spcPct val="90000"/>
                </a:lnSpc>
                <a:spcBef>
                  <a:spcPct val="40000"/>
                </a:spcBef>
                <a:buClr>
                  <a:srgbClr val="003399"/>
                </a:buClr>
              </a:pPr>
              <a:endParaRPr lang="tr-TR" sz="2000" b="1" dirty="0">
                <a:solidFill>
                  <a:srgbClr val="003399"/>
                </a:solidFill>
                <a:latin typeface="Arial"/>
                <a:cs typeface="Arial"/>
              </a:endParaRPr>
            </a:p>
            <a:p>
              <a:pPr marL="114300" lvl="1">
                <a:lnSpc>
                  <a:spcPct val="90000"/>
                </a:lnSpc>
                <a:spcBef>
                  <a:spcPct val="40000"/>
                </a:spcBef>
                <a:buClr>
                  <a:srgbClr val="003399"/>
                </a:buClr>
              </a:pPr>
              <a:endParaRPr lang="en-US" sz="2000" b="1" dirty="0">
                <a:solidFill>
                  <a:srgbClr val="003399"/>
                </a:solidFill>
                <a:latin typeface="Arial"/>
                <a:cs typeface="Arial"/>
              </a:endParaRPr>
            </a:p>
            <a:p>
              <a:pPr>
                <a:lnSpc>
                  <a:spcPct val="90000"/>
                </a:lnSpc>
                <a:spcBef>
                  <a:spcPct val="20000"/>
                </a:spcBef>
                <a:buClr>
                  <a:schemeClr val="accent1"/>
                </a:buClr>
              </a:pPr>
              <a:endParaRPr lang="en-US" sz="2000" dirty="0">
                <a:solidFill>
                  <a:srgbClr val="003399"/>
                </a:solidFill>
                <a:latin typeface="Arial"/>
                <a:cs typeface="Arial"/>
              </a:endParaRPr>
            </a:p>
            <a:p>
              <a:pPr>
                <a:lnSpc>
                  <a:spcPct val="90000"/>
                </a:lnSpc>
                <a:spcBef>
                  <a:spcPct val="20000"/>
                </a:spcBef>
                <a:buClr>
                  <a:schemeClr val="accent1"/>
                </a:buClr>
              </a:pPr>
              <a:endParaRPr lang="en-US" sz="2800" dirty="0">
                <a:solidFill>
                  <a:schemeClr val="accent2"/>
                </a:solidFill>
                <a:latin typeface="Arial"/>
                <a:cs typeface="Arial"/>
              </a:endParaRPr>
            </a:p>
          </p:txBody>
        </p:sp>
        <p:sp>
          <p:nvSpPr>
            <p:cNvPr id="132106" name="AutoShape 9"/>
            <p:cNvSpPr>
              <a:spLocks noChangeArrowheads="1"/>
            </p:cNvSpPr>
            <p:nvPr/>
          </p:nvSpPr>
          <p:spPr bwMode="auto">
            <a:xfrm>
              <a:off x="571" y="3526"/>
              <a:ext cx="1478" cy="224"/>
            </a:xfrm>
            <a:prstGeom prst="roundRect">
              <a:avLst>
                <a:gd name="adj" fmla="val 16667"/>
              </a:avLst>
            </a:prstGeom>
            <a:solidFill>
              <a:srgbClr val="3CF129"/>
            </a:solidFill>
            <a:ln w="9525">
              <a:noFill/>
              <a:round/>
              <a:headEnd/>
              <a:tailEnd/>
            </a:ln>
          </p:spPr>
          <p:txBody>
            <a:bodyPr>
              <a:spAutoFit/>
            </a:bodyPr>
            <a:lstStyle/>
            <a:p>
              <a:pPr algn="ctr">
                <a:spcBef>
                  <a:spcPct val="50000"/>
                </a:spcBef>
                <a:buClr>
                  <a:srgbClr val="E87B00"/>
                </a:buClr>
              </a:pPr>
              <a:r>
                <a:rPr lang="tr-TR" sz="2400" b="1">
                  <a:solidFill>
                    <a:schemeClr val="accent2"/>
                  </a:solidFill>
                  <a:latin typeface="Arial"/>
                  <a:cs typeface="Arial"/>
                </a:rPr>
                <a:t>Enjektabl</a:t>
              </a:r>
              <a:endParaRPr lang="en-GB" sz="2400" b="1">
                <a:solidFill>
                  <a:schemeClr val="accent2"/>
                </a:solidFill>
                <a:latin typeface="Arial"/>
                <a:cs typeface="Arial"/>
              </a:endParaRPr>
            </a:p>
          </p:txBody>
        </p:sp>
      </p:grpSp>
      <p:grpSp>
        <p:nvGrpSpPr>
          <p:cNvPr id="132102" name="Group 10"/>
          <p:cNvGrpSpPr>
            <a:grpSpLocks/>
          </p:cNvGrpSpPr>
          <p:nvPr/>
        </p:nvGrpSpPr>
        <p:grpSpPr bwMode="auto">
          <a:xfrm>
            <a:off x="5292080" y="3140968"/>
            <a:ext cx="3205162" cy="3359150"/>
            <a:chOff x="3353" y="2059"/>
            <a:chExt cx="2019" cy="2116"/>
          </a:xfrm>
        </p:grpSpPr>
        <p:sp>
          <p:nvSpPr>
            <p:cNvPr id="132103" name="AutoShape 11"/>
            <p:cNvSpPr>
              <a:spLocks noChangeArrowheads="1"/>
            </p:cNvSpPr>
            <p:nvPr/>
          </p:nvSpPr>
          <p:spPr bwMode="auto">
            <a:xfrm>
              <a:off x="3353" y="2059"/>
              <a:ext cx="2019" cy="2116"/>
            </a:xfrm>
            <a:prstGeom prst="roundRect">
              <a:avLst>
                <a:gd name="adj" fmla="val 16667"/>
              </a:avLst>
            </a:prstGeom>
            <a:solidFill>
              <a:srgbClr val="99FF99"/>
            </a:solidFill>
            <a:ln w="76200">
              <a:solidFill>
                <a:srgbClr val="00B050"/>
              </a:solidFill>
              <a:round/>
              <a:headEnd/>
              <a:tailEnd/>
            </a:ln>
          </p:spPr>
          <p:txBody>
            <a:bodyPr tIns="82800"/>
            <a:lstStyle/>
            <a:p>
              <a:pPr algn="ctr">
                <a:spcBef>
                  <a:spcPct val="20000"/>
                </a:spcBef>
                <a:buClr>
                  <a:srgbClr val="FFCC00"/>
                </a:buClr>
              </a:pPr>
              <a:r>
                <a:rPr lang="en-US" sz="2000" b="1" dirty="0">
                  <a:solidFill>
                    <a:srgbClr val="000000"/>
                  </a:solidFill>
                  <a:latin typeface="Century Gothic" pitchFamily="34" charset="0"/>
                </a:rPr>
                <a:t>DPP-</a:t>
              </a:r>
              <a:r>
                <a:rPr lang="en-US" sz="2000" b="1" dirty="0" smtClean="0">
                  <a:solidFill>
                    <a:srgbClr val="000000"/>
                  </a:solidFill>
                  <a:latin typeface="Century Gothic" pitchFamily="34" charset="0"/>
                </a:rPr>
                <a:t>4</a:t>
              </a:r>
              <a:r>
                <a:rPr lang="tr-TR" sz="2000" b="1" dirty="0" smtClean="0">
                  <a:solidFill>
                    <a:srgbClr val="000000"/>
                  </a:solidFill>
                  <a:latin typeface="Century Gothic" pitchFamily="34" charset="0"/>
                </a:rPr>
                <a:t> </a:t>
              </a:r>
              <a:r>
                <a:rPr lang="tr-TR" sz="2000" b="1" dirty="0" err="1">
                  <a:solidFill>
                    <a:srgbClr val="000000"/>
                  </a:solidFill>
                  <a:latin typeface="Century Gothic" pitchFamily="34" charset="0"/>
                </a:rPr>
                <a:t>inhibisyonu</a:t>
              </a:r>
              <a:r>
                <a:rPr lang="tr-TR" sz="2000" b="1" dirty="0">
                  <a:solidFill>
                    <a:srgbClr val="000000"/>
                  </a:solidFill>
                  <a:latin typeface="Century Gothic" pitchFamily="34" charset="0"/>
                </a:rPr>
                <a:t> (</a:t>
              </a:r>
              <a:r>
                <a:rPr lang="tr-TR" sz="2000" b="1" dirty="0" err="1">
                  <a:solidFill>
                    <a:srgbClr val="000000"/>
                  </a:solidFill>
                  <a:latin typeface="Century Gothic" pitchFamily="34" charset="0"/>
                </a:rPr>
                <a:t>inkretin</a:t>
              </a:r>
              <a:r>
                <a:rPr lang="tr-TR" sz="2000" b="1" dirty="0">
                  <a:solidFill>
                    <a:srgbClr val="000000"/>
                  </a:solidFill>
                  <a:latin typeface="Century Gothic" pitchFamily="34" charset="0"/>
                </a:rPr>
                <a:t> arttırıcılar)</a:t>
              </a:r>
            </a:p>
            <a:p>
              <a:pPr marL="114300" lvl="1">
                <a:spcBef>
                  <a:spcPct val="20000"/>
                </a:spcBef>
                <a:buClr>
                  <a:srgbClr val="003399"/>
                </a:buClr>
              </a:pPr>
              <a:r>
                <a:rPr lang="tr-TR" sz="2000" b="1" dirty="0" smtClean="0">
                  <a:solidFill>
                    <a:srgbClr val="003399"/>
                  </a:solidFill>
                  <a:latin typeface="Century Gothic" pitchFamily="34" charset="0"/>
                </a:rPr>
                <a:t>     S</a:t>
              </a:r>
              <a:r>
                <a:rPr lang="en-US" sz="2000" b="1" dirty="0" err="1" smtClean="0">
                  <a:solidFill>
                    <a:srgbClr val="003399"/>
                  </a:solidFill>
                  <a:latin typeface="Century Gothic" pitchFamily="34" charset="0"/>
                </a:rPr>
                <a:t>itagliptin</a:t>
              </a:r>
              <a:endParaRPr lang="en-US" sz="2000" b="1" dirty="0">
                <a:solidFill>
                  <a:srgbClr val="003399"/>
                </a:solidFill>
                <a:latin typeface="Century Gothic" pitchFamily="34" charset="0"/>
              </a:endParaRPr>
            </a:p>
            <a:p>
              <a:pPr marL="461963" lvl="1" indent="-347663">
                <a:spcBef>
                  <a:spcPct val="20000"/>
                </a:spcBef>
                <a:buClr>
                  <a:srgbClr val="003399"/>
                </a:buClr>
                <a:buFontTx/>
                <a:buChar char="•"/>
              </a:pPr>
              <a:r>
                <a:rPr lang="en-US" sz="2000" b="1" dirty="0" err="1" smtClean="0">
                  <a:solidFill>
                    <a:srgbClr val="003399"/>
                  </a:solidFill>
                  <a:latin typeface="Century Gothic" pitchFamily="34" charset="0"/>
                </a:rPr>
                <a:t>Vildagliptin</a:t>
              </a:r>
              <a:r>
                <a:rPr lang="en-US" sz="2000" b="1" dirty="0" smtClean="0">
                  <a:solidFill>
                    <a:srgbClr val="003399"/>
                  </a:solidFill>
                  <a:latin typeface="Century Gothic" pitchFamily="34" charset="0"/>
                </a:rPr>
                <a:t> -2 </a:t>
              </a:r>
              <a:r>
                <a:rPr lang="en-US" sz="2000" b="1" dirty="0" err="1" smtClean="0">
                  <a:solidFill>
                    <a:srgbClr val="003399"/>
                  </a:solidFill>
                  <a:latin typeface="Century Gothic" pitchFamily="34" charset="0"/>
                </a:rPr>
                <a:t>kez</a:t>
              </a:r>
              <a:endParaRPr lang="tr-TR" sz="2000" b="1" dirty="0">
                <a:solidFill>
                  <a:srgbClr val="003399"/>
                </a:solidFill>
                <a:latin typeface="Century Gothic" pitchFamily="34" charset="0"/>
              </a:endParaRPr>
            </a:p>
            <a:p>
              <a:pPr marL="461963" lvl="1" indent="-347663">
                <a:spcBef>
                  <a:spcPct val="20000"/>
                </a:spcBef>
                <a:buClr>
                  <a:srgbClr val="003399"/>
                </a:buClr>
                <a:buFontTx/>
                <a:buChar char="•"/>
              </a:pPr>
              <a:r>
                <a:rPr lang="tr-TR" sz="2000" b="1" dirty="0" err="1" smtClean="0">
                  <a:solidFill>
                    <a:srgbClr val="003399"/>
                  </a:solidFill>
                  <a:latin typeface="Century Gothic" pitchFamily="34" charset="0"/>
                </a:rPr>
                <a:t>Saksagliptin</a:t>
              </a:r>
              <a:endParaRPr lang="tr-TR" sz="2000" b="1" dirty="0" smtClean="0">
                <a:solidFill>
                  <a:srgbClr val="003399"/>
                </a:solidFill>
                <a:latin typeface="Century Gothic" pitchFamily="34" charset="0"/>
              </a:endParaRPr>
            </a:p>
            <a:p>
              <a:pPr marL="461963" lvl="1" indent="-347663">
                <a:spcBef>
                  <a:spcPct val="20000"/>
                </a:spcBef>
                <a:buClr>
                  <a:srgbClr val="003399"/>
                </a:buClr>
                <a:buFontTx/>
                <a:buChar char="•"/>
              </a:pPr>
              <a:r>
                <a:rPr lang="tr-TR" sz="2000" b="1" dirty="0" err="1" smtClean="0">
                  <a:solidFill>
                    <a:srgbClr val="003399"/>
                  </a:solidFill>
                  <a:latin typeface="Century Gothic" pitchFamily="34" charset="0"/>
                </a:rPr>
                <a:t>Linagliptin</a:t>
              </a:r>
              <a:endParaRPr lang="tr-TR" sz="2000" b="1" dirty="0" smtClean="0">
                <a:solidFill>
                  <a:srgbClr val="003399"/>
                </a:solidFill>
                <a:latin typeface="Century Gothic" pitchFamily="34" charset="0"/>
              </a:endParaRPr>
            </a:p>
            <a:p>
              <a:pPr marL="461963" lvl="1" indent="-347663">
                <a:spcBef>
                  <a:spcPct val="20000"/>
                </a:spcBef>
                <a:buClr>
                  <a:srgbClr val="003399"/>
                </a:buClr>
                <a:buFontTx/>
                <a:buChar char="•"/>
              </a:pPr>
              <a:endParaRPr lang="en-US" sz="2000" b="1" dirty="0">
                <a:solidFill>
                  <a:srgbClr val="003399"/>
                </a:solidFill>
                <a:latin typeface="Century Gothic" pitchFamily="34" charset="0"/>
              </a:endParaRPr>
            </a:p>
            <a:p>
              <a:pPr>
                <a:spcBef>
                  <a:spcPct val="20000"/>
                </a:spcBef>
                <a:buClr>
                  <a:schemeClr val="accent1"/>
                </a:buClr>
              </a:pPr>
              <a:endParaRPr lang="en-US" sz="2000" dirty="0">
                <a:solidFill>
                  <a:srgbClr val="003399"/>
                </a:solidFill>
                <a:latin typeface="Century Gothic" pitchFamily="34" charset="0"/>
              </a:endParaRPr>
            </a:p>
            <a:p>
              <a:pPr>
                <a:spcBef>
                  <a:spcPct val="20000"/>
                </a:spcBef>
                <a:buClr>
                  <a:schemeClr val="accent1"/>
                </a:buClr>
              </a:pPr>
              <a:endParaRPr lang="en-US" sz="2800" dirty="0">
                <a:solidFill>
                  <a:schemeClr val="accent2"/>
                </a:solidFill>
                <a:latin typeface="Century Gothic" pitchFamily="34" charset="0"/>
              </a:endParaRPr>
            </a:p>
          </p:txBody>
        </p:sp>
        <p:sp>
          <p:nvSpPr>
            <p:cNvPr id="132104" name="AutoShape 12"/>
            <p:cNvSpPr>
              <a:spLocks noChangeArrowheads="1"/>
            </p:cNvSpPr>
            <p:nvPr/>
          </p:nvSpPr>
          <p:spPr bwMode="auto">
            <a:xfrm>
              <a:off x="3560" y="3691"/>
              <a:ext cx="1478" cy="322"/>
            </a:xfrm>
            <a:prstGeom prst="roundRect">
              <a:avLst>
                <a:gd name="adj" fmla="val 16667"/>
              </a:avLst>
            </a:prstGeom>
            <a:solidFill>
              <a:srgbClr val="3CF129"/>
            </a:solidFill>
            <a:ln w="9525">
              <a:noFill/>
              <a:round/>
              <a:headEnd/>
              <a:tailEnd/>
            </a:ln>
          </p:spPr>
          <p:txBody>
            <a:bodyPr>
              <a:spAutoFit/>
            </a:bodyPr>
            <a:lstStyle/>
            <a:p>
              <a:pPr algn="ctr">
                <a:spcBef>
                  <a:spcPct val="50000"/>
                </a:spcBef>
                <a:buClr>
                  <a:srgbClr val="E87B00"/>
                </a:buClr>
              </a:pPr>
              <a:r>
                <a:rPr lang="en-US" sz="2400" b="1">
                  <a:solidFill>
                    <a:schemeClr val="accent2"/>
                  </a:solidFill>
                  <a:latin typeface="Century Gothic" pitchFamily="34" charset="0"/>
                </a:rPr>
                <a:t>Oral </a:t>
              </a:r>
              <a:r>
                <a:rPr lang="tr-TR" sz="2400" b="1">
                  <a:solidFill>
                    <a:schemeClr val="accent2"/>
                  </a:solidFill>
                  <a:latin typeface="Century Gothic" pitchFamily="34" charset="0"/>
                </a:rPr>
                <a:t>ilaçlar</a:t>
              </a:r>
              <a:endParaRPr lang="en-GB" sz="2400" b="1">
                <a:solidFill>
                  <a:schemeClr val="accent2"/>
                </a:solidFill>
                <a:latin typeface="Century Gothic" pitchFamily="34" charset="0"/>
              </a:endParaRPr>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49275" y="357188"/>
            <a:ext cx="8042275" cy="1087437"/>
          </a:xfrm>
          <a:solidFill>
            <a:schemeClr val="accent4"/>
          </a:solidFill>
          <a:ln w="76200">
            <a:solidFill>
              <a:schemeClr val="accent3">
                <a:lumMod val="50000"/>
              </a:schemeClr>
            </a:solidFill>
          </a:ln>
        </p:spPr>
        <p:txBody>
          <a:bodyPr/>
          <a:lstStyle/>
          <a:p>
            <a:r>
              <a:rPr lang="tr-TR" b="1" smtClean="0">
                <a:solidFill>
                  <a:schemeClr val="tx1"/>
                </a:solidFill>
                <a:ea typeface="ＭＳ Ｐゴシック" charset="-128"/>
              </a:rPr>
              <a:t>EXENATİDE</a:t>
            </a:r>
          </a:p>
        </p:txBody>
      </p:sp>
      <p:sp>
        <p:nvSpPr>
          <p:cNvPr id="3" name="2 İçerik Yer Tutucusu"/>
          <p:cNvSpPr>
            <a:spLocks noGrp="1"/>
          </p:cNvSpPr>
          <p:nvPr>
            <p:ph idx="1"/>
          </p:nvPr>
        </p:nvSpPr>
        <p:spPr>
          <a:xfrm>
            <a:off x="549275" y="1857375"/>
            <a:ext cx="8042275" cy="2786063"/>
          </a:xfrm>
          <a:solidFill>
            <a:schemeClr val="bg2">
              <a:lumMod val="90000"/>
            </a:schemeClr>
          </a:solidFill>
          <a:ln w="76200">
            <a:solidFill>
              <a:schemeClr val="accent2">
                <a:lumMod val="60000"/>
                <a:lumOff val="40000"/>
              </a:schemeClr>
            </a:solidFill>
          </a:ln>
        </p:spPr>
        <p:txBody>
          <a:bodyPr/>
          <a:lstStyle/>
          <a:p>
            <a:r>
              <a:rPr lang="tr-TR" b="1" dirty="0" smtClean="0">
                <a:solidFill>
                  <a:schemeClr val="tx1"/>
                </a:solidFill>
                <a:latin typeface="Arial"/>
                <a:ea typeface="ＭＳ Ｐゴシック" charset="-128"/>
                <a:cs typeface="Arial"/>
              </a:rPr>
              <a:t>Yarı ömrü: 2,4-3 saat</a:t>
            </a:r>
          </a:p>
          <a:p>
            <a:r>
              <a:rPr lang="tr-TR" b="1" dirty="0" smtClean="0">
                <a:solidFill>
                  <a:schemeClr val="tx1"/>
                </a:solidFill>
                <a:latin typeface="Arial"/>
                <a:ea typeface="ＭＳ Ｐゴシック" charset="-128"/>
                <a:cs typeface="Arial"/>
              </a:rPr>
              <a:t>Günde 2 kez </a:t>
            </a:r>
            <a:r>
              <a:rPr lang="tr-TR" b="1" dirty="0" err="1" smtClean="0">
                <a:solidFill>
                  <a:schemeClr val="tx1"/>
                </a:solidFill>
                <a:latin typeface="Arial"/>
                <a:ea typeface="ＭＳ Ｐゴシック" charset="-128"/>
                <a:cs typeface="Arial"/>
              </a:rPr>
              <a:t>subkutan</a:t>
            </a:r>
            <a:r>
              <a:rPr lang="tr-TR" b="1" dirty="0" smtClean="0">
                <a:solidFill>
                  <a:schemeClr val="tx1"/>
                </a:solidFill>
                <a:latin typeface="Arial"/>
                <a:ea typeface="ＭＳ Ｐゴシック" charset="-128"/>
                <a:cs typeface="Arial"/>
              </a:rPr>
              <a:t> yemekten 0-60 </a:t>
            </a:r>
            <a:r>
              <a:rPr lang="tr-TR" b="1" dirty="0" err="1" smtClean="0">
                <a:solidFill>
                  <a:schemeClr val="tx1"/>
                </a:solidFill>
                <a:latin typeface="Arial"/>
                <a:ea typeface="ＭＳ Ｐゴシック" charset="-128"/>
                <a:cs typeface="Arial"/>
              </a:rPr>
              <a:t>dk</a:t>
            </a:r>
            <a:r>
              <a:rPr lang="tr-TR" b="1" dirty="0" smtClean="0">
                <a:solidFill>
                  <a:schemeClr val="tx1"/>
                </a:solidFill>
                <a:latin typeface="Arial"/>
                <a:ea typeface="ＭＳ Ｐゴシック" charset="-128"/>
                <a:cs typeface="Arial"/>
              </a:rPr>
              <a:t> önce</a:t>
            </a:r>
          </a:p>
          <a:p>
            <a:r>
              <a:rPr lang="tr-TR" b="1" dirty="0" smtClean="0">
                <a:solidFill>
                  <a:schemeClr val="tx1"/>
                </a:solidFill>
                <a:latin typeface="Arial"/>
                <a:ea typeface="ＭＳ Ｐゴシック" charset="-128"/>
                <a:cs typeface="Arial"/>
              </a:rPr>
              <a:t>2x5 </a:t>
            </a:r>
            <a:r>
              <a:rPr lang="el-GR" b="1" dirty="0">
                <a:solidFill>
                  <a:schemeClr val="tx1"/>
                </a:solidFill>
                <a:latin typeface="Arial"/>
                <a:ea typeface="ＭＳ Ｐゴシック" charset="-128"/>
                <a:cs typeface="Arial"/>
              </a:rPr>
              <a:t>μg</a:t>
            </a:r>
          </a:p>
          <a:p>
            <a:r>
              <a:rPr lang="tr-TR" b="1" dirty="0" smtClean="0">
                <a:solidFill>
                  <a:schemeClr val="tx1"/>
                </a:solidFill>
                <a:latin typeface="Arial"/>
                <a:ea typeface="ＭＳ Ｐゴシック" charset="-128"/>
                <a:cs typeface="Arial"/>
              </a:rPr>
              <a:t>İdame 2x10 </a:t>
            </a:r>
            <a:r>
              <a:rPr lang="el-GR" b="1" dirty="0" smtClean="0">
                <a:solidFill>
                  <a:schemeClr val="tx1"/>
                </a:solidFill>
                <a:latin typeface="Arial"/>
                <a:ea typeface="ＭＳ Ｐゴシック" charset="-128"/>
                <a:cs typeface="Arial"/>
              </a:rPr>
              <a:t>μg</a:t>
            </a:r>
            <a:endParaRPr lang="el-GR" b="1" dirty="0">
              <a:solidFill>
                <a:schemeClr val="tx1"/>
              </a:solidFill>
              <a:latin typeface="Arial"/>
              <a:ea typeface="ＭＳ Ｐゴシック" charset="-128"/>
              <a:cs typeface="Arial"/>
            </a:endParaRPr>
          </a:p>
        </p:txBody>
      </p:sp>
      <p:pic>
        <p:nvPicPr>
          <p:cNvPr id="137219" name="Picture 2" descr="http://www.lilly.fr/images/products/byetta.gif"/>
          <p:cNvPicPr>
            <a:picLocks noChangeAspect="1" noChangeArrowheads="1"/>
          </p:cNvPicPr>
          <p:nvPr/>
        </p:nvPicPr>
        <p:blipFill>
          <a:blip r:embed="rId2"/>
          <a:srcRect/>
          <a:stretch>
            <a:fillRect/>
          </a:stretch>
        </p:blipFill>
        <p:spPr bwMode="auto">
          <a:xfrm>
            <a:off x="5500688" y="3071813"/>
            <a:ext cx="2981325" cy="1533525"/>
          </a:xfrm>
          <a:prstGeom prst="rect">
            <a:avLst/>
          </a:prstGeom>
          <a:noFill/>
          <a:ln w="38100">
            <a:solidFill>
              <a:srgbClr val="FFC000"/>
            </a:solid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ChangeArrowheads="1"/>
          </p:cNvSpPr>
          <p:nvPr/>
        </p:nvSpPr>
        <p:spPr bwMode="auto">
          <a:xfrm>
            <a:off x="1003300" y="3552825"/>
            <a:ext cx="328613" cy="228600"/>
          </a:xfrm>
          <a:prstGeom prst="rect">
            <a:avLst/>
          </a:prstGeom>
          <a:noFill/>
          <a:ln w="9525">
            <a:noFill/>
            <a:miter lim="800000"/>
            <a:headEnd/>
            <a:tailEnd/>
          </a:ln>
        </p:spPr>
        <p:txBody>
          <a:bodyPr wrap="none" lIns="0" tIns="0" rIns="0" bIns="0">
            <a:spAutoFit/>
          </a:bodyPr>
          <a:lstStyle/>
          <a:p>
            <a:pPr algn="r" eaLnBrk="0" hangingPunct="0"/>
            <a:r>
              <a:rPr lang="en-US" sz="1500"/>
              <a:t>-0.5</a:t>
            </a:r>
          </a:p>
        </p:txBody>
      </p:sp>
      <p:sp>
        <p:nvSpPr>
          <p:cNvPr id="138242" name="Rectangle 3"/>
          <p:cNvSpPr>
            <a:spLocks noChangeArrowheads="1"/>
          </p:cNvSpPr>
          <p:nvPr/>
        </p:nvSpPr>
        <p:spPr bwMode="auto">
          <a:xfrm>
            <a:off x="1550988" y="2651125"/>
            <a:ext cx="574675" cy="146050"/>
          </a:xfrm>
          <a:prstGeom prst="rect">
            <a:avLst/>
          </a:prstGeom>
          <a:solidFill>
            <a:srgbClr val="92D050"/>
          </a:solidFill>
          <a:ln w="9525">
            <a:solidFill>
              <a:schemeClr val="bg1"/>
            </a:solidFill>
            <a:miter lim="800000"/>
            <a:headEnd/>
            <a:tailEnd/>
          </a:ln>
        </p:spPr>
        <p:txBody>
          <a:bodyPr wrap="none" anchor="ctr"/>
          <a:lstStyle/>
          <a:p>
            <a:endParaRPr lang="tr-TR">
              <a:latin typeface="Century Gothic" pitchFamily="34" charset="0"/>
            </a:endParaRPr>
          </a:p>
        </p:txBody>
      </p:sp>
      <p:sp>
        <p:nvSpPr>
          <p:cNvPr id="138243" name="Rectangle 4"/>
          <p:cNvSpPr>
            <a:spLocks noChangeArrowheads="1"/>
          </p:cNvSpPr>
          <p:nvPr/>
        </p:nvSpPr>
        <p:spPr bwMode="auto">
          <a:xfrm>
            <a:off x="2238375" y="2797175"/>
            <a:ext cx="566738" cy="1031875"/>
          </a:xfrm>
          <a:prstGeom prst="rect">
            <a:avLst/>
          </a:prstGeom>
          <a:solidFill>
            <a:srgbClr val="F6691A"/>
          </a:solidFill>
          <a:ln w="9525">
            <a:solidFill>
              <a:srgbClr val="F6691A"/>
            </a:solidFill>
            <a:miter lim="800000"/>
            <a:headEnd/>
            <a:tailEnd/>
          </a:ln>
        </p:spPr>
        <p:txBody>
          <a:bodyPr wrap="none" anchor="ctr"/>
          <a:lstStyle/>
          <a:p>
            <a:endParaRPr lang="tr-TR">
              <a:latin typeface="Century Gothic" pitchFamily="34" charset="0"/>
            </a:endParaRPr>
          </a:p>
        </p:txBody>
      </p:sp>
      <p:sp>
        <p:nvSpPr>
          <p:cNvPr id="138244" name="Rectangle 5"/>
          <p:cNvSpPr>
            <a:spLocks noChangeArrowheads="1"/>
          </p:cNvSpPr>
          <p:nvPr/>
        </p:nvSpPr>
        <p:spPr bwMode="auto">
          <a:xfrm>
            <a:off x="2917825" y="2797175"/>
            <a:ext cx="574675" cy="1560513"/>
          </a:xfrm>
          <a:prstGeom prst="rect">
            <a:avLst/>
          </a:prstGeom>
          <a:solidFill>
            <a:srgbClr val="FFFF00"/>
          </a:solidFill>
          <a:ln w="9525">
            <a:solidFill>
              <a:srgbClr val="FFFF00"/>
            </a:solidFill>
            <a:miter lim="800000"/>
            <a:headEnd/>
            <a:tailEnd/>
          </a:ln>
        </p:spPr>
        <p:txBody>
          <a:bodyPr wrap="none" anchor="ctr"/>
          <a:lstStyle/>
          <a:p>
            <a:endParaRPr lang="tr-TR">
              <a:latin typeface="Century Gothic" pitchFamily="34" charset="0"/>
            </a:endParaRPr>
          </a:p>
        </p:txBody>
      </p:sp>
      <p:sp>
        <p:nvSpPr>
          <p:cNvPr id="138245" name="Line 6"/>
          <p:cNvSpPr>
            <a:spLocks noChangeShapeType="1"/>
          </p:cNvSpPr>
          <p:nvPr/>
        </p:nvSpPr>
        <p:spPr bwMode="auto">
          <a:xfrm flipV="1">
            <a:off x="1833563" y="2559050"/>
            <a:ext cx="1587" cy="92075"/>
          </a:xfrm>
          <a:prstGeom prst="line">
            <a:avLst/>
          </a:prstGeom>
          <a:noFill/>
          <a:ln w="19050">
            <a:solidFill>
              <a:schemeClr val="tx1"/>
            </a:solidFill>
            <a:round/>
            <a:headEnd/>
            <a:tailEnd/>
          </a:ln>
        </p:spPr>
        <p:txBody>
          <a:bodyPr wrap="none" anchor="ctr"/>
          <a:lstStyle/>
          <a:p>
            <a:endParaRPr lang="tr-TR"/>
          </a:p>
        </p:txBody>
      </p:sp>
      <p:sp>
        <p:nvSpPr>
          <p:cNvPr id="138246" name="Line 7"/>
          <p:cNvSpPr>
            <a:spLocks noChangeShapeType="1"/>
          </p:cNvSpPr>
          <p:nvPr/>
        </p:nvSpPr>
        <p:spPr bwMode="auto">
          <a:xfrm>
            <a:off x="2522538" y="3829050"/>
            <a:ext cx="1587" cy="92075"/>
          </a:xfrm>
          <a:prstGeom prst="line">
            <a:avLst/>
          </a:prstGeom>
          <a:noFill/>
          <a:ln w="19050">
            <a:solidFill>
              <a:srgbClr val="F6691A"/>
            </a:solidFill>
            <a:round/>
            <a:headEnd/>
            <a:tailEnd/>
          </a:ln>
        </p:spPr>
        <p:txBody>
          <a:bodyPr wrap="none" anchor="ctr"/>
          <a:lstStyle/>
          <a:p>
            <a:endParaRPr lang="tr-TR"/>
          </a:p>
        </p:txBody>
      </p:sp>
      <p:sp>
        <p:nvSpPr>
          <p:cNvPr id="138247" name="Line 8"/>
          <p:cNvSpPr>
            <a:spLocks noChangeShapeType="1"/>
          </p:cNvSpPr>
          <p:nvPr/>
        </p:nvSpPr>
        <p:spPr bwMode="auto">
          <a:xfrm>
            <a:off x="3200400" y="4357688"/>
            <a:ext cx="1588" cy="92075"/>
          </a:xfrm>
          <a:prstGeom prst="line">
            <a:avLst/>
          </a:prstGeom>
          <a:noFill/>
          <a:ln w="19050">
            <a:solidFill>
              <a:srgbClr val="FFFF00"/>
            </a:solidFill>
            <a:round/>
            <a:headEnd/>
            <a:tailEnd/>
          </a:ln>
        </p:spPr>
        <p:txBody>
          <a:bodyPr wrap="none" anchor="ctr"/>
          <a:lstStyle/>
          <a:p>
            <a:endParaRPr lang="tr-TR"/>
          </a:p>
        </p:txBody>
      </p:sp>
      <p:sp>
        <p:nvSpPr>
          <p:cNvPr id="138248" name="Line 9"/>
          <p:cNvSpPr>
            <a:spLocks noChangeShapeType="1"/>
          </p:cNvSpPr>
          <p:nvPr/>
        </p:nvSpPr>
        <p:spPr bwMode="auto">
          <a:xfrm>
            <a:off x="1433513" y="2797175"/>
            <a:ext cx="2159000" cy="0"/>
          </a:xfrm>
          <a:prstGeom prst="line">
            <a:avLst/>
          </a:prstGeom>
          <a:noFill/>
          <a:ln w="19050">
            <a:solidFill>
              <a:schemeClr val="tx1"/>
            </a:solidFill>
            <a:round/>
            <a:headEnd/>
            <a:tailEnd/>
          </a:ln>
        </p:spPr>
        <p:txBody>
          <a:bodyPr/>
          <a:lstStyle/>
          <a:p>
            <a:endParaRPr lang="tr-TR"/>
          </a:p>
        </p:txBody>
      </p:sp>
      <p:sp>
        <p:nvSpPr>
          <p:cNvPr id="138249" name="Rectangle 10"/>
          <p:cNvSpPr>
            <a:spLocks noChangeArrowheads="1"/>
          </p:cNvSpPr>
          <p:nvPr/>
        </p:nvSpPr>
        <p:spPr bwMode="auto">
          <a:xfrm>
            <a:off x="1003300" y="5310188"/>
            <a:ext cx="328613" cy="228600"/>
          </a:xfrm>
          <a:prstGeom prst="rect">
            <a:avLst/>
          </a:prstGeom>
          <a:noFill/>
          <a:ln w="9525">
            <a:noFill/>
            <a:miter lim="800000"/>
            <a:headEnd/>
            <a:tailEnd/>
          </a:ln>
        </p:spPr>
        <p:txBody>
          <a:bodyPr wrap="none" lIns="0" tIns="0" rIns="0" bIns="0">
            <a:spAutoFit/>
          </a:bodyPr>
          <a:lstStyle/>
          <a:p>
            <a:pPr algn="r" eaLnBrk="0" hangingPunct="0"/>
            <a:r>
              <a:rPr lang="en-US" sz="1500"/>
              <a:t>-1.5</a:t>
            </a:r>
          </a:p>
        </p:txBody>
      </p:sp>
      <p:sp>
        <p:nvSpPr>
          <p:cNvPr id="138250" name="Rectangle 11"/>
          <p:cNvSpPr>
            <a:spLocks noChangeArrowheads="1"/>
          </p:cNvSpPr>
          <p:nvPr/>
        </p:nvSpPr>
        <p:spPr bwMode="auto">
          <a:xfrm>
            <a:off x="1162050" y="4437063"/>
            <a:ext cx="169863" cy="228600"/>
          </a:xfrm>
          <a:prstGeom prst="rect">
            <a:avLst/>
          </a:prstGeom>
          <a:noFill/>
          <a:ln w="9525">
            <a:noFill/>
            <a:miter lim="800000"/>
            <a:headEnd/>
            <a:tailEnd/>
          </a:ln>
        </p:spPr>
        <p:txBody>
          <a:bodyPr wrap="none" lIns="0" tIns="0" rIns="0" bIns="0">
            <a:spAutoFit/>
          </a:bodyPr>
          <a:lstStyle/>
          <a:p>
            <a:pPr algn="r" eaLnBrk="0" hangingPunct="0"/>
            <a:r>
              <a:rPr lang="en-US" sz="1500"/>
              <a:t>-1</a:t>
            </a:r>
          </a:p>
        </p:txBody>
      </p:sp>
      <p:sp>
        <p:nvSpPr>
          <p:cNvPr id="138251" name="Rectangle 12"/>
          <p:cNvSpPr>
            <a:spLocks noChangeArrowheads="1"/>
          </p:cNvSpPr>
          <p:nvPr/>
        </p:nvSpPr>
        <p:spPr bwMode="auto">
          <a:xfrm>
            <a:off x="1225550" y="2678113"/>
            <a:ext cx="106363" cy="228600"/>
          </a:xfrm>
          <a:prstGeom prst="rect">
            <a:avLst/>
          </a:prstGeom>
          <a:noFill/>
          <a:ln w="9525">
            <a:noFill/>
            <a:miter lim="800000"/>
            <a:headEnd/>
            <a:tailEnd/>
          </a:ln>
        </p:spPr>
        <p:txBody>
          <a:bodyPr wrap="none" lIns="0" tIns="0" rIns="0" bIns="0">
            <a:spAutoFit/>
          </a:bodyPr>
          <a:lstStyle/>
          <a:p>
            <a:pPr algn="r" eaLnBrk="0" hangingPunct="0"/>
            <a:r>
              <a:rPr lang="en-US" sz="1500"/>
              <a:t>0</a:t>
            </a:r>
          </a:p>
        </p:txBody>
      </p:sp>
      <p:sp>
        <p:nvSpPr>
          <p:cNvPr id="138252" name="Text Box 13"/>
          <p:cNvSpPr txBox="1">
            <a:spLocks noChangeArrowheads="1"/>
          </p:cNvSpPr>
          <p:nvPr/>
        </p:nvSpPr>
        <p:spPr bwMode="auto">
          <a:xfrm>
            <a:off x="2919413" y="4425950"/>
            <a:ext cx="512762" cy="549275"/>
          </a:xfrm>
          <a:prstGeom prst="rect">
            <a:avLst/>
          </a:prstGeom>
          <a:noFill/>
          <a:ln w="9525">
            <a:noFill/>
            <a:miter lim="800000"/>
            <a:headEnd/>
            <a:tailEnd/>
          </a:ln>
        </p:spPr>
        <p:txBody>
          <a:bodyPr wrap="none">
            <a:spAutoFit/>
          </a:bodyPr>
          <a:lstStyle/>
          <a:p>
            <a:pPr eaLnBrk="0" hangingPunct="0"/>
            <a:r>
              <a:rPr lang="en-US" sz="1500"/>
              <a:t>-0.9</a:t>
            </a:r>
          </a:p>
          <a:p>
            <a:pPr eaLnBrk="0" hangingPunct="0"/>
            <a:r>
              <a:rPr lang="en-US" sz="1500"/>
              <a:t> *</a:t>
            </a:r>
          </a:p>
        </p:txBody>
      </p:sp>
      <p:sp>
        <p:nvSpPr>
          <p:cNvPr id="138253" name="Text Box 14"/>
          <p:cNvSpPr txBox="1">
            <a:spLocks noChangeArrowheads="1"/>
          </p:cNvSpPr>
          <p:nvPr/>
        </p:nvSpPr>
        <p:spPr bwMode="auto">
          <a:xfrm>
            <a:off x="2236788" y="3975100"/>
            <a:ext cx="512762" cy="549275"/>
          </a:xfrm>
          <a:prstGeom prst="rect">
            <a:avLst/>
          </a:prstGeom>
          <a:noFill/>
          <a:ln w="9525">
            <a:noFill/>
            <a:miter lim="800000"/>
            <a:headEnd/>
            <a:tailEnd/>
          </a:ln>
        </p:spPr>
        <p:txBody>
          <a:bodyPr wrap="none">
            <a:spAutoFit/>
          </a:bodyPr>
          <a:lstStyle/>
          <a:p>
            <a:pPr eaLnBrk="0" hangingPunct="0"/>
            <a:r>
              <a:rPr lang="en-US" sz="1500"/>
              <a:t>-0.6</a:t>
            </a:r>
          </a:p>
          <a:p>
            <a:pPr eaLnBrk="0" hangingPunct="0"/>
            <a:r>
              <a:rPr lang="en-US" sz="1500"/>
              <a:t> *</a:t>
            </a:r>
          </a:p>
        </p:txBody>
      </p:sp>
      <p:sp>
        <p:nvSpPr>
          <p:cNvPr id="138254" name="Text Box 15"/>
          <p:cNvSpPr txBox="1">
            <a:spLocks noChangeArrowheads="1"/>
          </p:cNvSpPr>
          <p:nvPr/>
        </p:nvSpPr>
        <p:spPr bwMode="auto">
          <a:xfrm>
            <a:off x="1525588" y="2205038"/>
            <a:ext cx="560387" cy="320675"/>
          </a:xfrm>
          <a:prstGeom prst="rect">
            <a:avLst/>
          </a:prstGeom>
          <a:noFill/>
          <a:ln w="9525">
            <a:noFill/>
            <a:miter lim="800000"/>
            <a:headEnd/>
            <a:tailEnd/>
          </a:ln>
        </p:spPr>
        <p:txBody>
          <a:bodyPr wrap="none">
            <a:spAutoFit/>
          </a:bodyPr>
          <a:lstStyle/>
          <a:p>
            <a:pPr eaLnBrk="0" hangingPunct="0"/>
            <a:r>
              <a:rPr lang="en-US" sz="1500"/>
              <a:t>+0.1</a:t>
            </a:r>
          </a:p>
        </p:txBody>
      </p:sp>
      <p:sp>
        <p:nvSpPr>
          <p:cNvPr id="138255" name="Line 16"/>
          <p:cNvSpPr>
            <a:spLocks noChangeShapeType="1"/>
          </p:cNvSpPr>
          <p:nvPr/>
        </p:nvSpPr>
        <p:spPr bwMode="auto">
          <a:xfrm flipH="1" flipV="1">
            <a:off x="1423988" y="2794000"/>
            <a:ext cx="9525" cy="2649538"/>
          </a:xfrm>
          <a:prstGeom prst="line">
            <a:avLst/>
          </a:prstGeom>
          <a:noFill/>
          <a:ln w="19050">
            <a:solidFill>
              <a:schemeClr val="tx1"/>
            </a:solidFill>
            <a:round/>
            <a:headEnd/>
            <a:tailEnd/>
          </a:ln>
        </p:spPr>
        <p:txBody>
          <a:bodyPr/>
          <a:lstStyle/>
          <a:p>
            <a:endParaRPr lang="tr-TR"/>
          </a:p>
        </p:txBody>
      </p:sp>
      <p:sp>
        <p:nvSpPr>
          <p:cNvPr id="138256" name="Line 17"/>
          <p:cNvSpPr>
            <a:spLocks noChangeShapeType="1"/>
          </p:cNvSpPr>
          <p:nvPr/>
        </p:nvSpPr>
        <p:spPr bwMode="auto">
          <a:xfrm flipH="1">
            <a:off x="1357313" y="5429250"/>
            <a:ext cx="73025" cy="0"/>
          </a:xfrm>
          <a:prstGeom prst="line">
            <a:avLst/>
          </a:prstGeom>
          <a:noFill/>
          <a:ln w="19050">
            <a:solidFill>
              <a:schemeClr val="tx1"/>
            </a:solidFill>
            <a:round/>
            <a:headEnd/>
            <a:tailEnd/>
          </a:ln>
        </p:spPr>
        <p:txBody>
          <a:bodyPr wrap="none">
            <a:spAutoFit/>
          </a:bodyPr>
          <a:lstStyle/>
          <a:p>
            <a:endParaRPr lang="tr-TR"/>
          </a:p>
        </p:txBody>
      </p:sp>
      <p:sp>
        <p:nvSpPr>
          <p:cNvPr id="138257" name="Line 18"/>
          <p:cNvSpPr>
            <a:spLocks noChangeShapeType="1"/>
          </p:cNvSpPr>
          <p:nvPr/>
        </p:nvSpPr>
        <p:spPr bwMode="auto">
          <a:xfrm flipH="1">
            <a:off x="1355725" y="4565650"/>
            <a:ext cx="73025" cy="0"/>
          </a:xfrm>
          <a:prstGeom prst="line">
            <a:avLst/>
          </a:prstGeom>
          <a:noFill/>
          <a:ln w="19050">
            <a:solidFill>
              <a:schemeClr val="tx1"/>
            </a:solidFill>
            <a:round/>
            <a:headEnd/>
            <a:tailEnd/>
          </a:ln>
        </p:spPr>
        <p:txBody>
          <a:bodyPr wrap="none">
            <a:spAutoFit/>
          </a:bodyPr>
          <a:lstStyle/>
          <a:p>
            <a:endParaRPr lang="tr-TR"/>
          </a:p>
        </p:txBody>
      </p:sp>
      <p:sp>
        <p:nvSpPr>
          <p:cNvPr id="138258" name="Line 19"/>
          <p:cNvSpPr>
            <a:spLocks noChangeShapeType="1"/>
          </p:cNvSpPr>
          <p:nvPr/>
        </p:nvSpPr>
        <p:spPr bwMode="auto">
          <a:xfrm flipH="1">
            <a:off x="1355725" y="3660775"/>
            <a:ext cx="73025" cy="0"/>
          </a:xfrm>
          <a:prstGeom prst="line">
            <a:avLst/>
          </a:prstGeom>
          <a:noFill/>
          <a:ln w="19050">
            <a:solidFill>
              <a:schemeClr val="tx1"/>
            </a:solidFill>
            <a:round/>
            <a:headEnd/>
            <a:tailEnd/>
          </a:ln>
        </p:spPr>
        <p:txBody>
          <a:bodyPr wrap="none">
            <a:spAutoFit/>
          </a:bodyPr>
          <a:lstStyle/>
          <a:p>
            <a:endParaRPr lang="tr-TR"/>
          </a:p>
        </p:txBody>
      </p:sp>
      <p:sp>
        <p:nvSpPr>
          <p:cNvPr id="138259" name="Line 20"/>
          <p:cNvSpPr>
            <a:spLocks noChangeShapeType="1"/>
          </p:cNvSpPr>
          <p:nvPr/>
        </p:nvSpPr>
        <p:spPr bwMode="auto">
          <a:xfrm flipH="1">
            <a:off x="1355725" y="2797175"/>
            <a:ext cx="73025" cy="0"/>
          </a:xfrm>
          <a:prstGeom prst="line">
            <a:avLst/>
          </a:prstGeom>
          <a:noFill/>
          <a:ln w="19050">
            <a:solidFill>
              <a:schemeClr val="tx1"/>
            </a:solidFill>
            <a:round/>
            <a:headEnd/>
            <a:tailEnd/>
          </a:ln>
        </p:spPr>
        <p:txBody>
          <a:bodyPr wrap="none">
            <a:spAutoFit/>
          </a:bodyPr>
          <a:lstStyle/>
          <a:p>
            <a:endParaRPr lang="tr-TR"/>
          </a:p>
        </p:txBody>
      </p:sp>
      <p:sp>
        <p:nvSpPr>
          <p:cNvPr id="138260" name="Text Box 21"/>
          <p:cNvSpPr txBox="1">
            <a:spLocks noChangeArrowheads="1"/>
          </p:cNvSpPr>
          <p:nvPr/>
        </p:nvSpPr>
        <p:spPr bwMode="auto">
          <a:xfrm>
            <a:off x="5862638" y="3949700"/>
            <a:ext cx="512762" cy="320675"/>
          </a:xfrm>
          <a:prstGeom prst="rect">
            <a:avLst/>
          </a:prstGeom>
          <a:noFill/>
          <a:ln w="9525">
            <a:noFill/>
            <a:miter lim="800000"/>
            <a:headEnd/>
            <a:tailEnd/>
          </a:ln>
        </p:spPr>
        <p:txBody>
          <a:bodyPr wrap="none">
            <a:spAutoFit/>
          </a:bodyPr>
          <a:lstStyle/>
          <a:p>
            <a:pPr eaLnBrk="0" hangingPunct="0"/>
            <a:r>
              <a:rPr lang="en-US" sz="1500"/>
              <a:t>-0.7</a:t>
            </a:r>
          </a:p>
        </p:txBody>
      </p:sp>
      <p:sp>
        <p:nvSpPr>
          <p:cNvPr id="138261" name="Rectangle 22"/>
          <p:cNvSpPr>
            <a:spLocks noChangeArrowheads="1"/>
          </p:cNvSpPr>
          <p:nvPr/>
        </p:nvSpPr>
        <p:spPr bwMode="auto">
          <a:xfrm>
            <a:off x="5824538" y="2803525"/>
            <a:ext cx="590550" cy="919163"/>
          </a:xfrm>
          <a:prstGeom prst="rect">
            <a:avLst/>
          </a:prstGeom>
          <a:solidFill>
            <a:srgbClr val="92D050"/>
          </a:solidFill>
          <a:ln w="9525">
            <a:solidFill>
              <a:schemeClr val="bg1"/>
            </a:solidFill>
            <a:miter lim="800000"/>
            <a:headEnd/>
            <a:tailEnd/>
          </a:ln>
        </p:spPr>
        <p:txBody>
          <a:bodyPr wrap="none" anchor="ctr"/>
          <a:lstStyle/>
          <a:p>
            <a:endParaRPr lang="tr-TR">
              <a:latin typeface="Century Gothic" pitchFamily="34" charset="0"/>
            </a:endParaRPr>
          </a:p>
        </p:txBody>
      </p:sp>
      <p:sp>
        <p:nvSpPr>
          <p:cNvPr id="138262" name="Line 23"/>
          <p:cNvSpPr>
            <a:spLocks noChangeShapeType="1"/>
          </p:cNvSpPr>
          <p:nvPr/>
        </p:nvSpPr>
        <p:spPr bwMode="auto">
          <a:xfrm>
            <a:off x="6116638" y="3722688"/>
            <a:ext cx="1587" cy="215900"/>
          </a:xfrm>
          <a:prstGeom prst="line">
            <a:avLst/>
          </a:prstGeom>
          <a:noFill/>
          <a:ln w="19050">
            <a:solidFill>
              <a:schemeClr val="tx1"/>
            </a:solidFill>
            <a:round/>
            <a:headEnd/>
            <a:tailEnd/>
          </a:ln>
        </p:spPr>
        <p:txBody>
          <a:bodyPr wrap="none" anchor="ctr"/>
          <a:lstStyle/>
          <a:p>
            <a:endParaRPr lang="tr-TR"/>
          </a:p>
        </p:txBody>
      </p:sp>
      <p:sp>
        <p:nvSpPr>
          <p:cNvPr id="138263" name="Text Box 24"/>
          <p:cNvSpPr txBox="1">
            <a:spLocks noChangeArrowheads="1"/>
          </p:cNvSpPr>
          <p:nvPr/>
        </p:nvSpPr>
        <p:spPr bwMode="auto">
          <a:xfrm>
            <a:off x="6538913" y="4932363"/>
            <a:ext cx="512762" cy="565150"/>
          </a:xfrm>
          <a:prstGeom prst="rect">
            <a:avLst/>
          </a:prstGeom>
          <a:noFill/>
          <a:ln w="9525">
            <a:noFill/>
            <a:miter lim="800000"/>
            <a:headEnd/>
            <a:tailEnd/>
          </a:ln>
        </p:spPr>
        <p:txBody>
          <a:bodyPr wrap="none">
            <a:spAutoFit/>
          </a:bodyPr>
          <a:lstStyle/>
          <a:p>
            <a:pPr eaLnBrk="0" hangingPunct="0"/>
            <a:r>
              <a:rPr lang="en-US" sz="1500"/>
              <a:t>-1.4</a:t>
            </a:r>
          </a:p>
          <a:p>
            <a:pPr eaLnBrk="0" hangingPunct="0"/>
            <a:r>
              <a:rPr lang="en-US" sz="1400"/>
              <a:t> </a:t>
            </a:r>
            <a:r>
              <a:rPr lang="en-US" sz="1600"/>
              <a:t>*</a:t>
            </a:r>
          </a:p>
        </p:txBody>
      </p:sp>
      <p:sp>
        <p:nvSpPr>
          <p:cNvPr id="138264" name="Rectangle 25"/>
          <p:cNvSpPr>
            <a:spLocks noChangeArrowheads="1"/>
          </p:cNvSpPr>
          <p:nvPr/>
        </p:nvSpPr>
        <p:spPr bwMode="auto">
          <a:xfrm>
            <a:off x="6518275" y="2803525"/>
            <a:ext cx="595313" cy="1838325"/>
          </a:xfrm>
          <a:prstGeom prst="rect">
            <a:avLst/>
          </a:prstGeom>
          <a:solidFill>
            <a:srgbClr val="F6691A"/>
          </a:solidFill>
          <a:ln w="9525">
            <a:solidFill>
              <a:srgbClr val="F6691A"/>
            </a:solidFill>
            <a:miter lim="800000"/>
            <a:headEnd/>
            <a:tailEnd/>
          </a:ln>
        </p:spPr>
        <p:txBody>
          <a:bodyPr wrap="none" anchor="ctr"/>
          <a:lstStyle/>
          <a:p>
            <a:endParaRPr lang="tr-TR">
              <a:latin typeface="Century Gothic" pitchFamily="34" charset="0"/>
            </a:endParaRPr>
          </a:p>
        </p:txBody>
      </p:sp>
      <p:sp>
        <p:nvSpPr>
          <p:cNvPr id="138265" name="Line 26"/>
          <p:cNvSpPr>
            <a:spLocks noChangeShapeType="1"/>
          </p:cNvSpPr>
          <p:nvPr/>
        </p:nvSpPr>
        <p:spPr bwMode="auto">
          <a:xfrm>
            <a:off x="6815138" y="4641850"/>
            <a:ext cx="1587" cy="214313"/>
          </a:xfrm>
          <a:prstGeom prst="line">
            <a:avLst/>
          </a:prstGeom>
          <a:noFill/>
          <a:ln w="19050">
            <a:solidFill>
              <a:srgbClr val="F6691A"/>
            </a:solidFill>
            <a:round/>
            <a:headEnd/>
            <a:tailEnd/>
          </a:ln>
        </p:spPr>
        <p:txBody>
          <a:bodyPr wrap="none" anchor="ctr"/>
          <a:lstStyle/>
          <a:p>
            <a:endParaRPr lang="tr-TR"/>
          </a:p>
        </p:txBody>
      </p:sp>
      <p:sp>
        <p:nvSpPr>
          <p:cNvPr id="138266" name="Text Box 27"/>
          <p:cNvSpPr txBox="1">
            <a:spLocks noChangeArrowheads="1"/>
          </p:cNvSpPr>
          <p:nvPr/>
        </p:nvSpPr>
        <p:spPr bwMode="auto">
          <a:xfrm>
            <a:off x="7212013" y="5529263"/>
            <a:ext cx="565150" cy="565150"/>
          </a:xfrm>
          <a:prstGeom prst="rect">
            <a:avLst/>
          </a:prstGeom>
          <a:noFill/>
          <a:ln w="9525">
            <a:noFill/>
            <a:miter lim="800000"/>
            <a:headEnd/>
            <a:tailEnd/>
          </a:ln>
        </p:spPr>
        <p:txBody>
          <a:bodyPr wrap="none">
            <a:spAutoFit/>
          </a:bodyPr>
          <a:lstStyle/>
          <a:p>
            <a:pPr eaLnBrk="0" hangingPunct="0"/>
            <a:r>
              <a:rPr lang="en-US" sz="1500"/>
              <a:t> -1.9</a:t>
            </a:r>
          </a:p>
          <a:p>
            <a:pPr eaLnBrk="0" hangingPunct="0"/>
            <a:r>
              <a:rPr lang="en-US" sz="1400"/>
              <a:t>  </a:t>
            </a:r>
            <a:r>
              <a:rPr lang="en-US" sz="1600"/>
              <a:t>*</a:t>
            </a:r>
          </a:p>
        </p:txBody>
      </p:sp>
      <p:sp>
        <p:nvSpPr>
          <p:cNvPr id="138267" name="Rectangle 28"/>
          <p:cNvSpPr>
            <a:spLocks noChangeArrowheads="1"/>
          </p:cNvSpPr>
          <p:nvPr/>
        </p:nvSpPr>
        <p:spPr bwMode="auto">
          <a:xfrm>
            <a:off x="7207250" y="2803525"/>
            <a:ext cx="588963" cy="2495550"/>
          </a:xfrm>
          <a:prstGeom prst="rect">
            <a:avLst/>
          </a:prstGeom>
          <a:solidFill>
            <a:srgbClr val="FFFF00"/>
          </a:solidFill>
          <a:ln w="9525">
            <a:solidFill>
              <a:srgbClr val="FFFF00"/>
            </a:solidFill>
            <a:miter lim="800000"/>
            <a:headEnd/>
            <a:tailEnd/>
          </a:ln>
        </p:spPr>
        <p:txBody>
          <a:bodyPr wrap="none" anchor="ctr"/>
          <a:lstStyle/>
          <a:p>
            <a:endParaRPr lang="tr-TR" sz="2400">
              <a:solidFill>
                <a:schemeClr val="bg1"/>
              </a:solidFill>
            </a:endParaRPr>
          </a:p>
        </p:txBody>
      </p:sp>
      <p:sp>
        <p:nvSpPr>
          <p:cNvPr id="138268" name="Line 29"/>
          <p:cNvSpPr>
            <a:spLocks noChangeShapeType="1"/>
          </p:cNvSpPr>
          <p:nvPr/>
        </p:nvSpPr>
        <p:spPr bwMode="auto">
          <a:xfrm>
            <a:off x="7497763" y="5299075"/>
            <a:ext cx="1587" cy="209550"/>
          </a:xfrm>
          <a:prstGeom prst="line">
            <a:avLst/>
          </a:prstGeom>
          <a:noFill/>
          <a:ln w="19050">
            <a:solidFill>
              <a:srgbClr val="FFFF00"/>
            </a:solidFill>
            <a:round/>
            <a:headEnd/>
            <a:tailEnd/>
          </a:ln>
        </p:spPr>
        <p:txBody>
          <a:bodyPr wrap="none" anchor="ctr"/>
          <a:lstStyle/>
          <a:p>
            <a:endParaRPr lang="tr-TR"/>
          </a:p>
        </p:txBody>
      </p:sp>
      <p:sp>
        <p:nvSpPr>
          <p:cNvPr id="138269" name="Line 30"/>
          <p:cNvSpPr>
            <a:spLocks noChangeShapeType="1"/>
          </p:cNvSpPr>
          <p:nvPr/>
        </p:nvSpPr>
        <p:spPr bwMode="auto">
          <a:xfrm>
            <a:off x="5707063" y="2803525"/>
            <a:ext cx="1587" cy="2630488"/>
          </a:xfrm>
          <a:prstGeom prst="line">
            <a:avLst/>
          </a:prstGeom>
          <a:noFill/>
          <a:ln w="19050">
            <a:solidFill>
              <a:srgbClr val="FFFFFF"/>
            </a:solidFill>
            <a:round/>
            <a:headEnd/>
            <a:tailEnd/>
          </a:ln>
        </p:spPr>
        <p:txBody>
          <a:bodyPr/>
          <a:lstStyle/>
          <a:p>
            <a:endParaRPr lang="tr-TR"/>
          </a:p>
        </p:txBody>
      </p:sp>
      <p:sp>
        <p:nvSpPr>
          <p:cNvPr id="138270" name="Line 31"/>
          <p:cNvSpPr>
            <a:spLocks noChangeShapeType="1"/>
          </p:cNvSpPr>
          <p:nvPr/>
        </p:nvSpPr>
        <p:spPr bwMode="auto">
          <a:xfrm>
            <a:off x="5670550" y="5429250"/>
            <a:ext cx="36513" cy="1588"/>
          </a:xfrm>
          <a:prstGeom prst="line">
            <a:avLst/>
          </a:prstGeom>
          <a:noFill/>
          <a:ln w="19050">
            <a:solidFill>
              <a:srgbClr val="FFFFFF"/>
            </a:solidFill>
            <a:round/>
            <a:headEnd/>
            <a:tailEnd/>
          </a:ln>
        </p:spPr>
        <p:txBody>
          <a:bodyPr/>
          <a:lstStyle/>
          <a:p>
            <a:endParaRPr lang="tr-TR"/>
          </a:p>
        </p:txBody>
      </p:sp>
      <p:sp>
        <p:nvSpPr>
          <p:cNvPr id="138271" name="Line 32"/>
          <p:cNvSpPr>
            <a:spLocks noChangeShapeType="1"/>
          </p:cNvSpPr>
          <p:nvPr/>
        </p:nvSpPr>
        <p:spPr bwMode="auto">
          <a:xfrm>
            <a:off x="5670550" y="4772025"/>
            <a:ext cx="36513" cy="1588"/>
          </a:xfrm>
          <a:prstGeom prst="line">
            <a:avLst/>
          </a:prstGeom>
          <a:noFill/>
          <a:ln w="19050">
            <a:solidFill>
              <a:srgbClr val="FFFFFF"/>
            </a:solidFill>
            <a:round/>
            <a:headEnd/>
            <a:tailEnd/>
          </a:ln>
        </p:spPr>
        <p:txBody>
          <a:bodyPr/>
          <a:lstStyle/>
          <a:p>
            <a:endParaRPr lang="tr-TR"/>
          </a:p>
        </p:txBody>
      </p:sp>
      <p:sp>
        <p:nvSpPr>
          <p:cNvPr id="138272" name="Line 33"/>
          <p:cNvSpPr>
            <a:spLocks noChangeShapeType="1"/>
          </p:cNvSpPr>
          <p:nvPr/>
        </p:nvSpPr>
        <p:spPr bwMode="auto">
          <a:xfrm>
            <a:off x="5670550" y="4119563"/>
            <a:ext cx="36513" cy="1587"/>
          </a:xfrm>
          <a:prstGeom prst="line">
            <a:avLst/>
          </a:prstGeom>
          <a:noFill/>
          <a:ln w="19050">
            <a:solidFill>
              <a:srgbClr val="FFFFFF"/>
            </a:solidFill>
            <a:round/>
            <a:headEnd/>
            <a:tailEnd/>
          </a:ln>
        </p:spPr>
        <p:txBody>
          <a:bodyPr/>
          <a:lstStyle/>
          <a:p>
            <a:endParaRPr lang="tr-TR"/>
          </a:p>
        </p:txBody>
      </p:sp>
      <p:sp>
        <p:nvSpPr>
          <p:cNvPr id="138273" name="Line 34"/>
          <p:cNvSpPr>
            <a:spLocks noChangeShapeType="1"/>
          </p:cNvSpPr>
          <p:nvPr/>
        </p:nvSpPr>
        <p:spPr bwMode="auto">
          <a:xfrm>
            <a:off x="5670550" y="3460750"/>
            <a:ext cx="36513" cy="1588"/>
          </a:xfrm>
          <a:prstGeom prst="line">
            <a:avLst/>
          </a:prstGeom>
          <a:noFill/>
          <a:ln w="19050">
            <a:solidFill>
              <a:srgbClr val="FFFFFF"/>
            </a:solidFill>
            <a:round/>
            <a:headEnd/>
            <a:tailEnd/>
          </a:ln>
        </p:spPr>
        <p:txBody>
          <a:bodyPr/>
          <a:lstStyle/>
          <a:p>
            <a:endParaRPr lang="tr-TR"/>
          </a:p>
        </p:txBody>
      </p:sp>
      <p:sp>
        <p:nvSpPr>
          <p:cNvPr id="138274" name="Line 35"/>
          <p:cNvSpPr>
            <a:spLocks noChangeShapeType="1"/>
          </p:cNvSpPr>
          <p:nvPr/>
        </p:nvSpPr>
        <p:spPr bwMode="auto">
          <a:xfrm>
            <a:off x="5670550" y="2797175"/>
            <a:ext cx="36513" cy="1588"/>
          </a:xfrm>
          <a:prstGeom prst="line">
            <a:avLst/>
          </a:prstGeom>
          <a:noFill/>
          <a:ln w="19050">
            <a:solidFill>
              <a:srgbClr val="FFFFFF"/>
            </a:solidFill>
            <a:round/>
            <a:headEnd/>
            <a:tailEnd/>
          </a:ln>
        </p:spPr>
        <p:txBody>
          <a:bodyPr/>
          <a:lstStyle/>
          <a:p>
            <a:endParaRPr lang="tr-TR"/>
          </a:p>
        </p:txBody>
      </p:sp>
      <p:sp>
        <p:nvSpPr>
          <p:cNvPr id="138275" name="Rectangle 36"/>
          <p:cNvSpPr>
            <a:spLocks noChangeArrowheads="1"/>
          </p:cNvSpPr>
          <p:nvPr/>
        </p:nvSpPr>
        <p:spPr bwMode="auto">
          <a:xfrm>
            <a:off x="5257800" y="5295900"/>
            <a:ext cx="328613" cy="228600"/>
          </a:xfrm>
          <a:prstGeom prst="rect">
            <a:avLst/>
          </a:prstGeom>
          <a:noFill/>
          <a:ln w="9525">
            <a:noFill/>
            <a:miter lim="800000"/>
            <a:headEnd/>
            <a:tailEnd/>
          </a:ln>
        </p:spPr>
        <p:txBody>
          <a:bodyPr wrap="none" lIns="0" tIns="0" rIns="0" bIns="0">
            <a:spAutoFit/>
          </a:bodyPr>
          <a:lstStyle/>
          <a:p>
            <a:r>
              <a:rPr lang="en-US" sz="1500"/>
              <a:t>-2.0</a:t>
            </a:r>
          </a:p>
        </p:txBody>
      </p:sp>
      <p:sp>
        <p:nvSpPr>
          <p:cNvPr id="138276" name="Rectangle 37"/>
          <p:cNvSpPr>
            <a:spLocks noChangeArrowheads="1"/>
          </p:cNvSpPr>
          <p:nvPr/>
        </p:nvSpPr>
        <p:spPr bwMode="auto">
          <a:xfrm>
            <a:off x="5257800" y="4637088"/>
            <a:ext cx="328613" cy="228600"/>
          </a:xfrm>
          <a:prstGeom prst="rect">
            <a:avLst/>
          </a:prstGeom>
          <a:noFill/>
          <a:ln w="9525">
            <a:noFill/>
            <a:miter lim="800000"/>
            <a:headEnd/>
            <a:tailEnd/>
          </a:ln>
        </p:spPr>
        <p:txBody>
          <a:bodyPr wrap="none" lIns="0" tIns="0" rIns="0" bIns="0">
            <a:spAutoFit/>
          </a:bodyPr>
          <a:lstStyle/>
          <a:p>
            <a:r>
              <a:rPr lang="en-US" sz="1500"/>
              <a:t>-1.5</a:t>
            </a:r>
          </a:p>
        </p:txBody>
      </p:sp>
      <p:sp>
        <p:nvSpPr>
          <p:cNvPr id="138277" name="Rectangle 38"/>
          <p:cNvSpPr>
            <a:spLocks noChangeArrowheads="1"/>
          </p:cNvSpPr>
          <p:nvPr/>
        </p:nvSpPr>
        <p:spPr bwMode="auto">
          <a:xfrm>
            <a:off x="5257800" y="3984625"/>
            <a:ext cx="328613" cy="228600"/>
          </a:xfrm>
          <a:prstGeom prst="rect">
            <a:avLst/>
          </a:prstGeom>
          <a:noFill/>
          <a:ln w="9525">
            <a:noFill/>
            <a:miter lim="800000"/>
            <a:headEnd/>
            <a:tailEnd/>
          </a:ln>
        </p:spPr>
        <p:txBody>
          <a:bodyPr wrap="none" lIns="0" tIns="0" rIns="0" bIns="0">
            <a:spAutoFit/>
          </a:bodyPr>
          <a:lstStyle/>
          <a:p>
            <a:r>
              <a:rPr lang="en-US" sz="1500"/>
              <a:t>-1.0</a:t>
            </a:r>
          </a:p>
        </p:txBody>
      </p:sp>
      <p:sp>
        <p:nvSpPr>
          <p:cNvPr id="138278" name="Rectangle 39"/>
          <p:cNvSpPr>
            <a:spLocks noChangeArrowheads="1"/>
          </p:cNvSpPr>
          <p:nvPr/>
        </p:nvSpPr>
        <p:spPr bwMode="auto">
          <a:xfrm>
            <a:off x="5257800" y="3327400"/>
            <a:ext cx="328613" cy="228600"/>
          </a:xfrm>
          <a:prstGeom prst="rect">
            <a:avLst/>
          </a:prstGeom>
          <a:noFill/>
          <a:ln w="9525">
            <a:noFill/>
            <a:miter lim="800000"/>
            <a:headEnd/>
            <a:tailEnd/>
          </a:ln>
        </p:spPr>
        <p:txBody>
          <a:bodyPr wrap="none" lIns="0" tIns="0" rIns="0" bIns="0">
            <a:spAutoFit/>
          </a:bodyPr>
          <a:lstStyle/>
          <a:p>
            <a:r>
              <a:rPr lang="en-US" sz="1500"/>
              <a:t>-0.5</a:t>
            </a:r>
          </a:p>
        </p:txBody>
      </p:sp>
      <p:sp>
        <p:nvSpPr>
          <p:cNvPr id="138279" name="Rectangle 40"/>
          <p:cNvSpPr>
            <a:spLocks noChangeArrowheads="1"/>
          </p:cNvSpPr>
          <p:nvPr/>
        </p:nvSpPr>
        <p:spPr bwMode="auto">
          <a:xfrm>
            <a:off x="5472113" y="2668588"/>
            <a:ext cx="107950" cy="230187"/>
          </a:xfrm>
          <a:prstGeom prst="rect">
            <a:avLst/>
          </a:prstGeom>
          <a:noFill/>
          <a:ln w="9525">
            <a:noFill/>
            <a:miter lim="800000"/>
            <a:headEnd/>
            <a:tailEnd/>
          </a:ln>
        </p:spPr>
        <p:txBody>
          <a:bodyPr wrap="none" lIns="0" tIns="0" rIns="0" bIns="0">
            <a:spAutoFit/>
          </a:bodyPr>
          <a:lstStyle/>
          <a:p>
            <a:r>
              <a:rPr lang="en-US" sz="1500"/>
              <a:t>0</a:t>
            </a:r>
          </a:p>
        </p:txBody>
      </p:sp>
      <p:sp>
        <p:nvSpPr>
          <p:cNvPr id="138280" name="Line 41"/>
          <p:cNvSpPr>
            <a:spLocks noChangeShapeType="1"/>
          </p:cNvSpPr>
          <p:nvPr/>
        </p:nvSpPr>
        <p:spPr bwMode="auto">
          <a:xfrm>
            <a:off x="5684838" y="2797175"/>
            <a:ext cx="2159000" cy="0"/>
          </a:xfrm>
          <a:prstGeom prst="line">
            <a:avLst/>
          </a:prstGeom>
          <a:noFill/>
          <a:ln w="19050">
            <a:solidFill>
              <a:schemeClr val="tx1"/>
            </a:solidFill>
            <a:round/>
            <a:headEnd/>
            <a:tailEnd/>
          </a:ln>
        </p:spPr>
        <p:txBody>
          <a:bodyPr/>
          <a:lstStyle/>
          <a:p>
            <a:endParaRPr lang="tr-TR"/>
          </a:p>
        </p:txBody>
      </p:sp>
      <p:sp>
        <p:nvSpPr>
          <p:cNvPr id="138281" name="Rectangle 42"/>
          <p:cNvSpPr>
            <a:spLocks noChangeArrowheads="1"/>
          </p:cNvSpPr>
          <p:nvPr/>
        </p:nvSpPr>
        <p:spPr bwMode="auto">
          <a:xfrm>
            <a:off x="7135813" y="1379538"/>
            <a:ext cx="1687512" cy="646112"/>
          </a:xfrm>
          <a:prstGeom prst="rect">
            <a:avLst/>
          </a:prstGeom>
          <a:noFill/>
          <a:ln w="9525">
            <a:noFill/>
            <a:miter lim="800000"/>
            <a:headEnd/>
            <a:tailEnd/>
          </a:ln>
        </p:spPr>
        <p:txBody>
          <a:bodyPr wrap="none" lIns="0" tIns="0" rIns="0" bIns="0">
            <a:spAutoFit/>
          </a:bodyPr>
          <a:lstStyle/>
          <a:p>
            <a:pPr eaLnBrk="0" hangingPunct="0"/>
            <a:r>
              <a:rPr lang="en-US" sz="1400"/>
              <a:t>Pla</a:t>
            </a:r>
            <a:r>
              <a:rPr lang="tr-TR" sz="1400"/>
              <a:t>s</a:t>
            </a:r>
            <a:r>
              <a:rPr lang="en-US" sz="1400"/>
              <a:t>ebo BID </a:t>
            </a:r>
          </a:p>
          <a:p>
            <a:pPr eaLnBrk="0" hangingPunct="0"/>
            <a:r>
              <a:rPr lang="en-US" sz="1400"/>
              <a:t>Eksenatid 5 µg BID </a:t>
            </a:r>
          </a:p>
          <a:p>
            <a:pPr eaLnBrk="0" hangingPunct="0"/>
            <a:r>
              <a:rPr lang="en-US" sz="1400"/>
              <a:t>Eksenatid 10 µg BID </a:t>
            </a:r>
          </a:p>
        </p:txBody>
      </p:sp>
      <p:sp>
        <p:nvSpPr>
          <p:cNvPr id="138282" name="Rectangle 43"/>
          <p:cNvSpPr>
            <a:spLocks noChangeArrowheads="1"/>
          </p:cNvSpPr>
          <p:nvPr/>
        </p:nvSpPr>
        <p:spPr bwMode="auto">
          <a:xfrm>
            <a:off x="6737350" y="1684338"/>
            <a:ext cx="320675" cy="92075"/>
          </a:xfrm>
          <a:prstGeom prst="rect">
            <a:avLst/>
          </a:prstGeom>
          <a:solidFill>
            <a:srgbClr val="F6691A"/>
          </a:solidFill>
          <a:ln w="9525">
            <a:solidFill>
              <a:srgbClr val="F6691A"/>
            </a:solidFill>
            <a:miter lim="800000"/>
            <a:headEnd/>
            <a:tailEnd/>
          </a:ln>
        </p:spPr>
        <p:txBody>
          <a:bodyPr wrap="none" anchor="ctr"/>
          <a:lstStyle/>
          <a:p>
            <a:endParaRPr lang="tr-TR">
              <a:latin typeface="Century Gothic" pitchFamily="34" charset="0"/>
            </a:endParaRPr>
          </a:p>
        </p:txBody>
      </p:sp>
      <p:sp>
        <p:nvSpPr>
          <p:cNvPr id="138283" name="Rectangle 44"/>
          <p:cNvSpPr>
            <a:spLocks noChangeArrowheads="1"/>
          </p:cNvSpPr>
          <p:nvPr/>
        </p:nvSpPr>
        <p:spPr bwMode="auto">
          <a:xfrm>
            <a:off x="6735763" y="1436688"/>
            <a:ext cx="320675" cy="92075"/>
          </a:xfrm>
          <a:prstGeom prst="rect">
            <a:avLst/>
          </a:prstGeom>
          <a:solidFill>
            <a:srgbClr val="92D050"/>
          </a:solidFill>
          <a:ln w="9525">
            <a:solidFill>
              <a:schemeClr val="bg1"/>
            </a:solidFill>
            <a:miter lim="800000"/>
            <a:headEnd/>
            <a:tailEnd/>
          </a:ln>
        </p:spPr>
        <p:txBody>
          <a:bodyPr wrap="none" anchor="ctr"/>
          <a:lstStyle/>
          <a:p>
            <a:endParaRPr lang="tr-TR">
              <a:latin typeface="Century Gothic" pitchFamily="34" charset="0"/>
            </a:endParaRPr>
          </a:p>
        </p:txBody>
      </p:sp>
      <p:sp>
        <p:nvSpPr>
          <p:cNvPr id="138284" name="Rectangle 45"/>
          <p:cNvSpPr>
            <a:spLocks noChangeArrowheads="1"/>
          </p:cNvSpPr>
          <p:nvPr/>
        </p:nvSpPr>
        <p:spPr bwMode="auto">
          <a:xfrm>
            <a:off x="6737350" y="1919288"/>
            <a:ext cx="320675" cy="92075"/>
          </a:xfrm>
          <a:prstGeom prst="rect">
            <a:avLst/>
          </a:prstGeom>
          <a:solidFill>
            <a:srgbClr val="FFFF00"/>
          </a:solidFill>
          <a:ln w="9525">
            <a:solidFill>
              <a:srgbClr val="FFFF00"/>
            </a:solidFill>
            <a:miter lim="800000"/>
            <a:headEnd/>
            <a:tailEnd/>
          </a:ln>
        </p:spPr>
        <p:txBody>
          <a:bodyPr wrap="none" anchor="ctr"/>
          <a:lstStyle/>
          <a:p>
            <a:endParaRPr lang="tr-TR">
              <a:latin typeface="Century Gothic" pitchFamily="34" charset="0"/>
            </a:endParaRPr>
          </a:p>
        </p:txBody>
      </p:sp>
      <p:sp>
        <p:nvSpPr>
          <p:cNvPr id="138285" name="Rectangle 46"/>
          <p:cNvSpPr>
            <a:spLocks noGrp="1" noChangeArrowheads="1"/>
          </p:cNvSpPr>
          <p:nvPr>
            <p:ph type="title"/>
          </p:nvPr>
        </p:nvSpPr>
        <p:spPr>
          <a:xfrm>
            <a:off x="438150" y="115888"/>
            <a:ext cx="8520113" cy="1004887"/>
          </a:xfrm>
          <a:solidFill>
            <a:srgbClr val="FFC000"/>
          </a:solidFill>
          <a:ln w="76200">
            <a:solidFill>
              <a:srgbClr val="C00000"/>
            </a:solidFill>
          </a:ln>
        </p:spPr>
        <p:txBody>
          <a:bodyPr/>
          <a:lstStyle/>
          <a:p>
            <a:pPr marL="484188"/>
            <a:r>
              <a:rPr lang="en-US" sz="3200" b="1" smtClean="0">
                <a:solidFill>
                  <a:schemeClr val="tx1"/>
                </a:solidFill>
                <a:ea typeface="ＭＳ Ｐゴシック" charset="-128"/>
              </a:rPr>
              <a:t>E</a:t>
            </a:r>
            <a:r>
              <a:rPr lang="tr-TR" sz="3200" b="1" smtClean="0">
                <a:solidFill>
                  <a:schemeClr val="tx1"/>
                </a:solidFill>
                <a:ea typeface="ＭＳ Ｐゴシック" charset="-128"/>
              </a:rPr>
              <a:t>x</a:t>
            </a:r>
            <a:r>
              <a:rPr lang="en-US" sz="3200" b="1" smtClean="0">
                <a:solidFill>
                  <a:schemeClr val="tx1"/>
                </a:solidFill>
                <a:ea typeface="ＭＳ Ｐゴシック" charset="-128"/>
              </a:rPr>
              <a:t>enatid</a:t>
            </a:r>
            <a:r>
              <a:rPr lang="tr-TR" sz="3200" b="1" smtClean="0">
                <a:solidFill>
                  <a:schemeClr val="tx1"/>
                </a:solidFill>
                <a:ea typeface="ＭＳ Ｐゴシック" charset="-128"/>
              </a:rPr>
              <a:t>e</a:t>
            </a:r>
            <a:r>
              <a:rPr lang="en-US" sz="3200" b="1" smtClean="0">
                <a:solidFill>
                  <a:schemeClr val="tx1"/>
                </a:solidFill>
                <a:ea typeface="ＭＳ Ｐゴシック" charset="-128"/>
              </a:rPr>
              <a:t> </a:t>
            </a:r>
            <a:br>
              <a:rPr lang="en-US" sz="3200" b="1" smtClean="0">
                <a:solidFill>
                  <a:schemeClr val="tx1"/>
                </a:solidFill>
                <a:ea typeface="ＭＳ Ｐゴシック" charset="-128"/>
              </a:rPr>
            </a:br>
            <a:r>
              <a:rPr lang="tr-TR" sz="3200" b="1" smtClean="0">
                <a:solidFill>
                  <a:schemeClr val="tx1"/>
                </a:solidFill>
                <a:ea typeface="ＭＳ Ｐゴシック" charset="-128"/>
              </a:rPr>
              <a:t>H</a:t>
            </a:r>
            <a:r>
              <a:rPr lang="en-US" sz="3200" b="1" smtClean="0">
                <a:solidFill>
                  <a:schemeClr val="tx1"/>
                </a:solidFill>
                <a:ea typeface="ＭＳ Ｐゴシック" charset="-128"/>
              </a:rPr>
              <a:t>bA</a:t>
            </a:r>
            <a:r>
              <a:rPr lang="en-US" sz="3200" b="1" baseline="-25000" smtClean="0">
                <a:solidFill>
                  <a:schemeClr val="tx1"/>
                </a:solidFill>
                <a:ea typeface="ＭＳ Ｐゴシック" charset="-128"/>
              </a:rPr>
              <a:t>1C</a:t>
            </a:r>
            <a:r>
              <a:rPr lang="en-US" sz="3200" b="1" smtClean="0">
                <a:solidFill>
                  <a:schemeClr val="tx1"/>
                </a:solidFill>
                <a:ea typeface="ＭＳ Ｐゴシック" charset="-128"/>
              </a:rPr>
              <a:t> </a:t>
            </a:r>
            <a:r>
              <a:rPr lang="tr-TR" sz="3200" b="1" smtClean="0">
                <a:solidFill>
                  <a:schemeClr val="tx1"/>
                </a:solidFill>
                <a:ea typeface="ＭＳ Ｐゴシック" charset="-128"/>
              </a:rPr>
              <a:t>ve</a:t>
            </a:r>
            <a:r>
              <a:rPr lang="en-US" sz="3200" b="1" smtClean="0">
                <a:solidFill>
                  <a:schemeClr val="tx1"/>
                </a:solidFill>
                <a:ea typeface="ＭＳ Ｐゴシック" charset="-128"/>
              </a:rPr>
              <a:t> </a:t>
            </a:r>
            <a:r>
              <a:rPr lang="tr-TR" sz="3200" b="1" smtClean="0">
                <a:solidFill>
                  <a:schemeClr val="tx1"/>
                </a:solidFill>
                <a:ea typeface="ＭＳ Ｐゴシック" charset="-128"/>
              </a:rPr>
              <a:t>Vücut Ağırlığında Azalma </a:t>
            </a:r>
            <a:endParaRPr lang="en-US" sz="3200" b="1" smtClean="0">
              <a:solidFill>
                <a:schemeClr val="tx1"/>
              </a:solidFill>
              <a:ea typeface="ＭＳ Ｐゴシック" charset="-128"/>
            </a:endParaRPr>
          </a:p>
        </p:txBody>
      </p:sp>
      <p:sp>
        <p:nvSpPr>
          <p:cNvPr id="138286" name="Text Box 48"/>
          <p:cNvSpPr txBox="1">
            <a:spLocks noChangeArrowheads="1"/>
          </p:cNvSpPr>
          <p:nvPr/>
        </p:nvSpPr>
        <p:spPr bwMode="auto">
          <a:xfrm rot="-5400000">
            <a:off x="-208755" y="4006056"/>
            <a:ext cx="1782762" cy="231775"/>
          </a:xfrm>
          <a:prstGeom prst="rect">
            <a:avLst/>
          </a:prstGeom>
          <a:noFill/>
          <a:ln w="9525">
            <a:noFill/>
            <a:miter lim="800000"/>
            <a:headEnd/>
            <a:tailEnd/>
          </a:ln>
        </p:spPr>
        <p:txBody>
          <a:bodyPr wrap="none" lIns="0" tIns="0" rIns="0" bIns="0">
            <a:spAutoFit/>
          </a:bodyPr>
          <a:lstStyle/>
          <a:p>
            <a:r>
              <a:rPr lang="en-US" sz="1500"/>
              <a:t>HbA</a:t>
            </a:r>
            <a:r>
              <a:rPr lang="en-US" sz="1500" baseline="-25000"/>
              <a:t>1C</a:t>
            </a:r>
            <a:r>
              <a:rPr lang="en-US" sz="1500"/>
              <a:t> </a:t>
            </a:r>
            <a:r>
              <a:rPr lang="tr-TR" sz="1500"/>
              <a:t>değişikliği </a:t>
            </a:r>
            <a:r>
              <a:rPr lang="en-US" sz="1500"/>
              <a:t>(%)</a:t>
            </a:r>
          </a:p>
        </p:txBody>
      </p:sp>
      <p:sp>
        <p:nvSpPr>
          <p:cNvPr id="138287" name="Text Box 49"/>
          <p:cNvSpPr txBox="1">
            <a:spLocks noChangeArrowheads="1"/>
          </p:cNvSpPr>
          <p:nvPr/>
        </p:nvSpPr>
        <p:spPr bwMode="auto">
          <a:xfrm rot="-5400000">
            <a:off x="4117976" y="3938587"/>
            <a:ext cx="1651000" cy="231775"/>
          </a:xfrm>
          <a:prstGeom prst="rect">
            <a:avLst/>
          </a:prstGeom>
          <a:noFill/>
          <a:ln w="9525">
            <a:noFill/>
            <a:miter lim="800000"/>
            <a:headEnd/>
            <a:tailEnd/>
          </a:ln>
        </p:spPr>
        <p:txBody>
          <a:bodyPr wrap="none" lIns="0" tIns="0" rIns="0" bIns="0">
            <a:spAutoFit/>
          </a:bodyPr>
          <a:lstStyle/>
          <a:p>
            <a:r>
              <a:rPr lang="tr-TR" sz="1500">
                <a:sym typeface="Symbol" pitchFamily="18" charset="2"/>
              </a:rPr>
              <a:t>Kilo değişikliği</a:t>
            </a:r>
            <a:r>
              <a:rPr lang="en-US" sz="1500"/>
              <a:t> (kg) </a:t>
            </a:r>
          </a:p>
        </p:txBody>
      </p:sp>
      <p:sp>
        <p:nvSpPr>
          <p:cNvPr id="138288" name="48 Metin kutusu"/>
          <p:cNvSpPr txBox="1">
            <a:spLocks noChangeArrowheads="1"/>
          </p:cNvSpPr>
          <p:nvPr/>
        </p:nvSpPr>
        <p:spPr bwMode="auto">
          <a:xfrm>
            <a:off x="357188" y="6215063"/>
            <a:ext cx="6303962" cy="369887"/>
          </a:xfrm>
          <a:prstGeom prst="rect">
            <a:avLst/>
          </a:prstGeom>
          <a:noFill/>
          <a:ln w="9525">
            <a:noFill/>
            <a:miter lim="800000"/>
            <a:headEnd/>
            <a:tailEnd/>
          </a:ln>
        </p:spPr>
        <p:txBody>
          <a:bodyPr wrap="none">
            <a:spAutoFit/>
          </a:bodyPr>
          <a:lstStyle/>
          <a:p>
            <a:r>
              <a:rPr lang="tr-TR" b="1">
                <a:latin typeface="Century Gothic" pitchFamily="34" charset="0"/>
              </a:rPr>
              <a:t>AMIGO çalışmaları, Faz III, M, SU, M ve SU + Exenatide  </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1 Başlık"/>
          <p:cNvSpPr>
            <a:spLocks noGrp="1"/>
          </p:cNvSpPr>
          <p:nvPr>
            <p:ph type="title"/>
          </p:nvPr>
        </p:nvSpPr>
        <p:spPr>
          <a:xfrm>
            <a:off x="549275" y="107950"/>
            <a:ext cx="8042275" cy="1320800"/>
          </a:xfrm>
          <a:solidFill>
            <a:srgbClr val="FFC000"/>
          </a:solidFill>
          <a:ln w="76200">
            <a:solidFill>
              <a:srgbClr val="C00000"/>
            </a:solidFill>
          </a:ln>
        </p:spPr>
        <p:txBody>
          <a:bodyPr/>
          <a:lstStyle/>
          <a:p>
            <a:pPr marL="484188"/>
            <a:r>
              <a:rPr lang="tr-TR" b="1" smtClean="0">
                <a:solidFill>
                  <a:srgbClr val="FFC000"/>
                </a:solidFill>
                <a:ea typeface="ＭＳ Ｐゴシック" charset="-128"/>
              </a:rPr>
              <a:t/>
            </a:r>
            <a:br>
              <a:rPr lang="tr-TR" b="1" smtClean="0">
                <a:solidFill>
                  <a:srgbClr val="FFC000"/>
                </a:solidFill>
                <a:ea typeface="ＭＳ Ｐゴシック" charset="-128"/>
              </a:rPr>
            </a:br>
            <a:r>
              <a:rPr lang="tr-TR" b="1" smtClean="0">
                <a:solidFill>
                  <a:schemeClr val="tx1"/>
                </a:solidFill>
                <a:ea typeface="ＭＳ Ｐゴシック" charset="-128"/>
              </a:rPr>
              <a:t>Liraglitude </a:t>
            </a:r>
          </a:p>
        </p:txBody>
      </p:sp>
      <p:sp>
        <p:nvSpPr>
          <p:cNvPr id="3" name="2 İçerik Yer Tutucusu"/>
          <p:cNvSpPr>
            <a:spLocks noGrp="1"/>
          </p:cNvSpPr>
          <p:nvPr>
            <p:ph idx="1"/>
          </p:nvPr>
        </p:nvSpPr>
        <p:spPr>
          <a:xfrm>
            <a:off x="457200" y="1882775"/>
            <a:ext cx="8229600" cy="4572000"/>
          </a:xfrm>
          <a:ln w="76200">
            <a:solidFill>
              <a:schemeClr val="accent2">
                <a:lumMod val="60000"/>
                <a:lumOff val="40000"/>
              </a:schemeClr>
            </a:solidFill>
          </a:ln>
        </p:spPr>
        <p:txBody>
          <a:bodyPr>
            <a:normAutofit/>
          </a:bodyPr>
          <a:lstStyle/>
          <a:p>
            <a:pPr marL="447675" indent="-382588">
              <a:lnSpc>
                <a:spcPct val="90000"/>
              </a:lnSpc>
              <a:buClr>
                <a:srgbClr val="FFC000"/>
              </a:buClr>
              <a:buFont typeface="Wingdings 2" pitchFamily="18" charset="2"/>
              <a:buNone/>
            </a:pPr>
            <a:endParaRPr lang="tr-TR" b="1" dirty="0" smtClean="0">
              <a:ea typeface="ＭＳ Ｐゴシック" charset="-128"/>
            </a:endParaRPr>
          </a:p>
          <a:p>
            <a:pPr marL="447675" indent="-382588">
              <a:lnSpc>
                <a:spcPct val="90000"/>
              </a:lnSpc>
              <a:buClr>
                <a:srgbClr val="FFC000"/>
              </a:buClr>
              <a:buFont typeface="Wingdings 2" pitchFamily="18" charset="2"/>
              <a:buChar char=""/>
            </a:pPr>
            <a:r>
              <a:rPr lang="tr-TR" b="1" dirty="0" smtClean="0">
                <a:solidFill>
                  <a:schemeClr val="tx1"/>
                </a:solidFill>
                <a:latin typeface="Arial"/>
                <a:ea typeface="ＭＳ Ｐゴシック" charset="-128"/>
                <a:cs typeface="Arial"/>
              </a:rPr>
              <a:t>GLP-1 ile % 97 </a:t>
            </a:r>
            <a:r>
              <a:rPr lang="tr-TR" b="1" dirty="0" err="1" smtClean="0">
                <a:solidFill>
                  <a:schemeClr val="tx1"/>
                </a:solidFill>
                <a:latin typeface="Arial"/>
                <a:ea typeface="ＭＳ Ｐゴシック" charset="-128"/>
                <a:cs typeface="Arial"/>
              </a:rPr>
              <a:t>homoloji</a:t>
            </a:r>
            <a:r>
              <a:rPr lang="tr-TR" b="1" dirty="0" smtClean="0">
                <a:solidFill>
                  <a:schemeClr val="tx1"/>
                </a:solidFill>
                <a:latin typeface="Arial"/>
                <a:ea typeface="ＭＳ Ｐゴシック" charset="-128"/>
                <a:cs typeface="Arial"/>
              </a:rPr>
              <a:t> </a:t>
            </a:r>
          </a:p>
          <a:p>
            <a:pPr marL="447675" indent="-382588">
              <a:lnSpc>
                <a:spcPct val="90000"/>
              </a:lnSpc>
              <a:buClr>
                <a:srgbClr val="FFC000"/>
              </a:buClr>
              <a:buFont typeface="Wingdings 2" pitchFamily="18" charset="2"/>
              <a:buChar char=""/>
            </a:pPr>
            <a:endParaRPr lang="tr-TR" b="1" dirty="0" smtClean="0">
              <a:solidFill>
                <a:schemeClr val="tx1"/>
              </a:solidFill>
              <a:latin typeface="Arial"/>
              <a:ea typeface="ＭＳ Ｐゴシック" charset="-128"/>
              <a:cs typeface="Arial"/>
            </a:endParaRPr>
          </a:p>
          <a:p>
            <a:pPr marL="447675" indent="-382588">
              <a:lnSpc>
                <a:spcPct val="90000"/>
              </a:lnSpc>
              <a:buClr>
                <a:srgbClr val="FFC000"/>
              </a:buClr>
              <a:buFont typeface="Wingdings 2" pitchFamily="18" charset="2"/>
              <a:buChar char=""/>
            </a:pPr>
            <a:r>
              <a:rPr lang="tr-TR" b="1" dirty="0" smtClean="0">
                <a:solidFill>
                  <a:schemeClr val="tx1"/>
                </a:solidFill>
                <a:latin typeface="Arial"/>
                <a:ea typeface="ＭＳ Ｐゴシック" charset="-128"/>
                <a:cs typeface="Arial"/>
              </a:rPr>
              <a:t>Daha uzun etkili (yarı ömrü 13 saat)</a:t>
            </a:r>
          </a:p>
          <a:p>
            <a:pPr marL="447675" indent="-382588">
              <a:lnSpc>
                <a:spcPct val="90000"/>
              </a:lnSpc>
              <a:buClr>
                <a:srgbClr val="FFC000"/>
              </a:buClr>
              <a:buFont typeface="Wingdings 2" pitchFamily="18" charset="2"/>
              <a:buNone/>
            </a:pPr>
            <a:endParaRPr lang="tr-TR" b="1" dirty="0" smtClean="0">
              <a:solidFill>
                <a:schemeClr val="tx1"/>
              </a:solidFill>
              <a:latin typeface="Arial"/>
              <a:ea typeface="ＭＳ Ｐゴシック" charset="-128"/>
              <a:cs typeface="Arial"/>
            </a:endParaRPr>
          </a:p>
          <a:p>
            <a:pPr marL="447675" indent="-382588">
              <a:lnSpc>
                <a:spcPct val="90000"/>
              </a:lnSpc>
              <a:buClr>
                <a:srgbClr val="FFC000"/>
              </a:buClr>
              <a:buFont typeface="Wingdings 2" pitchFamily="18" charset="2"/>
              <a:buChar char=""/>
            </a:pPr>
            <a:r>
              <a:rPr lang="tr-TR" b="1" dirty="0" smtClean="0">
                <a:solidFill>
                  <a:schemeClr val="tx1"/>
                </a:solidFill>
                <a:latin typeface="Arial"/>
                <a:ea typeface="ＭＳ Ｐゴシック" charset="-128"/>
                <a:cs typeface="Arial"/>
              </a:rPr>
              <a:t>Günde 1 kez yemekten bağımsız </a:t>
            </a:r>
            <a:r>
              <a:rPr lang="tr-TR" b="1" dirty="0" err="1" smtClean="0">
                <a:solidFill>
                  <a:schemeClr val="tx1"/>
                </a:solidFill>
                <a:latin typeface="Arial"/>
                <a:ea typeface="ＭＳ Ｐゴシック" charset="-128"/>
                <a:cs typeface="Arial"/>
              </a:rPr>
              <a:t>sc</a:t>
            </a:r>
            <a:r>
              <a:rPr lang="tr-TR" b="1" dirty="0" smtClean="0">
                <a:solidFill>
                  <a:schemeClr val="tx1"/>
                </a:solidFill>
                <a:latin typeface="Arial"/>
                <a:ea typeface="ＭＳ Ｐゴシック" charset="-128"/>
                <a:cs typeface="Arial"/>
              </a:rPr>
              <a:t> </a:t>
            </a:r>
          </a:p>
          <a:p>
            <a:pPr marL="1066800" lvl="2" indent="-382588">
              <a:lnSpc>
                <a:spcPct val="90000"/>
              </a:lnSpc>
              <a:buClr>
                <a:srgbClr val="FFC000"/>
              </a:buClr>
              <a:buFont typeface="Wingdings 2" pitchFamily="18" charset="2"/>
              <a:buChar char=""/>
            </a:pPr>
            <a:endParaRPr lang="tr-TR" b="1" dirty="0" smtClean="0">
              <a:solidFill>
                <a:schemeClr val="tx1"/>
              </a:solidFill>
              <a:latin typeface="Arial"/>
              <a:cs typeface="Arial"/>
            </a:endParaRPr>
          </a:p>
          <a:p>
            <a:pPr marL="1066800" lvl="2" indent="-382588">
              <a:lnSpc>
                <a:spcPct val="90000"/>
              </a:lnSpc>
              <a:buClr>
                <a:srgbClr val="FFC000"/>
              </a:buClr>
              <a:buFont typeface="Wingdings 2" pitchFamily="18" charset="2"/>
              <a:buChar char=""/>
            </a:pPr>
            <a:r>
              <a:rPr lang="tr-TR" b="1" dirty="0" smtClean="0">
                <a:solidFill>
                  <a:schemeClr val="tx1"/>
                </a:solidFill>
                <a:latin typeface="Arial"/>
                <a:cs typeface="Arial"/>
              </a:rPr>
              <a:t>0.6 </a:t>
            </a:r>
            <a:r>
              <a:rPr lang="el-GR" b="1" dirty="0" smtClean="0">
                <a:solidFill>
                  <a:schemeClr val="tx1"/>
                </a:solidFill>
                <a:latin typeface="Arial"/>
                <a:cs typeface="Arial"/>
              </a:rPr>
              <a:t>μg</a:t>
            </a:r>
            <a:r>
              <a:rPr lang="tr-TR" b="1" dirty="0" smtClean="0">
                <a:solidFill>
                  <a:schemeClr val="tx1"/>
                </a:solidFill>
                <a:latin typeface="Arial"/>
                <a:cs typeface="Arial"/>
              </a:rPr>
              <a:t> 1 hafta  </a:t>
            </a:r>
            <a:r>
              <a:rPr lang="tr-TR" b="1" dirty="0" smtClean="0">
                <a:solidFill>
                  <a:schemeClr val="tx1"/>
                </a:solidFill>
                <a:latin typeface="Arial"/>
                <a:cs typeface="Arial"/>
                <a:sym typeface="Wingdings" pitchFamily="2" charset="2"/>
              </a:rPr>
              <a:t> idame: 1.2 - 1.8 </a:t>
            </a:r>
            <a:r>
              <a:rPr lang="el-GR" b="1" dirty="0">
                <a:solidFill>
                  <a:schemeClr val="tx1"/>
                </a:solidFill>
                <a:latin typeface="Arial"/>
                <a:cs typeface="Arial"/>
                <a:sym typeface="Wingdings" pitchFamily="2" charset="2"/>
              </a:rPr>
              <a:t>μg</a:t>
            </a:r>
          </a:p>
          <a:p>
            <a:pPr marL="684212" lvl="2" indent="0">
              <a:lnSpc>
                <a:spcPct val="90000"/>
              </a:lnSpc>
              <a:buClr>
                <a:srgbClr val="FFC000"/>
              </a:buClr>
              <a:buNone/>
            </a:pPr>
            <a:r>
              <a:rPr lang="tr-TR" b="1" dirty="0" smtClean="0">
                <a:solidFill>
                  <a:schemeClr val="tx1"/>
                </a:solidFill>
                <a:latin typeface="Arial"/>
                <a:cs typeface="Arial"/>
                <a:sym typeface="Wingdings" pitchFamily="2" charset="2"/>
              </a:rPr>
              <a:t> </a:t>
            </a:r>
            <a:r>
              <a:rPr lang="tr-TR" b="1" dirty="0" smtClean="0">
                <a:solidFill>
                  <a:schemeClr val="tx1"/>
                </a:solidFill>
                <a:latin typeface="Arial"/>
                <a:cs typeface="Arial"/>
              </a:rPr>
              <a:t> </a:t>
            </a:r>
          </a:p>
          <a:p>
            <a:pPr marL="447675" indent="-382588">
              <a:lnSpc>
                <a:spcPct val="90000"/>
              </a:lnSpc>
              <a:buFont typeface="Wingdings 2" pitchFamily="18" charset="2"/>
              <a:buChar char=""/>
            </a:pPr>
            <a:endParaRPr lang="tr-TR" dirty="0" smtClean="0">
              <a:ea typeface="ＭＳ Ｐゴシック" charset="-128"/>
            </a:endParaRPr>
          </a:p>
          <a:p>
            <a:pPr marL="447675" indent="-382588">
              <a:lnSpc>
                <a:spcPct val="90000"/>
              </a:lnSpc>
              <a:buFont typeface="Wingdings 2" pitchFamily="18" charset="2"/>
              <a:buChar char=""/>
            </a:pPr>
            <a:endParaRPr lang="tr-TR" dirty="0" smtClean="0">
              <a:ea typeface="ＭＳ Ｐゴシック" charset="-128"/>
            </a:endParaRPr>
          </a:p>
        </p:txBody>
      </p:sp>
      <p:pic>
        <p:nvPicPr>
          <p:cNvPr id="143363" name="Picture 2" descr="http://www.psychomedia.qc.ca/pn/images/articles6/image4329.jpg"/>
          <p:cNvPicPr>
            <a:picLocks noChangeAspect="1" noChangeArrowheads="1"/>
          </p:cNvPicPr>
          <p:nvPr/>
        </p:nvPicPr>
        <p:blipFill>
          <a:blip r:embed="rId3"/>
          <a:srcRect/>
          <a:stretch>
            <a:fillRect/>
          </a:stretch>
        </p:blipFill>
        <p:spPr bwMode="auto">
          <a:xfrm>
            <a:off x="5857875" y="2000250"/>
            <a:ext cx="2643188" cy="1714500"/>
          </a:xfrm>
          <a:prstGeom prst="rect">
            <a:avLst/>
          </a:prstGeom>
          <a:solidFill>
            <a:srgbClr val="FFFF00"/>
          </a:solidFill>
          <a:ln w="9525">
            <a:solidFill>
              <a:srgbClr val="FFFF00"/>
            </a:solid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1 Başlık"/>
          <p:cNvSpPr>
            <a:spLocks noGrp="1"/>
          </p:cNvSpPr>
          <p:nvPr>
            <p:ph type="title"/>
          </p:nvPr>
        </p:nvSpPr>
        <p:spPr>
          <a:xfrm>
            <a:off x="428625" y="-285750"/>
            <a:ext cx="8229600" cy="1398588"/>
          </a:xfrm>
        </p:spPr>
        <p:txBody>
          <a:bodyPr/>
          <a:lstStyle/>
          <a:p>
            <a:pPr marL="484188"/>
            <a:r>
              <a:rPr lang="tr-TR" sz="3200" b="1" smtClean="0">
                <a:solidFill>
                  <a:srgbClr val="FFC000"/>
                </a:solidFill>
                <a:ea typeface="ＭＳ Ｐゴシック" charset="-128"/>
              </a:rPr>
              <a:t>HbA1c</a:t>
            </a:r>
            <a:r>
              <a:rPr lang="tr-TR" altLang="en-US" sz="3200" b="1" smtClean="0">
                <a:solidFill>
                  <a:srgbClr val="FFC000"/>
                </a:solidFill>
                <a:ea typeface="ＭＳ Ｐゴシック" charset="-128"/>
              </a:rPr>
              <a:t>’</a:t>
            </a:r>
            <a:r>
              <a:rPr lang="tr-TR" sz="3200" b="1" smtClean="0">
                <a:solidFill>
                  <a:srgbClr val="FFC000"/>
                </a:solidFill>
                <a:ea typeface="ＭＳ Ｐゴシック" charset="-128"/>
              </a:rPr>
              <a:t>de azalma</a:t>
            </a:r>
          </a:p>
        </p:txBody>
      </p:sp>
      <p:pic>
        <p:nvPicPr>
          <p:cNvPr id="145410" name="Picture 2"/>
          <p:cNvPicPr>
            <a:picLocks noGrp="1" noChangeAspect="1" noChangeArrowheads="1"/>
          </p:cNvPicPr>
          <p:nvPr>
            <p:ph idx="1"/>
          </p:nvPr>
        </p:nvPicPr>
        <p:blipFill>
          <a:blip r:embed="rId3"/>
          <a:srcRect/>
          <a:stretch>
            <a:fillRect/>
          </a:stretch>
        </p:blipFill>
        <p:spPr>
          <a:xfrm>
            <a:off x="0" y="1143000"/>
            <a:ext cx="9144000" cy="4778375"/>
          </a:xfr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2 İçerik Yer Tutucusu"/>
          <p:cNvSpPr>
            <a:spLocks noGrp="1"/>
          </p:cNvSpPr>
          <p:nvPr>
            <p:ph idx="1"/>
          </p:nvPr>
        </p:nvSpPr>
        <p:spPr>
          <a:xfrm>
            <a:off x="457200" y="1772817"/>
            <a:ext cx="7758113" cy="3384376"/>
          </a:xfrm>
          <a:solidFill>
            <a:schemeClr val="bg2">
              <a:lumMod val="90000"/>
            </a:schemeClr>
          </a:solidFill>
          <a:ln w="76200">
            <a:solidFill>
              <a:schemeClr val="accent2">
                <a:lumMod val="60000"/>
                <a:lumOff val="40000"/>
              </a:schemeClr>
            </a:solidFill>
          </a:ln>
        </p:spPr>
        <p:txBody>
          <a:bodyPr/>
          <a:lstStyle/>
          <a:p>
            <a:endParaRPr lang="tr-TR" b="1" dirty="0" smtClean="0">
              <a:solidFill>
                <a:srgbClr val="000000"/>
              </a:solidFill>
              <a:latin typeface="Arial"/>
              <a:cs typeface="Arial"/>
            </a:endParaRPr>
          </a:p>
          <a:p>
            <a:r>
              <a:rPr lang="tr-TR" b="1" dirty="0" err="1" smtClean="0">
                <a:solidFill>
                  <a:srgbClr val="000000"/>
                </a:solidFill>
                <a:latin typeface="Arial"/>
                <a:cs typeface="Arial"/>
              </a:rPr>
              <a:t>Tirzepatid</a:t>
            </a:r>
            <a:r>
              <a:rPr lang="tr-TR" b="1" dirty="0" smtClean="0">
                <a:solidFill>
                  <a:srgbClr val="000000"/>
                </a:solidFill>
                <a:latin typeface="Arial"/>
                <a:cs typeface="Arial"/>
              </a:rPr>
              <a:t> </a:t>
            </a:r>
            <a:r>
              <a:rPr lang="tr-TR" dirty="0">
                <a:solidFill>
                  <a:srgbClr val="000000"/>
                </a:solidFill>
                <a:latin typeface="Arial"/>
                <a:cs typeface="Arial"/>
              </a:rPr>
              <a:t>GLP-1 RA etkisinin yanı sıra </a:t>
            </a:r>
            <a:r>
              <a:rPr lang="tr-TR" dirty="0" err="1" smtClean="0">
                <a:solidFill>
                  <a:srgbClr val="000000"/>
                </a:solidFill>
                <a:latin typeface="Arial"/>
                <a:cs typeface="Arial"/>
              </a:rPr>
              <a:t>glukoz</a:t>
            </a:r>
            <a:r>
              <a:rPr lang="tr-TR" dirty="0">
                <a:solidFill>
                  <a:srgbClr val="000000"/>
                </a:solidFill>
                <a:latin typeface="Arial"/>
                <a:cs typeface="Arial"/>
              </a:rPr>
              <a:t> </a:t>
            </a:r>
            <a:r>
              <a:rPr lang="tr-TR" dirty="0" smtClean="0">
                <a:solidFill>
                  <a:srgbClr val="000000"/>
                </a:solidFill>
                <a:latin typeface="Arial"/>
                <a:cs typeface="Arial"/>
              </a:rPr>
              <a:t>bağımlı </a:t>
            </a:r>
            <a:r>
              <a:rPr lang="tr-TR" dirty="0" err="1">
                <a:solidFill>
                  <a:srgbClr val="000000"/>
                </a:solidFill>
                <a:latin typeface="Arial"/>
                <a:cs typeface="Arial"/>
              </a:rPr>
              <a:t>insülinotropik</a:t>
            </a:r>
            <a:r>
              <a:rPr lang="tr-TR" dirty="0">
                <a:solidFill>
                  <a:srgbClr val="000000"/>
                </a:solidFill>
                <a:latin typeface="Arial"/>
                <a:cs typeface="Arial"/>
              </a:rPr>
              <a:t> </a:t>
            </a:r>
            <a:r>
              <a:rPr lang="tr-TR" dirty="0" err="1">
                <a:solidFill>
                  <a:srgbClr val="000000"/>
                </a:solidFill>
                <a:latin typeface="Arial"/>
                <a:cs typeface="Arial"/>
              </a:rPr>
              <a:t>polipeptid</a:t>
            </a:r>
            <a:r>
              <a:rPr lang="tr-TR" dirty="0">
                <a:solidFill>
                  <a:srgbClr val="000000"/>
                </a:solidFill>
                <a:latin typeface="Arial"/>
                <a:cs typeface="Arial"/>
              </a:rPr>
              <a:t> (</a:t>
            </a:r>
            <a:r>
              <a:rPr lang="tr-TR" dirty="0" smtClean="0">
                <a:solidFill>
                  <a:srgbClr val="000000"/>
                </a:solidFill>
                <a:latin typeface="Arial"/>
                <a:cs typeface="Arial"/>
              </a:rPr>
              <a:t>GIP) reseptörlerine </a:t>
            </a:r>
            <a:r>
              <a:rPr lang="tr-TR" dirty="0" err="1">
                <a:solidFill>
                  <a:srgbClr val="000000"/>
                </a:solidFill>
                <a:latin typeface="Arial"/>
                <a:cs typeface="Arial"/>
              </a:rPr>
              <a:t>agonistik</a:t>
            </a:r>
            <a:r>
              <a:rPr lang="tr-TR" dirty="0">
                <a:solidFill>
                  <a:srgbClr val="000000"/>
                </a:solidFill>
                <a:latin typeface="Arial"/>
                <a:cs typeface="Arial"/>
              </a:rPr>
              <a:t> etkisi nedeni </a:t>
            </a:r>
            <a:r>
              <a:rPr lang="tr-TR" dirty="0" smtClean="0">
                <a:solidFill>
                  <a:srgbClr val="000000"/>
                </a:solidFill>
                <a:latin typeface="Arial"/>
                <a:cs typeface="Arial"/>
              </a:rPr>
              <a:t>ile “</a:t>
            </a:r>
            <a:r>
              <a:rPr lang="tr-TR" dirty="0" err="1">
                <a:solidFill>
                  <a:srgbClr val="000000"/>
                </a:solidFill>
                <a:latin typeface="Arial"/>
                <a:cs typeface="Arial"/>
              </a:rPr>
              <a:t>twincretin</a:t>
            </a:r>
            <a:r>
              <a:rPr lang="tr-TR" dirty="0" smtClean="0">
                <a:solidFill>
                  <a:srgbClr val="000000"/>
                </a:solidFill>
                <a:latin typeface="Arial"/>
                <a:cs typeface="Arial"/>
              </a:rPr>
              <a:t>” olarak </a:t>
            </a:r>
            <a:r>
              <a:rPr lang="tr-TR" dirty="0">
                <a:solidFill>
                  <a:srgbClr val="000000"/>
                </a:solidFill>
                <a:latin typeface="Arial"/>
                <a:cs typeface="Arial"/>
              </a:rPr>
              <a:t>adlandırılmaktadır.</a:t>
            </a:r>
          </a:p>
          <a:p>
            <a:pPr>
              <a:buClr>
                <a:srgbClr val="FFFF00"/>
              </a:buClr>
              <a:buFont typeface="Wingdings 2" pitchFamily="18" charset="2"/>
              <a:buNone/>
            </a:pPr>
            <a:endParaRPr lang="tr-TR" b="1" dirty="0" smtClean="0">
              <a:solidFill>
                <a:srgbClr val="000000"/>
              </a:solidFill>
              <a:latin typeface="Arial"/>
              <a:ea typeface="ＭＳ Ｐゴシック" charset="-128"/>
              <a:cs typeface="Arial"/>
            </a:endParaRPr>
          </a:p>
        </p:txBody>
      </p:sp>
    </p:spTree>
    <p:extLst>
      <p:ext uri="{BB962C8B-B14F-4D97-AF65-F5344CB8AC3E}">
        <p14:creationId xmlns:p14="http://schemas.microsoft.com/office/powerpoint/2010/main" val="1073808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2"/>
          <p:cNvSpPr>
            <a:spLocks noGrp="1" noChangeArrowheads="1"/>
          </p:cNvSpPr>
          <p:nvPr>
            <p:ph type="title"/>
          </p:nvPr>
        </p:nvSpPr>
        <p:spPr>
          <a:xfrm>
            <a:off x="500063" y="500063"/>
            <a:ext cx="8229600" cy="898525"/>
          </a:xfrm>
          <a:solidFill>
            <a:srgbClr val="FFC000"/>
          </a:solidFill>
          <a:ln w="76200">
            <a:solidFill>
              <a:srgbClr val="C00000"/>
            </a:solidFill>
          </a:ln>
        </p:spPr>
        <p:txBody>
          <a:bodyPr/>
          <a:lstStyle/>
          <a:p>
            <a:pPr marL="484188"/>
            <a:r>
              <a:rPr lang="en-US" b="1" dirty="0" smtClean="0">
                <a:solidFill>
                  <a:schemeClr val="tx1"/>
                </a:solidFill>
                <a:latin typeface="Arial"/>
                <a:ea typeface="ＭＳ Ｐゴシック" charset="-128"/>
                <a:cs typeface="Arial"/>
              </a:rPr>
              <a:t>GLP-1 </a:t>
            </a:r>
            <a:r>
              <a:rPr lang="tr-TR" b="1" dirty="0" smtClean="0">
                <a:solidFill>
                  <a:schemeClr val="tx1"/>
                </a:solidFill>
                <a:latin typeface="Arial"/>
                <a:ea typeface="ＭＳ Ｐゴシック" charset="-128"/>
                <a:cs typeface="Arial"/>
              </a:rPr>
              <a:t>yan etkileri</a:t>
            </a:r>
            <a:endParaRPr lang="en-US" b="1" dirty="0" smtClean="0">
              <a:solidFill>
                <a:schemeClr val="tx1"/>
              </a:solidFill>
              <a:latin typeface="Arial"/>
              <a:ea typeface="ＭＳ Ｐゴシック" charset="-128"/>
              <a:cs typeface="Arial"/>
            </a:endParaRPr>
          </a:p>
        </p:txBody>
      </p:sp>
      <p:sp>
        <p:nvSpPr>
          <p:cNvPr id="2" name="Content Placeholder 1"/>
          <p:cNvSpPr>
            <a:spLocks noGrp="1"/>
          </p:cNvSpPr>
          <p:nvPr>
            <p:ph idx="1"/>
          </p:nvPr>
        </p:nvSpPr>
        <p:spPr>
          <a:xfrm>
            <a:off x="549275" y="1600200"/>
            <a:ext cx="8042275" cy="4853136"/>
          </a:xfrm>
        </p:spPr>
        <p:txBody>
          <a:bodyPr/>
          <a:lstStyle/>
          <a:p>
            <a:r>
              <a:rPr lang="tr-TR" sz="1800" b="1" dirty="0">
                <a:solidFill>
                  <a:srgbClr val="000000"/>
                </a:solidFill>
                <a:latin typeface="Arial"/>
                <a:cs typeface="Arial"/>
              </a:rPr>
              <a:t>Bulantı, kusma (genellikle zamanla hafifler</a:t>
            </a:r>
            <a:r>
              <a:rPr lang="tr-TR" sz="1800" b="1" dirty="0" smtClean="0">
                <a:solidFill>
                  <a:srgbClr val="000000"/>
                </a:solidFill>
                <a:latin typeface="Arial"/>
                <a:cs typeface="Arial"/>
              </a:rPr>
              <a:t>)</a:t>
            </a:r>
          </a:p>
          <a:p>
            <a:r>
              <a:rPr lang="tr-TR" sz="1800" b="1" dirty="0" err="1" smtClean="0">
                <a:solidFill>
                  <a:srgbClr val="000000"/>
                </a:solidFill>
                <a:latin typeface="Arial"/>
                <a:cs typeface="Arial"/>
              </a:rPr>
              <a:t>Diyare</a:t>
            </a:r>
            <a:endParaRPr lang="tr-TR" sz="1800" b="1" dirty="0">
              <a:solidFill>
                <a:srgbClr val="000000"/>
              </a:solidFill>
              <a:latin typeface="Arial"/>
              <a:cs typeface="Arial"/>
            </a:endParaRPr>
          </a:p>
          <a:p>
            <a:r>
              <a:rPr lang="tr-TR" sz="1800" b="1" dirty="0" smtClean="0">
                <a:solidFill>
                  <a:srgbClr val="000000"/>
                </a:solidFill>
                <a:latin typeface="Arial"/>
                <a:cs typeface="Arial"/>
              </a:rPr>
              <a:t>Daha </a:t>
            </a:r>
            <a:r>
              <a:rPr lang="tr-TR" sz="1800" b="1" dirty="0">
                <a:solidFill>
                  <a:srgbClr val="000000"/>
                </a:solidFill>
                <a:latin typeface="Arial"/>
                <a:cs typeface="Arial"/>
              </a:rPr>
              <a:t>az sıklıkta; </a:t>
            </a:r>
            <a:r>
              <a:rPr lang="tr-TR" sz="1800" b="1" dirty="0" err="1">
                <a:solidFill>
                  <a:srgbClr val="000000"/>
                </a:solidFill>
                <a:latin typeface="Arial"/>
                <a:cs typeface="Arial"/>
              </a:rPr>
              <a:t>konstipasyon</a:t>
            </a:r>
            <a:r>
              <a:rPr lang="tr-TR" sz="1800" b="1" dirty="0">
                <a:solidFill>
                  <a:srgbClr val="000000"/>
                </a:solidFill>
                <a:latin typeface="Arial"/>
                <a:cs typeface="Arial"/>
              </a:rPr>
              <a:t>, karın ağrısı</a:t>
            </a:r>
          </a:p>
          <a:p>
            <a:r>
              <a:rPr lang="tr-TR" sz="1800" b="1" dirty="0" smtClean="0">
                <a:solidFill>
                  <a:srgbClr val="000000"/>
                </a:solidFill>
                <a:latin typeface="Arial"/>
                <a:cs typeface="Arial"/>
              </a:rPr>
              <a:t>Kalp </a:t>
            </a:r>
            <a:r>
              <a:rPr lang="tr-TR" sz="1800" b="1" dirty="0">
                <a:solidFill>
                  <a:srgbClr val="000000"/>
                </a:solidFill>
                <a:latin typeface="Arial"/>
                <a:cs typeface="Arial"/>
              </a:rPr>
              <a:t>hızında minimal artış</a:t>
            </a:r>
          </a:p>
          <a:p>
            <a:r>
              <a:rPr lang="tr-TR" sz="1800" b="1" dirty="0" err="1" smtClean="0">
                <a:solidFill>
                  <a:srgbClr val="000000"/>
                </a:solidFill>
                <a:latin typeface="Arial"/>
                <a:cs typeface="Arial"/>
              </a:rPr>
              <a:t>Pankreatit</a:t>
            </a:r>
            <a:r>
              <a:rPr lang="tr-TR" sz="1800" b="1" dirty="0" smtClean="0">
                <a:solidFill>
                  <a:srgbClr val="000000"/>
                </a:solidFill>
                <a:latin typeface="Arial"/>
                <a:cs typeface="Arial"/>
              </a:rPr>
              <a:t> </a:t>
            </a:r>
            <a:r>
              <a:rPr lang="tr-TR" sz="1800" b="1" dirty="0">
                <a:solidFill>
                  <a:srgbClr val="000000"/>
                </a:solidFill>
                <a:latin typeface="Arial"/>
                <a:cs typeface="Arial"/>
              </a:rPr>
              <a:t>ve safra taşı </a:t>
            </a:r>
            <a:r>
              <a:rPr lang="tr-TR" sz="1800" b="1" dirty="0" smtClean="0">
                <a:solidFill>
                  <a:srgbClr val="000000"/>
                </a:solidFill>
                <a:latin typeface="Arial"/>
                <a:cs typeface="Arial"/>
              </a:rPr>
              <a:t>oluşumu</a:t>
            </a:r>
          </a:p>
          <a:p>
            <a:r>
              <a:rPr lang="tr-TR" sz="1800" b="1" dirty="0" err="1">
                <a:solidFill>
                  <a:srgbClr val="000000"/>
                </a:solidFill>
                <a:latin typeface="Arial"/>
                <a:cs typeface="Arial"/>
              </a:rPr>
              <a:t>P</a:t>
            </a:r>
            <a:r>
              <a:rPr lang="tr-TR" sz="1800" b="1" dirty="0" err="1" smtClean="0">
                <a:solidFill>
                  <a:srgbClr val="000000"/>
                </a:solidFill>
                <a:latin typeface="Arial"/>
                <a:cs typeface="Arial"/>
              </a:rPr>
              <a:t>ankreatit</a:t>
            </a:r>
            <a:r>
              <a:rPr lang="tr-TR" sz="1800" b="1" dirty="0" smtClean="0">
                <a:solidFill>
                  <a:srgbClr val="000000"/>
                </a:solidFill>
                <a:latin typeface="Arial"/>
                <a:cs typeface="Arial"/>
              </a:rPr>
              <a:t> </a:t>
            </a:r>
            <a:r>
              <a:rPr lang="tr-TR" sz="1800" b="1" dirty="0">
                <a:solidFill>
                  <a:srgbClr val="000000"/>
                </a:solidFill>
                <a:latin typeface="Arial"/>
                <a:cs typeface="Arial"/>
              </a:rPr>
              <a:t>için risk taşıyan hastalarda GLP-1 RA </a:t>
            </a:r>
            <a:r>
              <a:rPr lang="tr-TR" sz="1800" b="1" dirty="0" smtClean="0">
                <a:solidFill>
                  <a:srgbClr val="000000"/>
                </a:solidFill>
                <a:latin typeface="Arial"/>
                <a:cs typeface="Arial"/>
              </a:rPr>
              <a:t>grubu ilaçların </a:t>
            </a:r>
            <a:r>
              <a:rPr lang="tr-TR" sz="1800" b="1" dirty="0">
                <a:solidFill>
                  <a:srgbClr val="000000"/>
                </a:solidFill>
                <a:latin typeface="Arial"/>
                <a:cs typeface="Arial"/>
              </a:rPr>
              <a:t>tercih </a:t>
            </a:r>
            <a:r>
              <a:rPr lang="tr-TR" sz="1800" b="1" dirty="0" smtClean="0">
                <a:solidFill>
                  <a:srgbClr val="000000"/>
                </a:solidFill>
                <a:latin typeface="Arial"/>
                <a:cs typeface="Arial"/>
              </a:rPr>
              <a:t>edilmez</a:t>
            </a:r>
            <a:endParaRPr lang="tr-TR" sz="1800" b="1" dirty="0">
              <a:solidFill>
                <a:srgbClr val="000000"/>
              </a:solidFill>
              <a:latin typeface="Arial"/>
              <a:cs typeface="Arial"/>
            </a:endParaRPr>
          </a:p>
          <a:p>
            <a:r>
              <a:rPr lang="tr-TR" sz="1800" b="1" dirty="0" err="1" smtClean="0">
                <a:solidFill>
                  <a:srgbClr val="000000"/>
                </a:solidFill>
                <a:latin typeface="Arial"/>
                <a:cs typeface="Arial"/>
              </a:rPr>
              <a:t>Semaglutid</a:t>
            </a:r>
            <a:r>
              <a:rPr lang="tr-TR" sz="1800" b="1" dirty="0" smtClean="0">
                <a:solidFill>
                  <a:srgbClr val="000000"/>
                </a:solidFill>
                <a:latin typeface="Arial"/>
                <a:cs typeface="Arial"/>
              </a:rPr>
              <a:t> </a:t>
            </a:r>
            <a:r>
              <a:rPr lang="tr-TR" sz="1800" b="1" dirty="0">
                <a:solidFill>
                  <a:srgbClr val="000000"/>
                </a:solidFill>
                <a:latin typeface="Arial"/>
                <a:cs typeface="Arial"/>
              </a:rPr>
              <a:t>ile diyabetik </a:t>
            </a:r>
            <a:r>
              <a:rPr lang="tr-TR" sz="1800" b="1" dirty="0" err="1">
                <a:solidFill>
                  <a:srgbClr val="000000"/>
                </a:solidFill>
                <a:latin typeface="Arial"/>
                <a:cs typeface="Arial"/>
              </a:rPr>
              <a:t>retinopatide</a:t>
            </a:r>
            <a:r>
              <a:rPr lang="tr-TR" sz="1800" b="1" dirty="0">
                <a:solidFill>
                  <a:srgbClr val="000000"/>
                </a:solidFill>
                <a:latin typeface="Arial"/>
                <a:cs typeface="Arial"/>
              </a:rPr>
              <a:t> kötüleşme bildirilmiştir.</a:t>
            </a:r>
          </a:p>
          <a:p>
            <a:endParaRPr lang="en-US" dirty="0"/>
          </a:p>
        </p:txBody>
      </p:sp>
    </p:spTree>
    <p:extLst>
      <p:ext uri="{BB962C8B-B14F-4D97-AF65-F5344CB8AC3E}">
        <p14:creationId xmlns:p14="http://schemas.microsoft.com/office/powerpoint/2010/main" val="401428185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2"/>
          <p:cNvSpPr>
            <a:spLocks noGrp="1" noChangeArrowheads="1"/>
          </p:cNvSpPr>
          <p:nvPr>
            <p:ph type="title"/>
          </p:nvPr>
        </p:nvSpPr>
        <p:spPr>
          <a:xfrm>
            <a:off x="500063" y="500063"/>
            <a:ext cx="8229600" cy="898525"/>
          </a:xfrm>
          <a:solidFill>
            <a:srgbClr val="FFC000"/>
          </a:solidFill>
          <a:ln w="76200">
            <a:solidFill>
              <a:srgbClr val="C00000"/>
            </a:solidFill>
          </a:ln>
        </p:spPr>
        <p:txBody>
          <a:bodyPr/>
          <a:lstStyle/>
          <a:p>
            <a:pPr marL="484188"/>
            <a:r>
              <a:rPr lang="en-US" b="1" dirty="0" smtClean="0">
                <a:solidFill>
                  <a:schemeClr val="tx1"/>
                </a:solidFill>
                <a:latin typeface="Arial"/>
                <a:ea typeface="ＭＳ Ｐゴシック" charset="-128"/>
                <a:cs typeface="Arial"/>
              </a:rPr>
              <a:t>GLP-1 </a:t>
            </a:r>
            <a:r>
              <a:rPr lang="tr-TR" b="1" dirty="0" err="1" smtClean="0">
                <a:solidFill>
                  <a:schemeClr val="tx1"/>
                </a:solidFill>
                <a:latin typeface="Arial"/>
                <a:ea typeface="ＭＳ Ｐゴシック" charset="-128"/>
                <a:cs typeface="Arial"/>
              </a:rPr>
              <a:t>kontrendikasyonları</a:t>
            </a:r>
            <a:endParaRPr lang="en-US" b="1" dirty="0" smtClean="0">
              <a:solidFill>
                <a:schemeClr val="tx1"/>
              </a:solidFill>
              <a:latin typeface="Arial"/>
              <a:ea typeface="ＭＳ Ｐゴシック" charset="-128"/>
              <a:cs typeface="Arial"/>
            </a:endParaRPr>
          </a:p>
        </p:txBody>
      </p:sp>
      <p:sp>
        <p:nvSpPr>
          <p:cNvPr id="2" name="Content Placeholder 1"/>
          <p:cNvSpPr>
            <a:spLocks noGrp="1"/>
          </p:cNvSpPr>
          <p:nvPr>
            <p:ph idx="1"/>
          </p:nvPr>
        </p:nvSpPr>
        <p:spPr/>
        <p:txBody>
          <a:bodyPr/>
          <a:lstStyle/>
          <a:p>
            <a:endParaRPr lang="tr-TR" dirty="0" smtClean="0"/>
          </a:p>
          <a:p>
            <a:r>
              <a:rPr lang="tr-TR" b="1" dirty="0" err="1" smtClean="0">
                <a:solidFill>
                  <a:srgbClr val="000000"/>
                </a:solidFill>
                <a:latin typeface="Arial"/>
                <a:cs typeface="Arial"/>
              </a:rPr>
              <a:t>Pankreatit</a:t>
            </a:r>
            <a:r>
              <a:rPr lang="tr-TR" b="1" dirty="0" smtClean="0">
                <a:solidFill>
                  <a:srgbClr val="000000"/>
                </a:solidFill>
                <a:latin typeface="Arial"/>
                <a:cs typeface="Arial"/>
              </a:rPr>
              <a:t> </a:t>
            </a:r>
            <a:r>
              <a:rPr lang="tr-TR" b="1" dirty="0">
                <a:solidFill>
                  <a:srgbClr val="000000"/>
                </a:solidFill>
                <a:latin typeface="Arial"/>
                <a:cs typeface="Arial"/>
              </a:rPr>
              <a:t>ve pankreas kanseri öyküsü</a:t>
            </a:r>
          </a:p>
          <a:p>
            <a:r>
              <a:rPr lang="tr-TR" b="1" dirty="0" smtClean="0">
                <a:solidFill>
                  <a:srgbClr val="000000"/>
                </a:solidFill>
                <a:latin typeface="Arial"/>
                <a:cs typeface="Arial"/>
              </a:rPr>
              <a:t>Aşikar </a:t>
            </a:r>
            <a:r>
              <a:rPr lang="tr-TR" b="1" dirty="0" err="1">
                <a:solidFill>
                  <a:srgbClr val="000000"/>
                </a:solidFill>
                <a:latin typeface="Arial"/>
                <a:cs typeface="Arial"/>
              </a:rPr>
              <a:t>gastrointestinal</a:t>
            </a:r>
            <a:r>
              <a:rPr lang="tr-TR" b="1" dirty="0">
                <a:solidFill>
                  <a:srgbClr val="000000"/>
                </a:solidFill>
                <a:latin typeface="Arial"/>
                <a:cs typeface="Arial"/>
              </a:rPr>
              <a:t> hastalık (</a:t>
            </a:r>
            <a:r>
              <a:rPr lang="tr-TR" b="1" dirty="0" err="1">
                <a:solidFill>
                  <a:srgbClr val="000000"/>
                </a:solidFill>
                <a:latin typeface="Arial"/>
                <a:cs typeface="Arial"/>
              </a:rPr>
              <a:t>gastroparezi</a:t>
            </a:r>
            <a:r>
              <a:rPr lang="tr-TR" b="1" dirty="0">
                <a:solidFill>
                  <a:srgbClr val="000000"/>
                </a:solidFill>
                <a:latin typeface="Arial"/>
                <a:cs typeface="Arial"/>
              </a:rPr>
              <a:t>, </a:t>
            </a:r>
            <a:r>
              <a:rPr lang="tr-TR" b="1" dirty="0" err="1" smtClean="0">
                <a:solidFill>
                  <a:srgbClr val="000000"/>
                </a:solidFill>
                <a:latin typeface="Arial"/>
                <a:cs typeface="Arial"/>
              </a:rPr>
              <a:t>kolelityazis</a:t>
            </a:r>
            <a:r>
              <a:rPr lang="tr-TR" b="1" dirty="0" smtClean="0">
                <a:solidFill>
                  <a:srgbClr val="000000"/>
                </a:solidFill>
                <a:latin typeface="Arial"/>
                <a:cs typeface="Arial"/>
              </a:rPr>
              <a:t>)</a:t>
            </a:r>
          </a:p>
          <a:p>
            <a:r>
              <a:rPr lang="tr-TR" b="1" dirty="0" smtClean="0">
                <a:solidFill>
                  <a:srgbClr val="000000"/>
                </a:solidFill>
                <a:latin typeface="Arial"/>
                <a:cs typeface="Arial"/>
              </a:rPr>
              <a:t>Ailede </a:t>
            </a:r>
            <a:r>
              <a:rPr lang="tr-TR" b="1" dirty="0">
                <a:solidFill>
                  <a:srgbClr val="000000"/>
                </a:solidFill>
                <a:latin typeface="Arial"/>
                <a:cs typeface="Arial"/>
              </a:rPr>
              <a:t>veya kendisinde </a:t>
            </a:r>
            <a:r>
              <a:rPr lang="tr-TR" b="1" dirty="0" smtClean="0">
                <a:solidFill>
                  <a:srgbClr val="000000"/>
                </a:solidFill>
                <a:latin typeface="Arial"/>
                <a:cs typeface="Arial"/>
              </a:rPr>
              <a:t>MTK </a:t>
            </a:r>
          </a:p>
          <a:p>
            <a:r>
              <a:rPr lang="tr-TR" b="1" dirty="0" smtClean="0">
                <a:solidFill>
                  <a:srgbClr val="000000"/>
                </a:solidFill>
                <a:latin typeface="Arial"/>
                <a:cs typeface="Arial"/>
              </a:rPr>
              <a:t>Gebelik </a:t>
            </a:r>
            <a:r>
              <a:rPr lang="tr-TR" b="1" dirty="0">
                <a:solidFill>
                  <a:srgbClr val="000000"/>
                </a:solidFill>
                <a:latin typeface="Arial"/>
                <a:cs typeface="Arial"/>
              </a:rPr>
              <a:t>ve </a:t>
            </a:r>
            <a:r>
              <a:rPr lang="tr-TR" b="1" dirty="0" err="1">
                <a:solidFill>
                  <a:srgbClr val="000000"/>
                </a:solidFill>
                <a:latin typeface="Arial"/>
                <a:cs typeface="Arial"/>
              </a:rPr>
              <a:t>laktasyon</a:t>
            </a:r>
            <a:endParaRPr lang="tr-TR" b="1" dirty="0">
              <a:solidFill>
                <a:srgbClr val="000000"/>
              </a:solidFill>
              <a:latin typeface="Arial"/>
              <a:cs typeface="Arial"/>
            </a:endParaRPr>
          </a:p>
          <a:p>
            <a:r>
              <a:rPr lang="en-US" b="1" dirty="0" smtClean="0">
                <a:solidFill>
                  <a:srgbClr val="000000"/>
                </a:solidFill>
                <a:latin typeface="Arial"/>
                <a:cs typeface="Arial"/>
              </a:rPr>
              <a:t>GFR&lt;30</a:t>
            </a:r>
            <a:endParaRPr lang="en-US" b="1" dirty="0">
              <a:solidFill>
                <a:srgbClr val="000000"/>
              </a:solidFill>
              <a:latin typeface="Arial"/>
              <a:cs typeface="Aria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ext Box 28"/>
          <p:cNvSpPr txBox="1">
            <a:spLocks noChangeArrowheads="1"/>
          </p:cNvSpPr>
          <p:nvPr/>
        </p:nvSpPr>
        <p:spPr bwMode="auto">
          <a:xfrm>
            <a:off x="457200" y="5776913"/>
            <a:ext cx="184150" cy="366712"/>
          </a:xfrm>
          <a:prstGeom prst="rect">
            <a:avLst/>
          </a:prstGeom>
          <a:noFill/>
          <a:ln w="9525">
            <a:noFill/>
            <a:miter lim="800000"/>
            <a:headEnd/>
            <a:tailEnd/>
          </a:ln>
        </p:spPr>
        <p:txBody>
          <a:bodyPr wrap="none">
            <a:spAutoFit/>
          </a:bodyPr>
          <a:lstStyle/>
          <a:p>
            <a:endParaRPr lang="de-DE">
              <a:latin typeface="Century Gothic" pitchFamily="34" charset="0"/>
            </a:endParaRPr>
          </a:p>
        </p:txBody>
      </p:sp>
      <p:sp>
        <p:nvSpPr>
          <p:cNvPr id="149506" name="9 Metin kutusu"/>
          <p:cNvSpPr txBox="1">
            <a:spLocks noChangeArrowheads="1"/>
          </p:cNvSpPr>
          <p:nvPr/>
        </p:nvSpPr>
        <p:spPr bwMode="auto">
          <a:xfrm>
            <a:off x="357188" y="1143000"/>
            <a:ext cx="3786187" cy="3108544"/>
          </a:xfrm>
          <a:prstGeom prst="rect">
            <a:avLst/>
          </a:prstGeom>
          <a:noFill/>
          <a:ln w="76200">
            <a:solidFill>
              <a:schemeClr val="accent2">
                <a:lumMod val="60000"/>
                <a:lumOff val="40000"/>
              </a:schemeClr>
            </a:solidFill>
            <a:miter lim="800000"/>
            <a:headEnd/>
            <a:tailEnd/>
          </a:ln>
        </p:spPr>
        <p:txBody>
          <a:bodyPr>
            <a:spAutoFit/>
          </a:bodyPr>
          <a:lstStyle/>
          <a:p>
            <a:pPr>
              <a:defRPr/>
            </a:pPr>
            <a:r>
              <a:rPr lang="tr-TR" sz="2800" b="1" dirty="0" err="1">
                <a:latin typeface="Century Gothic" pitchFamily="34" charset="0"/>
              </a:rPr>
              <a:t>Sitagliptin</a:t>
            </a:r>
            <a:endParaRPr lang="tr-TR" sz="2800" b="1" dirty="0">
              <a:latin typeface="Century Gothic" pitchFamily="34" charset="0"/>
            </a:endParaRPr>
          </a:p>
          <a:p>
            <a:pPr>
              <a:defRPr/>
            </a:pPr>
            <a:endParaRPr lang="tr-TR" sz="2800" b="1" dirty="0">
              <a:latin typeface="Century Gothic" pitchFamily="34" charset="0"/>
            </a:endParaRPr>
          </a:p>
          <a:p>
            <a:pPr>
              <a:defRPr/>
            </a:pPr>
            <a:r>
              <a:rPr lang="tr-TR" sz="2800" b="1" dirty="0" err="1">
                <a:latin typeface="Century Gothic" pitchFamily="34" charset="0"/>
              </a:rPr>
              <a:t>Vildagliptin</a:t>
            </a:r>
            <a:endParaRPr lang="tr-TR" sz="2800" b="1" dirty="0">
              <a:latin typeface="Century Gothic" pitchFamily="34" charset="0"/>
            </a:endParaRPr>
          </a:p>
          <a:p>
            <a:pPr>
              <a:defRPr/>
            </a:pPr>
            <a:endParaRPr lang="tr-TR" sz="2800" b="1" dirty="0">
              <a:latin typeface="Century Gothic" pitchFamily="34" charset="0"/>
            </a:endParaRPr>
          </a:p>
          <a:p>
            <a:pPr>
              <a:defRPr/>
            </a:pPr>
            <a:r>
              <a:rPr lang="tr-TR" sz="2800" b="1" dirty="0" err="1" smtClean="0">
                <a:latin typeface="Century Gothic" pitchFamily="34" charset="0"/>
              </a:rPr>
              <a:t>Saxagliptin</a:t>
            </a:r>
            <a:endParaRPr lang="tr-TR" sz="2800" b="1" dirty="0" smtClean="0">
              <a:latin typeface="Century Gothic" pitchFamily="34" charset="0"/>
            </a:endParaRPr>
          </a:p>
          <a:p>
            <a:pPr>
              <a:defRPr/>
            </a:pPr>
            <a:endParaRPr lang="tr-TR" sz="2800" b="1" dirty="0">
              <a:latin typeface="Century Gothic" pitchFamily="34" charset="0"/>
            </a:endParaRPr>
          </a:p>
          <a:p>
            <a:pPr>
              <a:defRPr/>
            </a:pPr>
            <a:r>
              <a:rPr lang="tr-TR" sz="2800" b="1" dirty="0" err="1" smtClean="0">
                <a:latin typeface="Century Gothic" pitchFamily="34" charset="0"/>
              </a:rPr>
              <a:t>Linagliptin</a:t>
            </a:r>
            <a:endParaRPr lang="tr-TR" sz="2800" b="1" dirty="0">
              <a:latin typeface="Century Gothic" pitchFamily="34" charset="0"/>
            </a:endParaRPr>
          </a:p>
        </p:txBody>
      </p:sp>
      <p:pic>
        <p:nvPicPr>
          <p:cNvPr id="158723" name="Picture 4" descr="http://www.diabete.it/farmaci/images/farmaci_off.jpg"/>
          <p:cNvPicPr>
            <a:picLocks noChangeAspect="1" noChangeArrowheads="1"/>
          </p:cNvPicPr>
          <p:nvPr/>
        </p:nvPicPr>
        <p:blipFill>
          <a:blip r:embed="rId3"/>
          <a:srcRect/>
          <a:stretch>
            <a:fillRect/>
          </a:stretch>
        </p:blipFill>
        <p:spPr bwMode="auto">
          <a:xfrm>
            <a:off x="6215063" y="1000125"/>
            <a:ext cx="2500312" cy="1928813"/>
          </a:xfrm>
          <a:prstGeom prst="rect">
            <a:avLst/>
          </a:prstGeom>
          <a:noFill/>
          <a:ln w="38100">
            <a:solidFill>
              <a:srgbClr val="FFFF00"/>
            </a:solidFill>
            <a:miter lim="800000"/>
            <a:headEnd/>
            <a:tailEnd/>
          </a:ln>
        </p:spPr>
      </p:pic>
      <p:sp>
        <p:nvSpPr>
          <p:cNvPr id="158724" name="4 Metin kutusu"/>
          <p:cNvSpPr txBox="1">
            <a:spLocks noChangeArrowheads="1"/>
          </p:cNvSpPr>
          <p:nvPr/>
        </p:nvSpPr>
        <p:spPr bwMode="auto">
          <a:xfrm>
            <a:off x="2483768" y="5949280"/>
            <a:ext cx="5740674" cy="584776"/>
          </a:xfrm>
          <a:prstGeom prst="rect">
            <a:avLst/>
          </a:prstGeom>
          <a:noFill/>
          <a:ln w="9525">
            <a:noFill/>
            <a:miter lim="800000"/>
            <a:headEnd/>
            <a:tailEnd/>
          </a:ln>
        </p:spPr>
        <p:txBody>
          <a:bodyPr wrap="none">
            <a:spAutoFit/>
          </a:bodyPr>
          <a:lstStyle/>
          <a:p>
            <a:r>
              <a:rPr lang="tr-TR" sz="3200" b="1" dirty="0">
                <a:latin typeface="Century Gothic" pitchFamily="34" charset="0"/>
              </a:rPr>
              <a:t>HbA1C</a:t>
            </a:r>
            <a:r>
              <a:rPr lang="tr-TR" altLang="en-US" sz="3200" b="1" dirty="0">
                <a:latin typeface="Century Gothic" pitchFamily="34" charset="0"/>
              </a:rPr>
              <a:t>’</a:t>
            </a:r>
            <a:r>
              <a:rPr lang="tr-TR" sz="3200" b="1" dirty="0">
                <a:latin typeface="Century Gothic" pitchFamily="34" charset="0"/>
              </a:rPr>
              <a:t>de </a:t>
            </a:r>
            <a:r>
              <a:rPr lang="tr-TR" sz="3200" b="1" dirty="0">
                <a:solidFill>
                  <a:srgbClr val="FFC000"/>
                </a:solidFill>
                <a:latin typeface="Century Gothic" pitchFamily="34" charset="0"/>
              </a:rPr>
              <a:t>% 0.5</a:t>
            </a:r>
            <a:r>
              <a:rPr lang="tr-TR" sz="3200" b="1" dirty="0" smtClean="0">
                <a:solidFill>
                  <a:srgbClr val="FFC000"/>
                </a:solidFill>
                <a:latin typeface="Century Gothic" pitchFamily="34" charset="0"/>
              </a:rPr>
              <a:t>-1.0 </a:t>
            </a:r>
            <a:r>
              <a:rPr lang="tr-TR" sz="3200" b="1" dirty="0">
                <a:latin typeface="Century Gothic" pitchFamily="34" charset="0"/>
              </a:rPr>
              <a:t>azalma </a:t>
            </a:r>
            <a:endParaRPr lang="tr-TR" sz="3200" b="1" dirty="0" smtClean="0">
              <a:latin typeface="Century Gothic" pitchFamily="34" charset="0"/>
            </a:endParaRPr>
          </a:p>
        </p:txBody>
      </p:sp>
      <p:sp>
        <p:nvSpPr>
          <p:cNvPr id="6" name="9 Metin kutusu"/>
          <p:cNvSpPr txBox="1">
            <a:spLocks noChangeArrowheads="1"/>
          </p:cNvSpPr>
          <p:nvPr/>
        </p:nvSpPr>
        <p:spPr bwMode="auto">
          <a:xfrm>
            <a:off x="6156176" y="3140968"/>
            <a:ext cx="2422600" cy="2677656"/>
          </a:xfrm>
          <a:prstGeom prst="rect">
            <a:avLst/>
          </a:prstGeom>
          <a:solidFill>
            <a:schemeClr val="accent4"/>
          </a:solidFill>
          <a:ln w="76200">
            <a:solidFill>
              <a:schemeClr val="accent3">
                <a:lumMod val="50000"/>
              </a:schemeClr>
            </a:solidFill>
            <a:miter lim="800000"/>
            <a:headEnd/>
            <a:tailEnd/>
          </a:ln>
        </p:spPr>
        <p:txBody>
          <a:bodyPr wrap="square">
            <a:spAutoFit/>
          </a:bodyPr>
          <a:lstStyle/>
          <a:p>
            <a:pPr>
              <a:defRPr/>
            </a:pPr>
            <a:r>
              <a:rPr lang="tr-TR" sz="2800" b="1" dirty="0" err="1" smtClean="0">
                <a:latin typeface="Century Gothic" pitchFamily="34" charset="0"/>
              </a:rPr>
              <a:t>Alogliptin</a:t>
            </a:r>
            <a:endParaRPr lang="tr-TR" sz="2800" b="1" dirty="0">
              <a:latin typeface="Century Gothic" pitchFamily="34" charset="0"/>
            </a:endParaRPr>
          </a:p>
          <a:p>
            <a:pPr>
              <a:defRPr/>
            </a:pPr>
            <a:r>
              <a:rPr lang="tr-TR" sz="2800" b="1" dirty="0" err="1" smtClean="0">
                <a:latin typeface="Century Gothic" pitchFamily="34" charset="0"/>
              </a:rPr>
              <a:t>Denagliptin</a:t>
            </a:r>
            <a:endParaRPr lang="tr-TR" sz="2800" b="1" dirty="0" smtClean="0">
              <a:latin typeface="Century Gothic" pitchFamily="34" charset="0"/>
            </a:endParaRPr>
          </a:p>
          <a:p>
            <a:pPr>
              <a:defRPr/>
            </a:pPr>
            <a:r>
              <a:rPr lang="tr-TR" sz="2800" b="1" dirty="0" err="1" smtClean="0">
                <a:latin typeface="Century Gothic" pitchFamily="34" charset="0"/>
              </a:rPr>
              <a:t>Gemigliptin</a:t>
            </a:r>
            <a:endParaRPr lang="tr-TR" sz="2800" b="1" dirty="0" smtClean="0">
              <a:latin typeface="Century Gothic" pitchFamily="34" charset="0"/>
            </a:endParaRPr>
          </a:p>
          <a:p>
            <a:pPr>
              <a:defRPr/>
            </a:pPr>
            <a:r>
              <a:rPr lang="tr-TR" sz="2800" b="1" dirty="0" err="1" smtClean="0">
                <a:latin typeface="Century Gothic" pitchFamily="34" charset="0"/>
              </a:rPr>
              <a:t>Anagliptin</a:t>
            </a:r>
            <a:endParaRPr lang="tr-TR" sz="2800" b="1" dirty="0" smtClean="0">
              <a:latin typeface="Century Gothic" pitchFamily="34" charset="0"/>
            </a:endParaRPr>
          </a:p>
          <a:p>
            <a:pPr>
              <a:defRPr/>
            </a:pPr>
            <a:r>
              <a:rPr lang="tr-TR" sz="2800" b="1" dirty="0" err="1" smtClean="0">
                <a:latin typeface="Century Gothic" pitchFamily="34" charset="0"/>
              </a:rPr>
              <a:t>Teneligliptin</a:t>
            </a:r>
            <a:endParaRPr lang="tr-TR" sz="2800" b="1" dirty="0">
              <a:latin typeface="Century Gothic" pitchFamily="34" charset="0"/>
            </a:endParaRPr>
          </a:p>
          <a:p>
            <a:pPr>
              <a:defRPr/>
            </a:pPr>
            <a:r>
              <a:rPr lang="tr-TR" sz="2800" b="1" dirty="0" err="1" smtClean="0">
                <a:latin typeface="Century Gothic" pitchFamily="34" charset="0"/>
              </a:rPr>
              <a:t>Gosigliptin</a:t>
            </a:r>
            <a:r>
              <a:rPr lang="tr-TR" sz="2800" b="1" dirty="0" smtClean="0">
                <a:latin typeface="Century Gothic" pitchFamily="34" charset="0"/>
              </a:rPr>
              <a:t>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2 İçerik Yer Tutucusu"/>
          <p:cNvSpPr>
            <a:spLocks noGrp="1"/>
          </p:cNvSpPr>
          <p:nvPr>
            <p:ph idx="1"/>
          </p:nvPr>
        </p:nvSpPr>
        <p:spPr>
          <a:xfrm>
            <a:off x="600075" y="1857375"/>
            <a:ext cx="7972425" cy="4667969"/>
          </a:xfrm>
          <a:ln w="76200">
            <a:solidFill>
              <a:schemeClr val="accent2">
                <a:lumMod val="60000"/>
                <a:lumOff val="40000"/>
              </a:schemeClr>
            </a:solidFill>
          </a:ln>
        </p:spPr>
        <p:txBody>
          <a:bodyPr/>
          <a:lstStyle/>
          <a:p>
            <a:r>
              <a:rPr lang="tr-TR" b="1" dirty="0" smtClean="0">
                <a:solidFill>
                  <a:srgbClr val="000000"/>
                </a:solidFill>
                <a:latin typeface="Arial"/>
                <a:cs typeface="Arial"/>
              </a:rPr>
              <a:t>Kilo üzerine nötr etki</a:t>
            </a:r>
          </a:p>
          <a:p>
            <a:r>
              <a:rPr lang="tr-TR" b="1" dirty="0" smtClean="0">
                <a:solidFill>
                  <a:srgbClr val="000000"/>
                </a:solidFill>
                <a:latin typeface="Arial"/>
                <a:cs typeface="Arial"/>
              </a:rPr>
              <a:t>Hipoglisemi etkisi yok</a:t>
            </a:r>
          </a:p>
          <a:p>
            <a:r>
              <a:rPr lang="tr-TR" dirty="0" smtClean="0">
                <a:solidFill>
                  <a:srgbClr val="000000"/>
                </a:solidFill>
                <a:latin typeface="Arial"/>
                <a:cs typeface="Arial"/>
              </a:rPr>
              <a:t>Eklem </a:t>
            </a:r>
            <a:r>
              <a:rPr lang="tr-TR" dirty="0">
                <a:solidFill>
                  <a:srgbClr val="000000"/>
                </a:solidFill>
                <a:latin typeface="Arial"/>
                <a:cs typeface="Arial"/>
              </a:rPr>
              <a:t>ağrıları </a:t>
            </a:r>
            <a:endParaRPr lang="tr-TR" dirty="0" smtClean="0">
              <a:solidFill>
                <a:srgbClr val="000000"/>
              </a:solidFill>
              <a:latin typeface="Arial"/>
              <a:cs typeface="Arial"/>
            </a:endParaRPr>
          </a:p>
          <a:p>
            <a:r>
              <a:rPr lang="tr-TR" dirty="0" smtClean="0">
                <a:solidFill>
                  <a:srgbClr val="000000"/>
                </a:solidFill>
                <a:latin typeface="Arial"/>
                <a:cs typeface="Arial"/>
              </a:rPr>
              <a:t>Baş ağrısı</a:t>
            </a:r>
          </a:p>
          <a:p>
            <a:r>
              <a:rPr lang="tr-TR" dirty="0" err="1" smtClean="0">
                <a:solidFill>
                  <a:srgbClr val="000000"/>
                </a:solidFill>
                <a:latin typeface="Arial"/>
                <a:cs typeface="Arial"/>
              </a:rPr>
              <a:t>Nazofaranjit</a:t>
            </a:r>
            <a:r>
              <a:rPr lang="tr-TR" dirty="0" smtClean="0">
                <a:solidFill>
                  <a:srgbClr val="000000"/>
                </a:solidFill>
                <a:latin typeface="Arial"/>
                <a:cs typeface="Arial"/>
              </a:rPr>
              <a:t> </a:t>
            </a:r>
          </a:p>
          <a:p>
            <a:r>
              <a:rPr lang="tr-TR" b="1" dirty="0" err="1" smtClean="0">
                <a:solidFill>
                  <a:srgbClr val="000000"/>
                </a:solidFill>
                <a:latin typeface="Arial"/>
                <a:cs typeface="Arial"/>
              </a:rPr>
              <a:t>Saksagliptin</a:t>
            </a:r>
            <a:r>
              <a:rPr lang="tr-TR" b="1" dirty="0" smtClean="0">
                <a:solidFill>
                  <a:srgbClr val="000000"/>
                </a:solidFill>
                <a:latin typeface="Arial"/>
                <a:cs typeface="Arial"/>
              </a:rPr>
              <a:t> </a:t>
            </a:r>
            <a:r>
              <a:rPr lang="tr-TR" b="1" dirty="0">
                <a:solidFill>
                  <a:srgbClr val="000000"/>
                </a:solidFill>
                <a:latin typeface="Arial"/>
                <a:cs typeface="Arial"/>
              </a:rPr>
              <a:t>ile </a:t>
            </a:r>
            <a:r>
              <a:rPr lang="tr-TR" b="1" dirty="0" smtClean="0">
                <a:solidFill>
                  <a:srgbClr val="000000"/>
                </a:solidFill>
                <a:latin typeface="Arial"/>
                <a:cs typeface="Arial"/>
              </a:rPr>
              <a:t>KY nedenli hastaneye yatış riski</a:t>
            </a:r>
          </a:p>
          <a:p>
            <a:r>
              <a:rPr lang="tr-TR" b="1" dirty="0" smtClean="0">
                <a:solidFill>
                  <a:srgbClr val="000000"/>
                </a:solidFill>
                <a:latin typeface="Arial"/>
                <a:cs typeface="Arial"/>
              </a:rPr>
              <a:t>Nadiren </a:t>
            </a:r>
            <a:r>
              <a:rPr lang="tr-TR" b="1" dirty="0" err="1">
                <a:solidFill>
                  <a:srgbClr val="000000"/>
                </a:solidFill>
                <a:latin typeface="Arial"/>
                <a:cs typeface="Arial"/>
              </a:rPr>
              <a:t>pankreatit</a:t>
            </a:r>
            <a:r>
              <a:rPr lang="tr-TR" b="1" dirty="0">
                <a:solidFill>
                  <a:srgbClr val="000000"/>
                </a:solidFill>
                <a:latin typeface="Arial"/>
                <a:cs typeface="Arial"/>
              </a:rPr>
              <a:t>, </a:t>
            </a:r>
            <a:r>
              <a:rPr lang="tr-TR" b="1" dirty="0" err="1" smtClean="0">
                <a:solidFill>
                  <a:srgbClr val="000000"/>
                </a:solidFill>
                <a:latin typeface="Arial"/>
                <a:cs typeface="Arial"/>
              </a:rPr>
              <a:t>büllöz</a:t>
            </a:r>
            <a:r>
              <a:rPr lang="tr-TR" b="1" dirty="0" smtClean="0">
                <a:solidFill>
                  <a:srgbClr val="000000"/>
                </a:solidFill>
                <a:latin typeface="Arial"/>
                <a:cs typeface="Arial"/>
              </a:rPr>
              <a:t> </a:t>
            </a:r>
            <a:r>
              <a:rPr lang="tr-TR" b="1" dirty="0" err="1">
                <a:solidFill>
                  <a:srgbClr val="000000"/>
                </a:solidFill>
                <a:latin typeface="Arial"/>
                <a:cs typeface="Arial"/>
              </a:rPr>
              <a:t>pemfigoid</a:t>
            </a:r>
            <a:r>
              <a:rPr lang="tr-TR" b="1" dirty="0" smtClean="0">
                <a:solidFill>
                  <a:srgbClr val="000000"/>
                </a:solidFill>
                <a:latin typeface="Arial"/>
                <a:cs typeface="Arial"/>
              </a:rPr>
              <a:t>, </a:t>
            </a:r>
            <a:r>
              <a:rPr lang="tr-TR" b="1" dirty="0" err="1" smtClean="0">
                <a:solidFill>
                  <a:srgbClr val="000000"/>
                </a:solidFill>
                <a:latin typeface="Arial"/>
                <a:cs typeface="Arial"/>
              </a:rPr>
              <a:t>kutanöz</a:t>
            </a:r>
            <a:r>
              <a:rPr lang="tr-TR" b="1" dirty="0" smtClean="0">
                <a:solidFill>
                  <a:srgbClr val="000000"/>
                </a:solidFill>
                <a:latin typeface="Arial"/>
                <a:cs typeface="Arial"/>
              </a:rPr>
              <a:t> </a:t>
            </a:r>
            <a:r>
              <a:rPr lang="tr-TR" b="1" dirty="0" err="1">
                <a:solidFill>
                  <a:srgbClr val="000000"/>
                </a:solidFill>
                <a:latin typeface="Arial"/>
                <a:cs typeface="Arial"/>
              </a:rPr>
              <a:t>vaskülit</a:t>
            </a:r>
            <a:r>
              <a:rPr lang="tr-TR" b="1" dirty="0">
                <a:solidFill>
                  <a:srgbClr val="000000"/>
                </a:solidFill>
                <a:latin typeface="Arial"/>
                <a:cs typeface="Arial"/>
              </a:rPr>
              <a:t>, </a:t>
            </a:r>
            <a:r>
              <a:rPr lang="tr-TR" b="1" dirty="0" err="1">
                <a:solidFill>
                  <a:srgbClr val="000000"/>
                </a:solidFill>
                <a:latin typeface="Arial"/>
                <a:cs typeface="Arial"/>
              </a:rPr>
              <a:t>interstisyel</a:t>
            </a:r>
            <a:r>
              <a:rPr lang="tr-TR" b="1" dirty="0">
                <a:solidFill>
                  <a:srgbClr val="000000"/>
                </a:solidFill>
                <a:latin typeface="Arial"/>
                <a:cs typeface="Arial"/>
              </a:rPr>
              <a:t> akciğer hastalığı, </a:t>
            </a:r>
            <a:r>
              <a:rPr lang="tr-TR" b="1" dirty="0" err="1" smtClean="0">
                <a:solidFill>
                  <a:srgbClr val="000000"/>
                </a:solidFill>
                <a:latin typeface="Arial"/>
                <a:cs typeface="Arial"/>
              </a:rPr>
              <a:t>artrit</a:t>
            </a:r>
            <a:endParaRPr lang="tr-TR" b="1" dirty="0" smtClean="0">
              <a:solidFill>
                <a:srgbClr val="000000"/>
              </a:solidFill>
              <a:latin typeface="Arial"/>
              <a:ea typeface="ＭＳ Ｐゴシック" charset="-128"/>
              <a:cs typeface="Arial"/>
            </a:endParaRPr>
          </a:p>
          <a:p>
            <a:pPr>
              <a:buFont typeface="Wingdings 2" pitchFamily="18" charset="2"/>
              <a:buNone/>
            </a:pPr>
            <a:endParaRPr lang="tr-TR" dirty="0" smtClean="0">
              <a:ea typeface="ＭＳ Ｐゴシック" charset="-128"/>
            </a:endParaRPr>
          </a:p>
        </p:txBody>
      </p:sp>
      <p:sp>
        <p:nvSpPr>
          <p:cNvPr id="5" name="Rectangle 2"/>
          <p:cNvSpPr>
            <a:spLocks noGrp="1" noChangeArrowheads="1"/>
          </p:cNvSpPr>
          <p:nvPr>
            <p:ph type="title"/>
          </p:nvPr>
        </p:nvSpPr>
        <p:spPr>
          <a:xfrm>
            <a:off x="428625" y="214313"/>
            <a:ext cx="8372475" cy="898525"/>
          </a:xfrm>
          <a:solidFill>
            <a:srgbClr val="FFC000"/>
          </a:solidFill>
          <a:ln w="76200">
            <a:solidFill>
              <a:srgbClr val="C00000"/>
            </a:solidFill>
          </a:ln>
        </p:spPr>
        <p:txBody>
          <a:bodyPr/>
          <a:lstStyle/>
          <a:p>
            <a:pPr marL="484188"/>
            <a:r>
              <a:rPr lang="en-US" b="1" dirty="0">
                <a:solidFill>
                  <a:schemeClr val="tx1"/>
                </a:solidFill>
                <a:latin typeface="Arial"/>
                <a:ea typeface="ＭＳ Ｐゴシック" charset="-128"/>
                <a:cs typeface="Arial"/>
              </a:rPr>
              <a:t> </a:t>
            </a:r>
            <a:r>
              <a:rPr lang="en-US" sz="3200" b="1" dirty="0" smtClean="0">
                <a:solidFill>
                  <a:schemeClr val="tx1"/>
                </a:solidFill>
                <a:latin typeface="Arial"/>
                <a:ea typeface="ＭＳ Ｐゴシック" charset="-128"/>
                <a:cs typeface="Arial"/>
              </a:rPr>
              <a:t>DPP</a:t>
            </a:r>
            <a:r>
              <a:rPr lang="en-US" sz="3200" b="1" dirty="0">
                <a:solidFill>
                  <a:schemeClr val="tx1"/>
                </a:solidFill>
                <a:latin typeface="Arial"/>
                <a:ea typeface="ＭＳ Ｐゴシック" charset="-128"/>
                <a:cs typeface="Arial"/>
              </a:rPr>
              <a:t>-4 </a:t>
            </a:r>
            <a:r>
              <a:rPr lang="en-US" sz="3200" b="1" dirty="0" err="1">
                <a:solidFill>
                  <a:schemeClr val="tx1"/>
                </a:solidFill>
                <a:latin typeface="Arial"/>
                <a:ea typeface="ＭＳ Ｐゴシック" charset="-128"/>
                <a:cs typeface="Arial"/>
              </a:rPr>
              <a:t>inhibitörlerinin</a:t>
            </a:r>
            <a:r>
              <a:rPr lang="en-US" sz="3200" b="1" dirty="0">
                <a:solidFill>
                  <a:schemeClr val="tx1"/>
                </a:solidFill>
                <a:latin typeface="Arial"/>
                <a:ea typeface="ＭＳ Ｐゴシック" charset="-128"/>
                <a:cs typeface="Arial"/>
              </a:rPr>
              <a:t> </a:t>
            </a:r>
            <a:r>
              <a:rPr lang="en-US" sz="3200" b="1" dirty="0" err="1">
                <a:solidFill>
                  <a:schemeClr val="tx1"/>
                </a:solidFill>
                <a:latin typeface="Arial"/>
                <a:ea typeface="ＭＳ Ｐゴシック" charset="-128"/>
                <a:cs typeface="Arial"/>
              </a:rPr>
              <a:t>yan</a:t>
            </a:r>
            <a:r>
              <a:rPr lang="en-US" sz="3200" b="1" dirty="0">
                <a:solidFill>
                  <a:schemeClr val="tx1"/>
                </a:solidFill>
                <a:latin typeface="Arial"/>
                <a:ea typeface="ＭＳ Ｐゴシック" charset="-128"/>
                <a:cs typeface="Arial"/>
              </a:rPr>
              <a:t> </a:t>
            </a:r>
            <a:r>
              <a:rPr lang="en-US" sz="3200" b="1" dirty="0" err="1">
                <a:solidFill>
                  <a:schemeClr val="tx1"/>
                </a:solidFill>
                <a:latin typeface="Arial"/>
                <a:ea typeface="ＭＳ Ｐゴシック" charset="-128"/>
                <a:cs typeface="Arial"/>
              </a:rPr>
              <a:t>etkileri</a:t>
            </a:r>
            <a:endParaRPr lang="en-US" sz="3200" b="1" dirty="0">
              <a:solidFill>
                <a:schemeClr val="tx1"/>
              </a:solidFill>
              <a:latin typeface="Arial"/>
              <a:ea typeface="ＭＳ Ｐゴシック" charset="-128"/>
              <a:cs typeface="Aria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2 İçerik Yer Tutucusu"/>
          <p:cNvSpPr>
            <a:spLocks noGrp="1"/>
          </p:cNvSpPr>
          <p:nvPr>
            <p:ph idx="1"/>
          </p:nvPr>
        </p:nvSpPr>
        <p:spPr>
          <a:xfrm>
            <a:off x="600075" y="1857375"/>
            <a:ext cx="7972425" cy="4289425"/>
          </a:xfrm>
          <a:ln w="76200">
            <a:solidFill>
              <a:schemeClr val="accent2">
                <a:lumMod val="60000"/>
                <a:lumOff val="40000"/>
              </a:schemeClr>
            </a:solidFill>
          </a:ln>
        </p:spPr>
        <p:txBody>
          <a:bodyPr/>
          <a:lstStyle/>
          <a:p>
            <a:r>
              <a:rPr lang="tr-TR" b="1" dirty="0" smtClean="0">
                <a:solidFill>
                  <a:srgbClr val="000000"/>
                </a:solidFill>
                <a:latin typeface="Arial"/>
                <a:cs typeface="Arial"/>
              </a:rPr>
              <a:t>Nötr etkilidirler</a:t>
            </a:r>
          </a:p>
          <a:p>
            <a:r>
              <a:rPr lang="tr-TR" b="1" dirty="0" err="1" smtClean="0">
                <a:solidFill>
                  <a:srgbClr val="000000"/>
                </a:solidFill>
                <a:latin typeface="Arial"/>
                <a:ea typeface="ＭＳ Ｐゴシック" charset="-128"/>
                <a:cs typeface="Arial"/>
              </a:rPr>
              <a:t>Sitagliptin</a:t>
            </a:r>
            <a:r>
              <a:rPr lang="tr-TR" b="1" dirty="0" smtClean="0">
                <a:solidFill>
                  <a:srgbClr val="000000"/>
                </a:solidFill>
                <a:latin typeface="Arial"/>
                <a:ea typeface="ＭＳ Ｐゴシック" charset="-128"/>
                <a:cs typeface="Arial"/>
              </a:rPr>
              <a:t> TECOS</a:t>
            </a:r>
          </a:p>
          <a:p>
            <a:r>
              <a:rPr lang="tr-TR" b="1" dirty="0" err="1" smtClean="0">
                <a:solidFill>
                  <a:srgbClr val="000000"/>
                </a:solidFill>
                <a:latin typeface="Arial"/>
                <a:ea typeface="ＭＳ Ｐゴシック" charset="-128"/>
                <a:cs typeface="Arial"/>
              </a:rPr>
              <a:t>Linagliptin</a:t>
            </a:r>
            <a:r>
              <a:rPr lang="tr-TR" b="1" dirty="0" smtClean="0">
                <a:solidFill>
                  <a:srgbClr val="000000"/>
                </a:solidFill>
                <a:latin typeface="Arial"/>
                <a:ea typeface="ＭＳ Ｐゴシック" charset="-128"/>
                <a:cs typeface="Arial"/>
              </a:rPr>
              <a:t> CARMELINA</a:t>
            </a:r>
          </a:p>
          <a:p>
            <a:r>
              <a:rPr lang="tr-TR" b="1" dirty="0" err="1" smtClean="0">
                <a:solidFill>
                  <a:srgbClr val="000000"/>
                </a:solidFill>
                <a:latin typeface="Arial"/>
                <a:ea typeface="ＭＳ Ｐゴシック" charset="-128"/>
                <a:cs typeface="Arial"/>
              </a:rPr>
              <a:t>Saksagliptin</a:t>
            </a:r>
            <a:r>
              <a:rPr lang="tr-TR" b="1" dirty="0" smtClean="0">
                <a:solidFill>
                  <a:srgbClr val="000000"/>
                </a:solidFill>
                <a:latin typeface="Arial"/>
                <a:ea typeface="ＭＳ Ｐゴシック" charset="-128"/>
                <a:cs typeface="Arial"/>
              </a:rPr>
              <a:t> SAVOR-TIMI</a:t>
            </a:r>
          </a:p>
          <a:p>
            <a:r>
              <a:rPr lang="tr-TR" b="1" dirty="0" err="1" smtClean="0">
                <a:solidFill>
                  <a:srgbClr val="000000"/>
                </a:solidFill>
                <a:latin typeface="Arial"/>
                <a:ea typeface="ＭＳ Ｐゴシック" charset="-128"/>
                <a:cs typeface="Arial"/>
              </a:rPr>
              <a:t>Alogliptin</a:t>
            </a:r>
            <a:r>
              <a:rPr lang="tr-TR" b="1" dirty="0" smtClean="0">
                <a:solidFill>
                  <a:srgbClr val="000000"/>
                </a:solidFill>
                <a:latin typeface="Arial"/>
                <a:ea typeface="ＭＳ Ｐゴシック" charset="-128"/>
                <a:cs typeface="Arial"/>
              </a:rPr>
              <a:t> EXAMINE</a:t>
            </a:r>
          </a:p>
          <a:p>
            <a:pPr>
              <a:buFont typeface="Wingdings 2" pitchFamily="18" charset="2"/>
              <a:buNone/>
            </a:pPr>
            <a:endParaRPr lang="tr-TR" dirty="0" smtClean="0">
              <a:ea typeface="ＭＳ Ｐゴシック" charset="-128"/>
            </a:endParaRPr>
          </a:p>
        </p:txBody>
      </p:sp>
      <p:sp>
        <p:nvSpPr>
          <p:cNvPr id="5" name="Rectangle 2"/>
          <p:cNvSpPr>
            <a:spLocks noGrp="1" noChangeArrowheads="1"/>
          </p:cNvSpPr>
          <p:nvPr>
            <p:ph type="title"/>
          </p:nvPr>
        </p:nvSpPr>
        <p:spPr>
          <a:xfrm>
            <a:off x="428625" y="214313"/>
            <a:ext cx="8372475" cy="1126455"/>
          </a:xfrm>
          <a:solidFill>
            <a:srgbClr val="FFC000"/>
          </a:solidFill>
          <a:ln w="76200">
            <a:solidFill>
              <a:srgbClr val="C00000"/>
            </a:solidFill>
          </a:ln>
        </p:spPr>
        <p:txBody>
          <a:bodyPr/>
          <a:lstStyle/>
          <a:p>
            <a:pPr marL="484188"/>
            <a:r>
              <a:rPr lang="en-US" b="1" dirty="0">
                <a:solidFill>
                  <a:schemeClr val="tx1"/>
                </a:solidFill>
                <a:latin typeface="Arial"/>
                <a:ea typeface="ＭＳ Ｐゴシック" charset="-128"/>
                <a:cs typeface="Arial"/>
              </a:rPr>
              <a:t> </a:t>
            </a:r>
            <a:r>
              <a:rPr lang="en-US" sz="3200" b="1" dirty="0" smtClean="0">
                <a:solidFill>
                  <a:schemeClr val="tx1"/>
                </a:solidFill>
                <a:latin typeface="Arial"/>
                <a:ea typeface="ＭＳ Ｐゴシック" charset="-128"/>
                <a:cs typeface="Arial"/>
              </a:rPr>
              <a:t>DPP</a:t>
            </a:r>
            <a:r>
              <a:rPr lang="en-US" sz="3200" b="1" dirty="0">
                <a:solidFill>
                  <a:schemeClr val="tx1"/>
                </a:solidFill>
                <a:latin typeface="Arial"/>
                <a:ea typeface="ＭＳ Ｐゴシック" charset="-128"/>
                <a:cs typeface="Arial"/>
              </a:rPr>
              <a:t>-4 </a:t>
            </a:r>
            <a:r>
              <a:rPr lang="en-US" sz="3200" b="1" dirty="0" err="1">
                <a:solidFill>
                  <a:schemeClr val="tx1"/>
                </a:solidFill>
                <a:latin typeface="Arial"/>
                <a:ea typeface="ＭＳ Ｐゴシック" charset="-128"/>
                <a:cs typeface="Arial"/>
              </a:rPr>
              <a:t>inhibitörlerinin</a:t>
            </a:r>
            <a:r>
              <a:rPr lang="en-US" sz="3200" b="1" dirty="0">
                <a:solidFill>
                  <a:schemeClr val="tx1"/>
                </a:solidFill>
                <a:latin typeface="Arial"/>
                <a:ea typeface="ＭＳ Ｐゴシック" charset="-128"/>
                <a:cs typeface="Arial"/>
              </a:rPr>
              <a:t> </a:t>
            </a:r>
            <a:r>
              <a:rPr lang="en-US" sz="3200" b="1" dirty="0" err="1" smtClean="0">
                <a:solidFill>
                  <a:schemeClr val="tx1"/>
                </a:solidFill>
                <a:latin typeface="Arial"/>
                <a:ea typeface="ＭＳ Ｐゴシック" charset="-128"/>
                <a:cs typeface="Arial"/>
              </a:rPr>
              <a:t>kardiyovasküler</a:t>
            </a:r>
            <a:r>
              <a:rPr lang="en-US" sz="3200" b="1" dirty="0" smtClean="0">
                <a:solidFill>
                  <a:schemeClr val="tx1"/>
                </a:solidFill>
                <a:latin typeface="Arial"/>
                <a:ea typeface="ＭＳ Ｐゴシック" charset="-128"/>
                <a:cs typeface="Arial"/>
              </a:rPr>
              <a:t> </a:t>
            </a:r>
            <a:r>
              <a:rPr lang="en-US" sz="3200" b="1" dirty="0" err="1">
                <a:solidFill>
                  <a:schemeClr val="tx1"/>
                </a:solidFill>
                <a:latin typeface="Arial"/>
                <a:ea typeface="ＭＳ Ｐゴシック" charset="-128"/>
                <a:cs typeface="Arial"/>
              </a:rPr>
              <a:t>etkileri</a:t>
            </a:r>
            <a:endParaRPr lang="en-US" sz="3200" b="1" dirty="0">
              <a:solidFill>
                <a:schemeClr val="tx1"/>
              </a:solidFill>
              <a:latin typeface="Arial"/>
              <a:ea typeface="ＭＳ Ｐゴシック" charset="-128"/>
              <a:cs typeface="Arial"/>
            </a:endParaRPr>
          </a:p>
        </p:txBody>
      </p:sp>
    </p:spTree>
    <p:extLst>
      <p:ext uri="{BB962C8B-B14F-4D97-AF65-F5344CB8AC3E}">
        <p14:creationId xmlns:p14="http://schemas.microsoft.com/office/powerpoint/2010/main" val="21380540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a:xfrm>
            <a:off x="549275" y="107950"/>
            <a:ext cx="8042275" cy="1232818"/>
          </a:xfrm>
          <a:solidFill>
            <a:schemeClr val="accent4"/>
          </a:solidFill>
          <a:ln w="76200">
            <a:solidFill>
              <a:schemeClr val="accent3">
                <a:lumMod val="50000"/>
              </a:schemeClr>
            </a:solidFill>
          </a:ln>
        </p:spPr>
        <p:txBody>
          <a:bodyPr/>
          <a:lstStyle/>
          <a:p>
            <a:r>
              <a:rPr lang="en-US" sz="4000" b="1" dirty="0" smtClean="0">
                <a:solidFill>
                  <a:schemeClr val="tx1"/>
                </a:solidFill>
                <a:latin typeface="Arial"/>
                <a:ea typeface="ＭＳ Ｐゴシック" charset="-128"/>
                <a:cs typeface="Arial"/>
              </a:rPr>
              <a:t>VAKA</a:t>
            </a:r>
          </a:p>
        </p:txBody>
      </p:sp>
      <p:sp>
        <p:nvSpPr>
          <p:cNvPr id="237570" name="Content Placeholder 2"/>
          <p:cNvSpPr>
            <a:spLocks noGrp="1"/>
          </p:cNvSpPr>
          <p:nvPr>
            <p:ph idx="1"/>
          </p:nvPr>
        </p:nvSpPr>
        <p:spPr>
          <a:xfrm>
            <a:off x="549275" y="1714500"/>
            <a:ext cx="8042275" cy="4306788"/>
          </a:xfrm>
          <a:solidFill>
            <a:schemeClr val="bg2">
              <a:lumMod val="90000"/>
            </a:schemeClr>
          </a:solidFill>
          <a:ln w="76200">
            <a:solidFill>
              <a:schemeClr val="accent1">
                <a:lumMod val="75000"/>
              </a:schemeClr>
            </a:solidFill>
          </a:ln>
        </p:spPr>
        <p:txBody>
          <a:bodyPr/>
          <a:lstStyle/>
          <a:p>
            <a:pPr lvl="0"/>
            <a:r>
              <a:rPr lang="tr-TR" sz="1800" dirty="0" smtClean="0">
                <a:solidFill>
                  <a:srgbClr val="000000"/>
                </a:solidFill>
                <a:latin typeface="Arial"/>
                <a:cs typeface="Arial"/>
              </a:rPr>
              <a:t>68 y, K, tip </a:t>
            </a:r>
            <a:r>
              <a:rPr lang="tr-TR" sz="1800" dirty="0">
                <a:solidFill>
                  <a:srgbClr val="000000"/>
                </a:solidFill>
                <a:latin typeface="Arial"/>
                <a:cs typeface="Arial"/>
              </a:rPr>
              <a:t>2 </a:t>
            </a:r>
            <a:r>
              <a:rPr lang="tr-TR" sz="1800" dirty="0" smtClean="0">
                <a:solidFill>
                  <a:srgbClr val="000000"/>
                </a:solidFill>
                <a:latin typeface="Arial"/>
                <a:cs typeface="Arial"/>
              </a:rPr>
              <a:t>DM</a:t>
            </a:r>
            <a:endParaRPr lang="tr-TR" sz="1800" dirty="0">
              <a:solidFill>
                <a:srgbClr val="000000"/>
              </a:solidFill>
              <a:latin typeface="Arial"/>
              <a:cs typeface="Arial"/>
            </a:endParaRPr>
          </a:p>
          <a:p>
            <a:pPr lvl="0"/>
            <a:r>
              <a:rPr lang="tr-TR" sz="1800" dirty="0" err="1" smtClean="0">
                <a:solidFill>
                  <a:srgbClr val="000000"/>
                </a:solidFill>
                <a:latin typeface="Arial"/>
                <a:cs typeface="Arial"/>
              </a:rPr>
              <a:t>Obez</a:t>
            </a:r>
            <a:r>
              <a:rPr lang="tr-TR" sz="1800" dirty="0" smtClean="0">
                <a:solidFill>
                  <a:srgbClr val="000000"/>
                </a:solidFill>
                <a:latin typeface="Arial"/>
                <a:cs typeface="Arial"/>
              </a:rPr>
              <a:t>, BMI </a:t>
            </a:r>
            <a:r>
              <a:rPr lang="tr-TR" sz="1800" dirty="0">
                <a:solidFill>
                  <a:srgbClr val="000000"/>
                </a:solidFill>
                <a:latin typeface="Arial"/>
                <a:cs typeface="Arial"/>
              </a:rPr>
              <a:t>33 kg/m</a:t>
            </a:r>
            <a:r>
              <a:rPr lang="tr-TR" sz="1800" dirty="0" smtClean="0">
                <a:solidFill>
                  <a:srgbClr val="000000"/>
                </a:solidFill>
                <a:latin typeface="Arial"/>
                <a:cs typeface="Arial"/>
              </a:rPr>
              <a:t>², HT ve geçirilmiş MI öyküsü mevcut</a:t>
            </a:r>
          </a:p>
          <a:p>
            <a:pPr lvl="0"/>
            <a:r>
              <a:rPr lang="tr-TR" sz="1800" dirty="0" smtClean="0">
                <a:solidFill>
                  <a:srgbClr val="000000"/>
                </a:solidFill>
                <a:latin typeface="Arial"/>
                <a:cs typeface="Arial"/>
              </a:rPr>
              <a:t>HbA1c </a:t>
            </a:r>
            <a:r>
              <a:rPr lang="tr-TR" sz="1800" dirty="0">
                <a:solidFill>
                  <a:srgbClr val="000000"/>
                </a:solidFill>
                <a:latin typeface="Arial"/>
                <a:cs typeface="Arial"/>
              </a:rPr>
              <a:t>%8.3, </a:t>
            </a:r>
            <a:r>
              <a:rPr lang="tr-TR" sz="1800" dirty="0" smtClean="0">
                <a:solidFill>
                  <a:srgbClr val="000000"/>
                </a:solidFill>
                <a:latin typeface="Arial"/>
                <a:cs typeface="Arial"/>
              </a:rPr>
              <a:t>AKŞ:190 </a:t>
            </a:r>
            <a:r>
              <a:rPr lang="tr-TR" sz="1800" dirty="0">
                <a:solidFill>
                  <a:srgbClr val="000000"/>
                </a:solidFill>
                <a:latin typeface="Arial"/>
                <a:cs typeface="Arial"/>
              </a:rPr>
              <a:t>mg/</a:t>
            </a:r>
            <a:r>
              <a:rPr lang="tr-TR" sz="1800" dirty="0" err="1" smtClean="0">
                <a:solidFill>
                  <a:srgbClr val="000000"/>
                </a:solidFill>
                <a:latin typeface="Arial"/>
                <a:cs typeface="Arial"/>
              </a:rPr>
              <a:t>dL</a:t>
            </a:r>
            <a:endParaRPr lang="tr-TR" sz="1800" dirty="0">
              <a:solidFill>
                <a:srgbClr val="000000"/>
              </a:solidFill>
              <a:latin typeface="Arial"/>
              <a:cs typeface="Arial"/>
            </a:endParaRPr>
          </a:p>
          <a:p>
            <a:pPr lvl="0"/>
            <a:r>
              <a:rPr lang="tr-TR" sz="1800" dirty="0" err="1" smtClean="0">
                <a:solidFill>
                  <a:srgbClr val="000000"/>
                </a:solidFill>
                <a:latin typeface="Arial"/>
                <a:cs typeface="Arial"/>
              </a:rPr>
              <a:t>Glifor</a:t>
            </a:r>
            <a:r>
              <a:rPr lang="tr-TR" sz="1800" dirty="0" smtClean="0">
                <a:solidFill>
                  <a:srgbClr val="000000"/>
                </a:solidFill>
                <a:latin typeface="Arial"/>
                <a:cs typeface="Arial"/>
              </a:rPr>
              <a:t> 2000 </a:t>
            </a:r>
            <a:r>
              <a:rPr lang="tr-TR" sz="1800" dirty="0">
                <a:solidFill>
                  <a:srgbClr val="000000"/>
                </a:solidFill>
                <a:latin typeface="Arial"/>
                <a:cs typeface="Arial"/>
              </a:rPr>
              <a:t>mg/</a:t>
            </a:r>
            <a:r>
              <a:rPr lang="tr-TR" sz="1800" dirty="0" smtClean="0">
                <a:solidFill>
                  <a:srgbClr val="000000"/>
                </a:solidFill>
                <a:latin typeface="Arial"/>
                <a:cs typeface="Arial"/>
              </a:rPr>
              <a:t>gün, 4’ </a:t>
            </a:r>
            <a:r>
              <a:rPr lang="tr-TR" sz="1800" dirty="0" err="1" smtClean="0">
                <a:solidFill>
                  <a:srgbClr val="000000"/>
                </a:solidFill>
                <a:latin typeface="Arial"/>
                <a:cs typeface="Arial"/>
              </a:rPr>
              <a:t>lü</a:t>
            </a:r>
            <a:r>
              <a:rPr lang="tr-TR" sz="1800" dirty="0" smtClean="0">
                <a:solidFill>
                  <a:srgbClr val="000000"/>
                </a:solidFill>
                <a:latin typeface="Arial"/>
                <a:cs typeface="Arial"/>
              </a:rPr>
              <a:t> </a:t>
            </a:r>
            <a:r>
              <a:rPr lang="tr-TR" sz="1800" dirty="0" err="1" smtClean="0">
                <a:solidFill>
                  <a:srgbClr val="000000"/>
                </a:solidFill>
                <a:latin typeface="Arial"/>
                <a:cs typeface="Arial"/>
              </a:rPr>
              <a:t>insulin</a:t>
            </a:r>
            <a:r>
              <a:rPr lang="tr-TR" sz="1800" dirty="0" smtClean="0">
                <a:solidFill>
                  <a:srgbClr val="000000"/>
                </a:solidFill>
                <a:latin typeface="Arial"/>
                <a:cs typeface="Arial"/>
              </a:rPr>
              <a:t> (</a:t>
            </a:r>
            <a:r>
              <a:rPr lang="tr-TR" sz="1800" dirty="0" err="1" smtClean="0">
                <a:solidFill>
                  <a:srgbClr val="000000"/>
                </a:solidFill>
                <a:latin typeface="Arial"/>
                <a:cs typeface="Arial"/>
              </a:rPr>
              <a:t>bazal+bolus</a:t>
            </a:r>
            <a:r>
              <a:rPr lang="tr-TR" sz="1800" dirty="0" smtClean="0">
                <a:solidFill>
                  <a:srgbClr val="000000"/>
                </a:solidFill>
                <a:latin typeface="Arial"/>
                <a:cs typeface="Arial"/>
              </a:rPr>
              <a:t>)</a:t>
            </a:r>
            <a:endParaRPr lang="tr-TR" sz="1800" dirty="0">
              <a:solidFill>
                <a:srgbClr val="000000"/>
              </a:solidFill>
              <a:latin typeface="Arial"/>
              <a:cs typeface="Arial"/>
            </a:endParaRPr>
          </a:p>
          <a:p>
            <a:pPr lvl="0"/>
            <a:r>
              <a:rPr lang="tr-TR" sz="1800" b="1" dirty="0" err="1" smtClean="0">
                <a:solidFill>
                  <a:srgbClr val="000000"/>
                </a:solidFill>
                <a:latin typeface="Arial"/>
                <a:cs typeface="Arial"/>
              </a:rPr>
              <a:t>Empagliflozin</a:t>
            </a:r>
            <a:r>
              <a:rPr lang="tr-TR" sz="1800" dirty="0" smtClean="0">
                <a:solidFill>
                  <a:srgbClr val="000000"/>
                </a:solidFill>
                <a:latin typeface="Arial"/>
                <a:cs typeface="Arial"/>
              </a:rPr>
              <a:t> 25 </a:t>
            </a:r>
            <a:r>
              <a:rPr lang="tr-TR" sz="1800" dirty="0">
                <a:solidFill>
                  <a:srgbClr val="000000"/>
                </a:solidFill>
                <a:latin typeface="Arial"/>
                <a:cs typeface="Arial"/>
              </a:rPr>
              <a:t>mg/gün </a:t>
            </a:r>
            <a:r>
              <a:rPr lang="tr-TR" sz="1800" dirty="0" smtClean="0">
                <a:solidFill>
                  <a:srgbClr val="000000"/>
                </a:solidFill>
                <a:latin typeface="Arial"/>
                <a:cs typeface="Arial"/>
              </a:rPr>
              <a:t>başlandı</a:t>
            </a:r>
          </a:p>
          <a:p>
            <a:pPr lvl="0"/>
            <a:r>
              <a:rPr lang="tr-TR" sz="1800" dirty="0" smtClean="0">
                <a:solidFill>
                  <a:srgbClr val="000000"/>
                </a:solidFill>
                <a:latin typeface="Arial"/>
                <a:cs typeface="Arial"/>
              </a:rPr>
              <a:t>3 </a:t>
            </a:r>
            <a:r>
              <a:rPr lang="tr-TR" sz="1800" dirty="0">
                <a:solidFill>
                  <a:srgbClr val="000000"/>
                </a:solidFill>
                <a:latin typeface="Arial"/>
                <a:cs typeface="Arial"/>
              </a:rPr>
              <a:t>ay sonra, HbA1c %</a:t>
            </a:r>
            <a:r>
              <a:rPr lang="tr-TR" sz="1800" dirty="0" smtClean="0">
                <a:solidFill>
                  <a:srgbClr val="000000"/>
                </a:solidFill>
                <a:latin typeface="Arial"/>
                <a:cs typeface="Arial"/>
              </a:rPr>
              <a:t>7.5</a:t>
            </a:r>
            <a:endParaRPr lang="tr-TR" sz="1800" dirty="0">
              <a:solidFill>
                <a:srgbClr val="000000"/>
              </a:solidFill>
              <a:latin typeface="Arial"/>
              <a:cs typeface="Arial"/>
            </a:endParaRPr>
          </a:p>
          <a:p>
            <a:r>
              <a:rPr lang="tr-TR" sz="1800" dirty="0" smtClean="0">
                <a:solidFill>
                  <a:srgbClr val="000000"/>
                </a:solidFill>
                <a:latin typeface="Arial"/>
                <a:cs typeface="Arial"/>
              </a:rPr>
              <a:t>Hafif </a:t>
            </a:r>
            <a:r>
              <a:rPr lang="tr-TR" sz="1800" dirty="0" err="1" smtClean="0">
                <a:solidFill>
                  <a:srgbClr val="000000"/>
                </a:solidFill>
                <a:latin typeface="Arial"/>
                <a:cs typeface="Arial"/>
              </a:rPr>
              <a:t>genitoüriner</a:t>
            </a:r>
            <a:r>
              <a:rPr lang="tr-TR" sz="1800" dirty="0" smtClean="0">
                <a:solidFill>
                  <a:srgbClr val="000000"/>
                </a:solidFill>
                <a:latin typeface="Arial"/>
                <a:cs typeface="Arial"/>
              </a:rPr>
              <a:t> sistem enfeksiyonu </a:t>
            </a:r>
            <a:r>
              <a:rPr lang="tr-TR" sz="1800" dirty="0">
                <a:solidFill>
                  <a:srgbClr val="000000"/>
                </a:solidFill>
                <a:latin typeface="Arial"/>
                <a:cs typeface="Arial"/>
              </a:rPr>
              <a:t>şikayetiyle başvurdu, uygun tedavi </a:t>
            </a:r>
            <a:r>
              <a:rPr lang="tr-TR" sz="1800" dirty="0" smtClean="0">
                <a:solidFill>
                  <a:srgbClr val="000000"/>
                </a:solidFill>
                <a:latin typeface="Arial"/>
                <a:cs typeface="Arial"/>
              </a:rPr>
              <a:t>sağlandı</a:t>
            </a:r>
            <a:endParaRPr lang="en-US" sz="1800" b="1" dirty="0" smtClean="0">
              <a:solidFill>
                <a:srgbClr val="000000"/>
              </a:solidFill>
              <a:latin typeface="Arial"/>
              <a:ea typeface="ＭＳ Ｐゴシック" charset="-128"/>
              <a:cs typeface="Arial"/>
            </a:endParaRPr>
          </a:p>
        </p:txBody>
      </p:sp>
    </p:spTree>
    <p:extLst>
      <p:ext uri="{BB962C8B-B14F-4D97-AF65-F5344CB8AC3E}">
        <p14:creationId xmlns:p14="http://schemas.microsoft.com/office/powerpoint/2010/main" val="16663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7570">
                                            <p:txEl>
                                              <p:pRg st="4" end="4"/>
                                            </p:txEl>
                                          </p:spTgt>
                                        </p:tgtEl>
                                        <p:attrNameLst>
                                          <p:attrName>style.visibility</p:attrName>
                                        </p:attrNameLst>
                                      </p:cBhvr>
                                      <p:to>
                                        <p:strVal val="visible"/>
                                      </p:to>
                                    </p:set>
                                    <p:anim calcmode="lin" valueType="num">
                                      <p:cBhvr additive="base">
                                        <p:cTn id="7" dur="500" fill="hold"/>
                                        <p:tgtEl>
                                          <p:spTgt spid="237570">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7570">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7570">
                                            <p:txEl>
                                              <p:pRg st="5" end="5"/>
                                            </p:txEl>
                                          </p:spTgt>
                                        </p:tgtEl>
                                        <p:attrNameLst>
                                          <p:attrName>style.visibility</p:attrName>
                                        </p:attrNameLst>
                                      </p:cBhvr>
                                      <p:to>
                                        <p:strVal val="visible"/>
                                      </p:to>
                                    </p:set>
                                    <p:anim calcmode="lin" valueType="num">
                                      <p:cBhvr additive="base">
                                        <p:cTn id="11" dur="500" fill="hold"/>
                                        <p:tgtEl>
                                          <p:spTgt spid="237570">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7570">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7570">
                                            <p:txEl>
                                              <p:pRg st="6" end="6"/>
                                            </p:txEl>
                                          </p:spTgt>
                                        </p:tgtEl>
                                        <p:attrNameLst>
                                          <p:attrName>style.visibility</p:attrName>
                                        </p:attrNameLst>
                                      </p:cBhvr>
                                      <p:to>
                                        <p:strVal val="visible"/>
                                      </p:to>
                                    </p:set>
                                    <p:anim calcmode="lin" valueType="num">
                                      <p:cBhvr additive="base">
                                        <p:cTn id="15" dur="500" fill="hold"/>
                                        <p:tgtEl>
                                          <p:spTgt spid="237570">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75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4"/>
          <p:cNvPicPr>
            <a:picLocks noGrp="1" noChangeAspect="1" noChangeArrowheads="1"/>
          </p:cNvPicPr>
          <p:nvPr>
            <p:ph sz="half" idx="1"/>
          </p:nvPr>
        </p:nvPicPr>
        <p:blipFill>
          <a:blip r:embed="rId3"/>
          <a:srcRect/>
          <a:stretch>
            <a:fillRect/>
          </a:stretch>
        </p:blipFill>
        <p:spPr>
          <a:xfrm>
            <a:off x="323850" y="1125538"/>
            <a:ext cx="4038600" cy="4949825"/>
          </a:xfrm>
        </p:spPr>
      </p:pic>
      <p:sp>
        <p:nvSpPr>
          <p:cNvPr id="5123" name="Rectangle 3"/>
          <p:cNvSpPr>
            <a:spLocks noGrp="1" noChangeArrowheads="1"/>
          </p:cNvSpPr>
          <p:nvPr>
            <p:ph type="body" sz="half" idx="2"/>
          </p:nvPr>
        </p:nvSpPr>
        <p:spPr>
          <a:xfrm>
            <a:off x="4643438" y="1268413"/>
            <a:ext cx="4057650" cy="4752975"/>
          </a:xfrm>
          <a:ln w="76200">
            <a:solidFill>
              <a:schemeClr val="accent1">
                <a:lumMod val="75000"/>
              </a:schemeClr>
            </a:solidFill>
          </a:ln>
        </p:spPr>
        <p:txBody>
          <a:bodyPr>
            <a:normAutofit/>
          </a:bodyPr>
          <a:lstStyle/>
          <a:p>
            <a:pPr marL="273050" indent="-273050">
              <a:lnSpc>
                <a:spcPct val="80000"/>
              </a:lnSpc>
              <a:spcBef>
                <a:spcPct val="40000"/>
              </a:spcBef>
              <a:buFont typeface="Wingdings" pitchFamily="2" charset="2"/>
              <a:buChar char=""/>
            </a:pPr>
            <a:r>
              <a:rPr lang="tr-TR" sz="1700" dirty="0" smtClean="0">
                <a:latin typeface="Arial"/>
                <a:ea typeface="ＭＳ Ｐゴシック" charset="-128"/>
                <a:cs typeface="Arial"/>
              </a:rPr>
              <a:t>144 gr </a:t>
            </a:r>
            <a:r>
              <a:rPr lang="tr-TR" sz="1700" dirty="0" err="1" smtClean="0">
                <a:latin typeface="Arial"/>
                <a:ea typeface="ＭＳ Ｐゴシック" charset="-128"/>
                <a:cs typeface="Arial"/>
              </a:rPr>
              <a:t>glukoz</a:t>
            </a:r>
            <a:r>
              <a:rPr lang="tr-TR" sz="1700" dirty="0" smtClean="0">
                <a:latin typeface="Arial"/>
                <a:ea typeface="ＭＳ Ｐゴシック" charset="-128"/>
                <a:cs typeface="Arial"/>
              </a:rPr>
              <a:t> 24 saatte </a:t>
            </a:r>
            <a:r>
              <a:rPr lang="tr-TR" sz="1700" dirty="0" err="1" smtClean="0">
                <a:latin typeface="Arial"/>
                <a:ea typeface="ＭＳ Ｐゴシック" charset="-128"/>
                <a:cs typeface="Arial"/>
              </a:rPr>
              <a:t>glomerülden</a:t>
            </a:r>
            <a:r>
              <a:rPr lang="tr-TR" sz="1700" dirty="0" smtClean="0">
                <a:latin typeface="Arial"/>
                <a:ea typeface="ＭＳ Ｐゴシック" charset="-128"/>
                <a:cs typeface="Arial"/>
              </a:rPr>
              <a:t> filtre olur ve %100 emilir</a:t>
            </a:r>
          </a:p>
          <a:p>
            <a:pPr marL="273050" indent="-273050">
              <a:lnSpc>
                <a:spcPct val="80000"/>
              </a:lnSpc>
              <a:spcBef>
                <a:spcPct val="40000"/>
              </a:spcBef>
              <a:buFont typeface="Wingdings" pitchFamily="2" charset="2"/>
              <a:buChar char=""/>
            </a:pPr>
            <a:endParaRPr lang="tr-TR" sz="1700" dirty="0" smtClean="0">
              <a:latin typeface="Arial"/>
              <a:ea typeface="ＭＳ Ｐゴシック" charset="-128"/>
              <a:cs typeface="Arial"/>
            </a:endParaRPr>
          </a:p>
          <a:p>
            <a:pPr marL="273050" indent="-273050">
              <a:lnSpc>
                <a:spcPct val="80000"/>
              </a:lnSpc>
              <a:spcBef>
                <a:spcPct val="40000"/>
              </a:spcBef>
              <a:buFont typeface="Wingdings" pitchFamily="2" charset="2"/>
              <a:buChar char=""/>
            </a:pPr>
            <a:r>
              <a:rPr lang="en-US" sz="1700" b="1" dirty="0" smtClean="0">
                <a:solidFill>
                  <a:schemeClr val="tx1"/>
                </a:solidFill>
                <a:latin typeface="Arial"/>
                <a:ea typeface="ＭＳ Ｐゴシック" charset="-128"/>
                <a:cs typeface="Arial"/>
              </a:rPr>
              <a:t>SGLT2 </a:t>
            </a:r>
            <a:r>
              <a:rPr lang="tr-TR" sz="1700" b="1" dirty="0" smtClean="0">
                <a:solidFill>
                  <a:schemeClr val="tx1"/>
                </a:solidFill>
                <a:latin typeface="Arial"/>
                <a:ea typeface="ＭＳ Ｐゴシック" charset="-128"/>
                <a:cs typeface="Arial"/>
              </a:rPr>
              <a:t> </a:t>
            </a:r>
            <a:r>
              <a:rPr lang="tr-TR" sz="1700" b="1" dirty="0" err="1" smtClean="0">
                <a:solidFill>
                  <a:schemeClr val="tx1"/>
                </a:solidFill>
                <a:latin typeface="Arial"/>
                <a:ea typeface="ＭＳ Ｐゴシック" charset="-128"/>
                <a:cs typeface="Arial"/>
              </a:rPr>
              <a:t>glukozun</a:t>
            </a:r>
            <a:r>
              <a:rPr lang="tr-TR" sz="1700" b="1" dirty="0" smtClean="0">
                <a:solidFill>
                  <a:schemeClr val="tx1"/>
                </a:solidFill>
                <a:latin typeface="Arial"/>
                <a:ea typeface="ＭＳ Ｐゴシック" charset="-128"/>
                <a:cs typeface="Arial"/>
              </a:rPr>
              <a:t> %</a:t>
            </a:r>
            <a:r>
              <a:rPr lang="en-US" sz="1700" b="1" dirty="0" smtClean="0">
                <a:solidFill>
                  <a:schemeClr val="tx1"/>
                </a:solidFill>
                <a:latin typeface="Arial"/>
                <a:ea typeface="ＭＳ Ｐゴシック" charset="-128"/>
                <a:cs typeface="Arial"/>
              </a:rPr>
              <a:t>90</a:t>
            </a:r>
            <a:r>
              <a:rPr lang="ja-JP" altLang="tr-TR" sz="1700" b="1" dirty="0" smtClean="0">
                <a:solidFill>
                  <a:schemeClr val="tx1"/>
                </a:solidFill>
                <a:latin typeface="Arial"/>
                <a:ea typeface="ＭＳ Ｐゴシック" charset="-128"/>
                <a:cs typeface="Arial"/>
              </a:rPr>
              <a:t>’</a:t>
            </a:r>
            <a:r>
              <a:rPr lang="tr-TR" altLang="ja-JP" sz="1700" b="1" dirty="0" err="1" smtClean="0">
                <a:solidFill>
                  <a:schemeClr val="tx1"/>
                </a:solidFill>
                <a:latin typeface="Arial"/>
                <a:ea typeface="ＭＳ Ｐゴシック" charset="-128"/>
                <a:cs typeface="Arial"/>
              </a:rPr>
              <a:t>ını</a:t>
            </a:r>
            <a:r>
              <a:rPr lang="tr-TR" altLang="ja-JP" sz="1700" b="1" dirty="0" smtClean="0">
                <a:solidFill>
                  <a:schemeClr val="tx1"/>
                </a:solidFill>
                <a:latin typeface="Arial"/>
                <a:ea typeface="ＭＳ Ｐゴシック" charset="-128"/>
                <a:cs typeface="Arial"/>
              </a:rPr>
              <a:t> </a:t>
            </a:r>
            <a:r>
              <a:rPr lang="tr-TR" altLang="ja-JP" sz="1700" b="1" dirty="0" err="1" smtClean="0">
                <a:solidFill>
                  <a:schemeClr val="tx1"/>
                </a:solidFill>
                <a:latin typeface="Arial"/>
                <a:ea typeface="ＭＳ Ｐゴシック" charset="-128"/>
                <a:cs typeface="Arial"/>
              </a:rPr>
              <a:t>proksimal</a:t>
            </a:r>
            <a:r>
              <a:rPr lang="tr-TR" altLang="ja-JP" sz="1700" b="1" dirty="0" smtClean="0">
                <a:solidFill>
                  <a:schemeClr val="tx1"/>
                </a:solidFill>
                <a:latin typeface="Arial"/>
                <a:ea typeface="ＭＳ Ｐゴシック" charset="-128"/>
                <a:cs typeface="Arial"/>
              </a:rPr>
              <a:t> </a:t>
            </a:r>
            <a:r>
              <a:rPr lang="tr-TR" altLang="ja-JP" sz="1700" b="1" dirty="0" err="1" smtClean="0">
                <a:solidFill>
                  <a:schemeClr val="tx1"/>
                </a:solidFill>
                <a:latin typeface="Arial"/>
                <a:ea typeface="ＭＳ Ｐゴシック" charset="-128"/>
                <a:cs typeface="Arial"/>
              </a:rPr>
              <a:t>tubulun</a:t>
            </a:r>
            <a:r>
              <a:rPr lang="tr-TR" altLang="ja-JP" sz="1700" b="1" dirty="0" smtClean="0">
                <a:solidFill>
                  <a:schemeClr val="tx1"/>
                </a:solidFill>
                <a:latin typeface="Arial"/>
                <a:ea typeface="ＭＳ Ｐゴシック" charset="-128"/>
                <a:cs typeface="Arial"/>
              </a:rPr>
              <a:t> S1-S2 </a:t>
            </a:r>
            <a:r>
              <a:rPr lang="tr-TR" altLang="ja-JP" sz="1700" b="1" dirty="0" err="1" smtClean="0">
                <a:solidFill>
                  <a:schemeClr val="tx1"/>
                </a:solidFill>
                <a:latin typeface="Arial"/>
                <a:ea typeface="ＭＳ Ｐゴシック" charset="-128"/>
                <a:cs typeface="Arial"/>
              </a:rPr>
              <a:t>segmentlerinden</a:t>
            </a:r>
            <a:r>
              <a:rPr lang="tr-TR" altLang="ja-JP" sz="1700" b="1" dirty="0" smtClean="0">
                <a:solidFill>
                  <a:schemeClr val="tx1"/>
                </a:solidFill>
                <a:latin typeface="Arial"/>
                <a:ea typeface="ＭＳ Ｐゴシック" charset="-128"/>
                <a:cs typeface="Arial"/>
              </a:rPr>
              <a:t> </a:t>
            </a:r>
            <a:r>
              <a:rPr lang="tr-TR" altLang="ja-JP" sz="1700" b="1" dirty="0" err="1" smtClean="0">
                <a:solidFill>
                  <a:schemeClr val="tx1"/>
                </a:solidFill>
                <a:latin typeface="Arial"/>
                <a:ea typeface="ＭＳ Ｐゴシック" charset="-128"/>
                <a:cs typeface="Arial"/>
              </a:rPr>
              <a:t>absorbe</a:t>
            </a:r>
            <a:r>
              <a:rPr lang="tr-TR" altLang="ja-JP" sz="1700" b="1" dirty="0" smtClean="0">
                <a:solidFill>
                  <a:schemeClr val="tx1"/>
                </a:solidFill>
                <a:latin typeface="Arial"/>
                <a:ea typeface="ＭＳ Ｐゴシック" charset="-128"/>
                <a:cs typeface="Arial"/>
              </a:rPr>
              <a:t> eder</a:t>
            </a:r>
          </a:p>
          <a:p>
            <a:pPr marL="273050" indent="-273050">
              <a:lnSpc>
                <a:spcPct val="80000"/>
              </a:lnSpc>
              <a:spcBef>
                <a:spcPct val="40000"/>
              </a:spcBef>
              <a:buFont typeface="Wingdings" pitchFamily="2" charset="2"/>
              <a:buChar char=""/>
            </a:pPr>
            <a:endParaRPr lang="tr-TR" sz="1700" dirty="0" smtClean="0">
              <a:latin typeface="Arial"/>
              <a:ea typeface="ＭＳ Ｐゴシック" charset="-128"/>
              <a:cs typeface="Arial"/>
            </a:endParaRPr>
          </a:p>
          <a:p>
            <a:pPr marL="273050" indent="-273050">
              <a:lnSpc>
                <a:spcPct val="80000"/>
              </a:lnSpc>
              <a:spcBef>
                <a:spcPct val="40000"/>
              </a:spcBef>
              <a:buFont typeface="Wingdings" pitchFamily="2" charset="2"/>
              <a:buChar char=""/>
            </a:pPr>
            <a:r>
              <a:rPr lang="en-US" sz="1700" dirty="0" smtClean="0">
                <a:latin typeface="Arial"/>
                <a:ea typeface="ＭＳ Ｐゴシック" charset="-128"/>
                <a:cs typeface="Arial"/>
              </a:rPr>
              <a:t>SGLT1 </a:t>
            </a:r>
            <a:r>
              <a:rPr lang="tr-TR" sz="1700" dirty="0" smtClean="0">
                <a:latin typeface="Arial"/>
                <a:ea typeface="ＭＳ Ｐゴシック" charset="-128"/>
                <a:cs typeface="Arial"/>
              </a:rPr>
              <a:t> kalan %10 glikozu S3 </a:t>
            </a:r>
            <a:r>
              <a:rPr lang="tr-TR" sz="1700" dirty="0" err="1" smtClean="0">
                <a:latin typeface="Arial"/>
                <a:ea typeface="ＭＳ Ｐゴシック" charset="-128"/>
                <a:cs typeface="Arial"/>
              </a:rPr>
              <a:t>segmentinden</a:t>
            </a:r>
            <a:r>
              <a:rPr lang="tr-TR" sz="1700" dirty="0" smtClean="0">
                <a:latin typeface="Arial"/>
                <a:ea typeface="ＭＳ Ｐゴシック" charset="-128"/>
                <a:cs typeface="Arial"/>
              </a:rPr>
              <a:t> </a:t>
            </a:r>
            <a:r>
              <a:rPr lang="tr-TR" sz="1700" dirty="0" err="1" smtClean="0">
                <a:latin typeface="Arial"/>
                <a:ea typeface="ＭＳ Ｐゴシック" charset="-128"/>
                <a:cs typeface="Arial"/>
              </a:rPr>
              <a:t>absorbe</a:t>
            </a:r>
            <a:r>
              <a:rPr lang="tr-TR" sz="1700" dirty="0" smtClean="0">
                <a:latin typeface="Arial"/>
                <a:ea typeface="ＭＳ Ｐゴシック" charset="-128"/>
                <a:cs typeface="Arial"/>
              </a:rPr>
              <a:t> eder</a:t>
            </a:r>
            <a:endParaRPr lang="en-US" sz="1700" dirty="0" smtClean="0">
              <a:latin typeface="Arial"/>
              <a:ea typeface="ＭＳ Ｐゴシック" charset="-128"/>
              <a:cs typeface="Arial"/>
            </a:endParaRPr>
          </a:p>
          <a:p>
            <a:pPr marL="273050" indent="-273050">
              <a:lnSpc>
                <a:spcPct val="80000"/>
              </a:lnSpc>
              <a:spcBef>
                <a:spcPct val="40000"/>
              </a:spcBef>
              <a:buFont typeface="Wingdings 2" pitchFamily="18" charset="2"/>
              <a:buNone/>
            </a:pPr>
            <a:endParaRPr lang="tr-TR" sz="1700" dirty="0" smtClean="0">
              <a:latin typeface="Arial"/>
              <a:ea typeface="ＭＳ Ｐゴシック" charset="-128"/>
              <a:cs typeface="Arial"/>
            </a:endParaRPr>
          </a:p>
          <a:p>
            <a:pPr marL="273050" indent="-273050">
              <a:lnSpc>
                <a:spcPct val="80000"/>
              </a:lnSpc>
              <a:spcBef>
                <a:spcPct val="40000"/>
              </a:spcBef>
              <a:buFont typeface="Wingdings" pitchFamily="2" charset="2"/>
              <a:buChar char=""/>
            </a:pPr>
            <a:r>
              <a:rPr lang="tr-TR" sz="1700" dirty="0" err="1" smtClean="0">
                <a:latin typeface="Arial"/>
                <a:ea typeface="ＭＳ Ｐゴシック" charset="-128"/>
                <a:cs typeface="Arial"/>
              </a:rPr>
              <a:t>Renal</a:t>
            </a:r>
            <a:r>
              <a:rPr lang="tr-TR" sz="1700" dirty="0" smtClean="0">
                <a:latin typeface="Arial"/>
                <a:ea typeface="ＭＳ Ｐゴシック" charset="-128"/>
                <a:cs typeface="Arial"/>
              </a:rPr>
              <a:t> eşik değeri olan 180 mg/</a:t>
            </a:r>
            <a:r>
              <a:rPr lang="tr-TR" sz="1700" dirty="0" err="1" smtClean="0">
                <a:latin typeface="Arial"/>
                <a:ea typeface="ＭＳ Ｐゴシック" charset="-128"/>
                <a:cs typeface="Arial"/>
              </a:rPr>
              <a:t>dl</a:t>
            </a:r>
            <a:r>
              <a:rPr lang="tr-TR" sz="1700" dirty="0" smtClean="0">
                <a:latin typeface="Arial"/>
                <a:ea typeface="ＭＳ Ｐゴシック" charset="-128"/>
                <a:cs typeface="Arial"/>
              </a:rPr>
              <a:t> (8-10 </a:t>
            </a:r>
            <a:r>
              <a:rPr lang="tr-TR" sz="1700" dirty="0" err="1" smtClean="0">
                <a:latin typeface="Arial"/>
                <a:ea typeface="ＭＳ Ｐゴシック" charset="-128"/>
                <a:cs typeface="Arial"/>
              </a:rPr>
              <a:t>mmol</a:t>
            </a:r>
            <a:r>
              <a:rPr lang="tr-TR" sz="1700" dirty="0" smtClean="0">
                <a:latin typeface="Arial"/>
                <a:ea typeface="ＭＳ Ｐゴシック" charset="-128"/>
                <a:cs typeface="Arial"/>
              </a:rPr>
              <a:t>/L) geçtiği zaman </a:t>
            </a:r>
            <a:r>
              <a:rPr lang="tr-TR" sz="1700" dirty="0" err="1" smtClean="0">
                <a:latin typeface="Arial"/>
                <a:ea typeface="ＭＳ Ｐゴシック" charset="-128"/>
                <a:cs typeface="Arial"/>
              </a:rPr>
              <a:t>glukozüri</a:t>
            </a:r>
            <a:r>
              <a:rPr lang="tr-TR" sz="1700" dirty="0" smtClean="0">
                <a:latin typeface="Arial"/>
                <a:ea typeface="ＭＳ Ｐゴシック" charset="-128"/>
                <a:cs typeface="Arial"/>
              </a:rPr>
              <a:t> saptanmaya başlar</a:t>
            </a:r>
          </a:p>
          <a:p>
            <a:pPr marL="273050" indent="-273050">
              <a:lnSpc>
                <a:spcPct val="80000"/>
              </a:lnSpc>
              <a:spcBef>
                <a:spcPct val="40000"/>
              </a:spcBef>
              <a:buFont typeface="Wingdings" pitchFamily="2" charset="2"/>
              <a:buChar char=""/>
            </a:pPr>
            <a:endParaRPr lang="tr-TR" sz="1700" dirty="0" smtClean="0">
              <a:latin typeface="Arial"/>
              <a:ea typeface="ＭＳ Ｐゴシック" charset="-128"/>
              <a:cs typeface="Arial"/>
            </a:endParaRPr>
          </a:p>
          <a:p>
            <a:pPr marL="273050" indent="-273050">
              <a:lnSpc>
                <a:spcPct val="80000"/>
              </a:lnSpc>
              <a:spcBef>
                <a:spcPct val="40000"/>
              </a:spcBef>
              <a:buFont typeface="Wingdings" pitchFamily="2" charset="2"/>
              <a:buChar char=""/>
            </a:pPr>
            <a:r>
              <a:rPr lang="en-US" sz="1700" b="1" dirty="0" smtClean="0">
                <a:latin typeface="Arial"/>
                <a:ea typeface="ＭＳ Ｐゴシック" charset="-128"/>
                <a:cs typeface="Arial"/>
              </a:rPr>
              <a:t>H</a:t>
            </a:r>
            <a:r>
              <a:rPr lang="tr-TR" sz="1700" b="1" dirty="0" err="1" smtClean="0">
                <a:latin typeface="Arial"/>
                <a:ea typeface="ＭＳ Ｐゴシック" charset="-128"/>
                <a:cs typeface="Arial"/>
              </a:rPr>
              <a:t>iperglisemi</a:t>
            </a:r>
            <a:r>
              <a:rPr lang="tr-TR" sz="1700" b="1" dirty="0" smtClean="0">
                <a:latin typeface="Arial"/>
                <a:ea typeface="ＭＳ Ｐゴシック" charset="-128"/>
                <a:cs typeface="Arial"/>
              </a:rPr>
              <a:t> durumunda SGLT2 ekspresyonu artar</a:t>
            </a:r>
          </a:p>
          <a:p>
            <a:pPr marL="273050" indent="-273050">
              <a:lnSpc>
                <a:spcPct val="80000"/>
              </a:lnSpc>
              <a:spcBef>
                <a:spcPct val="40000"/>
              </a:spcBef>
              <a:buFont typeface="Wingdings" pitchFamily="2" charset="2"/>
              <a:buChar char=""/>
            </a:pPr>
            <a:endParaRPr lang="tr-TR" sz="1700" dirty="0" smtClean="0">
              <a:latin typeface="Arial"/>
              <a:ea typeface="ＭＳ Ｐゴシック" charset="-128"/>
              <a:cs typeface="Arial"/>
            </a:endParaRPr>
          </a:p>
        </p:txBody>
      </p:sp>
      <p:sp>
        <p:nvSpPr>
          <p:cNvPr id="6" name="5 Başlık"/>
          <p:cNvSpPr>
            <a:spLocks noGrp="1"/>
          </p:cNvSpPr>
          <p:nvPr>
            <p:ph type="title"/>
          </p:nvPr>
        </p:nvSpPr>
        <p:spPr>
          <a:xfrm>
            <a:off x="357158" y="214290"/>
            <a:ext cx="8385205" cy="642942"/>
          </a:xfrm>
          <a:solidFill>
            <a:schemeClr val="accent4"/>
          </a:solidFill>
          <a:ln w="76200">
            <a:solidFill>
              <a:schemeClr val="accent3">
                <a:lumMod val="50000"/>
              </a:schemeClr>
            </a:solidFill>
          </a:ln>
        </p:spPr>
        <p:txBody>
          <a:bodyPr/>
          <a:lstStyle/>
          <a:p>
            <a:r>
              <a:rPr lang="tr-TR" sz="3200" b="1" dirty="0" err="1" smtClean="0">
                <a:solidFill>
                  <a:schemeClr val="tx1"/>
                </a:solidFill>
              </a:rPr>
              <a:t>Renal</a:t>
            </a:r>
            <a:r>
              <a:rPr lang="tr-TR" sz="3200" b="1" dirty="0" smtClean="0">
                <a:solidFill>
                  <a:schemeClr val="tx1"/>
                </a:solidFill>
              </a:rPr>
              <a:t> </a:t>
            </a:r>
            <a:r>
              <a:rPr lang="tr-TR" sz="3200" b="1" dirty="0" err="1" smtClean="0">
                <a:solidFill>
                  <a:schemeClr val="tx1"/>
                </a:solidFill>
              </a:rPr>
              <a:t>tubuler</a:t>
            </a:r>
            <a:r>
              <a:rPr lang="tr-TR" sz="3200" b="1" dirty="0" smtClean="0">
                <a:solidFill>
                  <a:schemeClr val="tx1"/>
                </a:solidFill>
              </a:rPr>
              <a:t> </a:t>
            </a:r>
            <a:r>
              <a:rPr lang="tr-TR" sz="3200" b="1" dirty="0" err="1" smtClean="0">
                <a:solidFill>
                  <a:schemeClr val="tx1"/>
                </a:solidFill>
              </a:rPr>
              <a:t>Glc</a:t>
            </a:r>
            <a:r>
              <a:rPr lang="tr-TR" sz="3200" b="1" dirty="0" smtClean="0">
                <a:solidFill>
                  <a:schemeClr val="tx1"/>
                </a:solidFill>
              </a:rPr>
              <a:t> </a:t>
            </a:r>
            <a:r>
              <a:rPr lang="tr-TR" sz="3200" b="1" dirty="0" err="1" smtClean="0">
                <a:solidFill>
                  <a:schemeClr val="tx1"/>
                </a:solidFill>
              </a:rPr>
              <a:t>reabsorbsiyonu</a:t>
            </a:r>
            <a:endParaRPr lang="tr-TR" sz="3200" b="1" dirty="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4"/>
          </a:solidFill>
          <a:ln w="76200">
            <a:solidFill>
              <a:schemeClr val="accent3">
                <a:lumMod val="50000"/>
              </a:schemeClr>
            </a:solidFill>
          </a:ln>
          <a:extLst>
            <a:ext uri="{FAA26D3D-D897-4be2-8F04-BA451C77F1D7}">
              <ma14:placeholderFlag xmlns:ma14="http://schemas.microsoft.com/office/mac/drawingml/2011/main" xmlns="" val="1"/>
            </a:ext>
          </a:extLst>
        </p:spPr>
        <p:txBody>
          <a:bodyPr rtlCol="0">
            <a:noAutofit/>
            <a:scene3d>
              <a:camera prst="orthographicFront"/>
              <a:lightRig rig="threePt" dir="t">
                <a:rot lat="0" lon="0" rev="4800000"/>
              </a:lightRig>
            </a:scene3d>
          </a:bodyPr>
          <a:lstStyle/>
          <a:p>
            <a:pPr fontAlgn="auto">
              <a:spcAft>
                <a:spcPts val="0"/>
              </a:spcAft>
              <a:defRPr/>
            </a:pPr>
            <a:r>
              <a:rPr lang="tr-TR" sz="2800" b="1" dirty="0" smtClean="0">
                <a:solidFill>
                  <a:schemeClr val="tx1"/>
                </a:solidFill>
                <a:ea typeface="+mj-ea"/>
              </a:rPr>
              <a:t>SGLT2 inhibitörlerinin yan etkileri</a:t>
            </a:r>
            <a:endParaRPr lang="tr-TR" sz="2800" b="1" dirty="0">
              <a:solidFill>
                <a:schemeClr val="tx1"/>
              </a:solidFill>
              <a:ea typeface="+mj-ea"/>
            </a:endParaRPr>
          </a:p>
        </p:txBody>
      </p:sp>
      <p:sp>
        <p:nvSpPr>
          <p:cNvPr id="3" name="2 İçerik Yer Tutucusu"/>
          <p:cNvSpPr>
            <a:spLocks noGrp="1"/>
          </p:cNvSpPr>
          <p:nvPr>
            <p:ph idx="1"/>
          </p:nvPr>
        </p:nvSpPr>
        <p:spPr>
          <a:xfrm>
            <a:off x="457200" y="1775191"/>
            <a:ext cx="8229600" cy="4439891"/>
          </a:xfrm>
          <a:ln w="76200">
            <a:solidFill>
              <a:schemeClr val="accent2">
                <a:lumMod val="60000"/>
                <a:lumOff val="40000"/>
              </a:schemeClr>
            </a:solidFill>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txBody>
          <a:bodyPr rtlCol="0">
            <a:normAutofit fontScale="85000" lnSpcReduction="20000"/>
          </a:bodyPr>
          <a:lstStyle/>
          <a:p>
            <a:r>
              <a:rPr lang="tr-TR" dirty="0" err="1">
                <a:solidFill>
                  <a:srgbClr val="000000"/>
                </a:solidFill>
                <a:latin typeface="Arial"/>
                <a:cs typeface="Arial"/>
              </a:rPr>
              <a:t>Poliüri</a:t>
            </a:r>
            <a:r>
              <a:rPr lang="tr-TR" dirty="0">
                <a:solidFill>
                  <a:srgbClr val="000000"/>
                </a:solidFill>
                <a:latin typeface="Arial"/>
                <a:cs typeface="Arial"/>
              </a:rPr>
              <a:t> </a:t>
            </a:r>
            <a:endParaRPr lang="tr-TR" dirty="0" smtClean="0">
              <a:solidFill>
                <a:srgbClr val="000000"/>
              </a:solidFill>
              <a:latin typeface="Arial"/>
              <a:cs typeface="Arial"/>
            </a:endParaRPr>
          </a:p>
          <a:p>
            <a:r>
              <a:rPr lang="tr-TR" dirty="0" smtClean="0">
                <a:solidFill>
                  <a:srgbClr val="000000"/>
                </a:solidFill>
                <a:latin typeface="Arial"/>
                <a:cs typeface="Arial"/>
              </a:rPr>
              <a:t>Sıvı kaybı</a:t>
            </a:r>
          </a:p>
          <a:p>
            <a:r>
              <a:rPr lang="tr-TR" dirty="0" smtClean="0">
                <a:solidFill>
                  <a:srgbClr val="000000"/>
                </a:solidFill>
                <a:latin typeface="Arial"/>
                <a:cs typeface="Arial"/>
              </a:rPr>
              <a:t>Hipotansiyon</a:t>
            </a:r>
          </a:p>
          <a:p>
            <a:r>
              <a:rPr lang="tr-TR" dirty="0" err="1" smtClean="0">
                <a:solidFill>
                  <a:srgbClr val="000000"/>
                </a:solidFill>
                <a:latin typeface="Arial"/>
                <a:cs typeface="Arial"/>
              </a:rPr>
              <a:t>Öglisemik</a:t>
            </a:r>
            <a:r>
              <a:rPr lang="tr-TR" dirty="0" smtClean="0">
                <a:solidFill>
                  <a:srgbClr val="000000"/>
                </a:solidFill>
                <a:latin typeface="Arial"/>
                <a:cs typeface="Arial"/>
              </a:rPr>
              <a:t> </a:t>
            </a:r>
            <a:r>
              <a:rPr lang="tr-TR" dirty="0" err="1" smtClean="0">
                <a:solidFill>
                  <a:srgbClr val="000000"/>
                </a:solidFill>
                <a:latin typeface="Arial"/>
                <a:cs typeface="Arial"/>
              </a:rPr>
              <a:t>ketoasidoz</a:t>
            </a:r>
            <a:endParaRPr lang="tr-TR" dirty="0" smtClean="0">
              <a:solidFill>
                <a:srgbClr val="000000"/>
              </a:solidFill>
              <a:latin typeface="Arial"/>
              <a:cs typeface="Arial"/>
            </a:endParaRPr>
          </a:p>
          <a:p>
            <a:r>
              <a:rPr lang="tr-TR" dirty="0" smtClean="0">
                <a:solidFill>
                  <a:srgbClr val="000000"/>
                </a:solidFill>
                <a:latin typeface="Arial"/>
                <a:cs typeface="Arial"/>
              </a:rPr>
              <a:t>Baş dönmesi</a:t>
            </a:r>
          </a:p>
          <a:p>
            <a:r>
              <a:rPr lang="tr-TR" dirty="0" smtClean="0">
                <a:solidFill>
                  <a:srgbClr val="000000"/>
                </a:solidFill>
                <a:latin typeface="Arial"/>
                <a:cs typeface="Arial"/>
              </a:rPr>
              <a:t>LDL</a:t>
            </a:r>
            <a:r>
              <a:rPr lang="tr-TR" dirty="0">
                <a:solidFill>
                  <a:srgbClr val="000000"/>
                </a:solidFill>
                <a:latin typeface="Arial"/>
                <a:cs typeface="Arial"/>
              </a:rPr>
              <a:t>-kolesterol ve serum </a:t>
            </a:r>
            <a:r>
              <a:rPr lang="tr-TR" dirty="0" err="1">
                <a:solidFill>
                  <a:srgbClr val="000000"/>
                </a:solidFill>
                <a:latin typeface="Arial"/>
                <a:cs typeface="Arial"/>
              </a:rPr>
              <a:t>kreatinin</a:t>
            </a:r>
            <a:r>
              <a:rPr lang="tr-TR" dirty="0">
                <a:solidFill>
                  <a:srgbClr val="000000"/>
                </a:solidFill>
                <a:latin typeface="Arial"/>
                <a:cs typeface="Arial"/>
              </a:rPr>
              <a:t> düzeylerinde bir miktar (başlangıçta geçici olarak) artış </a:t>
            </a:r>
            <a:endParaRPr lang="tr-TR" dirty="0" smtClean="0">
              <a:solidFill>
                <a:srgbClr val="000000"/>
              </a:solidFill>
              <a:latin typeface="Arial"/>
              <a:cs typeface="Arial"/>
            </a:endParaRPr>
          </a:p>
          <a:p>
            <a:r>
              <a:rPr lang="tr-TR" dirty="0" err="1" smtClean="0">
                <a:solidFill>
                  <a:srgbClr val="000000"/>
                </a:solidFill>
                <a:latin typeface="Arial"/>
                <a:cs typeface="Arial"/>
              </a:rPr>
              <a:t>Genitoüriner</a:t>
            </a:r>
            <a:r>
              <a:rPr lang="tr-TR" dirty="0" smtClean="0">
                <a:solidFill>
                  <a:srgbClr val="000000"/>
                </a:solidFill>
                <a:latin typeface="Arial"/>
                <a:cs typeface="Arial"/>
              </a:rPr>
              <a:t> </a:t>
            </a:r>
            <a:r>
              <a:rPr lang="tr-TR" dirty="0">
                <a:solidFill>
                  <a:srgbClr val="000000"/>
                </a:solidFill>
                <a:latin typeface="Arial"/>
                <a:cs typeface="Arial"/>
              </a:rPr>
              <a:t>enfeksiyonlar: Özellikle kadınlarda </a:t>
            </a:r>
            <a:endParaRPr lang="tr-TR" dirty="0" smtClean="0">
              <a:solidFill>
                <a:srgbClr val="000000"/>
              </a:solidFill>
              <a:latin typeface="Arial"/>
              <a:cs typeface="Arial"/>
            </a:endParaRPr>
          </a:p>
          <a:p>
            <a:r>
              <a:rPr lang="tr-TR" dirty="0" err="1" smtClean="0">
                <a:solidFill>
                  <a:srgbClr val="000000"/>
                </a:solidFill>
                <a:latin typeface="Arial"/>
                <a:cs typeface="Arial"/>
              </a:rPr>
              <a:t>Major</a:t>
            </a:r>
            <a:r>
              <a:rPr lang="tr-TR" dirty="0" smtClean="0">
                <a:solidFill>
                  <a:srgbClr val="000000"/>
                </a:solidFill>
                <a:latin typeface="Arial"/>
                <a:cs typeface="Arial"/>
              </a:rPr>
              <a:t> </a:t>
            </a:r>
            <a:r>
              <a:rPr lang="tr-TR" dirty="0">
                <a:solidFill>
                  <a:srgbClr val="000000"/>
                </a:solidFill>
                <a:latin typeface="Arial"/>
                <a:cs typeface="Arial"/>
              </a:rPr>
              <a:t>cerrahi (3-4 gün önce), ciddi hastalık veya enfeksiyon durumlarında </a:t>
            </a:r>
            <a:r>
              <a:rPr lang="tr-TR" dirty="0" smtClean="0">
                <a:solidFill>
                  <a:srgbClr val="000000"/>
                </a:solidFill>
                <a:latin typeface="Arial"/>
                <a:cs typeface="Arial"/>
              </a:rPr>
              <a:t>kesilmesi </a:t>
            </a:r>
            <a:r>
              <a:rPr lang="tr-TR" dirty="0">
                <a:solidFill>
                  <a:srgbClr val="000000"/>
                </a:solidFill>
                <a:latin typeface="Arial"/>
                <a:cs typeface="Arial"/>
              </a:rPr>
              <a:t>önerilmektedir.</a:t>
            </a:r>
            <a:endParaRPr lang="tr-TR" sz="3600" dirty="0">
              <a:solidFill>
                <a:srgbClr val="000000"/>
              </a:solidFill>
              <a:latin typeface="Arial"/>
              <a:cs typeface="Aria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accent4"/>
          </a:solidFill>
          <a:ln w="76200">
            <a:solidFill>
              <a:schemeClr val="accent3">
                <a:lumMod val="50000"/>
              </a:schemeClr>
            </a:solidFill>
          </a:ln>
          <a:extLst>
            <a:ext uri="{FAA26D3D-D897-4be2-8F04-BA451C77F1D7}">
              <ma14:placeholderFlag xmlns:ma14="http://schemas.microsoft.com/office/mac/drawingml/2011/main" xmlns="" val="1"/>
            </a:ext>
          </a:extLst>
        </p:spPr>
        <p:txBody>
          <a:bodyPr rtlCol="0">
            <a:noAutofit/>
            <a:scene3d>
              <a:camera prst="orthographicFront"/>
              <a:lightRig rig="threePt" dir="t">
                <a:rot lat="0" lon="0" rev="4800000"/>
              </a:lightRig>
            </a:scene3d>
          </a:bodyPr>
          <a:lstStyle/>
          <a:p>
            <a:pPr fontAlgn="auto">
              <a:spcAft>
                <a:spcPts val="0"/>
              </a:spcAft>
              <a:defRPr/>
            </a:pPr>
            <a:r>
              <a:rPr lang="tr-TR" sz="2800" b="1" dirty="0" smtClean="0">
                <a:solidFill>
                  <a:schemeClr val="tx1"/>
                </a:solidFill>
                <a:latin typeface="Arial"/>
                <a:ea typeface="+mj-ea"/>
                <a:cs typeface="Arial"/>
              </a:rPr>
              <a:t>SGLT2 inhibitörlerinin </a:t>
            </a:r>
            <a:r>
              <a:rPr lang="tr-TR" sz="2800" b="1" dirty="0" err="1" smtClean="0">
                <a:solidFill>
                  <a:schemeClr val="tx1"/>
                </a:solidFill>
                <a:latin typeface="Arial"/>
                <a:ea typeface="+mj-ea"/>
                <a:cs typeface="Arial"/>
              </a:rPr>
              <a:t>kontrendikasyonları</a:t>
            </a:r>
            <a:endParaRPr lang="tr-TR" sz="2800" b="1" dirty="0">
              <a:solidFill>
                <a:schemeClr val="tx1"/>
              </a:solidFill>
              <a:latin typeface="Arial"/>
              <a:ea typeface="+mj-ea"/>
              <a:cs typeface="Arial"/>
            </a:endParaRPr>
          </a:p>
        </p:txBody>
      </p:sp>
      <p:sp>
        <p:nvSpPr>
          <p:cNvPr id="3" name="2 İçerik Yer Tutucusu"/>
          <p:cNvSpPr>
            <a:spLocks noGrp="1"/>
          </p:cNvSpPr>
          <p:nvPr>
            <p:ph idx="1"/>
          </p:nvPr>
        </p:nvSpPr>
        <p:spPr>
          <a:xfrm>
            <a:off x="457200" y="1775191"/>
            <a:ext cx="8229600" cy="4439891"/>
          </a:xfrm>
          <a:ln w="76200">
            <a:solidFill>
              <a:schemeClr val="accent2">
                <a:lumMod val="60000"/>
                <a:lumOff val="40000"/>
              </a:schemeClr>
            </a:solidFill>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txBody>
          <a:bodyPr rtlCol="0">
            <a:normAutofit/>
          </a:bodyPr>
          <a:lstStyle/>
          <a:p>
            <a:endParaRPr lang="tr-TR" dirty="0" smtClean="0"/>
          </a:p>
          <a:p>
            <a:r>
              <a:rPr lang="tr-TR" b="1" dirty="0" smtClean="0">
                <a:solidFill>
                  <a:srgbClr val="000000"/>
                </a:solidFill>
                <a:latin typeface="Arial"/>
                <a:cs typeface="Arial"/>
              </a:rPr>
              <a:t>Son </a:t>
            </a:r>
            <a:r>
              <a:rPr lang="tr-TR" b="1" dirty="0">
                <a:solidFill>
                  <a:srgbClr val="000000"/>
                </a:solidFill>
                <a:latin typeface="Arial"/>
                <a:cs typeface="Arial"/>
              </a:rPr>
              <a:t>dönem böbrek yetersizliği olan hastalarda </a:t>
            </a:r>
            <a:r>
              <a:rPr lang="tr-TR" b="1" dirty="0" smtClean="0">
                <a:solidFill>
                  <a:srgbClr val="000000"/>
                </a:solidFill>
                <a:latin typeface="Arial"/>
                <a:cs typeface="Arial"/>
              </a:rPr>
              <a:t>kullanılmamalıdır</a:t>
            </a:r>
            <a:endParaRPr lang="tr-TR" sz="3600" b="1" dirty="0">
              <a:solidFill>
                <a:srgbClr val="000000"/>
              </a:solidFill>
              <a:latin typeface="Arial"/>
              <a:cs typeface="Arial"/>
            </a:endParaRPr>
          </a:p>
          <a:p>
            <a:r>
              <a:rPr lang="tr-TR" b="1" dirty="0" smtClean="0">
                <a:solidFill>
                  <a:srgbClr val="000000"/>
                </a:solidFill>
                <a:latin typeface="Arial"/>
                <a:cs typeface="Arial"/>
              </a:rPr>
              <a:t>Tip </a:t>
            </a:r>
            <a:r>
              <a:rPr lang="tr-TR" b="1" dirty="0">
                <a:solidFill>
                  <a:srgbClr val="000000"/>
                </a:solidFill>
                <a:latin typeface="Arial"/>
                <a:cs typeface="Arial"/>
              </a:rPr>
              <a:t>1 diyabet</a:t>
            </a:r>
            <a:endParaRPr lang="tr-TR" sz="3600" b="1" dirty="0">
              <a:solidFill>
                <a:srgbClr val="000000"/>
              </a:solidFill>
              <a:latin typeface="Arial"/>
              <a:cs typeface="Arial"/>
            </a:endParaRPr>
          </a:p>
          <a:p>
            <a:r>
              <a:rPr lang="tr-TR" b="1" dirty="0" smtClean="0">
                <a:solidFill>
                  <a:srgbClr val="000000"/>
                </a:solidFill>
                <a:latin typeface="Arial"/>
                <a:cs typeface="Arial"/>
              </a:rPr>
              <a:t>Gebelik </a:t>
            </a:r>
            <a:r>
              <a:rPr lang="tr-TR" b="1" dirty="0">
                <a:solidFill>
                  <a:srgbClr val="000000"/>
                </a:solidFill>
                <a:latin typeface="Arial"/>
                <a:cs typeface="Arial"/>
              </a:rPr>
              <a:t>ve </a:t>
            </a:r>
            <a:r>
              <a:rPr lang="tr-TR" b="1" dirty="0" err="1" smtClean="0">
                <a:solidFill>
                  <a:srgbClr val="000000"/>
                </a:solidFill>
                <a:latin typeface="Arial"/>
                <a:cs typeface="Arial"/>
              </a:rPr>
              <a:t>laktasyon</a:t>
            </a:r>
            <a:endParaRPr lang="tr-TR" sz="3600" b="1" dirty="0">
              <a:solidFill>
                <a:srgbClr val="000000"/>
              </a:solidFill>
              <a:latin typeface="Arial"/>
              <a:cs typeface="Arial"/>
            </a:endParaRPr>
          </a:p>
          <a:p>
            <a:pPr lvl="6">
              <a:buFont typeface="Wingdings"/>
              <a:buNone/>
              <a:defRPr/>
            </a:pPr>
            <a:endParaRPr lang="tr-TR" dirty="0"/>
          </a:p>
        </p:txBody>
      </p:sp>
    </p:spTree>
    <p:extLst>
      <p:ext uri="{BB962C8B-B14F-4D97-AF65-F5344CB8AC3E}">
        <p14:creationId xmlns:p14="http://schemas.microsoft.com/office/powerpoint/2010/main" val="335850105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azhar.tuna\Desktop\AntihyperglycemcthrpyT2DM.gif"/>
          <p:cNvPicPr>
            <a:picLocks noGrp="1" noChangeAspect="1" noChangeArrowheads="1"/>
          </p:cNvPicPr>
          <p:nvPr>
            <p:ph idx="1"/>
          </p:nvPr>
        </p:nvPicPr>
        <p:blipFill>
          <a:blip r:embed="rId2"/>
          <a:srcRect/>
          <a:stretch>
            <a:fillRect/>
          </a:stretch>
        </p:blipFill>
        <p:spPr>
          <a:xfrm>
            <a:off x="500063" y="260648"/>
            <a:ext cx="8218487" cy="6264695"/>
          </a:xfrm>
          <a:noFill/>
        </p:spPr>
      </p:pic>
    </p:spTree>
    <p:extLst>
      <p:ext uri="{BB962C8B-B14F-4D97-AF65-F5344CB8AC3E}">
        <p14:creationId xmlns:p14="http://schemas.microsoft.com/office/powerpoint/2010/main" val="60950267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t="-6170" b="-6170"/>
          <a:stretch>
            <a:fillRect/>
          </a:stretch>
        </p:blipFill>
        <p:spPr/>
      </p:pic>
    </p:spTree>
    <p:extLst>
      <p:ext uri="{BB962C8B-B14F-4D97-AF65-F5344CB8AC3E}">
        <p14:creationId xmlns:p14="http://schemas.microsoft.com/office/powerpoint/2010/main" val="349043381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l="-23265" r="-23265"/>
          <a:stretch>
            <a:fillRect/>
          </a:stretch>
        </p:blipFill>
        <p:spPr/>
      </p:pic>
    </p:spTree>
    <p:extLst>
      <p:ext uri="{BB962C8B-B14F-4D97-AF65-F5344CB8AC3E}">
        <p14:creationId xmlns:p14="http://schemas.microsoft.com/office/powerpoint/2010/main" val="90743576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86" name="Rectangle 2"/>
          <p:cNvSpPr>
            <a:spLocks noGrp="1" noChangeArrowheads="1"/>
          </p:cNvSpPr>
          <p:nvPr>
            <p:ph type="title" idx="4294967295"/>
          </p:nvPr>
        </p:nvSpPr>
        <p:spPr>
          <a:xfrm>
            <a:off x="357188" y="152400"/>
            <a:ext cx="8286750" cy="919163"/>
          </a:xfrm>
          <a:solidFill>
            <a:srgbClr val="FFC000"/>
          </a:solidFill>
          <a:ln w="76200">
            <a:solidFill>
              <a:schemeClr val="accent3">
                <a:lumMod val="50000"/>
              </a:schemeClr>
            </a:solidFill>
          </a:ln>
        </p:spPr>
        <p:txBody>
          <a:bodyPr/>
          <a:lstStyle/>
          <a:p>
            <a:pPr eaLnBrk="1" hangingPunct="1"/>
            <a:r>
              <a:rPr lang="tr-TR" sz="2800" b="1" smtClean="0">
                <a:solidFill>
                  <a:schemeClr val="tx1"/>
                </a:solidFill>
                <a:latin typeface="Arial" pitchFamily="34" charset="0"/>
                <a:ea typeface="ＭＳ Ｐゴシック" charset="-128"/>
                <a:cs typeface="Arial" pitchFamily="34" charset="0"/>
              </a:rPr>
              <a:t>OAD Kullanım Temel Prensipleri Sonuç</a:t>
            </a:r>
          </a:p>
        </p:txBody>
      </p:sp>
      <p:sp>
        <p:nvSpPr>
          <p:cNvPr id="173059" name="Rectangle 3"/>
          <p:cNvSpPr>
            <a:spLocks noGrp="1" noChangeArrowheads="1"/>
          </p:cNvSpPr>
          <p:nvPr>
            <p:ph type="body" sz="half" idx="4294967295"/>
          </p:nvPr>
        </p:nvSpPr>
        <p:spPr>
          <a:xfrm>
            <a:off x="357188" y="1857375"/>
            <a:ext cx="8215312" cy="4739977"/>
          </a:xfrm>
          <a:ln w="76200">
            <a:solidFill>
              <a:schemeClr val="accent2">
                <a:lumMod val="60000"/>
                <a:lumOff val="40000"/>
              </a:schemeClr>
            </a:solidFill>
          </a:ln>
        </p:spPr>
        <p:txBody>
          <a:bodyPr/>
          <a:lstStyle/>
          <a:p>
            <a:pPr eaLnBrk="1" hangingPunct="1">
              <a:lnSpc>
                <a:spcPct val="114000"/>
              </a:lnSpc>
            </a:pPr>
            <a:r>
              <a:rPr lang="tr-TR" sz="1600" b="1" dirty="0" smtClean="0">
                <a:solidFill>
                  <a:schemeClr val="tx1"/>
                </a:solidFill>
                <a:latin typeface="Arial"/>
                <a:ea typeface="ＭＳ Ｐゴシック" charset="-128"/>
                <a:cs typeface="Arial"/>
              </a:rPr>
              <a:t>Diyabet tedavisi bireysel olmalı</a:t>
            </a:r>
          </a:p>
          <a:p>
            <a:pPr eaLnBrk="1" hangingPunct="1">
              <a:lnSpc>
                <a:spcPct val="114000"/>
              </a:lnSpc>
            </a:pPr>
            <a:r>
              <a:rPr lang="tr-TR" sz="1600" b="1" dirty="0" smtClean="0">
                <a:solidFill>
                  <a:schemeClr val="tx1"/>
                </a:solidFill>
                <a:latin typeface="Arial"/>
                <a:ea typeface="ＭＳ Ｐゴシック" charset="-128"/>
                <a:cs typeface="Arial"/>
              </a:rPr>
              <a:t>OAD ufak dozlarda başla</a:t>
            </a:r>
          </a:p>
          <a:p>
            <a:pPr eaLnBrk="1" hangingPunct="1">
              <a:lnSpc>
                <a:spcPct val="114000"/>
              </a:lnSpc>
            </a:pPr>
            <a:r>
              <a:rPr lang="tr-TR" sz="1600" b="1" dirty="0" smtClean="0">
                <a:solidFill>
                  <a:schemeClr val="tx1"/>
                </a:solidFill>
                <a:latin typeface="Arial"/>
                <a:ea typeface="ＭＳ Ｐゴシック" charset="-128"/>
                <a:cs typeface="Arial"/>
              </a:rPr>
              <a:t>Hedef </a:t>
            </a:r>
            <a:r>
              <a:rPr lang="tr-TR" sz="1600" b="1" dirty="0" err="1" smtClean="0">
                <a:solidFill>
                  <a:schemeClr val="tx1"/>
                </a:solidFill>
                <a:latin typeface="Arial"/>
                <a:ea typeface="ＭＳ Ｐゴシック" charset="-128"/>
                <a:cs typeface="Arial"/>
              </a:rPr>
              <a:t>glisemiden</a:t>
            </a:r>
            <a:r>
              <a:rPr lang="tr-TR" sz="1600" b="1" dirty="0" smtClean="0">
                <a:solidFill>
                  <a:schemeClr val="tx1"/>
                </a:solidFill>
                <a:latin typeface="Arial"/>
                <a:ea typeface="ＭＳ Ｐゴシック" charset="-128"/>
                <a:cs typeface="Arial"/>
              </a:rPr>
              <a:t> uzaklaştıkça kombinasyona yatkın ol</a:t>
            </a:r>
          </a:p>
          <a:p>
            <a:pPr eaLnBrk="1" hangingPunct="1">
              <a:lnSpc>
                <a:spcPct val="114000"/>
              </a:lnSpc>
            </a:pPr>
            <a:r>
              <a:rPr lang="tr-TR" sz="1600" b="1" dirty="0" smtClean="0">
                <a:solidFill>
                  <a:schemeClr val="folHlink"/>
                </a:solidFill>
                <a:latin typeface="Arial"/>
                <a:ea typeface="ＭＳ Ｐゴシック" charset="-128"/>
                <a:cs typeface="Arial"/>
              </a:rPr>
              <a:t>Hedef HbA1c:</a:t>
            </a:r>
            <a:r>
              <a:rPr lang="tr-TR" sz="1600" b="1" dirty="0" smtClean="0">
                <a:latin typeface="Arial"/>
                <a:ea typeface="ＭＳ Ｐゴシック" charset="-128"/>
                <a:cs typeface="Arial"/>
              </a:rPr>
              <a:t> </a:t>
            </a:r>
            <a:r>
              <a:rPr lang="tr-TR" sz="1600" b="1" dirty="0" smtClean="0">
                <a:solidFill>
                  <a:schemeClr val="tx1"/>
                </a:solidFill>
                <a:latin typeface="Arial"/>
                <a:ea typeface="ＭＳ Ｐゴシック" charset="-128"/>
                <a:cs typeface="Arial"/>
              </a:rPr>
              <a:t>%7 altını hedefle (gebelik planı %6-6.5)</a:t>
            </a:r>
          </a:p>
          <a:p>
            <a:pPr eaLnBrk="1" hangingPunct="1">
              <a:lnSpc>
                <a:spcPct val="114000"/>
              </a:lnSpc>
            </a:pPr>
            <a:r>
              <a:rPr lang="tr-TR" sz="1600" b="1" dirty="0" smtClean="0">
                <a:solidFill>
                  <a:schemeClr val="folHlink"/>
                </a:solidFill>
                <a:latin typeface="Arial"/>
                <a:ea typeface="ＭＳ Ｐゴシック" charset="-128"/>
                <a:cs typeface="Arial"/>
              </a:rPr>
              <a:t>3 ayda HbA1c:</a:t>
            </a:r>
            <a:r>
              <a:rPr lang="tr-TR" sz="1600" b="1" dirty="0" smtClean="0">
                <a:latin typeface="Arial"/>
                <a:ea typeface="ＭＳ Ｐゴシック" charset="-128"/>
                <a:cs typeface="Arial"/>
              </a:rPr>
              <a:t> </a:t>
            </a:r>
            <a:r>
              <a:rPr lang="tr-TR" sz="1600" b="1" dirty="0" smtClean="0">
                <a:solidFill>
                  <a:schemeClr val="tx1"/>
                </a:solidFill>
                <a:latin typeface="Arial"/>
                <a:ea typeface="ＭＳ Ｐゴシック" charset="-128"/>
                <a:cs typeface="Arial"/>
              </a:rPr>
              <a:t>hedefte değilse kombinasyon uygula</a:t>
            </a:r>
          </a:p>
          <a:p>
            <a:pPr eaLnBrk="1" hangingPunct="1">
              <a:lnSpc>
                <a:spcPct val="114000"/>
              </a:lnSpc>
            </a:pPr>
            <a:r>
              <a:rPr lang="tr-TR" sz="1600" b="1" dirty="0" smtClean="0">
                <a:solidFill>
                  <a:schemeClr val="tx1"/>
                </a:solidFill>
                <a:latin typeface="Arial"/>
                <a:ea typeface="ＭＳ Ｐゴシック" charset="-128"/>
                <a:cs typeface="Arial"/>
              </a:rPr>
              <a:t>Yaşam beklentisi düşük</a:t>
            </a:r>
          </a:p>
          <a:p>
            <a:pPr eaLnBrk="1" hangingPunct="1">
              <a:lnSpc>
                <a:spcPct val="114000"/>
              </a:lnSpc>
            </a:pPr>
            <a:r>
              <a:rPr lang="tr-TR" sz="1600" b="1" dirty="0" smtClean="0">
                <a:solidFill>
                  <a:schemeClr val="tx1"/>
                </a:solidFill>
                <a:latin typeface="Arial"/>
                <a:ea typeface="ＭＳ Ｐゴシック" charset="-128"/>
                <a:cs typeface="Arial"/>
              </a:rPr>
              <a:t>Diyabet süresi uzun</a:t>
            </a:r>
          </a:p>
          <a:p>
            <a:pPr eaLnBrk="1" hangingPunct="1">
              <a:lnSpc>
                <a:spcPct val="114000"/>
              </a:lnSpc>
            </a:pPr>
            <a:r>
              <a:rPr lang="tr-TR" sz="1600" b="1" dirty="0" smtClean="0">
                <a:solidFill>
                  <a:schemeClr val="tx1"/>
                </a:solidFill>
                <a:latin typeface="Arial"/>
                <a:ea typeface="ＭＳ Ｐゴシック" charset="-128"/>
                <a:cs typeface="Arial"/>
              </a:rPr>
              <a:t>Tekrarlayan ciddi hipoglisemi atakları</a:t>
            </a:r>
          </a:p>
          <a:p>
            <a:pPr eaLnBrk="1" hangingPunct="1">
              <a:lnSpc>
                <a:spcPct val="114000"/>
              </a:lnSpc>
            </a:pPr>
            <a:r>
              <a:rPr lang="tr-TR" sz="1600" b="1" dirty="0" smtClean="0">
                <a:solidFill>
                  <a:schemeClr val="tx1"/>
                </a:solidFill>
                <a:latin typeface="Arial"/>
                <a:ea typeface="ＭＳ Ｐゴシック" charset="-128"/>
                <a:cs typeface="Arial"/>
              </a:rPr>
              <a:t>Mikro ve </a:t>
            </a:r>
            <a:r>
              <a:rPr lang="tr-TR" sz="1600" b="1" dirty="0" err="1" smtClean="0">
                <a:solidFill>
                  <a:schemeClr val="tx1"/>
                </a:solidFill>
                <a:latin typeface="Arial"/>
                <a:ea typeface="ＭＳ Ｐゴシック" charset="-128"/>
                <a:cs typeface="Arial"/>
              </a:rPr>
              <a:t>makrovaskuler</a:t>
            </a:r>
            <a:r>
              <a:rPr lang="tr-TR" sz="1600" b="1" dirty="0" smtClean="0">
                <a:solidFill>
                  <a:schemeClr val="tx1"/>
                </a:solidFill>
                <a:latin typeface="Arial"/>
                <a:ea typeface="ＭＳ Ｐゴシック" charset="-128"/>
                <a:cs typeface="Arial"/>
              </a:rPr>
              <a:t> komplikasyon varlığı</a:t>
            </a:r>
          </a:p>
        </p:txBody>
      </p:sp>
      <p:sp>
        <p:nvSpPr>
          <p:cNvPr id="2" name="Right Brace 1"/>
          <p:cNvSpPr/>
          <p:nvPr/>
        </p:nvSpPr>
        <p:spPr>
          <a:xfrm>
            <a:off x="5652120" y="4653136"/>
            <a:ext cx="720080" cy="1728192"/>
          </a:xfrm>
          <a:prstGeom prst="rightBrac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dirty="0">
              <a:solidFill>
                <a:srgbClr val="FF0000"/>
              </a:solidFill>
            </a:endParaRPr>
          </a:p>
        </p:txBody>
      </p:sp>
      <p:sp>
        <p:nvSpPr>
          <p:cNvPr id="3" name="Rectangle 2"/>
          <p:cNvSpPr/>
          <p:nvPr/>
        </p:nvSpPr>
        <p:spPr>
          <a:xfrm>
            <a:off x="6516216" y="5085184"/>
            <a:ext cx="2016224"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HbA1c&lt;%8-8.5</a:t>
            </a:r>
            <a:endParaRPr lang="en-US" b="1" dirty="0">
              <a:solidFill>
                <a:schemeClr val="tx1"/>
              </a:solidFill>
            </a:endParaRPr>
          </a:p>
        </p:txBody>
      </p:sp>
    </p:spTree>
  </p:cSld>
  <p:clrMapOvr>
    <a:masterClrMapping/>
  </p:clrMapOvr>
  <p:transition>
    <p:zoom/>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500" y="1571625"/>
            <a:ext cx="8042275" cy="4665687"/>
          </a:xfrm>
          <a:ln w="76200">
            <a:solidFill>
              <a:schemeClr val="accent1">
                <a:lumMod val="75000"/>
              </a:schemeClr>
            </a:solidFill>
          </a:ln>
        </p:spPr>
        <p:txBody>
          <a:bodyPr/>
          <a:lstStyle/>
          <a:p>
            <a:pPr eaLnBrk="1" hangingPunct="1">
              <a:lnSpc>
                <a:spcPct val="114000"/>
              </a:lnSpc>
            </a:pPr>
            <a:r>
              <a:rPr lang="tr-TR" sz="2000" b="1" dirty="0" smtClean="0">
                <a:solidFill>
                  <a:schemeClr val="folHlink"/>
                </a:solidFill>
                <a:latin typeface="Arial"/>
                <a:ea typeface="ＭＳ Ｐゴシック" charset="-128"/>
                <a:cs typeface="Arial"/>
              </a:rPr>
              <a:t>6. ayda HbA1c </a:t>
            </a:r>
            <a:r>
              <a:rPr lang="tr-TR" sz="2000" b="1" dirty="0" smtClean="0">
                <a:solidFill>
                  <a:schemeClr val="tx1"/>
                </a:solidFill>
                <a:latin typeface="Arial"/>
                <a:ea typeface="ＭＳ Ｐゴシック" charset="-128"/>
                <a:cs typeface="Arial"/>
              </a:rPr>
              <a:t>hedef olmazsa </a:t>
            </a:r>
            <a:r>
              <a:rPr lang="tr-TR" sz="2000" b="1" dirty="0" err="1" smtClean="0">
                <a:solidFill>
                  <a:schemeClr val="tx1"/>
                </a:solidFill>
                <a:latin typeface="Arial"/>
                <a:ea typeface="ＭＳ Ｐゴシック" charset="-128"/>
                <a:cs typeface="Arial"/>
              </a:rPr>
              <a:t>kombinasyon+İnsülin</a:t>
            </a:r>
            <a:r>
              <a:rPr lang="tr-TR" sz="2000" b="1" dirty="0" smtClean="0">
                <a:solidFill>
                  <a:schemeClr val="tx1"/>
                </a:solidFill>
                <a:latin typeface="Arial"/>
                <a:ea typeface="ＭＳ Ｐゴシック" charset="-128"/>
                <a:cs typeface="Arial"/>
              </a:rPr>
              <a:t> </a:t>
            </a:r>
            <a:r>
              <a:rPr lang="tr-TR" sz="2000" b="1" dirty="0">
                <a:solidFill>
                  <a:schemeClr val="tx1"/>
                </a:solidFill>
                <a:latin typeface="Arial"/>
                <a:ea typeface="ＭＳ Ｐゴシック" charset="-128"/>
                <a:cs typeface="Arial"/>
              </a:rPr>
              <a:t>	</a:t>
            </a:r>
            <a:r>
              <a:rPr lang="tr-TR" sz="2000" b="1" dirty="0" smtClean="0">
                <a:solidFill>
                  <a:schemeClr val="folHlink"/>
                </a:solidFill>
                <a:latin typeface="Arial"/>
                <a:ea typeface="ＭＳ Ｐゴシック" charset="-128"/>
                <a:cs typeface="Arial"/>
              </a:rPr>
              <a:t>(</a:t>
            </a:r>
            <a:r>
              <a:rPr lang="tr-TR" sz="2000" b="1" dirty="0" err="1" smtClean="0">
                <a:solidFill>
                  <a:schemeClr val="folHlink"/>
                </a:solidFill>
                <a:latin typeface="Arial"/>
                <a:ea typeface="ＭＳ Ｐゴシック" charset="-128"/>
                <a:cs typeface="Arial"/>
              </a:rPr>
              <a:t>Proaktif</a:t>
            </a:r>
            <a:r>
              <a:rPr lang="tr-TR" sz="2000" b="1" dirty="0" smtClean="0">
                <a:solidFill>
                  <a:schemeClr val="folHlink"/>
                </a:solidFill>
                <a:latin typeface="Arial"/>
                <a:ea typeface="ＭＳ Ｐゴシック" charset="-128"/>
                <a:cs typeface="Arial"/>
              </a:rPr>
              <a:t> yaklaşım)</a:t>
            </a:r>
          </a:p>
          <a:p>
            <a:pPr eaLnBrk="1" hangingPunct="1">
              <a:lnSpc>
                <a:spcPct val="114000"/>
              </a:lnSpc>
            </a:pPr>
            <a:r>
              <a:rPr lang="tr-TR" sz="2000" b="1" dirty="0" smtClean="0">
                <a:solidFill>
                  <a:schemeClr val="tx1"/>
                </a:solidFill>
                <a:latin typeface="Arial"/>
                <a:ea typeface="ＭＳ Ｐゴシック" charset="-128"/>
                <a:cs typeface="Arial"/>
              </a:rPr>
              <a:t>Farklı etki mekanizmalı OAD </a:t>
            </a:r>
            <a:r>
              <a:rPr lang="tr-TR" altLang="en-US" sz="2000" b="1" dirty="0" smtClean="0">
                <a:solidFill>
                  <a:schemeClr val="tx1"/>
                </a:solidFill>
                <a:latin typeface="Arial"/>
                <a:ea typeface="ＭＳ Ｐゴシック" charset="-128"/>
                <a:cs typeface="Arial"/>
              </a:rPr>
              <a:t>’</a:t>
            </a:r>
            <a:r>
              <a:rPr lang="tr-TR" sz="2000" b="1" dirty="0" err="1" smtClean="0">
                <a:solidFill>
                  <a:schemeClr val="tx1"/>
                </a:solidFill>
                <a:latin typeface="Arial"/>
                <a:ea typeface="ＭＳ Ｐゴシック" charset="-128"/>
                <a:cs typeface="Arial"/>
              </a:rPr>
              <a:t>leri</a:t>
            </a:r>
            <a:r>
              <a:rPr lang="tr-TR" sz="2000" b="1" dirty="0" smtClean="0">
                <a:solidFill>
                  <a:schemeClr val="tx1"/>
                </a:solidFill>
                <a:latin typeface="Arial"/>
                <a:ea typeface="ＭＳ Ｐゴシック" charset="-128"/>
                <a:cs typeface="Arial"/>
              </a:rPr>
              <a:t> kombine et</a:t>
            </a:r>
          </a:p>
          <a:p>
            <a:pPr eaLnBrk="1" hangingPunct="1">
              <a:lnSpc>
                <a:spcPct val="114000"/>
              </a:lnSpc>
            </a:pPr>
            <a:r>
              <a:rPr lang="tr-TR" sz="2000" b="1" dirty="0" smtClean="0">
                <a:solidFill>
                  <a:schemeClr val="folHlink"/>
                </a:solidFill>
                <a:latin typeface="Arial"/>
                <a:ea typeface="ＭＳ Ｐゴシック" charset="-128"/>
                <a:cs typeface="Arial"/>
              </a:rPr>
              <a:t>İlk OAD </a:t>
            </a:r>
            <a:r>
              <a:rPr lang="tr-TR" altLang="en-US" sz="2000" b="1" dirty="0" smtClean="0">
                <a:solidFill>
                  <a:schemeClr val="folHlink"/>
                </a:solidFill>
                <a:latin typeface="Arial"/>
                <a:ea typeface="ＭＳ Ｐゴシック" charset="-128"/>
                <a:cs typeface="Arial"/>
              </a:rPr>
              <a:t>“</a:t>
            </a:r>
            <a:r>
              <a:rPr lang="tr-TR" sz="2000" b="1" dirty="0" err="1" smtClean="0">
                <a:solidFill>
                  <a:schemeClr val="folHlink"/>
                </a:solidFill>
                <a:latin typeface="Arial"/>
                <a:ea typeface="ＭＳ Ｐゴシック" charset="-128"/>
                <a:cs typeface="Arial"/>
              </a:rPr>
              <a:t>Metformin</a:t>
            </a:r>
            <a:r>
              <a:rPr lang="tr-TR" altLang="en-US" sz="2000" b="1" dirty="0" smtClean="0">
                <a:solidFill>
                  <a:schemeClr val="folHlink"/>
                </a:solidFill>
                <a:latin typeface="Arial"/>
                <a:ea typeface="ＭＳ Ｐゴシック" charset="-128"/>
                <a:cs typeface="Arial"/>
              </a:rPr>
              <a:t>”</a:t>
            </a:r>
            <a:r>
              <a:rPr lang="tr-TR" sz="2000" b="1" dirty="0" smtClean="0">
                <a:solidFill>
                  <a:schemeClr val="folHlink"/>
                </a:solidFill>
                <a:latin typeface="Arial"/>
                <a:ea typeface="ＭＳ Ｐゴシック" charset="-128"/>
                <a:cs typeface="Arial"/>
              </a:rPr>
              <a:t>,</a:t>
            </a:r>
            <a:r>
              <a:rPr lang="tr-TR" sz="2000" b="1" dirty="0" smtClean="0">
                <a:latin typeface="Arial"/>
                <a:ea typeface="ＭＳ Ｐゴシック" charset="-128"/>
                <a:cs typeface="Arial"/>
              </a:rPr>
              <a:t> </a:t>
            </a:r>
            <a:r>
              <a:rPr lang="tr-TR" sz="2000" b="1" dirty="0" smtClean="0">
                <a:solidFill>
                  <a:schemeClr val="tx1"/>
                </a:solidFill>
                <a:latin typeface="Arial"/>
                <a:ea typeface="ＭＳ Ｐゴシック" charset="-128"/>
                <a:cs typeface="Arial"/>
              </a:rPr>
              <a:t>ikinci tercih hastaya göre belirlenmeli</a:t>
            </a:r>
          </a:p>
          <a:p>
            <a:pPr eaLnBrk="1" hangingPunct="1">
              <a:lnSpc>
                <a:spcPct val="114000"/>
              </a:lnSpc>
            </a:pPr>
            <a:r>
              <a:rPr lang="tr-TR" sz="2000" b="1" dirty="0" err="1" smtClean="0">
                <a:solidFill>
                  <a:schemeClr val="tx1"/>
                </a:solidFill>
                <a:latin typeface="Arial"/>
                <a:ea typeface="ＭＳ Ｐゴシック" charset="-128"/>
                <a:cs typeface="Arial"/>
              </a:rPr>
              <a:t>Diabetik</a:t>
            </a:r>
            <a:r>
              <a:rPr lang="tr-TR" sz="2000" b="1" dirty="0" smtClean="0">
                <a:solidFill>
                  <a:schemeClr val="tx1"/>
                </a:solidFill>
                <a:latin typeface="Arial"/>
                <a:ea typeface="ＭＳ Ｐゴシック" charset="-128"/>
                <a:cs typeface="Arial"/>
              </a:rPr>
              <a:t> hastalarda kilo almanın </a:t>
            </a:r>
            <a:r>
              <a:rPr lang="tr-TR" sz="2000" b="1" dirty="0" err="1" smtClean="0">
                <a:solidFill>
                  <a:schemeClr val="tx1"/>
                </a:solidFill>
                <a:latin typeface="Arial"/>
                <a:ea typeface="ＭＳ Ｐゴシック" charset="-128"/>
                <a:cs typeface="Arial"/>
              </a:rPr>
              <a:t>glisemi</a:t>
            </a:r>
            <a:r>
              <a:rPr lang="tr-TR" sz="2000" b="1" dirty="0" smtClean="0">
                <a:solidFill>
                  <a:schemeClr val="tx1"/>
                </a:solidFill>
                <a:latin typeface="Arial"/>
                <a:ea typeface="ＭＳ Ｐゴシック" charset="-128"/>
                <a:cs typeface="Arial"/>
              </a:rPr>
              <a:t> ayarına olumsuz katkıları olacağına dikkat etmelidir!</a:t>
            </a:r>
          </a:p>
          <a:p>
            <a:pPr eaLnBrk="1" hangingPunct="1">
              <a:lnSpc>
                <a:spcPct val="114000"/>
              </a:lnSpc>
            </a:pPr>
            <a:r>
              <a:rPr lang="tr-TR" sz="2000" b="1" dirty="0" smtClean="0">
                <a:solidFill>
                  <a:schemeClr val="tx1"/>
                </a:solidFill>
                <a:latin typeface="Arial"/>
                <a:ea typeface="ＭＳ Ｐゴシック" charset="-128"/>
                <a:cs typeface="Arial"/>
              </a:rPr>
              <a:t>İlaç-Diyet planlamalarını disiplin içinde sürdürmek gerekir</a:t>
            </a:r>
          </a:p>
          <a:p>
            <a:pPr eaLnBrk="1" hangingPunct="1">
              <a:lnSpc>
                <a:spcPct val="114000"/>
              </a:lnSpc>
            </a:pPr>
            <a:r>
              <a:rPr lang="tr-TR" sz="2000" b="1" dirty="0" smtClean="0">
                <a:solidFill>
                  <a:schemeClr val="tx1"/>
                </a:solidFill>
                <a:latin typeface="Arial"/>
                <a:ea typeface="ＭＳ Ｐゴシック" charset="-128"/>
                <a:cs typeface="Arial"/>
              </a:rPr>
              <a:t>Kan basıncı ve </a:t>
            </a:r>
            <a:r>
              <a:rPr lang="tr-TR" sz="2000" b="1" dirty="0" err="1" smtClean="0">
                <a:solidFill>
                  <a:schemeClr val="tx1"/>
                </a:solidFill>
                <a:latin typeface="Arial"/>
                <a:ea typeface="ＭＳ Ｐゴシック" charset="-128"/>
                <a:cs typeface="Arial"/>
              </a:rPr>
              <a:t>lipid</a:t>
            </a:r>
            <a:r>
              <a:rPr lang="tr-TR" sz="2000" b="1" dirty="0" smtClean="0">
                <a:solidFill>
                  <a:schemeClr val="tx1"/>
                </a:solidFill>
                <a:latin typeface="Arial"/>
                <a:ea typeface="ＭＳ Ｐゴシック" charset="-128"/>
                <a:cs typeface="Arial"/>
              </a:rPr>
              <a:t> kontrolü sağla</a:t>
            </a:r>
          </a:p>
        </p:txBody>
      </p:sp>
      <p:sp>
        <p:nvSpPr>
          <p:cNvPr id="4" name="Rectangle 2"/>
          <p:cNvSpPr>
            <a:spLocks noGrp="1" noChangeArrowheads="1"/>
          </p:cNvSpPr>
          <p:nvPr>
            <p:ph type="title" idx="4294967295"/>
          </p:nvPr>
        </p:nvSpPr>
        <p:spPr>
          <a:xfrm>
            <a:off x="357188" y="152400"/>
            <a:ext cx="8286750" cy="919163"/>
          </a:xfrm>
          <a:solidFill>
            <a:srgbClr val="FFC000"/>
          </a:solidFill>
          <a:ln w="76200">
            <a:solidFill>
              <a:schemeClr val="accent3">
                <a:lumMod val="50000"/>
              </a:schemeClr>
            </a:solidFill>
          </a:ln>
        </p:spPr>
        <p:txBody>
          <a:bodyPr/>
          <a:lstStyle/>
          <a:p>
            <a:pPr eaLnBrk="1" hangingPunct="1"/>
            <a:r>
              <a:rPr lang="tr-TR" sz="2800" b="1" smtClean="0">
                <a:solidFill>
                  <a:schemeClr val="tx1"/>
                </a:solidFill>
                <a:latin typeface="Arial" pitchFamily="34" charset="0"/>
                <a:ea typeface="ＭＳ Ｐゴシック" charset="-128"/>
                <a:cs typeface="Arial" pitchFamily="34" charset="0"/>
              </a:rPr>
              <a:t>OAD Kullanım Temel Prensipleri Sonuç</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214290"/>
            <a:ext cx="8042275" cy="963596"/>
          </a:xfrm>
          <a:solidFill>
            <a:schemeClr val="accent4"/>
          </a:solidFill>
          <a:ln w="76200">
            <a:solidFill>
              <a:srgbClr val="C00000"/>
            </a:solidFill>
          </a:ln>
        </p:spPr>
        <p:txBody>
          <a:bodyPr/>
          <a:lstStyle/>
          <a:p>
            <a:r>
              <a:rPr lang="tr-TR" b="1" dirty="0" smtClean="0">
                <a:solidFill>
                  <a:schemeClr val="tx1"/>
                </a:solidFill>
                <a:latin typeface="Arial"/>
                <a:cs typeface="Arial"/>
              </a:rPr>
              <a:t>MALİYET</a:t>
            </a:r>
            <a:endParaRPr lang="tr-TR" b="1" dirty="0">
              <a:solidFill>
                <a:schemeClr val="tx1"/>
              </a:solidFill>
              <a:latin typeface="Arial"/>
              <a:cs typeface="Arial"/>
            </a:endParaRPr>
          </a:p>
        </p:txBody>
      </p:sp>
      <p:graphicFrame>
        <p:nvGraphicFramePr>
          <p:cNvPr id="4" name="3 İçerik Yer Tutucusu"/>
          <p:cNvGraphicFramePr>
            <a:graphicFrameLocks noGrp="1"/>
          </p:cNvGraphicFramePr>
          <p:nvPr>
            <p:ph sz="quarter" idx="1"/>
            <p:extLst>
              <p:ext uri="{D42A27DB-BD31-4B8C-83A1-F6EECF244321}">
                <p14:modId xmlns:p14="http://schemas.microsoft.com/office/powerpoint/2010/main" val="3285491990"/>
              </p:ext>
            </p:extLst>
          </p:nvPr>
        </p:nvGraphicFramePr>
        <p:xfrm>
          <a:off x="683568" y="1700808"/>
          <a:ext cx="7786740" cy="4092160"/>
        </p:xfrm>
        <a:graphic>
          <a:graphicData uri="http://schemas.openxmlformats.org/drawingml/2006/table">
            <a:tbl>
              <a:tblPr firstRow="1" bandRow="1">
                <a:tableStyleId>{5C22544A-7EE6-4342-B048-85BDC9FD1C3A}</a:tableStyleId>
              </a:tblPr>
              <a:tblGrid>
                <a:gridCol w="3096344">
                  <a:extLst>
                    <a:ext uri="{9D8B030D-6E8A-4147-A177-3AD203B41FA5}">
                      <a16:colId xmlns:a16="http://schemas.microsoft.com/office/drawing/2014/main" val="20000"/>
                    </a:ext>
                  </a:extLst>
                </a:gridCol>
                <a:gridCol w="2094816">
                  <a:extLst>
                    <a:ext uri="{9D8B030D-6E8A-4147-A177-3AD203B41FA5}">
                      <a16:colId xmlns:a16="http://schemas.microsoft.com/office/drawing/2014/main" val="20001"/>
                    </a:ext>
                  </a:extLst>
                </a:gridCol>
                <a:gridCol w="2595580">
                  <a:extLst>
                    <a:ext uri="{9D8B030D-6E8A-4147-A177-3AD203B41FA5}">
                      <a16:colId xmlns:a16="http://schemas.microsoft.com/office/drawing/2014/main" val="20002"/>
                    </a:ext>
                  </a:extLst>
                </a:gridCol>
              </a:tblGrid>
              <a:tr h="552231">
                <a:tc>
                  <a:txBody>
                    <a:bodyPr/>
                    <a:lstStyle/>
                    <a:p>
                      <a:pPr algn="l" fontAlgn="b"/>
                      <a:r>
                        <a:rPr lang="tr-TR" sz="2000" b="1" u="none" strike="noStrike" dirty="0">
                          <a:solidFill>
                            <a:schemeClr val="bg1"/>
                          </a:solidFill>
                          <a:effectLst/>
                        </a:rPr>
                        <a:t>Sınıf</a:t>
                      </a:r>
                      <a:endParaRPr lang="en-US" sz="2000" b="1" i="0" u="none" strike="noStrike" dirty="0">
                        <a:solidFill>
                          <a:schemeClr val="bg1"/>
                        </a:solidFill>
                        <a:effectLst/>
                        <a:latin typeface="Calibri" panose="020F0502020204030204" pitchFamily="34" charset="0"/>
                      </a:endParaRPr>
                    </a:p>
                  </a:txBody>
                  <a:tcPr marL="4763" marR="4763" marT="6350" marB="0" anchor="ctr"/>
                </a:tc>
                <a:tc>
                  <a:txBody>
                    <a:bodyPr/>
                    <a:lstStyle/>
                    <a:p>
                      <a:pPr algn="l" fontAlgn="b"/>
                      <a:r>
                        <a:rPr lang="tr-TR" sz="2000" b="1" u="none" strike="noStrike" dirty="0">
                          <a:solidFill>
                            <a:schemeClr val="bg1"/>
                          </a:solidFill>
                          <a:effectLst/>
                        </a:rPr>
                        <a:t>Aylık </a:t>
                      </a:r>
                      <a:r>
                        <a:rPr lang="tr-TR" sz="2000" b="1" u="none" strike="noStrike" dirty="0" smtClean="0">
                          <a:solidFill>
                            <a:schemeClr val="bg1"/>
                          </a:solidFill>
                          <a:effectLst/>
                        </a:rPr>
                        <a:t>maliyet</a:t>
                      </a:r>
                      <a:endParaRPr lang="en-US" sz="2000" b="1" i="0" u="none" strike="noStrike" dirty="0">
                        <a:solidFill>
                          <a:schemeClr val="bg1"/>
                        </a:solidFill>
                        <a:effectLst/>
                        <a:latin typeface="Calibri" panose="020F0502020204030204" pitchFamily="34" charset="0"/>
                      </a:endParaRPr>
                    </a:p>
                  </a:txBody>
                  <a:tcPr marL="4763" marR="4763" marT="6350" marB="0" anchor="ctr"/>
                </a:tc>
                <a:tc>
                  <a:txBody>
                    <a:bodyPr/>
                    <a:lstStyle/>
                    <a:p>
                      <a:pPr algn="l" fontAlgn="b"/>
                      <a:r>
                        <a:rPr lang="tr-TR" sz="2000" b="1" i="0" u="none" strike="noStrike" dirty="0">
                          <a:solidFill>
                            <a:schemeClr val="bg1"/>
                          </a:solidFill>
                          <a:effectLst/>
                          <a:latin typeface="+mn-lt"/>
                        </a:rPr>
                        <a:t>Sülfonilürelere kıyasla </a:t>
                      </a:r>
                      <a:r>
                        <a:rPr lang="tr-TR" sz="2000" b="1" i="0" u="none" strike="noStrike" dirty="0" smtClean="0">
                          <a:solidFill>
                            <a:schemeClr val="bg1"/>
                          </a:solidFill>
                          <a:effectLst/>
                          <a:latin typeface="+mn-lt"/>
                        </a:rPr>
                        <a:t>aylık </a:t>
                      </a:r>
                      <a:r>
                        <a:rPr lang="tr-TR" sz="2000" b="1" i="0" u="none" strike="noStrike" dirty="0">
                          <a:solidFill>
                            <a:schemeClr val="bg1"/>
                          </a:solidFill>
                          <a:effectLst/>
                          <a:latin typeface="+mn-lt"/>
                        </a:rPr>
                        <a:t>maliyet farkı </a:t>
                      </a:r>
                      <a:r>
                        <a:rPr lang="tr-TR" sz="2000" b="1" i="0" u="none" strike="noStrike" dirty="0" smtClean="0">
                          <a:solidFill>
                            <a:schemeClr val="bg1"/>
                          </a:solidFill>
                          <a:effectLst/>
                          <a:latin typeface="+mn-lt"/>
                        </a:rPr>
                        <a:t>(x)</a:t>
                      </a:r>
                      <a:endParaRPr lang="en-US" sz="2000" b="1" i="0" u="none" strike="noStrike" dirty="0">
                        <a:solidFill>
                          <a:schemeClr val="bg1"/>
                        </a:solidFill>
                        <a:effectLst/>
                        <a:latin typeface="+mn-lt"/>
                      </a:endParaRPr>
                    </a:p>
                  </a:txBody>
                  <a:tcPr marL="4763" marR="4763" marT="6350" marB="0" anchor="ctr"/>
                </a:tc>
                <a:extLst>
                  <a:ext uri="{0D108BD9-81ED-4DB2-BD59-A6C34878D82A}">
                    <a16:rowId xmlns:a16="http://schemas.microsoft.com/office/drawing/2014/main" val="10000"/>
                  </a:ext>
                </a:extLst>
              </a:tr>
              <a:tr h="448335">
                <a:tc>
                  <a:txBody>
                    <a:bodyPr/>
                    <a:lstStyle/>
                    <a:p>
                      <a:pPr algn="l"/>
                      <a:r>
                        <a:rPr lang="tr-TR" sz="2400" dirty="0" err="1" smtClean="0">
                          <a:latin typeface="Arial"/>
                          <a:cs typeface="Arial"/>
                        </a:rPr>
                        <a:t>Metformin</a:t>
                      </a:r>
                      <a:r>
                        <a:rPr lang="tr-TR" sz="2400" baseline="0" dirty="0" smtClean="0">
                          <a:latin typeface="Arial"/>
                          <a:cs typeface="Arial"/>
                        </a:rPr>
                        <a:t> </a:t>
                      </a:r>
                      <a:endParaRPr lang="tr-TR" sz="2400" dirty="0">
                        <a:latin typeface="Arial"/>
                        <a:cs typeface="Arial"/>
                      </a:endParaRPr>
                    </a:p>
                  </a:txBody>
                  <a:tcPr/>
                </a:tc>
                <a:tc>
                  <a:txBody>
                    <a:bodyPr/>
                    <a:lstStyle/>
                    <a:p>
                      <a:pPr algn="l"/>
                      <a:r>
                        <a:rPr lang="tr-TR" sz="2400" dirty="0" smtClean="0">
                          <a:latin typeface="Arial"/>
                          <a:cs typeface="Arial"/>
                        </a:rPr>
                        <a:t>138 </a:t>
                      </a:r>
                      <a:r>
                        <a:rPr lang="tr-TR" sz="2400" u="none" strike="noStrike" dirty="0" smtClean="0">
                          <a:solidFill>
                            <a:schemeClr val="tx1"/>
                          </a:solidFill>
                          <a:effectLst/>
                          <a:latin typeface="Arial"/>
                          <a:cs typeface="Arial"/>
                        </a:rPr>
                        <a:t>₺</a:t>
                      </a:r>
                      <a:endParaRPr lang="tr-TR" sz="2400" dirty="0">
                        <a:latin typeface="Arial"/>
                        <a:cs typeface="Arial"/>
                      </a:endParaRPr>
                    </a:p>
                  </a:txBody>
                  <a:tcPr/>
                </a:tc>
                <a:tc>
                  <a:txBody>
                    <a:bodyPr/>
                    <a:lstStyle/>
                    <a:p>
                      <a:pPr algn="l"/>
                      <a:endParaRPr lang="tr-TR" sz="2400" dirty="0">
                        <a:latin typeface="Arial"/>
                        <a:cs typeface="Arial"/>
                      </a:endParaRPr>
                    </a:p>
                  </a:txBody>
                  <a:tcPr/>
                </a:tc>
                <a:extLst>
                  <a:ext uri="{0D108BD9-81ED-4DB2-BD59-A6C34878D82A}">
                    <a16:rowId xmlns:a16="http://schemas.microsoft.com/office/drawing/2014/main" val="10001"/>
                  </a:ext>
                </a:extLst>
              </a:tr>
              <a:tr h="472535">
                <a:tc>
                  <a:txBody>
                    <a:bodyPr/>
                    <a:lstStyle/>
                    <a:p>
                      <a:pPr algn="l" fontAlgn="b"/>
                      <a:r>
                        <a:rPr lang="tr-TR" sz="2400" b="0" u="none" strike="noStrike" dirty="0" err="1" smtClean="0">
                          <a:solidFill>
                            <a:schemeClr val="tx1"/>
                          </a:solidFill>
                          <a:effectLst/>
                          <a:latin typeface="Arial"/>
                          <a:cs typeface="Arial"/>
                        </a:rPr>
                        <a:t>Gliklazid</a:t>
                      </a:r>
                      <a:r>
                        <a:rPr lang="tr-TR" sz="2400" b="0" u="none" strike="noStrike" baseline="0" dirty="0" smtClean="0">
                          <a:solidFill>
                            <a:schemeClr val="tx1"/>
                          </a:solidFill>
                          <a:effectLst/>
                          <a:latin typeface="Arial"/>
                          <a:cs typeface="Arial"/>
                        </a:rPr>
                        <a:t> MR 60 mg</a:t>
                      </a:r>
                      <a:endParaRPr lang="en-US" sz="2400" b="0" i="0" u="none" strike="noStrike" baseline="30000" dirty="0">
                        <a:solidFill>
                          <a:schemeClr val="tx1"/>
                        </a:solidFill>
                        <a:effectLst/>
                        <a:latin typeface="Arial"/>
                        <a:cs typeface="Arial"/>
                      </a:endParaRPr>
                    </a:p>
                  </a:txBody>
                  <a:tcPr marL="4763" marR="4763" marT="6350" marB="0" anchor="ctr"/>
                </a:tc>
                <a:tc>
                  <a:txBody>
                    <a:bodyPr/>
                    <a:lstStyle/>
                    <a:p>
                      <a:pPr algn="l" fontAlgn="b"/>
                      <a:r>
                        <a:rPr lang="tr-TR" sz="2400" u="none" strike="noStrike" dirty="0" smtClean="0">
                          <a:solidFill>
                            <a:schemeClr val="tx1"/>
                          </a:solidFill>
                          <a:effectLst/>
                          <a:latin typeface="Arial"/>
                          <a:cs typeface="Arial"/>
                        </a:rPr>
                        <a:t>92 ₺</a:t>
                      </a:r>
                      <a:endParaRPr lang="en-US" sz="2400" b="0" i="0" u="none" strike="noStrike" dirty="0">
                        <a:solidFill>
                          <a:schemeClr val="tx1"/>
                        </a:solidFill>
                        <a:effectLst/>
                        <a:latin typeface="Arial"/>
                        <a:cs typeface="Arial"/>
                      </a:endParaRPr>
                    </a:p>
                  </a:txBody>
                  <a:tcPr marL="4763" marR="4763" marT="6350" marB="0" anchor="ctr"/>
                </a:tc>
                <a:tc>
                  <a:txBody>
                    <a:bodyPr/>
                    <a:lstStyle/>
                    <a:p>
                      <a:pPr algn="l" fontAlgn="b"/>
                      <a:r>
                        <a:rPr lang="en-US" sz="2400" b="0" i="0" u="none" strike="noStrike" dirty="0">
                          <a:solidFill>
                            <a:schemeClr val="tx1"/>
                          </a:solidFill>
                          <a:effectLst/>
                          <a:latin typeface="Arial"/>
                          <a:cs typeface="Arial"/>
                        </a:rPr>
                        <a:t>X</a:t>
                      </a:r>
                    </a:p>
                  </a:txBody>
                  <a:tcPr marL="4763" marR="4763" marT="6350" marB="0" anchor="ctr"/>
                </a:tc>
                <a:extLst>
                  <a:ext uri="{0D108BD9-81ED-4DB2-BD59-A6C34878D82A}">
                    <a16:rowId xmlns:a16="http://schemas.microsoft.com/office/drawing/2014/main" val="10002"/>
                  </a:ext>
                </a:extLst>
              </a:tr>
              <a:tr h="448335">
                <a:tc>
                  <a:txBody>
                    <a:bodyPr/>
                    <a:lstStyle/>
                    <a:p>
                      <a:pPr algn="l" fontAlgn="b"/>
                      <a:r>
                        <a:rPr lang="tr-TR" sz="2400" b="0" u="none" strike="noStrike" dirty="0" err="1" smtClean="0">
                          <a:solidFill>
                            <a:schemeClr val="tx1"/>
                          </a:solidFill>
                          <a:effectLst/>
                          <a:latin typeface="Arial"/>
                          <a:cs typeface="Arial"/>
                        </a:rPr>
                        <a:t>Januvia</a:t>
                      </a:r>
                      <a:r>
                        <a:rPr lang="tr-TR" sz="2400" b="0" u="none" strike="noStrike" dirty="0" smtClean="0">
                          <a:solidFill>
                            <a:schemeClr val="tx1"/>
                          </a:solidFill>
                          <a:effectLst/>
                          <a:latin typeface="Arial"/>
                          <a:cs typeface="Arial"/>
                        </a:rPr>
                        <a:t> </a:t>
                      </a:r>
                    </a:p>
                  </a:txBody>
                  <a:tcPr marL="4763" marR="4763" marT="6350" marB="0" anchor="ctr"/>
                </a:tc>
                <a:tc>
                  <a:txBody>
                    <a:bodyPr/>
                    <a:lstStyle/>
                    <a:p>
                      <a:pPr algn="l" fontAlgn="b"/>
                      <a:r>
                        <a:rPr lang="tr-TR" sz="2400" u="none" strike="noStrike" dirty="0" smtClean="0">
                          <a:solidFill>
                            <a:schemeClr val="tx1"/>
                          </a:solidFill>
                          <a:effectLst/>
                          <a:latin typeface="Arial"/>
                          <a:cs typeface="Arial"/>
                        </a:rPr>
                        <a:t>329 ₺</a:t>
                      </a:r>
                      <a:endParaRPr lang="en-US" sz="2400" b="0" i="0" u="none" strike="noStrike" dirty="0">
                        <a:solidFill>
                          <a:schemeClr val="tx1"/>
                        </a:solidFill>
                        <a:effectLst/>
                        <a:latin typeface="Arial"/>
                        <a:cs typeface="Arial"/>
                      </a:endParaRPr>
                    </a:p>
                  </a:txBody>
                  <a:tcPr marL="4763" marR="4763" marT="6350" marB="0" anchor="ctr"/>
                </a:tc>
                <a:tc>
                  <a:txBody>
                    <a:bodyPr/>
                    <a:lstStyle/>
                    <a:p>
                      <a:pPr marL="0" algn="l" defTabSz="914400" rtl="0" eaLnBrk="1" fontAlgn="b" latinLnBrk="0" hangingPunct="1"/>
                      <a:r>
                        <a:rPr lang="tr-TR" sz="2400" u="none" strike="noStrike" kern="1200" dirty="0" smtClean="0">
                          <a:solidFill>
                            <a:schemeClr val="tx1"/>
                          </a:solidFill>
                          <a:effectLst/>
                          <a:latin typeface="Arial"/>
                          <a:ea typeface="+mn-ea"/>
                          <a:cs typeface="Arial"/>
                        </a:rPr>
                        <a:t>3.5</a:t>
                      </a:r>
                      <a:endParaRPr lang="en-US" sz="2400" u="none" strike="noStrike" kern="1200" dirty="0">
                        <a:solidFill>
                          <a:schemeClr val="tx1"/>
                        </a:solidFill>
                        <a:effectLst/>
                        <a:latin typeface="Arial"/>
                        <a:ea typeface="+mn-ea"/>
                        <a:cs typeface="Arial"/>
                      </a:endParaRPr>
                    </a:p>
                  </a:txBody>
                  <a:tcPr marL="4763" marR="4763" marT="6350" marB="0" anchor="ctr"/>
                </a:tc>
                <a:extLst>
                  <a:ext uri="{0D108BD9-81ED-4DB2-BD59-A6C34878D82A}">
                    <a16:rowId xmlns:a16="http://schemas.microsoft.com/office/drawing/2014/main" val="10003"/>
                  </a:ext>
                </a:extLst>
              </a:tr>
              <a:tr h="44833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tr-TR" sz="2400" b="0" i="0" u="none" strike="noStrike" dirty="0" err="1" smtClean="0">
                          <a:solidFill>
                            <a:schemeClr val="tx1"/>
                          </a:solidFill>
                          <a:effectLst/>
                          <a:latin typeface="Arial"/>
                          <a:cs typeface="Arial"/>
                        </a:rPr>
                        <a:t>Galvus</a:t>
                      </a:r>
                      <a:endParaRPr lang="en-US" sz="2400" b="0" i="0" u="none" strike="noStrike" dirty="0" smtClean="0">
                        <a:solidFill>
                          <a:schemeClr val="tx1"/>
                        </a:solidFill>
                        <a:effectLst/>
                        <a:latin typeface="Arial"/>
                        <a:cs typeface="Arial"/>
                      </a:endParaRPr>
                    </a:p>
                  </a:txBody>
                  <a:tcPr marL="4763" marR="4763" marT="6350"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tr-TR" sz="2400" u="none" strike="noStrike" dirty="0" smtClean="0">
                          <a:solidFill>
                            <a:schemeClr val="tx1"/>
                          </a:solidFill>
                          <a:effectLst/>
                          <a:latin typeface="Arial"/>
                          <a:cs typeface="Arial"/>
                        </a:rPr>
                        <a:t>517 ₺</a:t>
                      </a:r>
                      <a:endParaRPr lang="en-US" sz="2400" b="0" i="0" u="none" strike="noStrike" dirty="0" smtClean="0">
                        <a:solidFill>
                          <a:schemeClr val="tx1"/>
                        </a:solidFill>
                        <a:effectLst/>
                        <a:latin typeface="Arial"/>
                        <a:cs typeface="Arial"/>
                      </a:endParaRPr>
                    </a:p>
                  </a:txBody>
                  <a:tcPr marL="4763" marR="4763" marT="6350" marB="0" anchor="ctr"/>
                </a:tc>
                <a:tc>
                  <a:txBody>
                    <a:bodyPr/>
                    <a:lstStyle/>
                    <a:p>
                      <a:pPr marL="0" algn="l" defTabSz="914400" rtl="0" eaLnBrk="1" fontAlgn="b" latinLnBrk="0" hangingPunct="1"/>
                      <a:r>
                        <a:rPr lang="tr-TR" sz="2400" u="none" strike="noStrike" kern="1200" dirty="0" smtClean="0">
                          <a:solidFill>
                            <a:schemeClr val="tx1"/>
                          </a:solidFill>
                          <a:effectLst/>
                          <a:latin typeface="Arial"/>
                          <a:ea typeface="+mn-ea"/>
                          <a:cs typeface="Arial"/>
                        </a:rPr>
                        <a:t>5.6</a:t>
                      </a:r>
                      <a:endParaRPr lang="en-US" sz="2400" u="none" strike="noStrike" kern="1200" dirty="0">
                        <a:solidFill>
                          <a:schemeClr val="tx1"/>
                        </a:solidFill>
                        <a:effectLst/>
                        <a:latin typeface="Arial"/>
                        <a:ea typeface="+mn-ea"/>
                        <a:cs typeface="Arial"/>
                      </a:endParaRPr>
                    </a:p>
                  </a:txBody>
                  <a:tcPr marL="4763" marR="4763" marT="6350" marB="0" anchor="ctr"/>
                </a:tc>
                <a:extLst>
                  <a:ext uri="{0D108BD9-81ED-4DB2-BD59-A6C34878D82A}">
                    <a16:rowId xmlns:a16="http://schemas.microsoft.com/office/drawing/2014/main" val="10004"/>
                  </a:ext>
                </a:extLst>
              </a:tr>
              <a:tr h="44833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tr-TR" sz="2400" b="0" i="0" u="none" strike="noStrike" dirty="0" err="1" smtClean="0">
                          <a:solidFill>
                            <a:schemeClr val="tx1"/>
                          </a:solidFill>
                          <a:effectLst/>
                          <a:latin typeface="Arial"/>
                          <a:cs typeface="Arial"/>
                        </a:rPr>
                        <a:t>Trajenta</a:t>
                      </a:r>
                      <a:r>
                        <a:rPr lang="tr-TR" sz="2400" b="0" i="0" u="none" strike="noStrike" baseline="0" dirty="0" smtClean="0">
                          <a:solidFill>
                            <a:schemeClr val="tx1"/>
                          </a:solidFill>
                          <a:effectLst/>
                          <a:latin typeface="Arial"/>
                          <a:cs typeface="Arial"/>
                        </a:rPr>
                        <a:t> </a:t>
                      </a:r>
                      <a:endParaRPr lang="en-US" sz="2400" b="0" i="0" u="none" strike="noStrike" dirty="0" smtClean="0">
                        <a:solidFill>
                          <a:schemeClr val="tx1"/>
                        </a:solidFill>
                        <a:effectLst/>
                        <a:latin typeface="Arial"/>
                        <a:cs typeface="Arial"/>
                      </a:endParaRPr>
                    </a:p>
                  </a:txBody>
                  <a:tcPr marL="4763" marR="4763" marT="6350" marB="0" anchor="ctr"/>
                </a:tc>
                <a:tc>
                  <a:txBody>
                    <a:bodyPr/>
                    <a:lstStyle/>
                    <a:p>
                      <a:pPr algn="l" fontAlgn="b"/>
                      <a:r>
                        <a:rPr lang="tr-TR" sz="2400" b="0" i="0" u="none" strike="noStrike" dirty="0" smtClean="0">
                          <a:solidFill>
                            <a:schemeClr val="tx1"/>
                          </a:solidFill>
                          <a:effectLst/>
                          <a:latin typeface="Arial"/>
                          <a:cs typeface="Arial"/>
                        </a:rPr>
                        <a:t>550 </a:t>
                      </a:r>
                      <a:r>
                        <a:rPr lang="tr-TR" sz="2400" u="none" strike="noStrike" dirty="0" smtClean="0">
                          <a:solidFill>
                            <a:schemeClr val="tx1"/>
                          </a:solidFill>
                          <a:effectLst/>
                          <a:latin typeface="Arial"/>
                          <a:cs typeface="Arial"/>
                        </a:rPr>
                        <a:t>₺</a:t>
                      </a:r>
                      <a:r>
                        <a:rPr lang="tr-TR" sz="2400" b="0" i="0" u="none" strike="noStrike" dirty="0" smtClean="0">
                          <a:solidFill>
                            <a:schemeClr val="tx1"/>
                          </a:solidFill>
                          <a:effectLst/>
                          <a:latin typeface="Arial"/>
                          <a:cs typeface="Arial"/>
                        </a:rPr>
                        <a:t> </a:t>
                      </a:r>
                      <a:endParaRPr lang="en-US" sz="2400" b="0" i="0" u="none" strike="noStrike" dirty="0">
                        <a:solidFill>
                          <a:schemeClr val="tx1"/>
                        </a:solidFill>
                        <a:effectLst/>
                        <a:latin typeface="Arial"/>
                        <a:cs typeface="Arial"/>
                      </a:endParaRPr>
                    </a:p>
                  </a:txBody>
                  <a:tcPr marL="4763" marR="4763" marT="6350" marB="0" anchor="ctr"/>
                </a:tc>
                <a:tc>
                  <a:txBody>
                    <a:bodyPr/>
                    <a:lstStyle/>
                    <a:p>
                      <a:pPr marL="0" algn="l" defTabSz="914400" rtl="0" eaLnBrk="1" fontAlgn="b" latinLnBrk="0" hangingPunct="1"/>
                      <a:r>
                        <a:rPr lang="tr-TR" sz="2400" u="none" strike="noStrike" kern="1200" dirty="0" smtClean="0">
                          <a:solidFill>
                            <a:schemeClr val="tx1"/>
                          </a:solidFill>
                          <a:effectLst/>
                          <a:latin typeface="Arial"/>
                          <a:ea typeface="+mn-ea"/>
                          <a:cs typeface="Arial"/>
                        </a:rPr>
                        <a:t>6</a:t>
                      </a:r>
                      <a:endParaRPr lang="en-US" sz="2400" u="none" strike="noStrike" kern="1200" dirty="0">
                        <a:solidFill>
                          <a:schemeClr val="tx1"/>
                        </a:solidFill>
                        <a:effectLst/>
                        <a:latin typeface="Arial"/>
                        <a:ea typeface="+mn-ea"/>
                        <a:cs typeface="Arial"/>
                      </a:endParaRPr>
                    </a:p>
                  </a:txBody>
                  <a:tcPr marL="4763" marR="4763" marT="6350" marB="0" anchor="ctr"/>
                </a:tc>
                <a:extLst>
                  <a:ext uri="{0D108BD9-81ED-4DB2-BD59-A6C34878D82A}">
                    <a16:rowId xmlns:a16="http://schemas.microsoft.com/office/drawing/2014/main" val="10005"/>
                  </a:ext>
                </a:extLst>
              </a:tr>
              <a:tr h="448335">
                <a:tc>
                  <a:txBody>
                    <a:bodyPr/>
                    <a:lstStyle/>
                    <a:p>
                      <a:pPr algn="l" fontAlgn="b"/>
                      <a:r>
                        <a:rPr lang="tr-TR" sz="2400" b="0" u="none" strike="noStrike" dirty="0" err="1" smtClean="0">
                          <a:solidFill>
                            <a:schemeClr val="tx1"/>
                          </a:solidFill>
                          <a:effectLst/>
                          <a:latin typeface="Arial"/>
                          <a:cs typeface="Arial"/>
                        </a:rPr>
                        <a:t>Forziga</a:t>
                      </a:r>
                      <a:endParaRPr lang="en-US" sz="2400" b="0" i="0" u="none" strike="noStrike" baseline="30000" dirty="0">
                        <a:solidFill>
                          <a:schemeClr val="tx1"/>
                        </a:solidFill>
                        <a:effectLst/>
                        <a:latin typeface="Arial"/>
                        <a:cs typeface="Arial"/>
                      </a:endParaRPr>
                    </a:p>
                  </a:txBody>
                  <a:tcPr marL="4763" marR="4763" marT="6350" marB="0" anchor="ctr"/>
                </a:tc>
                <a:tc>
                  <a:txBody>
                    <a:bodyPr/>
                    <a:lstStyle/>
                    <a:p>
                      <a:pPr algn="l" fontAlgn="b"/>
                      <a:r>
                        <a:rPr lang="tr-TR" sz="2400" u="none" strike="noStrike" dirty="0" smtClean="0">
                          <a:solidFill>
                            <a:schemeClr val="tx1"/>
                          </a:solidFill>
                          <a:effectLst/>
                          <a:latin typeface="Arial"/>
                          <a:cs typeface="Arial"/>
                        </a:rPr>
                        <a:t>480 ₺</a:t>
                      </a:r>
                      <a:endParaRPr lang="en-US" sz="2400" b="0" i="0" u="none" strike="noStrike" dirty="0">
                        <a:solidFill>
                          <a:schemeClr val="tx1"/>
                        </a:solidFill>
                        <a:effectLst/>
                        <a:latin typeface="Arial"/>
                        <a:cs typeface="Arial"/>
                      </a:endParaRPr>
                    </a:p>
                  </a:txBody>
                  <a:tcPr marL="4763" marR="4763" marT="6350" marB="0" anchor="ctr"/>
                </a:tc>
                <a:tc>
                  <a:txBody>
                    <a:bodyPr/>
                    <a:lstStyle/>
                    <a:p>
                      <a:pPr marL="0" algn="l" defTabSz="914400" rtl="0" eaLnBrk="1" fontAlgn="b" latinLnBrk="0" hangingPunct="1"/>
                      <a:r>
                        <a:rPr lang="tr-TR" sz="2400" u="none" strike="noStrike" kern="1200" dirty="0" smtClean="0">
                          <a:solidFill>
                            <a:schemeClr val="tx1"/>
                          </a:solidFill>
                          <a:effectLst/>
                          <a:latin typeface="Arial"/>
                          <a:ea typeface="+mn-ea"/>
                          <a:cs typeface="Arial"/>
                        </a:rPr>
                        <a:t>5.1</a:t>
                      </a:r>
                      <a:endParaRPr lang="en-US" sz="2400" u="none" strike="noStrike" kern="1200" dirty="0">
                        <a:solidFill>
                          <a:schemeClr val="tx1"/>
                        </a:solidFill>
                        <a:effectLst/>
                        <a:latin typeface="Arial"/>
                        <a:ea typeface="+mn-ea"/>
                        <a:cs typeface="Arial"/>
                      </a:endParaRPr>
                    </a:p>
                  </a:txBody>
                  <a:tcPr marL="4763" marR="4763" marT="6350" marB="0" anchor="ctr"/>
                </a:tc>
                <a:extLst>
                  <a:ext uri="{0D108BD9-81ED-4DB2-BD59-A6C34878D82A}">
                    <a16:rowId xmlns:a16="http://schemas.microsoft.com/office/drawing/2014/main" val="10006"/>
                  </a:ext>
                </a:extLst>
              </a:tr>
              <a:tr h="448335">
                <a:tc>
                  <a:txBody>
                    <a:bodyPr/>
                    <a:lstStyle/>
                    <a:p>
                      <a:pPr algn="l" fontAlgn="b"/>
                      <a:r>
                        <a:rPr lang="tr-TR" sz="2400" b="0" u="none" strike="noStrike" dirty="0" err="1" smtClean="0">
                          <a:solidFill>
                            <a:schemeClr val="tx1"/>
                          </a:solidFill>
                          <a:effectLst/>
                          <a:latin typeface="Arial"/>
                          <a:cs typeface="Arial"/>
                        </a:rPr>
                        <a:t>Jardiance</a:t>
                      </a:r>
                      <a:r>
                        <a:rPr lang="tr-TR" sz="2400" b="0" u="none" strike="noStrike" baseline="0" dirty="0" smtClean="0">
                          <a:solidFill>
                            <a:schemeClr val="tx1"/>
                          </a:solidFill>
                          <a:effectLst/>
                          <a:latin typeface="Arial"/>
                          <a:cs typeface="Arial"/>
                        </a:rPr>
                        <a:t> </a:t>
                      </a:r>
                      <a:endParaRPr lang="en-US" sz="2400" b="0" i="0" u="none" strike="noStrike" baseline="30000" dirty="0">
                        <a:solidFill>
                          <a:schemeClr val="tx1"/>
                        </a:solidFill>
                        <a:effectLst/>
                        <a:latin typeface="Arial"/>
                        <a:cs typeface="Arial"/>
                      </a:endParaRPr>
                    </a:p>
                  </a:txBody>
                  <a:tcPr marL="4763" marR="4763" marT="6350" marB="0" anchor="ctr"/>
                </a:tc>
                <a:tc>
                  <a:txBody>
                    <a:bodyPr/>
                    <a:lstStyle/>
                    <a:p>
                      <a:pPr algn="l" fontAlgn="b"/>
                      <a:r>
                        <a:rPr lang="tr-TR" sz="2400" u="none" strike="noStrike" dirty="0" smtClean="0">
                          <a:solidFill>
                            <a:schemeClr val="tx1"/>
                          </a:solidFill>
                          <a:effectLst/>
                          <a:latin typeface="Arial"/>
                          <a:cs typeface="Arial"/>
                        </a:rPr>
                        <a:t>771 ₺</a:t>
                      </a:r>
                      <a:endParaRPr lang="en-US" sz="2400" b="0" i="0" u="none" strike="noStrike" dirty="0">
                        <a:solidFill>
                          <a:schemeClr val="tx1"/>
                        </a:solidFill>
                        <a:effectLst/>
                        <a:latin typeface="Arial"/>
                        <a:cs typeface="Arial"/>
                      </a:endParaRPr>
                    </a:p>
                  </a:txBody>
                  <a:tcPr marL="4763" marR="4763" marT="6350" marB="0" anchor="ctr"/>
                </a:tc>
                <a:tc>
                  <a:txBody>
                    <a:bodyPr/>
                    <a:lstStyle/>
                    <a:p>
                      <a:pPr marL="0" algn="l" defTabSz="914400" rtl="0" eaLnBrk="1" fontAlgn="b" latinLnBrk="0" hangingPunct="1"/>
                      <a:r>
                        <a:rPr lang="tr-TR" sz="2400" u="none" strike="noStrike" kern="1200" dirty="0" smtClean="0">
                          <a:solidFill>
                            <a:schemeClr val="tx1"/>
                          </a:solidFill>
                          <a:effectLst/>
                          <a:latin typeface="Arial"/>
                          <a:ea typeface="+mn-ea"/>
                          <a:cs typeface="Arial"/>
                        </a:rPr>
                        <a:t>8.3</a:t>
                      </a:r>
                      <a:endParaRPr lang="en-US" sz="2400" u="none" strike="noStrike" kern="1200" dirty="0">
                        <a:solidFill>
                          <a:schemeClr val="tx1"/>
                        </a:solidFill>
                        <a:effectLst/>
                        <a:latin typeface="Arial"/>
                        <a:ea typeface="+mn-ea"/>
                        <a:cs typeface="Arial"/>
                      </a:endParaRPr>
                    </a:p>
                  </a:txBody>
                  <a:tcPr marL="4763" marR="4763" marT="6350" marB="0" anchor="ct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Oval"/>
          <p:cNvSpPr/>
          <p:nvPr/>
        </p:nvSpPr>
        <p:spPr>
          <a:xfrm>
            <a:off x="571472" y="1643050"/>
            <a:ext cx="7643866" cy="3714776"/>
          </a:xfrm>
          <a:prstGeom prst="ellipse">
            <a:avLst/>
          </a:prstGeom>
          <a:solidFill>
            <a:schemeClr val="bg2">
              <a:lumMod val="90000"/>
            </a:schemeClr>
          </a:solidFill>
          <a:ln w="76200">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ctr">
              <a:spcBef>
                <a:spcPct val="20000"/>
              </a:spcBef>
            </a:pPr>
            <a:r>
              <a:rPr lang="tr-TR" sz="2400" b="1" dirty="0" smtClean="0">
                <a:solidFill>
                  <a:schemeClr val="tx1"/>
                </a:solidFill>
                <a:latin typeface="Arial"/>
                <a:cs typeface="Arial"/>
              </a:rPr>
              <a:t>Her hasta için aynı algoritmayı uygulamak mümkün değildir.</a:t>
            </a:r>
          </a:p>
          <a:p>
            <a:pPr marL="342900" indent="-342900" algn="ctr">
              <a:spcBef>
                <a:spcPct val="20000"/>
              </a:spcBef>
            </a:pPr>
            <a:r>
              <a:rPr lang="tr-TR" sz="2400" b="1" dirty="0" smtClean="0">
                <a:solidFill>
                  <a:schemeClr val="tx1"/>
                </a:solidFill>
                <a:latin typeface="Arial"/>
                <a:cs typeface="Arial"/>
              </a:rPr>
              <a:t>Kılavuzlar ve algoritmaların ışığında </a:t>
            </a:r>
            <a:r>
              <a:rPr lang="tr-TR" sz="2400" b="1" dirty="0" smtClean="0">
                <a:solidFill>
                  <a:srgbClr val="FF0000"/>
                </a:solidFill>
                <a:latin typeface="Arial"/>
                <a:cs typeface="Arial"/>
              </a:rPr>
              <a:t>bireyselleştirilmiş</a:t>
            </a:r>
            <a:r>
              <a:rPr lang="tr-TR" sz="2400" b="1" dirty="0" smtClean="0">
                <a:solidFill>
                  <a:schemeClr val="tx1"/>
                </a:solidFill>
                <a:latin typeface="Arial"/>
                <a:cs typeface="Arial"/>
              </a:rPr>
              <a:t> </a:t>
            </a:r>
          </a:p>
          <a:p>
            <a:pPr marL="342900" indent="-342900" algn="ctr">
              <a:spcBef>
                <a:spcPct val="20000"/>
              </a:spcBef>
            </a:pPr>
            <a:r>
              <a:rPr lang="tr-TR" sz="2400" b="1" dirty="0" smtClean="0">
                <a:solidFill>
                  <a:schemeClr val="tx1"/>
                </a:solidFill>
                <a:latin typeface="Arial"/>
                <a:cs typeface="Arial"/>
              </a:rPr>
              <a:t>tedavi daha önemli görünmektedir. </a:t>
            </a:r>
          </a:p>
          <a:p>
            <a:pPr algn="ctr"/>
            <a:endParaRPr lang="tr-TR" sz="2400" b="1" dirty="0">
              <a:solidFill>
                <a:schemeClr val="tx1"/>
              </a:solidFill>
            </a:endParaRPr>
          </a:p>
        </p:txBody>
      </p:sp>
      <p:sp>
        <p:nvSpPr>
          <p:cNvPr id="5" name="4 Dikdörtgen Belirtme Çizgisi"/>
          <p:cNvSpPr/>
          <p:nvPr/>
        </p:nvSpPr>
        <p:spPr>
          <a:xfrm>
            <a:off x="357158" y="285728"/>
            <a:ext cx="7858180" cy="928694"/>
          </a:xfrm>
          <a:prstGeom prst="wedgeRectCallout">
            <a:avLst>
              <a:gd name="adj1" fmla="val 14167"/>
              <a:gd name="adj2" fmla="val 47951"/>
            </a:avLst>
          </a:prstGeom>
          <a:solidFill>
            <a:schemeClr val="accent4"/>
          </a:solidFill>
          <a:ln w="76200">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3200" b="1" dirty="0" smtClean="0">
                <a:solidFill>
                  <a:schemeClr val="tx1"/>
                </a:solidFill>
              </a:rPr>
              <a:t>SONUÇ</a:t>
            </a:r>
            <a:endParaRPr lang="tr-TR" sz="3200" b="1" dirty="0">
              <a:solidFill>
                <a:schemeClr val="tx1"/>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Arial"/>
                <a:cs typeface="Arial"/>
              </a:rPr>
              <a:t>TEŞEKKÜRLER</a:t>
            </a:r>
            <a:endParaRPr lang="en-US" b="1" dirty="0">
              <a:solidFill>
                <a:schemeClr val="tx1"/>
              </a:solidFill>
              <a:latin typeface="Arial"/>
              <a:cs typeface="Arial"/>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3316812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l="1235" r="1235"/>
          <a:stretch>
            <a:fillRect/>
          </a:stretch>
        </p:blipFill>
        <p:spPr/>
      </p:pic>
    </p:spTree>
    <p:extLst>
      <p:ext uri="{BB962C8B-B14F-4D97-AF65-F5344CB8AC3E}">
        <p14:creationId xmlns:p14="http://schemas.microsoft.com/office/powerpoint/2010/main" val="22640648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t="5976" b="5976"/>
          <a:stretch>
            <a:fillRect/>
          </a:stretch>
        </p:blipFill>
        <p:spPr/>
      </p:pic>
    </p:spTree>
    <p:extLst>
      <p:ext uri="{BB962C8B-B14F-4D97-AF65-F5344CB8AC3E}">
        <p14:creationId xmlns:p14="http://schemas.microsoft.com/office/powerpoint/2010/main" val="38790828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rcRect l="-64881" r="-64881"/>
          <a:stretch>
            <a:fillRect/>
          </a:stretch>
        </p:blipFill>
        <p:spPr/>
      </p:pic>
    </p:spTree>
    <p:extLst>
      <p:ext uri="{BB962C8B-B14F-4D97-AF65-F5344CB8AC3E}">
        <p14:creationId xmlns:p14="http://schemas.microsoft.com/office/powerpoint/2010/main" val="943032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DB SON OAD MART 2012</Template>
  <TotalTime>9299</TotalTime>
  <Words>4962</Words>
  <Application>Microsoft Office PowerPoint</Application>
  <PresentationFormat>Ekran Gösterisi (4:3)</PresentationFormat>
  <Paragraphs>1133</Paragraphs>
  <Slides>95</Slides>
  <Notes>51</Notes>
  <HiddenSlides>0</HiddenSlides>
  <MMClips>0</MMClips>
  <ScaleCrop>false</ScaleCrop>
  <HeadingPairs>
    <vt:vector size="8" baseType="variant">
      <vt:variant>
        <vt:lpstr>Kullanılan Yazı Tipleri</vt:lpstr>
      </vt:variant>
      <vt:variant>
        <vt:i4>18</vt:i4>
      </vt:variant>
      <vt:variant>
        <vt:lpstr>Tema</vt:lpstr>
      </vt:variant>
      <vt:variant>
        <vt:i4>1</vt:i4>
      </vt:variant>
      <vt:variant>
        <vt:lpstr>Eklenmiş OLE Hizmet Programları</vt:lpstr>
      </vt:variant>
      <vt:variant>
        <vt:i4>2</vt:i4>
      </vt:variant>
      <vt:variant>
        <vt:lpstr>Slayt Başlıkları</vt:lpstr>
      </vt:variant>
      <vt:variant>
        <vt:i4>95</vt:i4>
      </vt:variant>
    </vt:vector>
  </HeadingPairs>
  <TitlesOfParts>
    <vt:vector size="116" baseType="lpstr">
      <vt:lpstr>ＭＳ Ｐゴシック</vt:lpstr>
      <vt:lpstr>ＭＳ Ｐゴシック</vt:lpstr>
      <vt:lpstr>Arial</vt:lpstr>
      <vt:lpstr>Avant Garde</vt:lpstr>
      <vt:lpstr>Calibri</vt:lpstr>
      <vt:lpstr>Cambria</vt:lpstr>
      <vt:lpstr>Century Gothic</vt:lpstr>
      <vt:lpstr>HelveticaNeue</vt:lpstr>
      <vt:lpstr>ＭＳ 明朝</vt:lpstr>
      <vt:lpstr>News Gothic MT</vt:lpstr>
      <vt:lpstr>Roboto Slab</vt:lpstr>
      <vt:lpstr>Symbol</vt:lpstr>
      <vt:lpstr>Tahoma</vt:lpstr>
      <vt:lpstr>Times</vt:lpstr>
      <vt:lpstr>Times New Roman</vt:lpstr>
      <vt:lpstr>Wingdings</vt:lpstr>
      <vt:lpstr>Wingdings 2</vt:lpstr>
      <vt:lpstr>Wingdings 3</vt:lpstr>
      <vt:lpstr>Breeze</vt:lpstr>
      <vt:lpstr>Chart</vt:lpstr>
      <vt:lpstr>ISIS/Draw Sketch</vt:lpstr>
      <vt:lpstr>PowerPoint Sunusu</vt:lpstr>
      <vt:lpstr>VAKA:</vt:lpstr>
      <vt:lpstr>PowerPoint Sunusu</vt:lpstr>
      <vt:lpstr>Tip 2 DM Uğursuz sekizlisi</vt:lpstr>
      <vt:lpstr>PowerPoint Sunusu</vt:lpstr>
      <vt:lpstr>TANI KRİTERLERİ</vt:lpstr>
      <vt:lpstr>PowerPoint Sunusu</vt:lpstr>
      <vt:lpstr>PowerPoint Sunusu</vt:lpstr>
      <vt:lpstr>2. Saatteki Kan Glukozu, Açlık Kan Şekerinden Bağımsız Kardiyovasküler Risk Faktörüdür</vt:lpstr>
      <vt:lpstr>PowerPoint Sunusu</vt:lpstr>
      <vt:lpstr>PowerPoint Sunusu</vt:lpstr>
      <vt:lpstr>PowerPoint Sunusu</vt:lpstr>
      <vt:lpstr>PowerPoint Sunusu</vt:lpstr>
      <vt:lpstr> OAD’lerin tarihsel gelişimi</vt:lpstr>
      <vt:lpstr>PowerPoint Sunusu</vt:lpstr>
      <vt:lpstr>PowerPoint Sunusu</vt:lpstr>
      <vt:lpstr>VAKA</vt:lpstr>
      <vt:lpstr> İnsülin Salgılatıcılar(Sekretogoglar)</vt:lpstr>
      <vt:lpstr>   ETKİ MEKANİZMASI</vt:lpstr>
      <vt:lpstr>SU FARMAKOKİNETİK ÖZELLİKLERİ</vt:lpstr>
      <vt:lpstr>SU FARMAKOKİNETİK ÖZELLİKLERİ</vt:lpstr>
      <vt:lpstr>Sülfonilüreler</vt:lpstr>
      <vt:lpstr>Sülfonilüre Yan Etkileri</vt:lpstr>
      <vt:lpstr>Monoterapide antidiyabetik ilaçların etkinliği</vt:lpstr>
      <vt:lpstr>PowerPoint Sunusu</vt:lpstr>
      <vt:lpstr>Hipoglisemi</vt:lpstr>
      <vt:lpstr>Kilo alımı </vt:lpstr>
      <vt:lpstr>Kardiyovasküler güvenlik</vt:lpstr>
      <vt:lpstr>Kime Vermeyelim?</vt:lpstr>
      <vt:lpstr>VAKA</vt:lpstr>
      <vt:lpstr>PowerPoint Sunusu</vt:lpstr>
      <vt:lpstr>Kısa etkili sekretagog etki süreleri ve dozları</vt:lpstr>
      <vt:lpstr>Glinidler </vt:lpstr>
      <vt:lpstr>KİME VERELİM?</vt:lpstr>
      <vt:lpstr>VAKA:</vt:lpstr>
      <vt:lpstr>VAKA</vt:lpstr>
      <vt:lpstr>Biguanidler</vt:lpstr>
      <vt:lpstr>Biguanidler: Etki mekanizması</vt:lpstr>
      <vt:lpstr>Metformin</vt:lpstr>
      <vt:lpstr>Metformin</vt:lpstr>
      <vt:lpstr>Metformin</vt:lpstr>
      <vt:lpstr>Metformin Endikasyonları</vt:lpstr>
      <vt:lpstr>Metformin Yan Etkileri</vt:lpstr>
      <vt:lpstr>Kontrastlı Radyolojik işlemden önce Metformin keselim mi?</vt:lpstr>
      <vt:lpstr>Tedaviye başlarken</vt:lpstr>
      <vt:lpstr>KİME VERELİM ??</vt:lpstr>
      <vt:lpstr>VAKA</vt:lpstr>
      <vt:lpstr>-GLUKOZİDAZ İNHİBİTÖRLERİ</vt:lpstr>
      <vt:lpstr>a-Glukozidaz Inhibitörleri: Etki mekanizması</vt:lpstr>
      <vt:lpstr>-Glukozidaz İnhibitörleri</vt:lpstr>
      <vt:lpstr>-Glukozidaz İnhibitörleri</vt:lpstr>
      <vt:lpstr>KİME VERELİM ??</vt:lpstr>
      <vt:lpstr>VAKA</vt:lpstr>
      <vt:lpstr>PowerPoint Sunusu</vt:lpstr>
      <vt:lpstr>Thiazolidinedionlar:  Etki Mekanizması</vt:lpstr>
      <vt:lpstr>Thiazolidinedionlar Etki mekanizması</vt:lpstr>
      <vt:lpstr>PowerPoint Sunusu</vt:lpstr>
      <vt:lpstr>TZDs: PPAR aktivasyonu</vt:lpstr>
      <vt:lpstr>PowerPoint Sunusu</vt:lpstr>
      <vt:lpstr>PowerPoint Sunusu</vt:lpstr>
      <vt:lpstr>PowerPoint Sunusu</vt:lpstr>
      <vt:lpstr>PowerPoint Sunusu</vt:lpstr>
      <vt:lpstr>Ödem insidansı</vt:lpstr>
      <vt:lpstr>PowerPoint Sunusu</vt:lpstr>
      <vt:lpstr>Tiazolidindionların Kontrendikasyonları</vt:lpstr>
      <vt:lpstr>PowerPoint Sunusu</vt:lpstr>
      <vt:lpstr>VAKA</vt:lpstr>
      <vt:lpstr>İnkretinler Adacık Hücre Fonksiyonu Üzerindeki  Etkileri Yoluyla Glukoz Homeostazını Düzenlerler</vt:lpstr>
      <vt:lpstr>DPP4 inhibitörleri Etki Mekanizması</vt:lpstr>
      <vt:lpstr>GLP-1 etkisinde artış</vt:lpstr>
      <vt:lpstr>EXENATİDE</vt:lpstr>
      <vt:lpstr>Exenatide  HbA1C ve Vücut Ağırlığında Azalma </vt:lpstr>
      <vt:lpstr> Liraglitude </vt:lpstr>
      <vt:lpstr>HbA1c’de azalma</vt:lpstr>
      <vt:lpstr>PowerPoint Sunusu</vt:lpstr>
      <vt:lpstr>GLP-1 yan etkileri</vt:lpstr>
      <vt:lpstr>GLP-1 kontrendikasyonları</vt:lpstr>
      <vt:lpstr>PowerPoint Sunusu</vt:lpstr>
      <vt:lpstr> DPP-4 inhibitörlerinin yan etkileri</vt:lpstr>
      <vt:lpstr> DPP-4 inhibitörlerinin kardiyovasküler etkileri</vt:lpstr>
      <vt:lpstr>VAKA</vt:lpstr>
      <vt:lpstr>Renal tubuler Glc reabsorbsiyonu</vt:lpstr>
      <vt:lpstr>SGLT2 inhibitörlerinin yan etkileri</vt:lpstr>
      <vt:lpstr>SGLT2 inhibitörlerinin kontrendikasyonları</vt:lpstr>
      <vt:lpstr>PowerPoint Sunusu</vt:lpstr>
      <vt:lpstr>PowerPoint Sunusu</vt:lpstr>
      <vt:lpstr>PowerPoint Sunusu</vt:lpstr>
      <vt:lpstr>OAD Kullanım Temel Prensipleri Sonuç</vt:lpstr>
      <vt:lpstr>OAD Kullanım Temel Prensipleri Sonuç</vt:lpstr>
      <vt:lpstr>MALİYET</vt:lpstr>
      <vt:lpstr>PowerPoint Sunusu</vt:lpstr>
      <vt:lpstr>TEŞEKKÜRLER</vt:lpstr>
      <vt:lpstr>PowerPoint Sunusu</vt:lpstr>
      <vt:lpstr>PowerPoint Sunusu</vt:lpstr>
      <vt:lpstr>PowerPoint Sunusu</vt:lpstr>
    </vt:vector>
  </TitlesOfParts>
  <Company>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SERDAR GULER</dc:creator>
  <cp:lastModifiedBy>YASIN YENIYAYLA</cp:lastModifiedBy>
  <cp:revision>263</cp:revision>
  <dcterms:created xsi:type="dcterms:W3CDTF">2012-03-15T09:35:18Z</dcterms:created>
  <dcterms:modified xsi:type="dcterms:W3CDTF">2024-01-27T06:05:19Z</dcterms:modified>
</cp:coreProperties>
</file>