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  <p:sldMasterId id="2147483804" r:id="rId13"/>
    <p:sldMasterId id="2147483817" r:id="rId14"/>
  </p:sldMasterIdLst>
  <p:notesMasterIdLst>
    <p:notesMasterId r:id="rId61"/>
  </p:notesMasterIdLst>
  <p:sldIdLst>
    <p:sldId id="256" r:id="rId15"/>
    <p:sldId id="257" r:id="rId16"/>
    <p:sldId id="311" r:id="rId17"/>
    <p:sldId id="258" r:id="rId18"/>
    <p:sldId id="309" r:id="rId19"/>
    <p:sldId id="261" r:id="rId20"/>
    <p:sldId id="302" r:id="rId21"/>
    <p:sldId id="303" r:id="rId22"/>
    <p:sldId id="304" r:id="rId23"/>
    <p:sldId id="262" r:id="rId24"/>
    <p:sldId id="263" r:id="rId25"/>
    <p:sldId id="264" r:id="rId26"/>
    <p:sldId id="294" r:id="rId27"/>
    <p:sldId id="298" r:id="rId28"/>
    <p:sldId id="295" r:id="rId29"/>
    <p:sldId id="296" r:id="rId30"/>
    <p:sldId id="297" r:id="rId31"/>
    <p:sldId id="287" r:id="rId32"/>
    <p:sldId id="288" r:id="rId33"/>
    <p:sldId id="306" r:id="rId34"/>
    <p:sldId id="267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275" r:id="rId43"/>
    <p:sldId id="276" r:id="rId44"/>
    <p:sldId id="277" r:id="rId45"/>
    <p:sldId id="278" r:id="rId46"/>
    <p:sldId id="310" r:id="rId47"/>
    <p:sldId id="280" r:id="rId48"/>
    <p:sldId id="300" r:id="rId49"/>
    <p:sldId id="289" r:id="rId50"/>
    <p:sldId id="282" r:id="rId51"/>
    <p:sldId id="283" r:id="rId52"/>
    <p:sldId id="284" r:id="rId53"/>
    <p:sldId id="299" r:id="rId54"/>
    <p:sldId id="291" r:id="rId55"/>
    <p:sldId id="292" r:id="rId56"/>
    <p:sldId id="293" r:id="rId57"/>
    <p:sldId id="307" r:id="rId58"/>
    <p:sldId id="301" r:id="rId59"/>
    <p:sldId id="305" r:id="rId60"/>
  </p:sldIdLst>
  <p:sldSz cx="9144000" cy="5143500" type="screen16x9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192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36.xml"/><Relationship Id="rId51" Type="http://schemas.openxmlformats.org/officeDocument/2006/relationships/slide" Target="slides/slide37.xml"/><Relationship Id="rId52" Type="http://schemas.openxmlformats.org/officeDocument/2006/relationships/slide" Target="slides/slide38.xml"/><Relationship Id="rId53" Type="http://schemas.openxmlformats.org/officeDocument/2006/relationships/slide" Target="slides/slide39.xml"/><Relationship Id="rId54" Type="http://schemas.openxmlformats.org/officeDocument/2006/relationships/slide" Target="slides/slide40.xml"/><Relationship Id="rId55" Type="http://schemas.openxmlformats.org/officeDocument/2006/relationships/slide" Target="slides/slide41.xml"/><Relationship Id="rId56" Type="http://schemas.openxmlformats.org/officeDocument/2006/relationships/slide" Target="slides/slide42.xml"/><Relationship Id="rId57" Type="http://schemas.openxmlformats.org/officeDocument/2006/relationships/slide" Target="slides/slide43.xml"/><Relationship Id="rId58" Type="http://schemas.openxmlformats.org/officeDocument/2006/relationships/slide" Target="slides/slide44.xml"/><Relationship Id="rId59" Type="http://schemas.openxmlformats.org/officeDocument/2006/relationships/slide" Target="slides/slide45.xml"/><Relationship Id="rId40" Type="http://schemas.openxmlformats.org/officeDocument/2006/relationships/slide" Target="slides/slide26.xml"/><Relationship Id="rId41" Type="http://schemas.openxmlformats.org/officeDocument/2006/relationships/slide" Target="slides/slide27.xml"/><Relationship Id="rId42" Type="http://schemas.openxmlformats.org/officeDocument/2006/relationships/slide" Target="slides/slide28.xml"/><Relationship Id="rId43" Type="http://schemas.openxmlformats.org/officeDocument/2006/relationships/slide" Target="slides/slide29.xml"/><Relationship Id="rId44" Type="http://schemas.openxmlformats.org/officeDocument/2006/relationships/slide" Target="slides/slide30.xml"/><Relationship Id="rId45" Type="http://schemas.openxmlformats.org/officeDocument/2006/relationships/slide" Target="slides/slide31.xml"/><Relationship Id="rId46" Type="http://schemas.openxmlformats.org/officeDocument/2006/relationships/slide" Target="slides/slide32.xml"/><Relationship Id="rId47" Type="http://schemas.openxmlformats.org/officeDocument/2006/relationships/slide" Target="slides/slide33.xml"/><Relationship Id="rId48" Type="http://schemas.openxmlformats.org/officeDocument/2006/relationships/slide" Target="slides/slide34.xml"/><Relationship Id="rId49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6.xml"/><Relationship Id="rId31" Type="http://schemas.openxmlformats.org/officeDocument/2006/relationships/slide" Target="slides/slide17.xml"/><Relationship Id="rId32" Type="http://schemas.openxmlformats.org/officeDocument/2006/relationships/slide" Target="slides/slide18.xml"/><Relationship Id="rId33" Type="http://schemas.openxmlformats.org/officeDocument/2006/relationships/slide" Target="slides/slide19.xml"/><Relationship Id="rId34" Type="http://schemas.openxmlformats.org/officeDocument/2006/relationships/slide" Target="slides/slide20.xml"/><Relationship Id="rId35" Type="http://schemas.openxmlformats.org/officeDocument/2006/relationships/slide" Target="slides/slide21.xml"/><Relationship Id="rId36" Type="http://schemas.openxmlformats.org/officeDocument/2006/relationships/slide" Target="slides/slide22.xml"/><Relationship Id="rId37" Type="http://schemas.openxmlformats.org/officeDocument/2006/relationships/slide" Target="slides/slide23.xml"/><Relationship Id="rId38" Type="http://schemas.openxmlformats.org/officeDocument/2006/relationships/slide" Target="slides/slide24.xml"/><Relationship Id="rId39" Type="http://schemas.openxmlformats.org/officeDocument/2006/relationships/slide" Target="slides/slide25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60" Type="http://schemas.openxmlformats.org/officeDocument/2006/relationships/slide" Target="slides/slide46.xml"/><Relationship Id="rId61" Type="http://schemas.openxmlformats.org/officeDocument/2006/relationships/notesMaster" Target="notesMasters/notesMaster1.xml"/><Relationship Id="rId62" Type="http://schemas.openxmlformats.org/officeDocument/2006/relationships/printerSettings" Target="printerSettings/printerSettings1.bin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F73829-C442-BD4B-BECC-A0EAA13FE0C2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56797B9C-AB7F-E143-8F2E-2DD71BCDE77C}">
      <dgm:prSet phldrT="[Text]"/>
      <dgm:spPr/>
      <dgm:t>
        <a:bodyPr/>
        <a:lstStyle/>
        <a:p>
          <a:r>
            <a:rPr lang="en-US" dirty="0" smtClean="0">
              <a:latin typeface="Calibri"/>
              <a:cs typeface="Calibri"/>
            </a:rPr>
            <a:t>Tiroid </a:t>
          </a:r>
          <a:r>
            <a:rPr lang="en-US" dirty="0" err="1" smtClean="0">
              <a:latin typeface="Calibri"/>
              <a:cs typeface="Calibri"/>
            </a:rPr>
            <a:t>foliküllerinde</a:t>
          </a:r>
          <a:r>
            <a:rPr lang="en-US" dirty="0" smtClean="0">
              <a:latin typeface="Calibri"/>
              <a:cs typeface="Calibri"/>
            </a:rPr>
            <a:t> </a:t>
          </a:r>
          <a:r>
            <a:rPr lang="en-US" dirty="0" err="1" smtClean="0">
              <a:latin typeface="Calibri"/>
              <a:cs typeface="Calibri"/>
            </a:rPr>
            <a:t>destrüksiyon</a:t>
          </a:r>
          <a:r>
            <a:rPr lang="en-US" dirty="0" smtClean="0">
              <a:latin typeface="Calibri"/>
              <a:cs typeface="Calibri"/>
            </a:rPr>
            <a:t> ve </a:t>
          </a:r>
          <a:r>
            <a:rPr lang="en-US" dirty="0" err="1" smtClean="0">
              <a:latin typeface="Calibri"/>
              <a:cs typeface="Calibri"/>
            </a:rPr>
            <a:t>foliküllerde</a:t>
          </a:r>
          <a:r>
            <a:rPr lang="en-US" dirty="0" smtClean="0">
              <a:latin typeface="Calibri"/>
              <a:cs typeface="Calibri"/>
            </a:rPr>
            <a:t> </a:t>
          </a:r>
          <a:r>
            <a:rPr lang="en-US" dirty="0" err="1" smtClean="0">
              <a:latin typeface="Calibri"/>
              <a:cs typeface="Calibri"/>
            </a:rPr>
            <a:t>depolanan</a:t>
          </a:r>
          <a:r>
            <a:rPr lang="en-US" dirty="0" smtClean="0">
              <a:latin typeface="Calibri"/>
              <a:cs typeface="Calibri"/>
            </a:rPr>
            <a:t> </a:t>
          </a:r>
          <a:r>
            <a:rPr lang="en-US" dirty="0" err="1" smtClean="0">
              <a:latin typeface="Calibri"/>
              <a:cs typeface="Calibri"/>
            </a:rPr>
            <a:t>Tg</a:t>
          </a:r>
          <a:r>
            <a:rPr lang="en-US" dirty="0" smtClean="0">
              <a:latin typeface="Calibri"/>
              <a:cs typeface="Calibri"/>
            </a:rPr>
            <a:t> </a:t>
          </a:r>
          <a:r>
            <a:rPr lang="en-US" dirty="0" err="1" smtClean="0">
              <a:latin typeface="Calibri"/>
              <a:cs typeface="Calibri"/>
            </a:rPr>
            <a:t>proteolizi</a:t>
          </a:r>
          <a:r>
            <a:rPr lang="en-US" dirty="0" smtClean="0">
              <a:latin typeface="Calibri"/>
              <a:cs typeface="Calibri"/>
            </a:rPr>
            <a:t> </a:t>
          </a:r>
          <a:endParaRPr lang="en-US" dirty="0">
            <a:latin typeface="Calibri"/>
            <a:cs typeface="Calibri"/>
          </a:endParaRPr>
        </a:p>
      </dgm:t>
    </dgm:pt>
    <dgm:pt modelId="{5E3A11B5-3548-7A4E-AE45-12DBBCCDBC2B}" type="parTrans" cxnId="{E0175D4B-4C8C-FA49-BAA1-4212E8B4F9E2}">
      <dgm:prSet/>
      <dgm:spPr/>
      <dgm:t>
        <a:bodyPr/>
        <a:lstStyle/>
        <a:p>
          <a:endParaRPr lang="en-US"/>
        </a:p>
      </dgm:t>
    </dgm:pt>
    <dgm:pt modelId="{5049D20A-47C5-8E4C-965E-7A3DB017EDFC}" type="sibTrans" cxnId="{E0175D4B-4C8C-FA49-BAA1-4212E8B4F9E2}">
      <dgm:prSet/>
      <dgm:spPr/>
      <dgm:t>
        <a:bodyPr/>
        <a:lstStyle/>
        <a:p>
          <a:endParaRPr lang="en-US"/>
        </a:p>
      </dgm:t>
    </dgm:pt>
    <dgm:pt modelId="{AB3D607A-EC0D-8542-9881-28B7825FC965}">
      <dgm:prSet phldrT="[Text]"/>
      <dgm:spPr/>
      <dgm:t>
        <a:bodyPr/>
        <a:lstStyle/>
        <a:p>
          <a:r>
            <a:rPr lang="en-US" dirty="0" smtClean="0">
              <a:latin typeface="Calibri"/>
              <a:cs typeface="Calibri"/>
            </a:rPr>
            <a:t>T4 ve T3 </a:t>
          </a:r>
          <a:r>
            <a:rPr lang="en-US" dirty="0" err="1" smtClean="0">
              <a:latin typeface="Calibri"/>
              <a:cs typeface="Calibri"/>
            </a:rPr>
            <a:t>dolaşıma</a:t>
          </a:r>
          <a:r>
            <a:rPr lang="en-US" dirty="0" smtClean="0">
              <a:latin typeface="Calibri"/>
              <a:cs typeface="Calibri"/>
            </a:rPr>
            <a:t> </a:t>
          </a:r>
          <a:r>
            <a:rPr lang="en-US" dirty="0" err="1" smtClean="0">
              <a:latin typeface="Calibri"/>
              <a:cs typeface="Calibri"/>
            </a:rPr>
            <a:t>düzensiz</a:t>
          </a:r>
          <a:r>
            <a:rPr lang="en-US" dirty="0" smtClean="0">
              <a:latin typeface="Calibri"/>
              <a:cs typeface="Calibri"/>
            </a:rPr>
            <a:t> </a:t>
          </a:r>
          <a:r>
            <a:rPr lang="en-US" dirty="0" err="1" smtClean="0">
              <a:latin typeface="Calibri"/>
              <a:cs typeface="Calibri"/>
            </a:rPr>
            <a:t>salınımı</a:t>
          </a:r>
          <a:r>
            <a:rPr lang="en-US" dirty="0" smtClean="0">
              <a:latin typeface="Calibri"/>
              <a:cs typeface="Calibri"/>
            </a:rPr>
            <a:t> </a:t>
          </a:r>
          <a:endParaRPr lang="en-US" dirty="0">
            <a:latin typeface="Calibri"/>
            <a:cs typeface="Calibri"/>
          </a:endParaRPr>
        </a:p>
      </dgm:t>
    </dgm:pt>
    <dgm:pt modelId="{D0B911F6-ADAA-A843-A4BF-BB2A584D2781}" type="parTrans" cxnId="{A07AB857-00AF-394E-9F91-4FA3B1C4E1B8}">
      <dgm:prSet/>
      <dgm:spPr/>
      <dgm:t>
        <a:bodyPr/>
        <a:lstStyle/>
        <a:p>
          <a:endParaRPr lang="en-US"/>
        </a:p>
      </dgm:t>
    </dgm:pt>
    <dgm:pt modelId="{523840EF-4BC9-634D-B44D-1763264173E8}" type="sibTrans" cxnId="{A07AB857-00AF-394E-9F91-4FA3B1C4E1B8}">
      <dgm:prSet/>
      <dgm:spPr/>
      <dgm:t>
        <a:bodyPr/>
        <a:lstStyle/>
        <a:p>
          <a:endParaRPr lang="en-US"/>
        </a:p>
      </dgm:t>
    </dgm:pt>
    <dgm:pt modelId="{94751019-B049-7143-A96C-4F2558C07DF4}">
      <dgm:prSet phldrT="[Text]" custT="1"/>
      <dgm:spPr/>
      <dgm:t>
        <a:bodyPr/>
        <a:lstStyle/>
        <a:p>
          <a:r>
            <a:rPr lang="en-US" sz="1800" dirty="0" smtClean="0">
              <a:latin typeface="Calibri"/>
              <a:cs typeface="Calibri"/>
            </a:rPr>
            <a:t>Klinik ve </a:t>
          </a:r>
          <a:r>
            <a:rPr lang="en-US" sz="1800" dirty="0" err="1" smtClean="0">
              <a:latin typeface="Calibri"/>
              <a:cs typeface="Calibri"/>
            </a:rPr>
            <a:t>biyokimyasal</a:t>
          </a:r>
          <a:r>
            <a:rPr lang="en-US" sz="1800" dirty="0" smtClean="0">
              <a:latin typeface="Calibri"/>
              <a:cs typeface="Calibri"/>
            </a:rPr>
            <a:t> </a:t>
          </a:r>
          <a:r>
            <a:rPr lang="en-US" sz="1800" dirty="0" err="1" smtClean="0">
              <a:latin typeface="Calibri"/>
              <a:cs typeface="Calibri"/>
            </a:rPr>
            <a:t>hipertiroidizm</a:t>
          </a:r>
          <a:endParaRPr lang="en-US" sz="1800" dirty="0">
            <a:latin typeface="Calibri"/>
            <a:cs typeface="Calibri"/>
          </a:endParaRPr>
        </a:p>
      </dgm:t>
    </dgm:pt>
    <dgm:pt modelId="{811599A4-8131-7A45-8F22-524469F48B87}" type="parTrans" cxnId="{07150A83-4DA1-5C44-AEFB-86E32C1D55BD}">
      <dgm:prSet/>
      <dgm:spPr/>
      <dgm:t>
        <a:bodyPr/>
        <a:lstStyle/>
        <a:p>
          <a:endParaRPr lang="en-US"/>
        </a:p>
      </dgm:t>
    </dgm:pt>
    <dgm:pt modelId="{8FEC4344-C938-2D4D-98B3-E37B68D2C16C}" type="sibTrans" cxnId="{07150A83-4DA1-5C44-AEFB-86E32C1D55BD}">
      <dgm:prSet/>
      <dgm:spPr/>
      <dgm:t>
        <a:bodyPr/>
        <a:lstStyle/>
        <a:p>
          <a:endParaRPr lang="en-US"/>
        </a:p>
      </dgm:t>
    </dgm:pt>
    <dgm:pt modelId="{F4723D78-1B14-784A-B230-2C59067A19F4}" type="pres">
      <dgm:prSet presAssocID="{D4F73829-C442-BD4B-BECC-A0EAA13FE0C2}" presName="Name0" presStyleCnt="0">
        <dgm:presLayoutVars>
          <dgm:dir/>
          <dgm:resizeHandles val="exact"/>
        </dgm:presLayoutVars>
      </dgm:prSet>
      <dgm:spPr/>
    </dgm:pt>
    <dgm:pt modelId="{975A8889-525A-8A4A-9169-7977FCD00145}" type="pres">
      <dgm:prSet presAssocID="{56797B9C-AB7F-E143-8F2E-2DD71BCDE77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5A3C3D-6AAA-F445-A739-3C54DC82317B}" type="pres">
      <dgm:prSet presAssocID="{5049D20A-47C5-8E4C-965E-7A3DB017EDFC}" presName="sibTrans" presStyleLbl="sibTrans2D1" presStyleIdx="0" presStyleCnt="2"/>
      <dgm:spPr/>
      <dgm:t>
        <a:bodyPr/>
        <a:lstStyle/>
        <a:p>
          <a:endParaRPr lang="en-US"/>
        </a:p>
      </dgm:t>
    </dgm:pt>
    <dgm:pt modelId="{F6E68436-4CA3-6845-8D0F-1BA3B4274E30}" type="pres">
      <dgm:prSet presAssocID="{5049D20A-47C5-8E4C-965E-7A3DB017EDFC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7B75F10B-43FA-8A48-9077-B997FE3C0C6C}" type="pres">
      <dgm:prSet presAssocID="{AB3D607A-EC0D-8542-9881-28B7825FC96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4009B2-868E-314D-ACDA-660FA02F3235}" type="pres">
      <dgm:prSet presAssocID="{523840EF-4BC9-634D-B44D-1763264173E8}" presName="sibTrans" presStyleLbl="sibTrans2D1" presStyleIdx="1" presStyleCnt="2"/>
      <dgm:spPr/>
      <dgm:t>
        <a:bodyPr/>
        <a:lstStyle/>
        <a:p>
          <a:endParaRPr lang="en-US"/>
        </a:p>
      </dgm:t>
    </dgm:pt>
    <dgm:pt modelId="{41E8D9FB-B56A-8F4E-8E0A-123758C9F997}" type="pres">
      <dgm:prSet presAssocID="{523840EF-4BC9-634D-B44D-1763264173E8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72A0687-347E-2749-9560-84F988410C2D}" type="pres">
      <dgm:prSet presAssocID="{94751019-B049-7143-A96C-4F2558C07DF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7AB857-00AF-394E-9F91-4FA3B1C4E1B8}" srcId="{D4F73829-C442-BD4B-BECC-A0EAA13FE0C2}" destId="{AB3D607A-EC0D-8542-9881-28B7825FC965}" srcOrd="1" destOrd="0" parTransId="{D0B911F6-ADAA-A843-A4BF-BB2A584D2781}" sibTransId="{523840EF-4BC9-634D-B44D-1763264173E8}"/>
    <dgm:cxn modelId="{8D5BBB0F-7FDD-224C-B326-0DB8AEFAA9F0}" type="presOf" srcId="{523840EF-4BC9-634D-B44D-1763264173E8}" destId="{5E4009B2-868E-314D-ACDA-660FA02F3235}" srcOrd="0" destOrd="0" presId="urn:microsoft.com/office/officeart/2005/8/layout/process1"/>
    <dgm:cxn modelId="{ADA14412-873B-394E-ACDC-2C0E0A0F4E53}" type="presOf" srcId="{523840EF-4BC9-634D-B44D-1763264173E8}" destId="{41E8D9FB-B56A-8F4E-8E0A-123758C9F997}" srcOrd="1" destOrd="0" presId="urn:microsoft.com/office/officeart/2005/8/layout/process1"/>
    <dgm:cxn modelId="{CC12F726-E55B-DD4F-BB52-D930A0E36211}" type="presOf" srcId="{D4F73829-C442-BD4B-BECC-A0EAA13FE0C2}" destId="{F4723D78-1B14-784A-B230-2C59067A19F4}" srcOrd="0" destOrd="0" presId="urn:microsoft.com/office/officeart/2005/8/layout/process1"/>
    <dgm:cxn modelId="{01E84CB8-CA4E-3D49-B5B8-7BFA95BE6545}" type="presOf" srcId="{5049D20A-47C5-8E4C-965E-7A3DB017EDFC}" destId="{F6E68436-4CA3-6845-8D0F-1BA3B4274E30}" srcOrd="1" destOrd="0" presId="urn:microsoft.com/office/officeart/2005/8/layout/process1"/>
    <dgm:cxn modelId="{07150A83-4DA1-5C44-AEFB-86E32C1D55BD}" srcId="{D4F73829-C442-BD4B-BECC-A0EAA13FE0C2}" destId="{94751019-B049-7143-A96C-4F2558C07DF4}" srcOrd="2" destOrd="0" parTransId="{811599A4-8131-7A45-8F22-524469F48B87}" sibTransId="{8FEC4344-C938-2D4D-98B3-E37B68D2C16C}"/>
    <dgm:cxn modelId="{319C9F74-4B1B-8C4D-8B24-846707D6A573}" type="presOf" srcId="{5049D20A-47C5-8E4C-965E-7A3DB017EDFC}" destId="{1C5A3C3D-6AAA-F445-A739-3C54DC82317B}" srcOrd="0" destOrd="0" presId="urn:microsoft.com/office/officeart/2005/8/layout/process1"/>
    <dgm:cxn modelId="{381E70D9-E155-9F4C-8C48-4B8A48A63F0D}" type="presOf" srcId="{AB3D607A-EC0D-8542-9881-28B7825FC965}" destId="{7B75F10B-43FA-8A48-9077-B997FE3C0C6C}" srcOrd="0" destOrd="0" presId="urn:microsoft.com/office/officeart/2005/8/layout/process1"/>
    <dgm:cxn modelId="{E0175D4B-4C8C-FA49-BAA1-4212E8B4F9E2}" srcId="{D4F73829-C442-BD4B-BECC-A0EAA13FE0C2}" destId="{56797B9C-AB7F-E143-8F2E-2DD71BCDE77C}" srcOrd="0" destOrd="0" parTransId="{5E3A11B5-3548-7A4E-AE45-12DBBCCDBC2B}" sibTransId="{5049D20A-47C5-8E4C-965E-7A3DB017EDFC}"/>
    <dgm:cxn modelId="{0943D01A-645E-0541-A67A-D4BEC946AD96}" type="presOf" srcId="{56797B9C-AB7F-E143-8F2E-2DD71BCDE77C}" destId="{975A8889-525A-8A4A-9169-7977FCD00145}" srcOrd="0" destOrd="0" presId="urn:microsoft.com/office/officeart/2005/8/layout/process1"/>
    <dgm:cxn modelId="{46EF14FE-058A-7547-83EF-C1E7E3683EF3}" type="presOf" srcId="{94751019-B049-7143-A96C-4F2558C07DF4}" destId="{E72A0687-347E-2749-9560-84F988410C2D}" srcOrd="0" destOrd="0" presId="urn:microsoft.com/office/officeart/2005/8/layout/process1"/>
    <dgm:cxn modelId="{03D32ACD-E973-9540-A4A0-72EFEF00C60E}" type="presParOf" srcId="{F4723D78-1B14-784A-B230-2C59067A19F4}" destId="{975A8889-525A-8A4A-9169-7977FCD00145}" srcOrd="0" destOrd="0" presId="urn:microsoft.com/office/officeart/2005/8/layout/process1"/>
    <dgm:cxn modelId="{7FF86C03-87BE-D04E-9BC6-40EF03456ED5}" type="presParOf" srcId="{F4723D78-1B14-784A-B230-2C59067A19F4}" destId="{1C5A3C3D-6AAA-F445-A739-3C54DC82317B}" srcOrd="1" destOrd="0" presId="urn:microsoft.com/office/officeart/2005/8/layout/process1"/>
    <dgm:cxn modelId="{5A4641AD-482D-6F41-B649-EAFB5939AECA}" type="presParOf" srcId="{1C5A3C3D-6AAA-F445-A739-3C54DC82317B}" destId="{F6E68436-4CA3-6845-8D0F-1BA3B4274E30}" srcOrd="0" destOrd="0" presId="urn:microsoft.com/office/officeart/2005/8/layout/process1"/>
    <dgm:cxn modelId="{7FED9BF6-CE86-CA4C-B66A-100D347EFA2D}" type="presParOf" srcId="{F4723D78-1B14-784A-B230-2C59067A19F4}" destId="{7B75F10B-43FA-8A48-9077-B997FE3C0C6C}" srcOrd="2" destOrd="0" presId="urn:microsoft.com/office/officeart/2005/8/layout/process1"/>
    <dgm:cxn modelId="{F2F6E304-D6A9-F146-AFC1-79DCA017A395}" type="presParOf" srcId="{F4723D78-1B14-784A-B230-2C59067A19F4}" destId="{5E4009B2-868E-314D-ACDA-660FA02F3235}" srcOrd="3" destOrd="0" presId="urn:microsoft.com/office/officeart/2005/8/layout/process1"/>
    <dgm:cxn modelId="{90236E05-93A8-144D-BA79-86400602014B}" type="presParOf" srcId="{5E4009B2-868E-314D-ACDA-660FA02F3235}" destId="{41E8D9FB-B56A-8F4E-8E0A-123758C9F997}" srcOrd="0" destOrd="0" presId="urn:microsoft.com/office/officeart/2005/8/layout/process1"/>
    <dgm:cxn modelId="{09F46AFD-A3E9-E143-9B26-18DD93EB133B}" type="presParOf" srcId="{F4723D78-1B14-784A-B230-2C59067A19F4}" destId="{E72A0687-347E-2749-9560-84F988410C2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F73829-C442-BD4B-BECC-A0EAA13FE0C2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56797B9C-AB7F-E143-8F2E-2DD71BCDE77C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  <a:latin typeface="Calibri"/>
              <a:ea typeface="Wingdings"/>
              <a:cs typeface="Calibri"/>
              <a:sym typeface="Wingdings"/>
            </a:rPr>
            <a:t> sT4</a:t>
          </a:r>
        </a:p>
        <a:p>
          <a:r>
            <a:rPr lang="en-US" sz="1800" dirty="0" smtClean="0">
              <a:solidFill>
                <a:schemeClr val="tx1"/>
              </a:solidFill>
              <a:latin typeface="Calibri"/>
              <a:ea typeface="Wingdings"/>
              <a:cs typeface="Calibri"/>
              <a:sym typeface="Wingdings"/>
            </a:rPr>
            <a:t>N sT3</a:t>
          </a:r>
        </a:p>
        <a:p>
          <a:r>
            <a:rPr lang="en-US" sz="1800" dirty="0" smtClean="0">
              <a:solidFill>
                <a:schemeClr val="tx1"/>
              </a:solidFill>
              <a:latin typeface="Wingdings"/>
              <a:ea typeface="Wingdings"/>
              <a:cs typeface="Wingdings"/>
              <a:sym typeface="Wingdings"/>
            </a:rPr>
            <a:t></a:t>
          </a:r>
          <a:r>
            <a:rPr lang="en-US" sz="1800" dirty="0" smtClean="0">
              <a:solidFill>
                <a:schemeClr val="tx1"/>
              </a:solidFill>
              <a:latin typeface="Calibri"/>
              <a:ea typeface="Wingdings"/>
              <a:cs typeface="Calibri"/>
              <a:sym typeface="Wingdings"/>
            </a:rPr>
            <a:t> TSH</a:t>
          </a:r>
        </a:p>
        <a:p>
          <a:r>
            <a:rPr lang="en-US" sz="1800" dirty="0" smtClean="0">
              <a:solidFill>
                <a:schemeClr val="tx1"/>
              </a:solidFill>
              <a:latin typeface="Calibri"/>
              <a:ea typeface="Wingdings"/>
              <a:cs typeface="Calibri"/>
              <a:sym typeface="Wingdings"/>
            </a:rPr>
            <a:t>T4&gt;T3</a:t>
          </a:r>
          <a:endParaRPr lang="en-US" sz="1800" dirty="0">
            <a:solidFill>
              <a:schemeClr val="tx1"/>
            </a:solidFill>
            <a:latin typeface="Calibri"/>
            <a:cs typeface="Calibri"/>
          </a:endParaRPr>
        </a:p>
      </dgm:t>
    </dgm:pt>
    <dgm:pt modelId="{5E3A11B5-3548-7A4E-AE45-12DBBCCDBC2B}" type="parTrans" cxnId="{E0175D4B-4C8C-FA49-BAA1-4212E8B4F9E2}">
      <dgm:prSet/>
      <dgm:spPr/>
      <dgm:t>
        <a:bodyPr/>
        <a:lstStyle/>
        <a:p>
          <a:endParaRPr lang="en-US"/>
        </a:p>
      </dgm:t>
    </dgm:pt>
    <dgm:pt modelId="{5049D20A-47C5-8E4C-965E-7A3DB017EDFC}" type="sibTrans" cxnId="{E0175D4B-4C8C-FA49-BAA1-4212E8B4F9E2}">
      <dgm:prSet/>
      <dgm:spPr/>
      <dgm:t>
        <a:bodyPr/>
        <a:lstStyle/>
        <a:p>
          <a:endParaRPr lang="en-US"/>
        </a:p>
      </dgm:t>
    </dgm:pt>
    <dgm:pt modelId="{94751019-B049-7143-A96C-4F2558C07DF4}">
      <dgm:prSet phldrT="[Text]" custT="1"/>
      <dgm:spPr/>
      <dgm:t>
        <a:bodyPr/>
        <a:lstStyle/>
        <a:p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Tg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depoları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tükenene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kadar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sürer</a:t>
          </a:r>
          <a:r>
            <a:rPr lang="en-US" sz="1800" dirty="0" smtClean="0">
              <a:effectLst/>
              <a:latin typeface="Calibri"/>
              <a:cs typeface="Calibri"/>
            </a:rPr>
            <a:t> </a:t>
          </a:r>
        </a:p>
        <a:p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İnflamasyon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azaldıkça</a:t>
          </a:r>
          <a:r>
            <a:rPr lang="en-US" sz="1800" baseline="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TH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sentezi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ve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salgılanması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düzelir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 </a:t>
          </a:r>
        </a:p>
        <a:p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Geçici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bir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hipotiroidizm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dönemi</a:t>
          </a:r>
          <a:r>
            <a:rPr lang="en-US" sz="18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endParaRPr lang="en-US" sz="1800" dirty="0">
            <a:latin typeface="Calibri"/>
            <a:cs typeface="Calibri"/>
          </a:endParaRPr>
        </a:p>
      </dgm:t>
    </dgm:pt>
    <dgm:pt modelId="{811599A4-8131-7A45-8F22-524469F48B87}" type="parTrans" cxnId="{07150A83-4DA1-5C44-AEFB-86E32C1D55BD}">
      <dgm:prSet/>
      <dgm:spPr/>
      <dgm:t>
        <a:bodyPr/>
        <a:lstStyle/>
        <a:p>
          <a:endParaRPr lang="en-US"/>
        </a:p>
      </dgm:t>
    </dgm:pt>
    <dgm:pt modelId="{8FEC4344-C938-2D4D-98B3-E37B68D2C16C}" type="sibTrans" cxnId="{07150A83-4DA1-5C44-AEFB-86E32C1D55BD}">
      <dgm:prSet/>
      <dgm:spPr/>
      <dgm:t>
        <a:bodyPr/>
        <a:lstStyle/>
        <a:p>
          <a:endParaRPr lang="en-US"/>
        </a:p>
      </dgm:t>
    </dgm:pt>
    <dgm:pt modelId="{F4723D78-1B14-784A-B230-2C59067A19F4}" type="pres">
      <dgm:prSet presAssocID="{D4F73829-C442-BD4B-BECC-A0EAA13FE0C2}" presName="Name0" presStyleCnt="0">
        <dgm:presLayoutVars>
          <dgm:dir/>
          <dgm:resizeHandles val="exact"/>
        </dgm:presLayoutVars>
      </dgm:prSet>
      <dgm:spPr/>
    </dgm:pt>
    <dgm:pt modelId="{975A8889-525A-8A4A-9169-7977FCD00145}" type="pres">
      <dgm:prSet presAssocID="{56797B9C-AB7F-E143-8F2E-2DD71BCDE77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5A3C3D-6AAA-F445-A739-3C54DC82317B}" type="pres">
      <dgm:prSet presAssocID="{5049D20A-47C5-8E4C-965E-7A3DB017EDFC}" presName="sibTrans" presStyleLbl="sibTrans2D1" presStyleIdx="0" presStyleCnt="1"/>
      <dgm:spPr/>
      <dgm:t>
        <a:bodyPr/>
        <a:lstStyle/>
        <a:p>
          <a:endParaRPr lang="en-US"/>
        </a:p>
      </dgm:t>
    </dgm:pt>
    <dgm:pt modelId="{F6E68436-4CA3-6845-8D0F-1BA3B4274E30}" type="pres">
      <dgm:prSet presAssocID="{5049D20A-47C5-8E4C-965E-7A3DB017EDFC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E72A0687-347E-2749-9560-84F988410C2D}" type="pres">
      <dgm:prSet presAssocID="{94751019-B049-7143-A96C-4F2558C07DF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D76504-380E-8041-BE92-71AAD67926EC}" type="presOf" srcId="{5049D20A-47C5-8E4C-965E-7A3DB017EDFC}" destId="{1C5A3C3D-6AAA-F445-A739-3C54DC82317B}" srcOrd="0" destOrd="0" presId="urn:microsoft.com/office/officeart/2005/8/layout/process1"/>
    <dgm:cxn modelId="{4E362955-F347-DC44-B775-FFC6A3EFA64F}" type="presOf" srcId="{94751019-B049-7143-A96C-4F2558C07DF4}" destId="{E72A0687-347E-2749-9560-84F988410C2D}" srcOrd="0" destOrd="0" presId="urn:microsoft.com/office/officeart/2005/8/layout/process1"/>
    <dgm:cxn modelId="{82ECF5F6-71B9-2844-A367-11743654FB08}" type="presOf" srcId="{D4F73829-C442-BD4B-BECC-A0EAA13FE0C2}" destId="{F4723D78-1B14-784A-B230-2C59067A19F4}" srcOrd="0" destOrd="0" presId="urn:microsoft.com/office/officeart/2005/8/layout/process1"/>
    <dgm:cxn modelId="{19BEA8CE-650C-B049-AAC8-C635CFA5AEBB}" type="presOf" srcId="{56797B9C-AB7F-E143-8F2E-2DD71BCDE77C}" destId="{975A8889-525A-8A4A-9169-7977FCD00145}" srcOrd="0" destOrd="0" presId="urn:microsoft.com/office/officeart/2005/8/layout/process1"/>
    <dgm:cxn modelId="{07150A83-4DA1-5C44-AEFB-86E32C1D55BD}" srcId="{D4F73829-C442-BD4B-BECC-A0EAA13FE0C2}" destId="{94751019-B049-7143-A96C-4F2558C07DF4}" srcOrd="1" destOrd="0" parTransId="{811599A4-8131-7A45-8F22-524469F48B87}" sibTransId="{8FEC4344-C938-2D4D-98B3-E37B68D2C16C}"/>
    <dgm:cxn modelId="{E0175D4B-4C8C-FA49-BAA1-4212E8B4F9E2}" srcId="{D4F73829-C442-BD4B-BECC-A0EAA13FE0C2}" destId="{56797B9C-AB7F-E143-8F2E-2DD71BCDE77C}" srcOrd="0" destOrd="0" parTransId="{5E3A11B5-3548-7A4E-AE45-12DBBCCDBC2B}" sibTransId="{5049D20A-47C5-8E4C-965E-7A3DB017EDFC}"/>
    <dgm:cxn modelId="{1C97EA00-8C86-3141-A65D-1F52DC716371}" type="presOf" srcId="{5049D20A-47C5-8E4C-965E-7A3DB017EDFC}" destId="{F6E68436-4CA3-6845-8D0F-1BA3B4274E30}" srcOrd="1" destOrd="0" presId="urn:microsoft.com/office/officeart/2005/8/layout/process1"/>
    <dgm:cxn modelId="{D005C96E-570B-494E-809A-B6137DC6319E}" type="presParOf" srcId="{F4723D78-1B14-784A-B230-2C59067A19F4}" destId="{975A8889-525A-8A4A-9169-7977FCD00145}" srcOrd="0" destOrd="0" presId="urn:microsoft.com/office/officeart/2005/8/layout/process1"/>
    <dgm:cxn modelId="{3E48F30F-6664-D649-990C-E0C4C884A632}" type="presParOf" srcId="{F4723D78-1B14-784A-B230-2C59067A19F4}" destId="{1C5A3C3D-6AAA-F445-A739-3C54DC82317B}" srcOrd="1" destOrd="0" presId="urn:microsoft.com/office/officeart/2005/8/layout/process1"/>
    <dgm:cxn modelId="{6E007DEA-EA14-A540-975B-DE0A4A0F7E61}" type="presParOf" srcId="{1C5A3C3D-6AAA-F445-A739-3C54DC82317B}" destId="{F6E68436-4CA3-6845-8D0F-1BA3B4274E30}" srcOrd="0" destOrd="0" presId="urn:microsoft.com/office/officeart/2005/8/layout/process1"/>
    <dgm:cxn modelId="{DDD50B03-B51F-2B4C-A55C-01776C30DD59}" type="presParOf" srcId="{F4723D78-1B14-784A-B230-2C59067A19F4}" destId="{E72A0687-347E-2749-9560-84F988410C2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32C86F-C6D2-E740-9156-71B1C2F4CA79}" type="doc">
      <dgm:prSet loTypeId="urn:microsoft.com/office/officeart/2005/8/layout/lProcess2" loCatId="" qsTypeId="urn:microsoft.com/office/officeart/2005/8/quickstyle/simple4" qsCatId="simple" csTypeId="urn:microsoft.com/office/officeart/2005/8/colors/accent1_2" csCatId="accent1" phldr="1"/>
      <dgm:spPr/>
    </dgm:pt>
    <dgm:pt modelId="{E6E0473C-96DE-4A44-B141-2FA7599ACF89}">
      <dgm:prSet phldrT="[Text]" custT="1"/>
      <dgm:spPr/>
      <dgm:t>
        <a:bodyPr/>
        <a:lstStyle/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r>
            <a:rPr lang="en-US" sz="2000" dirty="0" err="1" smtClean="0">
              <a:solidFill>
                <a:srgbClr val="FF0000"/>
              </a:solidFill>
              <a:latin typeface="Calibri"/>
              <a:cs typeface="Calibri"/>
            </a:rPr>
            <a:t>Hipotiroidi</a:t>
          </a:r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r>
            <a:rPr lang="en-US" sz="1600" dirty="0" smtClean="0">
              <a:solidFill>
                <a:srgbClr val="000000"/>
              </a:solidFill>
              <a:latin typeface="Calibri"/>
              <a:cs typeface="Calibri"/>
            </a:rPr>
            <a:t>*</a:t>
          </a:r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</a:rPr>
            <a:t>Guatr</a:t>
          </a:r>
          <a:endParaRPr lang="en-US" sz="1600" dirty="0" smtClean="0">
            <a:solidFill>
              <a:srgbClr val="000000"/>
            </a:solidFill>
            <a:latin typeface="Calibri"/>
            <a:cs typeface="Calibri"/>
          </a:endParaRPr>
        </a:p>
        <a:p>
          <a:r>
            <a:rPr lang="en-US" sz="1600" dirty="0" smtClean="0">
              <a:solidFill>
                <a:srgbClr val="000000"/>
              </a:solidFill>
              <a:latin typeface="Calibri"/>
              <a:cs typeface="Calibri"/>
            </a:rPr>
            <a:t>*</a:t>
          </a:r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</a:rPr>
            <a:t>Atrofik</a:t>
          </a:r>
          <a:r>
            <a:rPr lang="en-US" sz="16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</a:p>
        <a:p>
          <a:endParaRPr lang="en-US" sz="1600" dirty="0" smtClean="0">
            <a:solidFill>
              <a:srgbClr val="FF0000"/>
            </a:solidFill>
            <a:latin typeface="Calibri"/>
            <a:cs typeface="Calibri"/>
          </a:endParaRPr>
        </a:p>
        <a:p>
          <a:r>
            <a:rPr lang="en-US" sz="1600" dirty="0" smtClean="0">
              <a:solidFill>
                <a:schemeClr val="tx1"/>
              </a:solidFill>
              <a:latin typeface="Calibri"/>
              <a:cs typeface="Calibri"/>
            </a:rPr>
            <a:t>sT4 </a:t>
          </a:r>
          <a:r>
            <a:rPr lang="en-US" sz="1600" dirty="0" err="1" smtClean="0">
              <a:solidFill>
                <a:schemeClr val="tx1"/>
              </a:solidFill>
              <a:latin typeface="Calibri"/>
              <a:cs typeface="Calibri"/>
            </a:rPr>
            <a:t>düşük</a:t>
          </a:r>
          <a:endParaRPr lang="en-US" sz="1600" dirty="0" smtClean="0">
            <a:solidFill>
              <a:schemeClr val="tx1"/>
            </a:solidFill>
            <a:latin typeface="Calibri"/>
            <a:cs typeface="Calibri"/>
          </a:endParaRPr>
        </a:p>
        <a:p>
          <a:r>
            <a:rPr lang="en-US" sz="1600" dirty="0" smtClean="0">
              <a:solidFill>
                <a:schemeClr val="tx1"/>
              </a:solidFill>
              <a:latin typeface="Calibri"/>
              <a:cs typeface="Calibri"/>
            </a:rPr>
            <a:t>TSH yüksek</a:t>
          </a:r>
        </a:p>
        <a:p>
          <a:endParaRPr lang="en-US" sz="2000" dirty="0" smtClean="0">
            <a:solidFill>
              <a:schemeClr val="tx1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chemeClr val="tx1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r>
            <a:rPr lang="en-US" sz="3100" dirty="0" smtClean="0"/>
            <a:t> </a:t>
          </a:r>
          <a:endParaRPr lang="en-US" sz="3100" dirty="0"/>
        </a:p>
      </dgm:t>
    </dgm:pt>
    <dgm:pt modelId="{061F8828-41D7-144F-9D31-53F3F179FE71}" type="parTrans" cxnId="{05B62C91-7A3A-4A4C-927B-EAF3725202FE}">
      <dgm:prSet/>
      <dgm:spPr/>
      <dgm:t>
        <a:bodyPr/>
        <a:lstStyle/>
        <a:p>
          <a:endParaRPr lang="en-US"/>
        </a:p>
      </dgm:t>
    </dgm:pt>
    <dgm:pt modelId="{5212703A-BE4B-8747-9D91-E8E9497AB171}" type="sibTrans" cxnId="{05B62C91-7A3A-4A4C-927B-EAF3725202FE}">
      <dgm:prSet/>
      <dgm:spPr/>
      <dgm:t>
        <a:bodyPr/>
        <a:lstStyle/>
        <a:p>
          <a:endParaRPr lang="en-US"/>
        </a:p>
      </dgm:t>
    </dgm:pt>
    <dgm:pt modelId="{C3BEB598-4690-784A-BCC4-234BCD119BFC}">
      <dgm:prSet phldrT="[Text]" custT="1"/>
      <dgm:spPr/>
      <dgm:t>
        <a:bodyPr/>
        <a:lstStyle/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r>
            <a:rPr lang="en-US" sz="2000" dirty="0" err="1" smtClean="0">
              <a:solidFill>
                <a:srgbClr val="FF0000"/>
              </a:solidFill>
              <a:latin typeface="Calibri"/>
              <a:cs typeface="Calibri"/>
            </a:rPr>
            <a:t>Ötiroidi</a:t>
          </a:r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r>
            <a:rPr lang="en-US" sz="1600" dirty="0" smtClean="0">
              <a:solidFill>
                <a:schemeClr val="tx1"/>
              </a:solidFill>
              <a:latin typeface="Calibri"/>
              <a:cs typeface="Calibri"/>
            </a:rPr>
            <a:t>sT4 normal</a:t>
          </a:r>
        </a:p>
        <a:p>
          <a:r>
            <a:rPr lang="en-US" sz="1600" dirty="0" smtClean="0">
              <a:solidFill>
                <a:schemeClr val="tx1"/>
              </a:solidFill>
              <a:latin typeface="Calibri"/>
              <a:cs typeface="Calibri"/>
            </a:rPr>
            <a:t>TSH normal</a:t>
          </a:r>
        </a:p>
        <a:p>
          <a:endParaRPr lang="en-US" sz="1600" dirty="0" smtClean="0">
            <a:solidFill>
              <a:schemeClr val="tx1"/>
            </a:solidFill>
            <a:latin typeface="Calibri"/>
            <a:cs typeface="Calibri"/>
          </a:endParaRPr>
        </a:p>
        <a:p>
          <a:r>
            <a:rPr lang="en-US" sz="1600" dirty="0" smtClean="0">
              <a:solidFill>
                <a:schemeClr val="tx1"/>
              </a:solidFill>
              <a:latin typeface="Calibri"/>
              <a:cs typeface="Calibri"/>
            </a:rPr>
            <a:t>sT4 normal</a:t>
          </a:r>
        </a:p>
        <a:p>
          <a:r>
            <a:rPr lang="en-US" sz="1600" dirty="0" smtClean="0">
              <a:solidFill>
                <a:schemeClr val="tx1"/>
              </a:solidFill>
              <a:latin typeface="Calibri"/>
              <a:cs typeface="Calibri"/>
            </a:rPr>
            <a:t>TSH </a:t>
          </a:r>
          <a:r>
            <a:rPr lang="en-US" sz="1600" dirty="0" err="1" smtClean="0">
              <a:solidFill>
                <a:schemeClr val="tx1"/>
              </a:solidFill>
              <a:latin typeface="Calibri"/>
              <a:cs typeface="Calibri"/>
            </a:rPr>
            <a:t>hafif</a:t>
          </a:r>
          <a:r>
            <a:rPr lang="en-US" sz="1600" dirty="0" smtClean="0">
              <a:solidFill>
                <a:schemeClr val="tx1"/>
              </a:solidFill>
              <a:latin typeface="Calibri"/>
              <a:cs typeface="Calibri"/>
            </a:rPr>
            <a:t> yüksek</a:t>
          </a:r>
        </a:p>
        <a:p>
          <a:r>
            <a:rPr lang="en-US" sz="1400" dirty="0" smtClean="0">
              <a:solidFill>
                <a:schemeClr val="tx1"/>
              </a:solidFill>
              <a:latin typeface="Calibri"/>
              <a:cs typeface="Calibri"/>
            </a:rPr>
            <a:t>(</a:t>
          </a:r>
          <a:r>
            <a:rPr lang="en-US" sz="1400" dirty="0" err="1" smtClean="0">
              <a:solidFill>
                <a:schemeClr val="tx1"/>
              </a:solidFill>
              <a:latin typeface="Calibri"/>
              <a:cs typeface="Calibri"/>
            </a:rPr>
            <a:t>Subklinik</a:t>
          </a:r>
          <a:r>
            <a:rPr lang="en-US" sz="1400" dirty="0" smtClean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Calibri"/>
              <a:cs typeface="Calibri"/>
            </a:rPr>
            <a:t>hipotiroidi</a:t>
          </a:r>
          <a:r>
            <a:rPr lang="en-US" sz="1400" dirty="0" smtClean="0">
              <a:solidFill>
                <a:schemeClr val="tx1"/>
              </a:solidFill>
              <a:latin typeface="Calibri"/>
              <a:cs typeface="Calibri"/>
            </a:rPr>
            <a:t>)</a:t>
          </a:r>
          <a:endParaRPr lang="en-US" sz="1400" dirty="0" smtClean="0">
            <a:solidFill>
              <a:srgbClr val="FF0000"/>
            </a:solidFill>
            <a:latin typeface="Calibri"/>
            <a:cs typeface="Calibri"/>
          </a:endParaRPr>
        </a:p>
        <a:p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</a:rPr>
            <a:t>Yılda</a:t>
          </a:r>
          <a:r>
            <a:rPr lang="en-US" sz="1600" dirty="0" smtClean="0">
              <a:solidFill>
                <a:srgbClr val="000000"/>
              </a:solidFill>
              <a:latin typeface="Calibri"/>
              <a:cs typeface="Calibri"/>
            </a:rPr>
            <a:t> %5 </a:t>
          </a:r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</a:rPr>
            <a:t>aşikar</a:t>
          </a:r>
          <a:r>
            <a:rPr lang="en-US" sz="16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</a:rPr>
            <a:t>hipotiroidi</a:t>
          </a:r>
          <a:r>
            <a:rPr lang="en-US" sz="16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</a:rPr>
            <a:t>gelişir</a:t>
          </a:r>
          <a:endParaRPr lang="en-US" sz="1600" dirty="0" smtClean="0">
            <a:solidFill>
              <a:srgbClr val="000000"/>
            </a:solidFill>
            <a:latin typeface="Calibri"/>
            <a:cs typeface="Calibri"/>
          </a:endParaRPr>
        </a:p>
        <a:p>
          <a:r>
            <a:rPr lang="en-US" sz="2400" dirty="0" smtClean="0">
              <a:solidFill>
                <a:srgbClr val="FF0000"/>
              </a:solidFill>
              <a:latin typeface="Calibri"/>
              <a:cs typeface="Calibri"/>
            </a:rPr>
            <a:t> </a:t>
          </a:r>
          <a:endParaRPr lang="en-US" sz="2400" dirty="0"/>
        </a:p>
      </dgm:t>
    </dgm:pt>
    <dgm:pt modelId="{C2987EC6-BD2F-6F45-B817-1870F4E534D1}" type="parTrans" cxnId="{E91DB6F9-3E60-014E-AD0E-CFC70D3E66D8}">
      <dgm:prSet/>
      <dgm:spPr/>
      <dgm:t>
        <a:bodyPr/>
        <a:lstStyle/>
        <a:p>
          <a:endParaRPr lang="en-US"/>
        </a:p>
      </dgm:t>
    </dgm:pt>
    <dgm:pt modelId="{378C3DD2-54AB-5F4B-A83E-F60E0EAABF80}" type="sibTrans" cxnId="{E91DB6F9-3E60-014E-AD0E-CFC70D3E66D8}">
      <dgm:prSet/>
      <dgm:spPr/>
      <dgm:t>
        <a:bodyPr/>
        <a:lstStyle/>
        <a:p>
          <a:endParaRPr lang="en-US"/>
        </a:p>
      </dgm:t>
    </dgm:pt>
    <dgm:pt modelId="{5AF67CFC-A84E-664D-8848-307FA3DBDD90}">
      <dgm:prSet phldrT="[Text]" custT="1"/>
      <dgm:spPr/>
      <dgm:t>
        <a:bodyPr/>
        <a:lstStyle/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r>
            <a:rPr lang="en-US" sz="2000" dirty="0" err="1" smtClean="0">
              <a:solidFill>
                <a:srgbClr val="FF0000"/>
              </a:solidFill>
              <a:latin typeface="Calibri"/>
              <a:cs typeface="Calibri"/>
            </a:rPr>
            <a:t>Geçici</a:t>
          </a:r>
          <a:r>
            <a:rPr lang="en-US" sz="2000" dirty="0" smtClean="0">
              <a:solidFill>
                <a:srgbClr val="FF0000"/>
              </a:solidFill>
              <a:latin typeface="Calibri"/>
              <a:cs typeface="Calibri"/>
            </a:rPr>
            <a:t> </a:t>
          </a:r>
          <a:r>
            <a:rPr lang="en-US" sz="2000" dirty="0" err="1" smtClean="0">
              <a:solidFill>
                <a:srgbClr val="FF0000"/>
              </a:solidFill>
              <a:latin typeface="Calibri"/>
              <a:cs typeface="Calibri"/>
            </a:rPr>
            <a:t>hipertiroidi</a:t>
          </a:r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</a:rPr>
            <a:t>Hashitoksikoz</a:t>
          </a:r>
          <a:endParaRPr lang="en-US" sz="1600" dirty="0" smtClean="0">
            <a:solidFill>
              <a:srgbClr val="000000"/>
            </a:solidFill>
            <a:latin typeface="Calibri"/>
            <a:cs typeface="Calibri"/>
          </a:endParaRPr>
        </a:p>
        <a:p>
          <a:endParaRPr lang="en-US" sz="1600" dirty="0" smtClean="0">
            <a:solidFill>
              <a:srgbClr val="000000"/>
            </a:solidFill>
            <a:latin typeface="Calibri"/>
            <a:cs typeface="Calibri"/>
          </a:endParaRPr>
        </a:p>
        <a:p>
          <a:r>
            <a:rPr lang="en-US" sz="1600" dirty="0" smtClean="0">
              <a:solidFill>
                <a:srgbClr val="000000"/>
              </a:solidFill>
              <a:latin typeface="Calibri"/>
              <a:cs typeface="Calibri"/>
            </a:rPr>
            <a:t>Graves</a:t>
          </a:r>
          <a:r>
            <a:rPr lang="en-US" sz="1600" dirty="0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</a:t>
          </a:r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Hipotiroidi</a:t>
          </a:r>
          <a:endParaRPr lang="en-US" sz="1600" dirty="0" smtClean="0">
            <a:solidFill>
              <a:srgbClr val="000000"/>
            </a:solidFill>
            <a:latin typeface="Calibri"/>
            <a:cs typeface="Calibri"/>
            <a:sym typeface="Wingdings"/>
          </a:endParaRPr>
        </a:p>
        <a:p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Inhibitör</a:t>
          </a:r>
          <a:r>
            <a:rPr lang="en-US" sz="1600" dirty="0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 TSHR </a:t>
          </a:r>
          <a:r>
            <a:rPr lang="en-US" sz="1600" dirty="0" err="1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Ab</a:t>
          </a:r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 smtClean="0">
            <a:solidFill>
              <a:srgbClr val="FF0000"/>
            </a:solidFill>
            <a:latin typeface="Calibri"/>
            <a:cs typeface="Calibri"/>
          </a:endParaRPr>
        </a:p>
        <a:p>
          <a:endParaRPr lang="en-US" sz="2000" dirty="0">
            <a:solidFill>
              <a:srgbClr val="FF0000"/>
            </a:solidFill>
            <a:latin typeface="Calibri"/>
            <a:cs typeface="Calibri"/>
          </a:endParaRPr>
        </a:p>
      </dgm:t>
    </dgm:pt>
    <dgm:pt modelId="{F14D8952-596C-0C4D-BC3D-C3A2C0700900}" type="parTrans" cxnId="{A3A82CCF-FA66-7A4A-B0A5-A7C10CF5BF62}">
      <dgm:prSet/>
      <dgm:spPr/>
      <dgm:t>
        <a:bodyPr/>
        <a:lstStyle/>
        <a:p>
          <a:endParaRPr lang="en-US"/>
        </a:p>
      </dgm:t>
    </dgm:pt>
    <dgm:pt modelId="{5C4AC51C-BF44-B14C-9627-C3378D2B0410}" type="sibTrans" cxnId="{A3A82CCF-FA66-7A4A-B0A5-A7C10CF5BF62}">
      <dgm:prSet/>
      <dgm:spPr/>
      <dgm:t>
        <a:bodyPr/>
        <a:lstStyle/>
        <a:p>
          <a:endParaRPr lang="en-US"/>
        </a:p>
      </dgm:t>
    </dgm:pt>
    <dgm:pt modelId="{95C23D0B-7460-D94F-B196-09B8C7D4DD7B}" type="pres">
      <dgm:prSet presAssocID="{4132C86F-C6D2-E740-9156-71B1C2F4CA79}" presName="theList" presStyleCnt="0">
        <dgm:presLayoutVars>
          <dgm:dir/>
          <dgm:animLvl val="lvl"/>
          <dgm:resizeHandles val="exact"/>
        </dgm:presLayoutVars>
      </dgm:prSet>
      <dgm:spPr/>
    </dgm:pt>
    <dgm:pt modelId="{7DC9A903-2C81-F743-8D36-72AA6E847AD4}" type="pres">
      <dgm:prSet presAssocID="{E6E0473C-96DE-4A44-B141-2FA7599ACF89}" presName="compNode" presStyleCnt="0"/>
      <dgm:spPr/>
    </dgm:pt>
    <dgm:pt modelId="{3EAE82A7-07CE-BE40-811E-5F7040B4753B}" type="pres">
      <dgm:prSet presAssocID="{E6E0473C-96DE-4A44-B141-2FA7599ACF89}" presName="aNode" presStyleLbl="bgShp" presStyleIdx="0" presStyleCnt="3"/>
      <dgm:spPr/>
      <dgm:t>
        <a:bodyPr/>
        <a:lstStyle/>
        <a:p>
          <a:endParaRPr lang="en-US"/>
        </a:p>
      </dgm:t>
    </dgm:pt>
    <dgm:pt modelId="{C2026E37-0BBA-5F44-B3BA-84AB5AEF8369}" type="pres">
      <dgm:prSet presAssocID="{E6E0473C-96DE-4A44-B141-2FA7599ACF89}" presName="textNode" presStyleLbl="bgShp" presStyleIdx="0" presStyleCnt="3"/>
      <dgm:spPr/>
      <dgm:t>
        <a:bodyPr/>
        <a:lstStyle/>
        <a:p>
          <a:endParaRPr lang="en-US"/>
        </a:p>
      </dgm:t>
    </dgm:pt>
    <dgm:pt modelId="{199BF2C9-ABEA-8B45-996E-9034E6C16080}" type="pres">
      <dgm:prSet presAssocID="{E6E0473C-96DE-4A44-B141-2FA7599ACF89}" presName="compChildNode" presStyleCnt="0"/>
      <dgm:spPr/>
    </dgm:pt>
    <dgm:pt modelId="{6522B1AA-5F40-E34E-AAA9-18BBDEB6FDC7}" type="pres">
      <dgm:prSet presAssocID="{E6E0473C-96DE-4A44-B141-2FA7599ACF89}" presName="theInnerList" presStyleCnt="0"/>
      <dgm:spPr/>
    </dgm:pt>
    <dgm:pt modelId="{D127F717-30CC-2E46-A899-9AA500F09F89}" type="pres">
      <dgm:prSet presAssocID="{E6E0473C-96DE-4A44-B141-2FA7599ACF89}" presName="aSpace" presStyleCnt="0"/>
      <dgm:spPr/>
    </dgm:pt>
    <dgm:pt modelId="{4DD2D5EB-9D72-8A4F-ADCB-9E8C56FDF05F}" type="pres">
      <dgm:prSet presAssocID="{C3BEB598-4690-784A-BCC4-234BCD119BFC}" presName="compNode" presStyleCnt="0"/>
      <dgm:spPr/>
    </dgm:pt>
    <dgm:pt modelId="{A68BD7CE-EF26-8E48-8CEA-4A3E96D2E0A6}" type="pres">
      <dgm:prSet presAssocID="{C3BEB598-4690-784A-BCC4-234BCD119BFC}" presName="aNode" presStyleLbl="bgShp" presStyleIdx="1" presStyleCnt="3"/>
      <dgm:spPr/>
      <dgm:t>
        <a:bodyPr/>
        <a:lstStyle/>
        <a:p>
          <a:endParaRPr lang="en-US"/>
        </a:p>
      </dgm:t>
    </dgm:pt>
    <dgm:pt modelId="{90A02A4A-65B1-CE4A-B648-CF5E321BE274}" type="pres">
      <dgm:prSet presAssocID="{C3BEB598-4690-784A-BCC4-234BCD119BFC}" presName="textNode" presStyleLbl="bgShp" presStyleIdx="1" presStyleCnt="3"/>
      <dgm:spPr/>
      <dgm:t>
        <a:bodyPr/>
        <a:lstStyle/>
        <a:p>
          <a:endParaRPr lang="en-US"/>
        </a:p>
      </dgm:t>
    </dgm:pt>
    <dgm:pt modelId="{D67BECCC-A10D-F740-B990-EF9C9C106436}" type="pres">
      <dgm:prSet presAssocID="{C3BEB598-4690-784A-BCC4-234BCD119BFC}" presName="compChildNode" presStyleCnt="0"/>
      <dgm:spPr/>
    </dgm:pt>
    <dgm:pt modelId="{74B1868B-0670-214C-9619-DAC2BBBCA179}" type="pres">
      <dgm:prSet presAssocID="{C3BEB598-4690-784A-BCC4-234BCD119BFC}" presName="theInnerList" presStyleCnt="0"/>
      <dgm:spPr/>
    </dgm:pt>
    <dgm:pt modelId="{B2AF590C-7F40-5F4C-A501-DFA42C07CFE0}" type="pres">
      <dgm:prSet presAssocID="{C3BEB598-4690-784A-BCC4-234BCD119BFC}" presName="aSpace" presStyleCnt="0"/>
      <dgm:spPr/>
    </dgm:pt>
    <dgm:pt modelId="{D27EBB02-2244-3A42-98BD-7E1270772EE2}" type="pres">
      <dgm:prSet presAssocID="{5AF67CFC-A84E-664D-8848-307FA3DBDD90}" presName="compNode" presStyleCnt="0"/>
      <dgm:spPr/>
    </dgm:pt>
    <dgm:pt modelId="{4554ECDF-0EB8-9640-A532-C5BAD8161DEE}" type="pres">
      <dgm:prSet presAssocID="{5AF67CFC-A84E-664D-8848-307FA3DBDD90}" presName="aNode" presStyleLbl="bgShp" presStyleIdx="2" presStyleCnt="3"/>
      <dgm:spPr/>
      <dgm:t>
        <a:bodyPr/>
        <a:lstStyle/>
        <a:p>
          <a:endParaRPr lang="en-US"/>
        </a:p>
      </dgm:t>
    </dgm:pt>
    <dgm:pt modelId="{0259E743-0329-C740-BE85-DA77CB5AA645}" type="pres">
      <dgm:prSet presAssocID="{5AF67CFC-A84E-664D-8848-307FA3DBDD90}" presName="textNode" presStyleLbl="bgShp" presStyleIdx="2" presStyleCnt="3"/>
      <dgm:spPr/>
      <dgm:t>
        <a:bodyPr/>
        <a:lstStyle/>
        <a:p>
          <a:endParaRPr lang="en-US"/>
        </a:p>
      </dgm:t>
    </dgm:pt>
    <dgm:pt modelId="{6D3E1004-BFD0-5645-A16C-AD5637289F56}" type="pres">
      <dgm:prSet presAssocID="{5AF67CFC-A84E-664D-8848-307FA3DBDD90}" presName="compChildNode" presStyleCnt="0"/>
      <dgm:spPr/>
    </dgm:pt>
    <dgm:pt modelId="{5CECD0BE-1E1E-464D-89D1-3A029299AF71}" type="pres">
      <dgm:prSet presAssocID="{5AF67CFC-A84E-664D-8848-307FA3DBDD90}" presName="theInnerList" presStyleCnt="0"/>
      <dgm:spPr/>
    </dgm:pt>
  </dgm:ptLst>
  <dgm:cxnLst>
    <dgm:cxn modelId="{106532AA-605F-004A-AA9E-E35C266D8761}" type="presOf" srcId="{5AF67CFC-A84E-664D-8848-307FA3DBDD90}" destId="{0259E743-0329-C740-BE85-DA77CB5AA645}" srcOrd="1" destOrd="0" presId="urn:microsoft.com/office/officeart/2005/8/layout/lProcess2"/>
    <dgm:cxn modelId="{A3A82CCF-FA66-7A4A-B0A5-A7C10CF5BF62}" srcId="{4132C86F-C6D2-E740-9156-71B1C2F4CA79}" destId="{5AF67CFC-A84E-664D-8848-307FA3DBDD90}" srcOrd="2" destOrd="0" parTransId="{F14D8952-596C-0C4D-BC3D-C3A2C0700900}" sibTransId="{5C4AC51C-BF44-B14C-9627-C3378D2B0410}"/>
    <dgm:cxn modelId="{3C3E75D9-7116-6F48-8A6E-E05FE032F0E2}" type="presOf" srcId="{C3BEB598-4690-784A-BCC4-234BCD119BFC}" destId="{A68BD7CE-EF26-8E48-8CEA-4A3E96D2E0A6}" srcOrd="0" destOrd="0" presId="urn:microsoft.com/office/officeart/2005/8/layout/lProcess2"/>
    <dgm:cxn modelId="{05B62C91-7A3A-4A4C-927B-EAF3725202FE}" srcId="{4132C86F-C6D2-E740-9156-71B1C2F4CA79}" destId="{E6E0473C-96DE-4A44-B141-2FA7599ACF89}" srcOrd="0" destOrd="0" parTransId="{061F8828-41D7-144F-9D31-53F3F179FE71}" sibTransId="{5212703A-BE4B-8747-9D91-E8E9497AB171}"/>
    <dgm:cxn modelId="{58A673F3-89F1-C84A-A3EC-E1262A17E488}" type="presOf" srcId="{E6E0473C-96DE-4A44-B141-2FA7599ACF89}" destId="{3EAE82A7-07CE-BE40-811E-5F7040B4753B}" srcOrd="0" destOrd="0" presId="urn:microsoft.com/office/officeart/2005/8/layout/lProcess2"/>
    <dgm:cxn modelId="{87EDFF17-482C-944B-8164-68305C021F30}" type="presOf" srcId="{4132C86F-C6D2-E740-9156-71B1C2F4CA79}" destId="{95C23D0B-7460-D94F-B196-09B8C7D4DD7B}" srcOrd="0" destOrd="0" presId="urn:microsoft.com/office/officeart/2005/8/layout/lProcess2"/>
    <dgm:cxn modelId="{F6101BB5-0FE6-8648-A84D-023D07225681}" type="presOf" srcId="{5AF67CFC-A84E-664D-8848-307FA3DBDD90}" destId="{4554ECDF-0EB8-9640-A532-C5BAD8161DEE}" srcOrd="0" destOrd="0" presId="urn:microsoft.com/office/officeart/2005/8/layout/lProcess2"/>
    <dgm:cxn modelId="{E91DB6F9-3E60-014E-AD0E-CFC70D3E66D8}" srcId="{4132C86F-C6D2-E740-9156-71B1C2F4CA79}" destId="{C3BEB598-4690-784A-BCC4-234BCD119BFC}" srcOrd="1" destOrd="0" parTransId="{C2987EC6-BD2F-6F45-B817-1870F4E534D1}" sibTransId="{378C3DD2-54AB-5F4B-A83E-F60E0EAABF80}"/>
    <dgm:cxn modelId="{00C847C5-53CE-9F4E-A3AC-97DE62DB1FD7}" type="presOf" srcId="{E6E0473C-96DE-4A44-B141-2FA7599ACF89}" destId="{C2026E37-0BBA-5F44-B3BA-84AB5AEF8369}" srcOrd="1" destOrd="0" presId="urn:microsoft.com/office/officeart/2005/8/layout/lProcess2"/>
    <dgm:cxn modelId="{C78283A9-F0AC-0042-8D96-7C8D095CDD15}" type="presOf" srcId="{C3BEB598-4690-784A-BCC4-234BCD119BFC}" destId="{90A02A4A-65B1-CE4A-B648-CF5E321BE274}" srcOrd="1" destOrd="0" presId="urn:microsoft.com/office/officeart/2005/8/layout/lProcess2"/>
    <dgm:cxn modelId="{E2B00512-3C52-E845-B220-D6D02BEB8ECE}" type="presParOf" srcId="{95C23D0B-7460-D94F-B196-09B8C7D4DD7B}" destId="{7DC9A903-2C81-F743-8D36-72AA6E847AD4}" srcOrd="0" destOrd="0" presId="urn:microsoft.com/office/officeart/2005/8/layout/lProcess2"/>
    <dgm:cxn modelId="{9F5257C4-E5CA-954F-B02F-C7CD1FE23D8B}" type="presParOf" srcId="{7DC9A903-2C81-F743-8D36-72AA6E847AD4}" destId="{3EAE82A7-07CE-BE40-811E-5F7040B4753B}" srcOrd="0" destOrd="0" presId="urn:microsoft.com/office/officeart/2005/8/layout/lProcess2"/>
    <dgm:cxn modelId="{000E0A04-823C-6445-ABE6-22A8C78B6F4E}" type="presParOf" srcId="{7DC9A903-2C81-F743-8D36-72AA6E847AD4}" destId="{C2026E37-0BBA-5F44-B3BA-84AB5AEF8369}" srcOrd="1" destOrd="0" presId="urn:microsoft.com/office/officeart/2005/8/layout/lProcess2"/>
    <dgm:cxn modelId="{CB080EAF-1109-F344-B1DD-3A931DDCCDD7}" type="presParOf" srcId="{7DC9A903-2C81-F743-8D36-72AA6E847AD4}" destId="{199BF2C9-ABEA-8B45-996E-9034E6C16080}" srcOrd="2" destOrd="0" presId="urn:microsoft.com/office/officeart/2005/8/layout/lProcess2"/>
    <dgm:cxn modelId="{102A2998-A8E9-2D40-9E6E-758322288E93}" type="presParOf" srcId="{199BF2C9-ABEA-8B45-996E-9034E6C16080}" destId="{6522B1AA-5F40-E34E-AAA9-18BBDEB6FDC7}" srcOrd="0" destOrd="0" presId="urn:microsoft.com/office/officeart/2005/8/layout/lProcess2"/>
    <dgm:cxn modelId="{CFF7120D-3850-6745-B850-3EC40ACF4394}" type="presParOf" srcId="{95C23D0B-7460-D94F-B196-09B8C7D4DD7B}" destId="{D127F717-30CC-2E46-A899-9AA500F09F89}" srcOrd="1" destOrd="0" presId="urn:microsoft.com/office/officeart/2005/8/layout/lProcess2"/>
    <dgm:cxn modelId="{84F5D27F-FE6D-7848-A607-02131E6FC7AC}" type="presParOf" srcId="{95C23D0B-7460-D94F-B196-09B8C7D4DD7B}" destId="{4DD2D5EB-9D72-8A4F-ADCB-9E8C56FDF05F}" srcOrd="2" destOrd="0" presId="urn:microsoft.com/office/officeart/2005/8/layout/lProcess2"/>
    <dgm:cxn modelId="{B7E7596F-E8B4-B04A-9D91-D3B713193B48}" type="presParOf" srcId="{4DD2D5EB-9D72-8A4F-ADCB-9E8C56FDF05F}" destId="{A68BD7CE-EF26-8E48-8CEA-4A3E96D2E0A6}" srcOrd="0" destOrd="0" presId="urn:microsoft.com/office/officeart/2005/8/layout/lProcess2"/>
    <dgm:cxn modelId="{C281841F-6092-1641-9A30-4384AF285E44}" type="presParOf" srcId="{4DD2D5EB-9D72-8A4F-ADCB-9E8C56FDF05F}" destId="{90A02A4A-65B1-CE4A-B648-CF5E321BE274}" srcOrd="1" destOrd="0" presId="urn:microsoft.com/office/officeart/2005/8/layout/lProcess2"/>
    <dgm:cxn modelId="{D56A22B2-4AFE-5245-B5F4-C3ED67FA7772}" type="presParOf" srcId="{4DD2D5EB-9D72-8A4F-ADCB-9E8C56FDF05F}" destId="{D67BECCC-A10D-F740-B990-EF9C9C106436}" srcOrd="2" destOrd="0" presId="urn:microsoft.com/office/officeart/2005/8/layout/lProcess2"/>
    <dgm:cxn modelId="{8D2945E2-E70C-3F45-B2F5-33B224554C56}" type="presParOf" srcId="{D67BECCC-A10D-F740-B990-EF9C9C106436}" destId="{74B1868B-0670-214C-9619-DAC2BBBCA179}" srcOrd="0" destOrd="0" presId="urn:microsoft.com/office/officeart/2005/8/layout/lProcess2"/>
    <dgm:cxn modelId="{14F393FA-F97F-4F4C-952A-AB8722D19BB7}" type="presParOf" srcId="{95C23D0B-7460-D94F-B196-09B8C7D4DD7B}" destId="{B2AF590C-7F40-5F4C-A501-DFA42C07CFE0}" srcOrd="3" destOrd="0" presId="urn:microsoft.com/office/officeart/2005/8/layout/lProcess2"/>
    <dgm:cxn modelId="{B76C27DF-484D-1B4D-9C91-197A5840D2C2}" type="presParOf" srcId="{95C23D0B-7460-D94F-B196-09B8C7D4DD7B}" destId="{D27EBB02-2244-3A42-98BD-7E1270772EE2}" srcOrd="4" destOrd="0" presId="urn:microsoft.com/office/officeart/2005/8/layout/lProcess2"/>
    <dgm:cxn modelId="{41A4BFA4-75F0-5940-A17F-7DB2465A4ABD}" type="presParOf" srcId="{D27EBB02-2244-3A42-98BD-7E1270772EE2}" destId="{4554ECDF-0EB8-9640-A532-C5BAD8161DEE}" srcOrd="0" destOrd="0" presId="urn:microsoft.com/office/officeart/2005/8/layout/lProcess2"/>
    <dgm:cxn modelId="{F678AB44-060E-E245-96F2-2B6384A76A1A}" type="presParOf" srcId="{D27EBB02-2244-3A42-98BD-7E1270772EE2}" destId="{0259E743-0329-C740-BE85-DA77CB5AA645}" srcOrd="1" destOrd="0" presId="urn:microsoft.com/office/officeart/2005/8/layout/lProcess2"/>
    <dgm:cxn modelId="{2DD0A62A-DDCE-7E42-A63B-7C38037DF848}" type="presParOf" srcId="{D27EBB02-2244-3A42-98BD-7E1270772EE2}" destId="{6D3E1004-BFD0-5645-A16C-AD5637289F56}" srcOrd="2" destOrd="0" presId="urn:microsoft.com/office/officeart/2005/8/layout/lProcess2"/>
    <dgm:cxn modelId="{A8886E2A-3D84-5148-AF88-F89073D9321B}" type="presParOf" srcId="{6D3E1004-BFD0-5645-A16C-AD5637289F56}" destId="{5CECD0BE-1E1E-464D-89D1-3A029299AF71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93DE24-0404-CF43-9758-8BB957F7A972}" type="doc">
      <dgm:prSet loTypeId="urn:microsoft.com/office/officeart/2005/8/layout/vList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0D2C45-40AE-7046-8677-0ACE8A27FE81}">
      <dgm:prSet phldrT="[Text]" phldr="1"/>
      <dgm:spPr/>
      <dgm:t>
        <a:bodyPr/>
        <a:lstStyle/>
        <a:p>
          <a:endParaRPr lang="en-US"/>
        </a:p>
      </dgm:t>
    </dgm:pt>
    <dgm:pt modelId="{A7E9506F-EE24-8D44-957E-E6571A28FD91}" type="parTrans" cxnId="{F269E373-CBA5-EB46-9B43-512E510F40E1}">
      <dgm:prSet/>
      <dgm:spPr/>
      <dgm:t>
        <a:bodyPr/>
        <a:lstStyle/>
        <a:p>
          <a:endParaRPr lang="en-US"/>
        </a:p>
      </dgm:t>
    </dgm:pt>
    <dgm:pt modelId="{59F9485D-9E43-614B-81DE-3E7F7107F8D4}" type="sibTrans" cxnId="{F269E373-CBA5-EB46-9B43-512E510F40E1}">
      <dgm:prSet/>
      <dgm:spPr/>
      <dgm:t>
        <a:bodyPr/>
        <a:lstStyle/>
        <a:p>
          <a:endParaRPr lang="en-US"/>
        </a:p>
      </dgm:t>
    </dgm:pt>
    <dgm:pt modelId="{E563FD2F-6A76-1C44-AECA-C1A91E5147EE}">
      <dgm:prSet phldrT="[Text]"/>
      <dgm:spPr/>
      <dgm:t>
        <a:bodyPr/>
        <a:lstStyle/>
        <a:p>
          <a:r>
            <a:rPr lang="en-US" dirty="0" err="1" smtClean="0">
              <a:latin typeface="Calibri"/>
              <a:cs typeface="Calibri"/>
            </a:rPr>
            <a:t>Seftriakson</a:t>
          </a:r>
          <a:r>
            <a:rPr lang="en-US" dirty="0" smtClean="0">
              <a:latin typeface="Calibri"/>
              <a:cs typeface="Calibri"/>
            </a:rPr>
            <a:t> 2x1 gr IV</a:t>
          </a:r>
          <a:endParaRPr lang="en-US" dirty="0"/>
        </a:p>
      </dgm:t>
    </dgm:pt>
    <dgm:pt modelId="{FA1B7B05-86BF-3248-BAE5-531DB253E55C}" type="parTrans" cxnId="{A52B6F82-C6F3-BC45-9205-EE2D09718208}">
      <dgm:prSet/>
      <dgm:spPr/>
      <dgm:t>
        <a:bodyPr/>
        <a:lstStyle/>
        <a:p>
          <a:endParaRPr lang="en-US"/>
        </a:p>
      </dgm:t>
    </dgm:pt>
    <dgm:pt modelId="{414B8621-4034-4E48-8F69-0A560DFA238D}" type="sibTrans" cxnId="{A52B6F82-C6F3-BC45-9205-EE2D09718208}">
      <dgm:prSet/>
      <dgm:spPr/>
      <dgm:t>
        <a:bodyPr/>
        <a:lstStyle/>
        <a:p>
          <a:endParaRPr lang="en-US"/>
        </a:p>
      </dgm:t>
    </dgm:pt>
    <dgm:pt modelId="{02F0157C-0245-6E40-B99F-F17F982225DC}">
      <dgm:prSet phldrT="[Text]" phldr="1"/>
      <dgm:spPr/>
      <dgm:t>
        <a:bodyPr/>
        <a:lstStyle/>
        <a:p>
          <a:endParaRPr lang="en-US"/>
        </a:p>
      </dgm:t>
    </dgm:pt>
    <dgm:pt modelId="{9C975E5B-F1F3-C64D-8831-CF7BEED0E510}" type="parTrans" cxnId="{BE599DE8-2E17-3144-936D-5D3D62712FB7}">
      <dgm:prSet/>
      <dgm:spPr/>
      <dgm:t>
        <a:bodyPr/>
        <a:lstStyle/>
        <a:p>
          <a:endParaRPr lang="en-US"/>
        </a:p>
      </dgm:t>
    </dgm:pt>
    <dgm:pt modelId="{E1EC992F-A2A3-A047-AD61-62E8B51DEE5B}" type="sibTrans" cxnId="{BE599DE8-2E17-3144-936D-5D3D62712FB7}">
      <dgm:prSet/>
      <dgm:spPr/>
      <dgm:t>
        <a:bodyPr/>
        <a:lstStyle/>
        <a:p>
          <a:endParaRPr lang="en-US"/>
        </a:p>
      </dgm:t>
    </dgm:pt>
    <dgm:pt modelId="{67FC33C7-B1E9-FC4A-B83D-FA261D909D43}">
      <dgm:prSet phldrT="[Text]" phldr="1"/>
      <dgm:spPr/>
      <dgm:t>
        <a:bodyPr/>
        <a:lstStyle/>
        <a:p>
          <a:endParaRPr lang="en-US" dirty="0"/>
        </a:p>
      </dgm:t>
    </dgm:pt>
    <dgm:pt modelId="{78D26349-D9D6-8647-A0E8-AC8ACF59C40A}" type="parTrans" cxnId="{B64F6849-B162-3E45-8F5A-5BC3ADB89240}">
      <dgm:prSet/>
      <dgm:spPr/>
      <dgm:t>
        <a:bodyPr/>
        <a:lstStyle/>
        <a:p>
          <a:endParaRPr lang="en-US"/>
        </a:p>
      </dgm:t>
    </dgm:pt>
    <dgm:pt modelId="{3A62CBA2-F61F-194E-B10B-30E4819D1FC2}" type="sibTrans" cxnId="{B64F6849-B162-3E45-8F5A-5BC3ADB89240}">
      <dgm:prSet/>
      <dgm:spPr/>
      <dgm:t>
        <a:bodyPr/>
        <a:lstStyle/>
        <a:p>
          <a:endParaRPr lang="en-US"/>
        </a:p>
      </dgm:t>
    </dgm:pt>
    <dgm:pt modelId="{50C1A934-F087-D240-9E61-421FC63A8EC7}">
      <dgm:prSet phldrT="[Text]" phldr="1"/>
      <dgm:spPr/>
      <dgm:t>
        <a:bodyPr/>
        <a:lstStyle/>
        <a:p>
          <a:endParaRPr lang="en-US"/>
        </a:p>
      </dgm:t>
    </dgm:pt>
    <dgm:pt modelId="{5376C187-06C1-4645-8BB9-FC4F367A281C}" type="parTrans" cxnId="{FB85E904-2EDE-5343-9135-BD9DC1FC73AC}">
      <dgm:prSet/>
      <dgm:spPr/>
      <dgm:t>
        <a:bodyPr/>
        <a:lstStyle/>
        <a:p>
          <a:endParaRPr lang="en-US"/>
        </a:p>
      </dgm:t>
    </dgm:pt>
    <dgm:pt modelId="{2B0760A0-3740-3E4A-822D-7825F568DBC9}" type="sibTrans" cxnId="{FB85E904-2EDE-5343-9135-BD9DC1FC73AC}">
      <dgm:prSet/>
      <dgm:spPr/>
      <dgm:t>
        <a:bodyPr/>
        <a:lstStyle/>
        <a:p>
          <a:endParaRPr lang="en-US"/>
        </a:p>
      </dgm:t>
    </dgm:pt>
    <dgm:pt modelId="{624B82BF-3957-9141-B9A5-0686B7C3EE8B}">
      <dgm:prSet phldrT="[Text]" phldr="1"/>
      <dgm:spPr/>
      <dgm:t>
        <a:bodyPr/>
        <a:lstStyle/>
        <a:p>
          <a:endParaRPr lang="en-US"/>
        </a:p>
      </dgm:t>
    </dgm:pt>
    <dgm:pt modelId="{5FBFE1F6-9514-8644-A4B1-9E0599057AC4}" type="parTrans" cxnId="{68ADA480-12A8-274C-8D96-A53F78BD9D19}">
      <dgm:prSet/>
      <dgm:spPr/>
      <dgm:t>
        <a:bodyPr/>
        <a:lstStyle/>
        <a:p>
          <a:endParaRPr lang="en-US"/>
        </a:p>
      </dgm:t>
    </dgm:pt>
    <dgm:pt modelId="{C36BD6BF-D107-6541-9F36-B97E741DF654}" type="sibTrans" cxnId="{68ADA480-12A8-274C-8D96-A53F78BD9D19}">
      <dgm:prSet/>
      <dgm:spPr/>
      <dgm:t>
        <a:bodyPr/>
        <a:lstStyle/>
        <a:p>
          <a:endParaRPr lang="en-US"/>
        </a:p>
      </dgm:t>
    </dgm:pt>
    <dgm:pt modelId="{2B832546-3F6B-E040-95F6-8A7208A1BFE4}">
      <dgm:prSet/>
      <dgm:spPr/>
      <dgm:t>
        <a:bodyPr/>
        <a:lstStyle/>
        <a:p>
          <a:r>
            <a:rPr lang="en-US" dirty="0" err="1" smtClean="0">
              <a:latin typeface="Calibri"/>
              <a:cs typeface="Calibri"/>
            </a:rPr>
            <a:t>Metronidazol</a:t>
          </a:r>
          <a:r>
            <a:rPr lang="en-US" dirty="0" smtClean="0">
              <a:latin typeface="Calibri"/>
              <a:cs typeface="Calibri"/>
            </a:rPr>
            <a:t> 3x500 mg IV</a:t>
          </a:r>
        </a:p>
      </dgm:t>
    </dgm:pt>
    <dgm:pt modelId="{B03A6E62-00CF-584E-BC6A-91EE39746CB4}" type="parTrans" cxnId="{B1438E4C-CDE3-3F40-B1A6-152A2B3C0D97}">
      <dgm:prSet/>
      <dgm:spPr/>
      <dgm:t>
        <a:bodyPr/>
        <a:lstStyle/>
        <a:p>
          <a:endParaRPr lang="en-US"/>
        </a:p>
      </dgm:t>
    </dgm:pt>
    <dgm:pt modelId="{0A6BB861-3C5F-0E4F-8BD5-E6805D5C9332}" type="sibTrans" cxnId="{B1438E4C-CDE3-3F40-B1A6-152A2B3C0D97}">
      <dgm:prSet/>
      <dgm:spPr/>
      <dgm:t>
        <a:bodyPr/>
        <a:lstStyle/>
        <a:p>
          <a:endParaRPr lang="en-US"/>
        </a:p>
      </dgm:t>
    </dgm:pt>
    <dgm:pt modelId="{D922EC28-0853-A74C-A3BF-D8C50FAD3754}">
      <dgm:prSet/>
      <dgm:spPr/>
      <dgm:t>
        <a:bodyPr/>
        <a:lstStyle/>
        <a:p>
          <a:r>
            <a:rPr lang="en-US" smtClean="0">
              <a:latin typeface="Calibri"/>
              <a:cs typeface="Calibri"/>
            </a:rPr>
            <a:t>Endokrinoloji konsültasyonu</a:t>
          </a:r>
          <a:endParaRPr lang="en-US" dirty="0" smtClean="0">
            <a:latin typeface="Calibri"/>
            <a:cs typeface="Calibri"/>
          </a:endParaRPr>
        </a:p>
      </dgm:t>
    </dgm:pt>
    <dgm:pt modelId="{E519B441-7667-6242-BE43-9094CFC77369}" type="parTrans" cxnId="{DA0E6B0A-C4AA-324F-9F2C-D2317E865054}">
      <dgm:prSet/>
      <dgm:spPr/>
      <dgm:t>
        <a:bodyPr/>
        <a:lstStyle/>
        <a:p>
          <a:endParaRPr lang="en-US"/>
        </a:p>
      </dgm:t>
    </dgm:pt>
    <dgm:pt modelId="{0B2340BC-1CFF-264F-B0DD-719ABA4A2348}" type="sibTrans" cxnId="{DA0E6B0A-C4AA-324F-9F2C-D2317E865054}">
      <dgm:prSet/>
      <dgm:spPr/>
      <dgm:t>
        <a:bodyPr/>
        <a:lstStyle/>
        <a:p>
          <a:endParaRPr lang="en-US"/>
        </a:p>
      </dgm:t>
    </dgm:pt>
    <dgm:pt modelId="{50E41CC7-879E-F847-9EE2-BD73CF31480A}">
      <dgm:prSet/>
      <dgm:spPr/>
      <dgm:t>
        <a:bodyPr/>
        <a:lstStyle/>
        <a:p>
          <a:r>
            <a:rPr lang="en-US" smtClean="0">
              <a:latin typeface="Calibri"/>
              <a:cs typeface="Calibri"/>
            </a:rPr>
            <a:t>Tiroid USG</a:t>
          </a:r>
          <a:endParaRPr lang="en-US" dirty="0">
            <a:latin typeface="Calibri"/>
            <a:cs typeface="Calibri"/>
          </a:endParaRPr>
        </a:p>
      </dgm:t>
    </dgm:pt>
    <dgm:pt modelId="{CB6F60EE-9983-B44C-9FEF-E10922497D82}" type="parTrans" cxnId="{90E999FF-8FFD-9E40-A678-0F088684FB4B}">
      <dgm:prSet/>
      <dgm:spPr/>
      <dgm:t>
        <a:bodyPr/>
        <a:lstStyle/>
        <a:p>
          <a:endParaRPr lang="en-US"/>
        </a:p>
      </dgm:t>
    </dgm:pt>
    <dgm:pt modelId="{30D045D3-6719-9645-80BA-96D1E2F3559E}" type="sibTrans" cxnId="{90E999FF-8FFD-9E40-A678-0F088684FB4B}">
      <dgm:prSet/>
      <dgm:spPr/>
      <dgm:t>
        <a:bodyPr/>
        <a:lstStyle/>
        <a:p>
          <a:endParaRPr lang="en-US"/>
        </a:p>
      </dgm:t>
    </dgm:pt>
    <dgm:pt modelId="{FE4B2788-3416-0941-A728-6784D865F006}" type="pres">
      <dgm:prSet presAssocID="{7393DE24-0404-CF43-9758-8BB957F7A97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38E804-5136-7142-AEEB-5BD890171EE6}" type="pres">
      <dgm:prSet presAssocID="{C50D2C45-40AE-7046-8677-0ACE8A27FE81}" presName="comp" presStyleCnt="0"/>
      <dgm:spPr/>
    </dgm:pt>
    <dgm:pt modelId="{B5FD8A2C-A24E-2D45-A247-578212413234}" type="pres">
      <dgm:prSet presAssocID="{C50D2C45-40AE-7046-8677-0ACE8A27FE81}" presName="box" presStyleLbl="node1" presStyleIdx="0" presStyleCnt="3"/>
      <dgm:spPr/>
      <dgm:t>
        <a:bodyPr/>
        <a:lstStyle/>
        <a:p>
          <a:endParaRPr lang="en-US"/>
        </a:p>
      </dgm:t>
    </dgm:pt>
    <dgm:pt modelId="{C8B3B93D-0BAB-3B4D-B39E-A1017BE4AF11}" type="pres">
      <dgm:prSet presAssocID="{C50D2C45-40AE-7046-8677-0ACE8A27FE81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62EAB3A-4466-C44D-B5E5-0DBBAC77A5B9}" type="pres">
      <dgm:prSet presAssocID="{C50D2C45-40AE-7046-8677-0ACE8A27FE81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C8605-AC8F-DD48-B271-E6D597408338}" type="pres">
      <dgm:prSet presAssocID="{59F9485D-9E43-614B-81DE-3E7F7107F8D4}" presName="spacer" presStyleCnt="0"/>
      <dgm:spPr/>
    </dgm:pt>
    <dgm:pt modelId="{162A7641-8AA4-3642-B180-000B6E2FC1A7}" type="pres">
      <dgm:prSet presAssocID="{02F0157C-0245-6E40-B99F-F17F982225DC}" presName="comp" presStyleCnt="0"/>
      <dgm:spPr/>
    </dgm:pt>
    <dgm:pt modelId="{8856E59F-08CA-F44C-9B3D-FF27241C63DD}" type="pres">
      <dgm:prSet presAssocID="{02F0157C-0245-6E40-B99F-F17F982225DC}" presName="box" presStyleLbl="node1" presStyleIdx="1" presStyleCnt="3"/>
      <dgm:spPr/>
      <dgm:t>
        <a:bodyPr/>
        <a:lstStyle/>
        <a:p>
          <a:endParaRPr lang="en-US"/>
        </a:p>
      </dgm:t>
    </dgm:pt>
    <dgm:pt modelId="{D869D8C6-15D6-6F4B-BCBB-26120D819F3D}" type="pres">
      <dgm:prSet presAssocID="{02F0157C-0245-6E40-B99F-F17F982225DC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4002C69-0ED6-DD4D-992F-0FD9A7E5F834}" type="pres">
      <dgm:prSet presAssocID="{02F0157C-0245-6E40-B99F-F17F982225D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0C65DC-0EB7-5841-A903-44442DFBA28A}" type="pres">
      <dgm:prSet presAssocID="{E1EC992F-A2A3-A047-AD61-62E8B51DEE5B}" presName="spacer" presStyleCnt="0"/>
      <dgm:spPr/>
    </dgm:pt>
    <dgm:pt modelId="{8F969671-324A-7F4C-B1BB-1BB35AD67124}" type="pres">
      <dgm:prSet presAssocID="{50C1A934-F087-D240-9E61-421FC63A8EC7}" presName="comp" presStyleCnt="0"/>
      <dgm:spPr/>
    </dgm:pt>
    <dgm:pt modelId="{C160CE4D-4744-9745-8964-01EB7BD5131E}" type="pres">
      <dgm:prSet presAssocID="{50C1A934-F087-D240-9E61-421FC63A8EC7}" presName="box" presStyleLbl="node1" presStyleIdx="2" presStyleCnt="3"/>
      <dgm:spPr/>
      <dgm:t>
        <a:bodyPr/>
        <a:lstStyle/>
        <a:p>
          <a:endParaRPr lang="en-US"/>
        </a:p>
      </dgm:t>
    </dgm:pt>
    <dgm:pt modelId="{1577202D-1ADC-714F-85A9-8313F5688A32}" type="pres">
      <dgm:prSet presAssocID="{50C1A934-F087-D240-9E61-421FC63A8EC7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54FEC79-93AF-CC4B-AE27-AF525FDEC04E}" type="pres">
      <dgm:prSet presAssocID="{50C1A934-F087-D240-9E61-421FC63A8EC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0E6B0A-C4AA-324F-9F2C-D2317E865054}" srcId="{02F0157C-0245-6E40-B99F-F17F982225DC}" destId="{D922EC28-0853-A74C-A3BF-D8C50FAD3754}" srcOrd="1" destOrd="0" parTransId="{E519B441-7667-6242-BE43-9094CFC77369}" sibTransId="{0B2340BC-1CFF-264F-B0DD-719ABA4A2348}"/>
    <dgm:cxn modelId="{BE599DE8-2E17-3144-936D-5D3D62712FB7}" srcId="{7393DE24-0404-CF43-9758-8BB957F7A972}" destId="{02F0157C-0245-6E40-B99F-F17F982225DC}" srcOrd="1" destOrd="0" parTransId="{9C975E5B-F1F3-C64D-8831-CF7BEED0E510}" sibTransId="{E1EC992F-A2A3-A047-AD61-62E8B51DEE5B}"/>
    <dgm:cxn modelId="{7FF49F91-1B94-BD4D-9B99-1FE395F20D54}" type="presOf" srcId="{D922EC28-0853-A74C-A3BF-D8C50FAD3754}" destId="{C4002C69-0ED6-DD4D-992F-0FD9A7E5F834}" srcOrd="1" destOrd="2" presId="urn:microsoft.com/office/officeart/2005/8/layout/vList4"/>
    <dgm:cxn modelId="{2155C641-1F93-B347-8556-D9BA4328B0F9}" type="presOf" srcId="{02F0157C-0245-6E40-B99F-F17F982225DC}" destId="{8856E59F-08CA-F44C-9B3D-FF27241C63DD}" srcOrd="0" destOrd="0" presId="urn:microsoft.com/office/officeart/2005/8/layout/vList4"/>
    <dgm:cxn modelId="{68ADA480-12A8-274C-8D96-A53F78BD9D19}" srcId="{50C1A934-F087-D240-9E61-421FC63A8EC7}" destId="{624B82BF-3957-9141-B9A5-0686B7C3EE8B}" srcOrd="0" destOrd="0" parTransId="{5FBFE1F6-9514-8644-A4B1-9E0599057AC4}" sibTransId="{C36BD6BF-D107-6541-9F36-B97E741DF654}"/>
    <dgm:cxn modelId="{E57A0D00-8754-634E-847C-1501856575C6}" type="presOf" srcId="{E563FD2F-6A76-1C44-AECA-C1A91E5147EE}" destId="{062EAB3A-4466-C44D-B5E5-0DBBAC77A5B9}" srcOrd="1" destOrd="1" presId="urn:microsoft.com/office/officeart/2005/8/layout/vList4"/>
    <dgm:cxn modelId="{A52B6F82-C6F3-BC45-9205-EE2D09718208}" srcId="{C50D2C45-40AE-7046-8677-0ACE8A27FE81}" destId="{E563FD2F-6A76-1C44-AECA-C1A91E5147EE}" srcOrd="0" destOrd="0" parTransId="{FA1B7B05-86BF-3248-BAE5-531DB253E55C}" sibTransId="{414B8621-4034-4E48-8F69-0A560DFA238D}"/>
    <dgm:cxn modelId="{2C8B4776-97D1-CA4D-89E9-42593C419AE1}" type="presOf" srcId="{50E41CC7-879E-F847-9EE2-BD73CF31480A}" destId="{154FEC79-93AF-CC4B-AE27-AF525FDEC04E}" srcOrd="1" destOrd="2" presId="urn:microsoft.com/office/officeart/2005/8/layout/vList4"/>
    <dgm:cxn modelId="{F0E9F977-177D-DA4D-AD4E-F993092E2CED}" type="presOf" srcId="{D922EC28-0853-A74C-A3BF-D8C50FAD3754}" destId="{8856E59F-08CA-F44C-9B3D-FF27241C63DD}" srcOrd="0" destOrd="2" presId="urn:microsoft.com/office/officeart/2005/8/layout/vList4"/>
    <dgm:cxn modelId="{BC01E29F-428E-8D45-8454-74E4C318F5CD}" type="presOf" srcId="{624B82BF-3957-9141-B9A5-0686B7C3EE8B}" destId="{154FEC79-93AF-CC4B-AE27-AF525FDEC04E}" srcOrd="1" destOrd="1" presId="urn:microsoft.com/office/officeart/2005/8/layout/vList4"/>
    <dgm:cxn modelId="{2726BA9F-68A2-8242-932A-EF88CC820199}" type="presOf" srcId="{E563FD2F-6A76-1C44-AECA-C1A91E5147EE}" destId="{B5FD8A2C-A24E-2D45-A247-578212413234}" srcOrd="0" destOrd="1" presId="urn:microsoft.com/office/officeart/2005/8/layout/vList4"/>
    <dgm:cxn modelId="{B64F6849-B162-3E45-8F5A-5BC3ADB89240}" srcId="{02F0157C-0245-6E40-B99F-F17F982225DC}" destId="{67FC33C7-B1E9-FC4A-B83D-FA261D909D43}" srcOrd="0" destOrd="0" parTransId="{78D26349-D9D6-8647-A0E8-AC8ACF59C40A}" sibTransId="{3A62CBA2-F61F-194E-B10B-30E4819D1FC2}"/>
    <dgm:cxn modelId="{BA2D052B-3C1C-C64C-A472-C1FE8FDD3DF4}" type="presOf" srcId="{50C1A934-F087-D240-9E61-421FC63A8EC7}" destId="{C160CE4D-4744-9745-8964-01EB7BD5131E}" srcOrd="0" destOrd="0" presId="urn:microsoft.com/office/officeart/2005/8/layout/vList4"/>
    <dgm:cxn modelId="{734C2A1B-D414-2B45-A1A5-5F37ECCF34CB}" type="presOf" srcId="{C50D2C45-40AE-7046-8677-0ACE8A27FE81}" destId="{062EAB3A-4466-C44D-B5E5-0DBBAC77A5B9}" srcOrd="1" destOrd="0" presId="urn:microsoft.com/office/officeart/2005/8/layout/vList4"/>
    <dgm:cxn modelId="{11D51520-525F-2A4F-98C0-71E3278F752B}" type="presOf" srcId="{50C1A934-F087-D240-9E61-421FC63A8EC7}" destId="{154FEC79-93AF-CC4B-AE27-AF525FDEC04E}" srcOrd="1" destOrd="0" presId="urn:microsoft.com/office/officeart/2005/8/layout/vList4"/>
    <dgm:cxn modelId="{B1438E4C-CDE3-3F40-B1A6-152A2B3C0D97}" srcId="{C50D2C45-40AE-7046-8677-0ACE8A27FE81}" destId="{2B832546-3F6B-E040-95F6-8A7208A1BFE4}" srcOrd="1" destOrd="0" parTransId="{B03A6E62-00CF-584E-BC6A-91EE39746CB4}" sibTransId="{0A6BB861-3C5F-0E4F-8BD5-E6805D5C9332}"/>
    <dgm:cxn modelId="{EC6B688C-B19C-1848-91BB-909E9F310FA1}" type="presOf" srcId="{7393DE24-0404-CF43-9758-8BB957F7A972}" destId="{FE4B2788-3416-0941-A728-6784D865F006}" srcOrd="0" destOrd="0" presId="urn:microsoft.com/office/officeart/2005/8/layout/vList4"/>
    <dgm:cxn modelId="{ACAC3A34-6FA7-F54A-92D1-0B376AE71387}" type="presOf" srcId="{C50D2C45-40AE-7046-8677-0ACE8A27FE81}" destId="{B5FD8A2C-A24E-2D45-A247-578212413234}" srcOrd="0" destOrd="0" presId="urn:microsoft.com/office/officeart/2005/8/layout/vList4"/>
    <dgm:cxn modelId="{ED4D6790-41E4-B341-A289-AAC758C9A8FC}" type="presOf" srcId="{2B832546-3F6B-E040-95F6-8A7208A1BFE4}" destId="{062EAB3A-4466-C44D-B5E5-0DBBAC77A5B9}" srcOrd="1" destOrd="2" presId="urn:microsoft.com/office/officeart/2005/8/layout/vList4"/>
    <dgm:cxn modelId="{90E999FF-8FFD-9E40-A678-0F088684FB4B}" srcId="{50C1A934-F087-D240-9E61-421FC63A8EC7}" destId="{50E41CC7-879E-F847-9EE2-BD73CF31480A}" srcOrd="1" destOrd="0" parTransId="{CB6F60EE-9983-B44C-9FEF-E10922497D82}" sibTransId="{30D045D3-6719-9645-80BA-96D1E2F3559E}"/>
    <dgm:cxn modelId="{F01E08D9-B092-B044-B4ED-766AADDE637F}" type="presOf" srcId="{67FC33C7-B1E9-FC4A-B83D-FA261D909D43}" destId="{8856E59F-08CA-F44C-9B3D-FF27241C63DD}" srcOrd="0" destOrd="1" presId="urn:microsoft.com/office/officeart/2005/8/layout/vList4"/>
    <dgm:cxn modelId="{569D272D-2949-2242-BF7B-F91257FB37B4}" type="presOf" srcId="{50E41CC7-879E-F847-9EE2-BD73CF31480A}" destId="{C160CE4D-4744-9745-8964-01EB7BD5131E}" srcOrd="0" destOrd="2" presId="urn:microsoft.com/office/officeart/2005/8/layout/vList4"/>
    <dgm:cxn modelId="{FDAECD37-375D-884C-895A-210D88ECEF93}" type="presOf" srcId="{2B832546-3F6B-E040-95F6-8A7208A1BFE4}" destId="{B5FD8A2C-A24E-2D45-A247-578212413234}" srcOrd="0" destOrd="2" presId="urn:microsoft.com/office/officeart/2005/8/layout/vList4"/>
    <dgm:cxn modelId="{42A9176B-B0A9-C94E-BFC2-BBC729CD1FB6}" type="presOf" srcId="{02F0157C-0245-6E40-B99F-F17F982225DC}" destId="{C4002C69-0ED6-DD4D-992F-0FD9A7E5F834}" srcOrd="1" destOrd="0" presId="urn:microsoft.com/office/officeart/2005/8/layout/vList4"/>
    <dgm:cxn modelId="{F269E373-CBA5-EB46-9B43-512E510F40E1}" srcId="{7393DE24-0404-CF43-9758-8BB957F7A972}" destId="{C50D2C45-40AE-7046-8677-0ACE8A27FE81}" srcOrd="0" destOrd="0" parTransId="{A7E9506F-EE24-8D44-957E-E6571A28FD91}" sibTransId="{59F9485D-9E43-614B-81DE-3E7F7107F8D4}"/>
    <dgm:cxn modelId="{BA85E1F0-7A60-4942-97C2-9553CB330ACD}" type="presOf" srcId="{624B82BF-3957-9141-B9A5-0686B7C3EE8B}" destId="{C160CE4D-4744-9745-8964-01EB7BD5131E}" srcOrd="0" destOrd="1" presId="urn:microsoft.com/office/officeart/2005/8/layout/vList4"/>
    <dgm:cxn modelId="{FB85E904-2EDE-5343-9135-BD9DC1FC73AC}" srcId="{7393DE24-0404-CF43-9758-8BB957F7A972}" destId="{50C1A934-F087-D240-9E61-421FC63A8EC7}" srcOrd="2" destOrd="0" parTransId="{5376C187-06C1-4645-8BB9-FC4F367A281C}" sibTransId="{2B0760A0-3740-3E4A-822D-7825F568DBC9}"/>
    <dgm:cxn modelId="{AE300051-4843-8A47-B485-7417D334D475}" type="presOf" srcId="{67FC33C7-B1E9-FC4A-B83D-FA261D909D43}" destId="{C4002C69-0ED6-DD4D-992F-0FD9A7E5F834}" srcOrd="1" destOrd="1" presId="urn:microsoft.com/office/officeart/2005/8/layout/vList4"/>
    <dgm:cxn modelId="{D60793A6-FCCB-3647-A864-52EBF42B1F49}" type="presParOf" srcId="{FE4B2788-3416-0941-A728-6784D865F006}" destId="{A238E804-5136-7142-AEEB-5BD890171EE6}" srcOrd="0" destOrd="0" presId="urn:microsoft.com/office/officeart/2005/8/layout/vList4"/>
    <dgm:cxn modelId="{40B715FE-1DD3-3F44-9F71-4A59E0FC52DC}" type="presParOf" srcId="{A238E804-5136-7142-AEEB-5BD890171EE6}" destId="{B5FD8A2C-A24E-2D45-A247-578212413234}" srcOrd="0" destOrd="0" presId="urn:microsoft.com/office/officeart/2005/8/layout/vList4"/>
    <dgm:cxn modelId="{F2F1EF62-A58E-664E-B9C6-C5787102214F}" type="presParOf" srcId="{A238E804-5136-7142-AEEB-5BD890171EE6}" destId="{C8B3B93D-0BAB-3B4D-B39E-A1017BE4AF11}" srcOrd="1" destOrd="0" presId="urn:microsoft.com/office/officeart/2005/8/layout/vList4"/>
    <dgm:cxn modelId="{090EF5BE-3E5F-B141-BBF9-16C0D7B80554}" type="presParOf" srcId="{A238E804-5136-7142-AEEB-5BD890171EE6}" destId="{062EAB3A-4466-C44D-B5E5-0DBBAC77A5B9}" srcOrd="2" destOrd="0" presId="urn:microsoft.com/office/officeart/2005/8/layout/vList4"/>
    <dgm:cxn modelId="{240B8E93-13E6-B74D-BAA8-9EA4383BFA16}" type="presParOf" srcId="{FE4B2788-3416-0941-A728-6784D865F006}" destId="{756C8605-AC8F-DD48-B271-E6D597408338}" srcOrd="1" destOrd="0" presId="urn:microsoft.com/office/officeart/2005/8/layout/vList4"/>
    <dgm:cxn modelId="{B97C4DCE-5877-F94F-BFA1-852F769C0A4F}" type="presParOf" srcId="{FE4B2788-3416-0941-A728-6784D865F006}" destId="{162A7641-8AA4-3642-B180-000B6E2FC1A7}" srcOrd="2" destOrd="0" presId="urn:microsoft.com/office/officeart/2005/8/layout/vList4"/>
    <dgm:cxn modelId="{CC67BD1D-263D-6649-AED2-3DFFA4B2E86B}" type="presParOf" srcId="{162A7641-8AA4-3642-B180-000B6E2FC1A7}" destId="{8856E59F-08CA-F44C-9B3D-FF27241C63DD}" srcOrd="0" destOrd="0" presId="urn:microsoft.com/office/officeart/2005/8/layout/vList4"/>
    <dgm:cxn modelId="{5B79E59F-2607-124A-98BF-2C2EAFFE317E}" type="presParOf" srcId="{162A7641-8AA4-3642-B180-000B6E2FC1A7}" destId="{D869D8C6-15D6-6F4B-BCBB-26120D819F3D}" srcOrd="1" destOrd="0" presId="urn:microsoft.com/office/officeart/2005/8/layout/vList4"/>
    <dgm:cxn modelId="{6BA07219-4AC3-C945-92C8-D84FFC6E5222}" type="presParOf" srcId="{162A7641-8AA4-3642-B180-000B6E2FC1A7}" destId="{C4002C69-0ED6-DD4D-992F-0FD9A7E5F834}" srcOrd="2" destOrd="0" presId="urn:microsoft.com/office/officeart/2005/8/layout/vList4"/>
    <dgm:cxn modelId="{9D166849-4C3F-3844-AD5B-36F57860F244}" type="presParOf" srcId="{FE4B2788-3416-0941-A728-6784D865F006}" destId="{C40C65DC-0EB7-5841-A903-44442DFBA28A}" srcOrd="3" destOrd="0" presId="urn:microsoft.com/office/officeart/2005/8/layout/vList4"/>
    <dgm:cxn modelId="{ADD2BC1E-A445-D64A-A579-46703A670EAE}" type="presParOf" srcId="{FE4B2788-3416-0941-A728-6784D865F006}" destId="{8F969671-324A-7F4C-B1BB-1BB35AD67124}" srcOrd="4" destOrd="0" presId="urn:microsoft.com/office/officeart/2005/8/layout/vList4"/>
    <dgm:cxn modelId="{B082BCFE-7802-1042-8F01-ED088A0D035C}" type="presParOf" srcId="{8F969671-324A-7F4C-B1BB-1BB35AD67124}" destId="{C160CE4D-4744-9745-8964-01EB7BD5131E}" srcOrd="0" destOrd="0" presId="urn:microsoft.com/office/officeart/2005/8/layout/vList4"/>
    <dgm:cxn modelId="{12780BB3-0233-DF4B-ABBE-9FA66FB838E9}" type="presParOf" srcId="{8F969671-324A-7F4C-B1BB-1BB35AD67124}" destId="{1577202D-1ADC-714F-85A9-8313F5688A32}" srcOrd="1" destOrd="0" presId="urn:microsoft.com/office/officeart/2005/8/layout/vList4"/>
    <dgm:cxn modelId="{C5BFCE3E-EC59-0A43-8DD9-4A27E68F0D01}" type="presParOf" srcId="{8F969671-324A-7F4C-B1BB-1BB35AD67124}" destId="{154FEC79-93AF-CC4B-AE27-AF525FDEC04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8464A8-ED16-2140-A386-1AFB3013FBE7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9FC3E1-9F86-B64B-A824-DA753B3FFEA8}">
      <dgm:prSet phldrT="[Text]"/>
      <dgm:spPr/>
      <dgm:t>
        <a:bodyPr/>
        <a:lstStyle/>
        <a:p>
          <a:r>
            <a:rPr lang="en-US" dirty="0" err="1" smtClean="0"/>
            <a:t>Amiodaron</a:t>
          </a:r>
          <a:endParaRPr lang="en-US" dirty="0"/>
        </a:p>
      </dgm:t>
    </dgm:pt>
    <dgm:pt modelId="{C56F8FDC-A13C-A441-A658-219822F91A62}" type="parTrans" cxnId="{81AE1F7F-B277-A242-8ADF-5FD39FCCA41F}">
      <dgm:prSet/>
      <dgm:spPr/>
      <dgm:t>
        <a:bodyPr/>
        <a:lstStyle/>
        <a:p>
          <a:endParaRPr lang="en-US"/>
        </a:p>
      </dgm:t>
    </dgm:pt>
    <dgm:pt modelId="{34DFA6E7-05DE-EC4D-BD09-13C9DD791D2B}" type="sibTrans" cxnId="{81AE1F7F-B277-A242-8ADF-5FD39FCCA41F}">
      <dgm:prSet/>
      <dgm:spPr/>
      <dgm:t>
        <a:bodyPr/>
        <a:lstStyle/>
        <a:p>
          <a:endParaRPr lang="en-US"/>
        </a:p>
      </dgm:t>
    </dgm:pt>
    <dgm:pt modelId="{6390DD80-EC9A-214A-9B00-C7BAC19B88FA}">
      <dgm:prSet phldrT="[Text]" custT="1"/>
      <dgm:spPr/>
      <dgm:t>
        <a:bodyPr/>
        <a:lstStyle/>
        <a:p>
          <a:r>
            <a:rPr lang="en-US" sz="1800" dirty="0" err="1" smtClean="0">
              <a:latin typeface="Calibri"/>
              <a:cs typeface="Calibri"/>
            </a:rPr>
            <a:t>Tirotoksikoz</a:t>
          </a:r>
          <a:endParaRPr lang="en-US" sz="1800" dirty="0">
            <a:latin typeface="Calibri"/>
            <a:cs typeface="Calibri"/>
          </a:endParaRPr>
        </a:p>
      </dgm:t>
    </dgm:pt>
    <dgm:pt modelId="{DE134B8E-6779-7B4F-839E-D6C5AAD2BC90}" type="parTrans" cxnId="{7037DC26-706E-6A4C-B4A2-E80E9C0FFAA5}">
      <dgm:prSet/>
      <dgm:spPr/>
      <dgm:t>
        <a:bodyPr/>
        <a:lstStyle/>
        <a:p>
          <a:endParaRPr lang="en-US"/>
        </a:p>
      </dgm:t>
    </dgm:pt>
    <dgm:pt modelId="{B8E2AE07-2363-0F46-B002-AE45386D3D69}" type="sibTrans" cxnId="{7037DC26-706E-6A4C-B4A2-E80E9C0FFAA5}">
      <dgm:prSet/>
      <dgm:spPr/>
      <dgm:t>
        <a:bodyPr/>
        <a:lstStyle/>
        <a:p>
          <a:endParaRPr lang="en-US"/>
        </a:p>
      </dgm:t>
    </dgm:pt>
    <dgm:pt modelId="{CEBAB0AE-21AD-2A49-9905-9EA65B6F6F21}">
      <dgm:prSet phldrT="[Text]" custT="1"/>
      <dgm:spPr/>
      <dgm:t>
        <a:bodyPr/>
        <a:lstStyle/>
        <a:p>
          <a:r>
            <a:rPr lang="en-US" sz="1800" dirty="0" smtClean="0">
              <a:latin typeface="Calibri"/>
              <a:cs typeface="Calibri"/>
            </a:rPr>
            <a:t>Tip 1</a:t>
          </a:r>
        </a:p>
        <a:p>
          <a:r>
            <a:rPr lang="en-US" sz="1400" dirty="0" smtClean="0">
              <a:latin typeface="Calibri"/>
              <a:cs typeface="Calibri"/>
            </a:rPr>
            <a:t>TH </a:t>
          </a:r>
          <a:r>
            <a:rPr lang="en-US" sz="1400" dirty="0" err="1" smtClean="0">
              <a:latin typeface="Calibri"/>
              <a:cs typeface="Calibri"/>
            </a:rPr>
            <a:t>sentezi</a:t>
          </a:r>
          <a:r>
            <a:rPr lang="en-US" sz="1400" dirty="0" smtClean="0">
              <a:latin typeface="Calibri"/>
              <a:cs typeface="Calibri"/>
            </a:rPr>
            <a:t> </a:t>
          </a:r>
          <a:r>
            <a:rPr lang="en-US" sz="1400" dirty="0" smtClean="0">
              <a:latin typeface="Wingdings"/>
              <a:ea typeface="Wingdings"/>
              <a:cs typeface="Wingdings"/>
              <a:sym typeface="Wingdings"/>
            </a:rPr>
            <a:t></a:t>
          </a:r>
          <a:endParaRPr lang="en-US" sz="1400" dirty="0" smtClean="0">
            <a:latin typeface="Calibri"/>
            <a:cs typeface="Calibri"/>
          </a:endParaRPr>
        </a:p>
        <a:p>
          <a:r>
            <a:rPr lang="en-US" sz="1200" dirty="0" smtClean="0">
              <a:latin typeface="Calibri"/>
              <a:cs typeface="Calibri"/>
            </a:rPr>
            <a:t>MNG, </a:t>
          </a:r>
          <a:r>
            <a:rPr lang="en-US" sz="1200" dirty="0" err="1" smtClean="0">
              <a:latin typeface="Calibri"/>
              <a:cs typeface="Calibri"/>
            </a:rPr>
            <a:t>kanlanma</a:t>
          </a:r>
          <a:r>
            <a:rPr lang="en-US" sz="1200" dirty="0" smtClean="0">
              <a:latin typeface="Calibri"/>
              <a:cs typeface="Calibri"/>
            </a:rPr>
            <a:t> </a:t>
          </a:r>
          <a:r>
            <a:rPr lang="en-US" sz="1200" dirty="0" smtClean="0">
              <a:latin typeface="Wingdings"/>
              <a:ea typeface="Wingdings"/>
              <a:cs typeface="Wingdings"/>
              <a:sym typeface="Wingdings"/>
            </a:rPr>
            <a:t></a:t>
          </a:r>
          <a:endParaRPr lang="en-US" sz="1200" dirty="0">
            <a:latin typeface="Calibri"/>
            <a:cs typeface="Calibri"/>
          </a:endParaRPr>
        </a:p>
      </dgm:t>
    </dgm:pt>
    <dgm:pt modelId="{FDA17D85-3A15-D943-A32F-7D237A352577}" type="parTrans" cxnId="{9F119E32-EE45-6C4D-B5E3-A3B0477E3890}">
      <dgm:prSet/>
      <dgm:spPr/>
      <dgm:t>
        <a:bodyPr/>
        <a:lstStyle/>
        <a:p>
          <a:endParaRPr lang="en-US"/>
        </a:p>
      </dgm:t>
    </dgm:pt>
    <dgm:pt modelId="{C293B93C-649B-584B-9836-7425BBFDAD5B}" type="sibTrans" cxnId="{9F119E32-EE45-6C4D-B5E3-A3B0477E3890}">
      <dgm:prSet/>
      <dgm:spPr/>
      <dgm:t>
        <a:bodyPr/>
        <a:lstStyle/>
        <a:p>
          <a:endParaRPr lang="en-US"/>
        </a:p>
      </dgm:t>
    </dgm:pt>
    <dgm:pt modelId="{846D9ADA-B66D-F04D-BF5D-50CF13C6C48A}">
      <dgm:prSet phldrT="[Text]" custT="1"/>
      <dgm:spPr/>
      <dgm:t>
        <a:bodyPr/>
        <a:lstStyle/>
        <a:p>
          <a:r>
            <a:rPr lang="en-US" sz="1700" dirty="0" smtClean="0">
              <a:latin typeface="Calibri"/>
              <a:cs typeface="Calibri"/>
            </a:rPr>
            <a:t>Tip 2</a:t>
          </a:r>
        </a:p>
        <a:p>
          <a:r>
            <a:rPr lang="en-US" sz="1400" dirty="0" err="1" smtClean="0">
              <a:latin typeface="Calibri"/>
              <a:cs typeface="Calibri"/>
            </a:rPr>
            <a:t>Destrüktif</a:t>
          </a:r>
          <a:r>
            <a:rPr lang="en-US" sz="1400" dirty="0" smtClean="0">
              <a:latin typeface="Calibri"/>
              <a:cs typeface="Calibri"/>
            </a:rPr>
            <a:t> </a:t>
          </a:r>
          <a:r>
            <a:rPr lang="en-US" sz="1400" dirty="0" err="1" smtClean="0">
              <a:latin typeface="Calibri"/>
              <a:cs typeface="Calibri"/>
            </a:rPr>
            <a:t>tiroidit</a:t>
          </a:r>
          <a:endParaRPr lang="en-US" sz="1400" dirty="0" smtClean="0">
            <a:latin typeface="Calibri"/>
            <a:cs typeface="Calibri"/>
          </a:endParaRPr>
        </a:p>
        <a:p>
          <a:r>
            <a:rPr lang="en-US" sz="1200" dirty="0" err="1" smtClean="0">
              <a:latin typeface="Calibri"/>
              <a:cs typeface="Calibri"/>
            </a:rPr>
            <a:t>kanlanma</a:t>
          </a:r>
          <a:r>
            <a:rPr lang="en-US" sz="1200" dirty="0" smtClean="0">
              <a:latin typeface="Calibri"/>
              <a:ea typeface="Wingdings"/>
              <a:cs typeface="Calibri"/>
              <a:sym typeface="Wingdings"/>
            </a:rPr>
            <a:t></a:t>
          </a:r>
          <a:endParaRPr lang="en-US" sz="1200" dirty="0">
            <a:latin typeface="Calibri"/>
            <a:cs typeface="Calibri"/>
          </a:endParaRPr>
        </a:p>
      </dgm:t>
    </dgm:pt>
    <dgm:pt modelId="{2D9023B9-27D9-924D-927C-FF201E048571}" type="parTrans" cxnId="{2B0501DB-8ABC-734C-ABC4-B576032CD8A0}">
      <dgm:prSet/>
      <dgm:spPr/>
      <dgm:t>
        <a:bodyPr/>
        <a:lstStyle/>
        <a:p>
          <a:endParaRPr lang="en-US"/>
        </a:p>
      </dgm:t>
    </dgm:pt>
    <dgm:pt modelId="{3B189ADA-3079-EA46-9D23-1B13BBDC89D2}" type="sibTrans" cxnId="{2B0501DB-8ABC-734C-ABC4-B576032CD8A0}">
      <dgm:prSet/>
      <dgm:spPr/>
      <dgm:t>
        <a:bodyPr/>
        <a:lstStyle/>
        <a:p>
          <a:endParaRPr lang="en-US"/>
        </a:p>
      </dgm:t>
    </dgm:pt>
    <dgm:pt modelId="{9C62E7B5-E583-974D-B81A-A899F1BAB456}">
      <dgm:prSet phldrT="[Text]" custT="1"/>
      <dgm:spPr/>
      <dgm:t>
        <a:bodyPr/>
        <a:lstStyle/>
        <a:p>
          <a:r>
            <a:rPr lang="en-US" sz="1800" dirty="0" err="1" smtClean="0">
              <a:latin typeface="Calibri"/>
              <a:cs typeface="Calibri"/>
            </a:rPr>
            <a:t>Hipotiroidi</a:t>
          </a:r>
          <a:r>
            <a:rPr lang="en-US" sz="2100" dirty="0" smtClean="0"/>
            <a:t> </a:t>
          </a:r>
          <a:endParaRPr lang="en-US" sz="2100" dirty="0"/>
        </a:p>
      </dgm:t>
    </dgm:pt>
    <dgm:pt modelId="{187106F1-C6CC-984D-8F40-376DFED78FA6}" type="parTrans" cxnId="{23F811EC-783F-3546-B2DC-CF1887BFBF6A}">
      <dgm:prSet/>
      <dgm:spPr/>
      <dgm:t>
        <a:bodyPr/>
        <a:lstStyle/>
        <a:p>
          <a:endParaRPr lang="en-US"/>
        </a:p>
      </dgm:t>
    </dgm:pt>
    <dgm:pt modelId="{694FDEF1-E73D-4B45-A649-CAFA02068491}" type="sibTrans" cxnId="{23F811EC-783F-3546-B2DC-CF1887BFBF6A}">
      <dgm:prSet/>
      <dgm:spPr/>
      <dgm:t>
        <a:bodyPr/>
        <a:lstStyle/>
        <a:p>
          <a:endParaRPr lang="en-US"/>
        </a:p>
      </dgm:t>
    </dgm:pt>
    <dgm:pt modelId="{300F6A7F-8837-B145-B2BE-48AE7E71A1BD}" type="pres">
      <dgm:prSet presAssocID="{3F8464A8-ED16-2140-A386-1AFB3013FBE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F887A14-B546-BB49-A213-A2C2C24A95AA}" type="pres">
      <dgm:prSet presAssocID="{579FC3E1-9F86-B64B-A824-DA753B3FFEA8}" presName="hierRoot1" presStyleCnt="0"/>
      <dgm:spPr/>
    </dgm:pt>
    <dgm:pt modelId="{A6104928-B02F-FF4C-A231-11BA4D6EA3C4}" type="pres">
      <dgm:prSet presAssocID="{579FC3E1-9F86-B64B-A824-DA753B3FFEA8}" presName="composite" presStyleCnt="0"/>
      <dgm:spPr/>
    </dgm:pt>
    <dgm:pt modelId="{757473F2-7331-A54E-95E1-EE0FC312AA54}" type="pres">
      <dgm:prSet presAssocID="{579FC3E1-9F86-B64B-A824-DA753B3FFEA8}" presName="background" presStyleLbl="node0" presStyleIdx="0" presStyleCnt="1"/>
      <dgm:spPr/>
    </dgm:pt>
    <dgm:pt modelId="{7397E12C-CE05-284F-A151-C6E442F87D82}" type="pres">
      <dgm:prSet presAssocID="{579FC3E1-9F86-B64B-A824-DA753B3FFEA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E93A28-142B-9E44-ADF5-23D0BED8C7C6}" type="pres">
      <dgm:prSet presAssocID="{579FC3E1-9F86-B64B-A824-DA753B3FFEA8}" presName="hierChild2" presStyleCnt="0"/>
      <dgm:spPr/>
    </dgm:pt>
    <dgm:pt modelId="{8A05B6EC-2816-F744-B5C1-77741DB7376D}" type="pres">
      <dgm:prSet presAssocID="{DE134B8E-6779-7B4F-839E-D6C5AAD2BC9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4918561D-3A1D-E84B-BA16-81F1CA520DC0}" type="pres">
      <dgm:prSet presAssocID="{6390DD80-EC9A-214A-9B00-C7BAC19B88FA}" presName="hierRoot2" presStyleCnt="0"/>
      <dgm:spPr/>
    </dgm:pt>
    <dgm:pt modelId="{966AF19C-4969-6446-9BA6-4993C00E4456}" type="pres">
      <dgm:prSet presAssocID="{6390DD80-EC9A-214A-9B00-C7BAC19B88FA}" presName="composite2" presStyleCnt="0"/>
      <dgm:spPr/>
    </dgm:pt>
    <dgm:pt modelId="{675CA7FB-9E11-6A42-BE29-4A5A3AECC3A5}" type="pres">
      <dgm:prSet presAssocID="{6390DD80-EC9A-214A-9B00-C7BAC19B88FA}" presName="background2" presStyleLbl="node2" presStyleIdx="0" presStyleCnt="2"/>
      <dgm:spPr/>
    </dgm:pt>
    <dgm:pt modelId="{A6C00F2F-A5B5-1342-B8EF-B15D5809A142}" type="pres">
      <dgm:prSet presAssocID="{6390DD80-EC9A-214A-9B00-C7BAC19B88F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4A52DF-65A6-AB42-A438-26CE6C28BABE}" type="pres">
      <dgm:prSet presAssocID="{6390DD80-EC9A-214A-9B00-C7BAC19B88FA}" presName="hierChild3" presStyleCnt="0"/>
      <dgm:spPr/>
    </dgm:pt>
    <dgm:pt modelId="{79E5D094-7B3D-A64D-BE47-0671CB2F5311}" type="pres">
      <dgm:prSet presAssocID="{FDA17D85-3A15-D943-A32F-7D237A352577}" presName="Name17" presStyleLbl="parChTrans1D3" presStyleIdx="0" presStyleCnt="2"/>
      <dgm:spPr/>
      <dgm:t>
        <a:bodyPr/>
        <a:lstStyle/>
        <a:p>
          <a:endParaRPr lang="en-US"/>
        </a:p>
      </dgm:t>
    </dgm:pt>
    <dgm:pt modelId="{F0EF5A45-D671-C74E-B656-BA9973048DC8}" type="pres">
      <dgm:prSet presAssocID="{CEBAB0AE-21AD-2A49-9905-9EA65B6F6F21}" presName="hierRoot3" presStyleCnt="0"/>
      <dgm:spPr/>
    </dgm:pt>
    <dgm:pt modelId="{9A9107EE-FEF2-2F40-9166-C16D222D1FBD}" type="pres">
      <dgm:prSet presAssocID="{CEBAB0AE-21AD-2A49-9905-9EA65B6F6F21}" presName="composite3" presStyleCnt="0"/>
      <dgm:spPr/>
    </dgm:pt>
    <dgm:pt modelId="{37A51C8F-030B-2949-9F92-D5A19AA11A53}" type="pres">
      <dgm:prSet presAssocID="{CEBAB0AE-21AD-2A49-9905-9EA65B6F6F21}" presName="background3" presStyleLbl="node3" presStyleIdx="0" presStyleCnt="2"/>
      <dgm:spPr/>
    </dgm:pt>
    <dgm:pt modelId="{F487CA87-E59B-FC4E-AB64-B86779E86674}" type="pres">
      <dgm:prSet presAssocID="{CEBAB0AE-21AD-2A49-9905-9EA65B6F6F21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23952F-68C0-EF44-88B7-B7F1463714C3}" type="pres">
      <dgm:prSet presAssocID="{CEBAB0AE-21AD-2A49-9905-9EA65B6F6F21}" presName="hierChild4" presStyleCnt="0"/>
      <dgm:spPr/>
    </dgm:pt>
    <dgm:pt modelId="{7423C5B9-1257-4E43-A5C9-A7376C83CD2A}" type="pres">
      <dgm:prSet presAssocID="{2D9023B9-27D9-924D-927C-FF201E048571}" presName="Name17" presStyleLbl="parChTrans1D3" presStyleIdx="1" presStyleCnt="2"/>
      <dgm:spPr/>
      <dgm:t>
        <a:bodyPr/>
        <a:lstStyle/>
        <a:p>
          <a:endParaRPr lang="en-US"/>
        </a:p>
      </dgm:t>
    </dgm:pt>
    <dgm:pt modelId="{01DDC6C2-7C1D-3F47-AA87-DF45BB950DC3}" type="pres">
      <dgm:prSet presAssocID="{846D9ADA-B66D-F04D-BF5D-50CF13C6C48A}" presName="hierRoot3" presStyleCnt="0"/>
      <dgm:spPr/>
    </dgm:pt>
    <dgm:pt modelId="{389FD1E8-E396-2547-B7AE-DC2AEF2FE308}" type="pres">
      <dgm:prSet presAssocID="{846D9ADA-B66D-F04D-BF5D-50CF13C6C48A}" presName="composite3" presStyleCnt="0"/>
      <dgm:spPr/>
    </dgm:pt>
    <dgm:pt modelId="{8735702B-4C85-BB43-861E-1BFD71715CBA}" type="pres">
      <dgm:prSet presAssocID="{846D9ADA-B66D-F04D-BF5D-50CF13C6C48A}" presName="background3" presStyleLbl="node3" presStyleIdx="1" presStyleCnt="2"/>
      <dgm:spPr/>
    </dgm:pt>
    <dgm:pt modelId="{CC110C0B-3983-E74F-BF9F-4EB4DC0DA10D}" type="pres">
      <dgm:prSet presAssocID="{846D9ADA-B66D-F04D-BF5D-50CF13C6C48A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DBFB2A-F20F-0344-B969-6B4B7E567CFA}" type="pres">
      <dgm:prSet presAssocID="{846D9ADA-B66D-F04D-BF5D-50CF13C6C48A}" presName="hierChild4" presStyleCnt="0"/>
      <dgm:spPr/>
    </dgm:pt>
    <dgm:pt modelId="{A357D2DF-80B0-124F-914F-877AE839D6BE}" type="pres">
      <dgm:prSet presAssocID="{187106F1-C6CC-984D-8F40-376DFED78FA6}" presName="Name10" presStyleLbl="parChTrans1D2" presStyleIdx="1" presStyleCnt="2"/>
      <dgm:spPr/>
      <dgm:t>
        <a:bodyPr/>
        <a:lstStyle/>
        <a:p>
          <a:endParaRPr lang="en-US"/>
        </a:p>
      </dgm:t>
    </dgm:pt>
    <dgm:pt modelId="{EFFF809D-5096-A44C-91DA-8DECDC6A1BDC}" type="pres">
      <dgm:prSet presAssocID="{9C62E7B5-E583-974D-B81A-A899F1BAB456}" presName="hierRoot2" presStyleCnt="0"/>
      <dgm:spPr/>
    </dgm:pt>
    <dgm:pt modelId="{7A6F4563-A1C3-194A-B5C5-AEEBA3FE34C8}" type="pres">
      <dgm:prSet presAssocID="{9C62E7B5-E583-974D-B81A-A899F1BAB456}" presName="composite2" presStyleCnt="0"/>
      <dgm:spPr/>
    </dgm:pt>
    <dgm:pt modelId="{21AED5F2-5145-244B-AF81-7F87498C4052}" type="pres">
      <dgm:prSet presAssocID="{9C62E7B5-E583-974D-B81A-A899F1BAB456}" presName="background2" presStyleLbl="node2" presStyleIdx="1" presStyleCnt="2"/>
      <dgm:spPr/>
    </dgm:pt>
    <dgm:pt modelId="{3B997C7D-79DA-2D47-B69E-865F6CB1FBA9}" type="pres">
      <dgm:prSet presAssocID="{9C62E7B5-E583-974D-B81A-A899F1BAB45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0A96AE-B845-AD45-93B6-BB1E3E108C00}" type="pres">
      <dgm:prSet presAssocID="{9C62E7B5-E583-974D-B81A-A899F1BAB456}" presName="hierChild3" presStyleCnt="0"/>
      <dgm:spPr/>
    </dgm:pt>
  </dgm:ptLst>
  <dgm:cxnLst>
    <dgm:cxn modelId="{D488177D-0995-9749-B9C7-3687F2D7F671}" type="presOf" srcId="{6390DD80-EC9A-214A-9B00-C7BAC19B88FA}" destId="{A6C00F2F-A5B5-1342-B8EF-B15D5809A142}" srcOrd="0" destOrd="0" presId="urn:microsoft.com/office/officeart/2005/8/layout/hierarchy1"/>
    <dgm:cxn modelId="{B6EA194F-DB44-5C46-A668-ACF10C42C6D8}" type="presOf" srcId="{FDA17D85-3A15-D943-A32F-7D237A352577}" destId="{79E5D094-7B3D-A64D-BE47-0671CB2F5311}" srcOrd="0" destOrd="0" presId="urn:microsoft.com/office/officeart/2005/8/layout/hierarchy1"/>
    <dgm:cxn modelId="{9F119E32-EE45-6C4D-B5E3-A3B0477E3890}" srcId="{6390DD80-EC9A-214A-9B00-C7BAC19B88FA}" destId="{CEBAB0AE-21AD-2A49-9905-9EA65B6F6F21}" srcOrd="0" destOrd="0" parTransId="{FDA17D85-3A15-D943-A32F-7D237A352577}" sibTransId="{C293B93C-649B-584B-9836-7425BBFDAD5B}"/>
    <dgm:cxn modelId="{23F811EC-783F-3546-B2DC-CF1887BFBF6A}" srcId="{579FC3E1-9F86-B64B-A824-DA753B3FFEA8}" destId="{9C62E7B5-E583-974D-B81A-A899F1BAB456}" srcOrd="1" destOrd="0" parTransId="{187106F1-C6CC-984D-8F40-376DFED78FA6}" sibTransId="{694FDEF1-E73D-4B45-A649-CAFA02068491}"/>
    <dgm:cxn modelId="{FF1D4A55-722E-B943-B85F-F5EF25D97E0A}" type="presOf" srcId="{846D9ADA-B66D-F04D-BF5D-50CF13C6C48A}" destId="{CC110C0B-3983-E74F-BF9F-4EB4DC0DA10D}" srcOrd="0" destOrd="0" presId="urn:microsoft.com/office/officeart/2005/8/layout/hierarchy1"/>
    <dgm:cxn modelId="{2B0501DB-8ABC-734C-ABC4-B576032CD8A0}" srcId="{6390DD80-EC9A-214A-9B00-C7BAC19B88FA}" destId="{846D9ADA-B66D-F04D-BF5D-50CF13C6C48A}" srcOrd="1" destOrd="0" parTransId="{2D9023B9-27D9-924D-927C-FF201E048571}" sibTransId="{3B189ADA-3079-EA46-9D23-1B13BBDC89D2}"/>
    <dgm:cxn modelId="{AD414200-347D-2844-BDA6-5E2FE8F16018}" type="presOf" srcId="{9C62E7B5-E583-974D-B81A-A899F1BAB456}" destId="{3B997C7D-79DA-2D47-B69E-865F6CB1FBA9}" srcOrd="0" destOrd="0" presId="urn:microsoft.com/office/officeart/2005/8/layout/hierarchy1"/>
    <dgm:cxn modelId="{A98F4C73-6FEE-9B4B-B416-FBB8C3A8E507}" type="presOf" srcId="{DE134B8E-6779-7B4F-839E-D6C5AAD2BC90}" destId="{8A05B6EC-2816-F744-B5C1-77741DB7376D}" srcOrd="0" destOrd="0" presId="urn:microsoft.com/office/officeart/2005/8/layout/hierarchy1"/>
    <dgm:cxn modelId="{8E983240-5755-5C41-B7A8-E4489D5DC36D}" type="presOf" srcId="{579FC3E1-9F86-B64B-A824-DA753B3FFEA8}" destId="{7397E12C-CE05-284F-A151-C6E442F87D82}" srcOrd="0" destOrd="0" presId="urn:microsoft.com/office/officeart/2005/8/layout/hierarchy1"/>
    <dgm:cxn modelId="{E0CFDA81-33D8-C449-BC82-2A15EEC45C73}" type="presOf" srcId="{2D9023B9-27D9-924D-927C-FF201E048571}" destId="{7423C5B9-1257-4E43-A5C9-A7376C83CD2A}" srcOrd="0" destOrd="0" presId="urn:microsoft.com/office/officeart/2005/8/layout/hierarchy1"/>
    <dgm:cxn modelId="{81AE1F7F-B277-A242-8ADF-5FD39FCCA41F}" srcId="{3F8464A8-ED16-2140-A386-1AFB3013FBE7}" destId="{579FC3E1-9F86-B64B-A824-DA753B3FFEA8}" srcOrd="0" destOrd="0" parTransId="{C56F8FDC-A13C-A441-A658-219822F91A62}" sibTransId="{34DFA6E7-05DE-EC4D-BD09-13C9DD791D2B}"/>
    <dgm:cxn modelId="{B4072FA9-A831-F34A-8711-BB7ABEF7F5E7}" type="presOf" srcId="{3F8464A8-ED16-2140-A386-1AFB3013FBE7}" destId="{300F6A7F-8837-B145-B2BE-48AE7E71A1BD}" srcOrd="0" destOrd="0" presId="urn:microsoft.com/office/officeart/2005/8/layout/hierarchy1"/>
    <dgm:cxn modelId="{5C2D997F-E3A7-D041-9CA5-B8B0BC50E645}" type="presOf" srcId="{187106F1-C6CC-984D-8F40-376DFED78FA6}" destId="{A357D2DF-80B0-124F-914F-877AE839D6BE}" srcOrd="0" destOrd="0" presId="urn:microsoft.com/office/officeart/2005/8/layout/hierarchy1"/>
    <dgm:cxn modelId="{2BCF48AA-0460-614A-B86D-F3733EF03B54}" type="presOf" srcId="{CEBAB0AE-21AD-2A49-9905-9EA65B6F6F21}" destId="{F487CA87-E59B-FC4E-AB64-B86779E86674}" srcOrd="0" destOrd="0" presId="urn:microsoft.com/office/officeart/2005/8/layout/hierarchy1"/>
    <dgm:cxn modelId="{7037DC26-706E-6A4C-B4A2-E80E9C0FFAA5}" srcId="{579FC3E1-9F86-B64B-A824-DA753B3FFEA8}" destId="{6390DD80-EC9A-214A-9B00-C7BAC19B88FA}" srcOrd="0" destOrd="0" parTransId="{DE134B8E-6779-7B4F-839E-D6C5AAD2BC90}" sibTransId="{B8E2AE07-2363-0F46-B002-AE45386D3D69}"/>
    <dgm:cxn modelId="{9D1D5AF4-EF04-4F4B-AECF-98030A4BF063}" type="presParOf" srcId="{300F6A7F-8837-B145-B2BE-48AE7E71A1BD}" destId="{8F887A14-B546-BB49-A213-A2C2C24A95AA}" srcOrd="0" destOrd="0" presId="urn:microsoft.com/office/officeart/2005/8/layout/hierarchy1"/>
    <dgm:cxn modelId="{E4382210-F4DC-EB47-901A-A72DBB7A6485}" type="presParOf" srcId="{8F887A14-B546-BB49-A213-A2C2C24A95AA}" destId="{A6104928-B02F-FF4C-A231-11BA4D6EA3C4}" srcOrd="0" destOrd="0" presId="urn:microsoft.com/office/officeart/2005/8/layout/hierarchy1"/>
    <dgm:cxn modelId="{69677B18-ECA2-E146-9D7B-EF87C7947D90}" type="presParOf" srcId="{A6104928-B02F-FF4C-A231-11BA4D6EA3C4}" destId="{757473F2-7331-A54E-95E1-EE0FC312AA54}" srcOrd="0" destOrd="0" presId="urn:microsoft.com/office/officeart/2005/8/layout/hierarchy1"/>
    <dgm:cxn modelId="{B0034B90-3D43-674F-9BCD-8622A1C7F2EB}" type="presParOf" srcId="{A6104928-B02F-FF4C-A231-11BA4D6EA3C4}" destId="{7397E12C-CE05-284F-A151-C6E442F87D82}" srcOrd="1" destOrd="0" presId="urn:microsoft.com/office/officeart/2005/8/layout/hierarchy1"/>
    <dgm:cxn modelId="{83152226-AB1A-834C-B7E6-1B06C1FF7F4C}" type="presParOf" srcId="{8F887A14-B546-BB49-A213-A2C2C24A95AA}" destId="{C2E93A28-142B-9E44-ADF5-23D0BED8C7C6}" srcOrd="1" destOrd="0" presId="urn:microsoft.com/office/officeart/2005/8/layout/hierarchy1"/>
    <dgm:cxn modelId="{263B1C50-0181-BB4D-AE9D-F52D346AFD71}" type="presParOf" srcId="{C2E93A28-142B-9E44-ADF5-23D0BED8C7C6}" destId="{8A05B6EC-2816-F744-B5C1-77741DB7376D}" srcOrd="0" destOrd="0" presId="urn:microsoft.com/office/officeart/2005/8/layout/hierarchy1"/>
    <dgm:cxn modelId="{C03E6CEA-E277-7846-A437-85DC33C83AC3}" type="presParOf" srcId="{C2E93A28-142B-9E44-ADF5-23D0BED8C7C6}" destId="{4918561D-3A1D-E84B-BA16-81F1CA520DC0}" srcOrd="1" destOrd="0" presId="urn:microsoft.com/office/officeart/2005/8/layout/hierarchy1"/>
    <dgm:cxn modelId="{EDFE224A-EBB7-4348-9D7D-F791ABDD4896}" type="presParOf" srcId="{4918561D-3A1D-E84B-BA16-81F1CA520DC0}" destId="{966AF19C-4969-6446-9BA6-4993C00E4456}" srcOrd="0" destOrd="0" presId="urn:microsoft.com/office/officeart/2005/8/layout/hierarchy1"/>
    <dgm:cxn modelId="{9AF37087-5A2B-0148-A0C0-49D065B2DE4E}" type="presParOf" srcId="{966AF19C-4969-6446-9BA6-4993C00E4456}" destId="{675CA7FB-9E11-6A42-BE29-4A5A3AECC3A5}" srcOrd="0" destOrd="0" presId="urn:microsoft.com/office/officeart/2005/8/layout/hierarchy1"/>
    <dgm:cxn modelId="{F23CF963-29D1-1041-BFBF-C7206ACCCDA1}" type="presParOf" srcId="{966AF19C-4969-6446-9BA6-4993C00E4456}" destId="{A6C00F2F-A5B5-1342-B8EF-B15D5809A142}" srcOrd="1" destOrd="0" presId="urn:microsoft.com/office/officeart/2005/8/layout/hierarchy1"/>
    <dgm:cxn modelId="{B91CAF33-D6B0-EF41-9934-FFEE0112F29B}" type="presParOf" srcId="{4918561D-3A1D-E84B-BA16-81F1CA520DC0}" destId="{124A52DF-65A6-AB42-A438-26CE6C28BABE}" srcOrd="1" destOrd="0" presId="urn:microsoft.com/office/officeart/2005/8/layout/hierarchy1"/>
    <dgm:cxn modelId="{E6C13920-66D3-864E-B86B-4F8E8E3E1A49}" type="presParOf" srcId="{124A52DF-65A6-AB42-A438-26CE6C28BABE}" destId="{79E5D094-7B3D-A64D-BE47-0671CB2F5311}" srcOrd="0" destOrd="0" presId="urn:microsoft.com/office/officeart/2005/8/layout/hierarchy1"/>
    <dgm:cxn modelId="{B848F621-BADF-6944-AA34-76BB56E2BE1D}" type="presParOf" srcId="{124A52DF-65A6-AB42-A438-26CE6C28BABE}" destId="{F0EF5A45-D671-C74E-B656-BA9973048DC8}" srcOrd="1" destOrd="0" presId="urn:microsoft.com/office/officeart/2005/8/layout/hierarchy1"/>
    <dgm:cxn modelId="{64EA5D9A-7C74-A443-B339-11E03D8FEE27}" type="presParOf" srcId="{F0EF5A45-D671-C74E-B656-BA9973048DC8}" destId="{9A9107EE-FEF2-2F40-9166-C16D222D1FBD}" srcOrd="0" destOrd="0" presId="urn:microsoft.com/office/officeart/2005/8/layout/hierarchy1"/>
    <dgm:cxn modelId="{56C09CF6-7FFF-B64E-AB1C-AF417D830008}" type="presParOf" srcId="{9A9107EE-FEF2-2F40-9166-C16D222D1FBD}" destId="{37A51C8F-030B-2949-9F92-D5A19AA11A53}" srcOrd="0" destOrd="0" presId="urn:microsoft.com/office/officeart/2005/8/layout/hierarchy1"/>
    <dgm:cxn modelId="{772F498D-F8BD-7445-B911-25F195725BCD}" type="presParOf" srcId="{9A9107EE-FEF2-2F40-9166-C16D222D1FBD}" destId="{F487CA87-E59B-FC4E-AB64-B86779E86674}" srcOrd="1" destOrd="0" presId="urn:microsoft.com/office/officeart/2005/8/layout/hierarchy1"/>
    <dgm:cxn modelId="{9E484666-08D3-F040-8CCD-36DA464034CD}" type="presParOf" srcId="{F0EF5A45-D671-C74E-B656-BA9973048DC8}" destId="{1823952F-68C0-EF44-88B7-B7F1463714C3}" srcOrd="1" destOrd="0" presId="urn:microsoft.com/office/officeart/2005/8/layout/hierarchy1"/>
    <dgm:cxn modelId="{591A8017-594E-D640-B5BF-75D4BE6E9D7C}" type="presParOf" srcId="{124A52DF-65A6-AB42-A438-26CE6C28BABE}" destId="{7423C5B9-1257-4E43-A5C9-A7376C83CD2A}" srcOrd="2" destOrd="0" presId="urn:microsoft.com/office/officeart/2005/8/layout/hierarchy1"/>
    <dgm:cxn modelId="{1E02EF98-268A-9B4A-A800-5CEBDFF0DDE0}" type="presParOf" srcId="{124A52DF-65A6-AB42-A438-26CE6C28BABE}" destId="{01DDC6C2-7C1D-3F47-AA87-DF45BB950DC3}" srcOrd="3" destOrd="0" presId="urn:microsoft.com/office/officeart/2005/8/layout/hierarchy1"/>
    <dgm:cxn modelId="{0F191B23-8C31-724D-A8C3-256E7F81A216}" type="presParOf" srcId="{01DDC6C2-7C1D-3F47-AA87-DF45BB950DC3}" destId="{389FD1E8-E396-2547-B7AE-DC2AEF2FE308}" srcOrd="0" destOrd="0" presId="urn:microsoft.com/office/officeart/2005/8/layout/hierarchy1"/>
    <dgm:cxn modelId="{02FBE62D-8B39-0E4C-B6BE-1A060D51439D}" type="presParOf" srcId="{389FD1E8-E396-2547-B7AE-DC2AEF2FE308}" destId="{8735702B-4C85-BB43-861E-1BFD71715CBA}" srcOrd="0" destOrd="0" presId="urn:microsoft.com/office/officeart/2005/8/layout/hierarchy1"/>
    <dgm:cxn modelId="{BC7193AB-4077-5E40-A1C6-5BD2DF79D10C}" type="presParOf" srcId="{389FD1E8-E396-2547-B7AE-DC2AEF2FE308}" destId="{CC110C0B-3983-E74F-BF9F-4EB4DC0DA10D}" srcOrd="1" destOrd="0" presId="urn:microsoft.com/office/officeart/2005/8/layout/hierarchy1"/>
    <dgm:cxn modelId="{1F1EE5AD-D206-FB4C-A503-480869051CB8}" type="presParOf" srcId="{01DDC6C2-7C1D-3F47-AA87-DF45BB950DC3}" destId="{29DBFB2A-F20F-0344-B969-6B4B7E567CFA}" srcOrd="1" destOrd="0" presId="urn:microsoft.com/office/officeart/2005/8/layout/hierarchy1"/>
    <dgm:cxn modelId="{243E8BA9-D156-6F4C-977B-B3FFB4C6F51B}" type="presParOf" srcId="{C2E93A28-142B-9E44-ADF5-23D0BED8C7C6}" destId="{A357D2DF-80B0-124F-914F-877AE839D6BE}" srcOrd="2" destOrd="0" presId="urn:microsoft.com/office/officeart/2005/8/layout/hierarchy1"/>
    <dgm:cxn modelId="{EBCC9829-32E9-0243-BB1D-C4D57A6AA422}" type="presParOf" srcId="{C2E93A28-142B-9E44-ADF5-23D0BED8C7C6}" destId="{EFFF809D-5096-A44C-91DA-8DECDC6A1BDC}" srcOrd="3" destOrd="0" presId="urn:microsoft.com/office/officeart/2005/8/layout/hierarchy1"/>
    <dgm:cxn modelId="{4787C2AD-D80C-B04F-BC72-A571555E226D}" type="presParOf" srcId="{EFFF809D-5096-A44C-91DA-8DECDC6A1BDC}" destId="{7A6F4563-A1C3-194A-B5C5-AEEBA3FE34C8}" srcOrd="0" destOrd="0" presId="urn:microsoft.com/office/officeart/2005/8/layout/hierarchy1"/>
    <dgm:cxn modelId="{F6698E65-0BFC-0C45-B612-AC33E0E7252E}" type="presParOf" srcId="{7A6F4563-A1C3-194A-B5C5-AEEBA3FE34C8}" destId="{21AED5F2-5145-244B-AF81-7F87498C4052}" srcOrd="0" destOrd="0" presId="urn:microsoft.com/office/officeart/2005/8/layout/hierarchy1"/>
    <dgm:cxn modelId="{27986E1D-7CE7-D14E-AA56-988C22702FDA}" type="presParOf" srcId="{7A6F4563-A1C3-194A-B5C5-AEEBA3FE34C8}" destId="{3B997C7D-79DA-2D47-B69E-865F6CB1FBA9}" srcOrd="1" destOrd="0" presId="urn:microsoft.com/office/officeart/2005/8/layout/hierarchy1"/>
    <dgm:cxn modelId="{63B1CDCB-851F-E747-9200-D9747D2C0074}" type="presParOf" srcId="{EFFF809D-5096-A44C-91DA-8DECDC6A1BDC}" destId="{EB0A96AE-B845-AD45-93B6-BB1E3E108C0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A8889-525A-8A4A-9169-7977FCD00145}">
      <dsp:nvSpPr>
        <dsp:cNvPr id="0" name=""/>
        <dsp:cNvSpPr/>
      </dsp:nvSpPr>
      <dsp:spPr>
        <a:xfrm>
          <a:off x="7232" y="751744"/>
          <a:ext cx="2161782" cy="14794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/>
              <a:cs typeface="Calibri"/>
            </a:rPr>
            <a:t>Tiroid </a:t>
          </a:r>
          <a:r>
            <a:rPr lang="en-US" sz="1800" kern="1200" dirty="0" err="1" smtClean="0">
              <a:latin typeface="Calibri"/>
              <a:cs typeface="Calibri"/>
            </a:rPr>
            <a:t>foliküllerinde</a:t>
          </a:r>
          <a:r>
            <a:rPr lang="en-US" sz="1800" kern="1200" dirty="0" smtClean="0">
              <a:latin typeface="Calibri"/>
              <a:cs typeface="Calibri"/>
            </a:rPr>
            <a:t> </a:t>
          </a:r>
          <a:r>
            <a:rPr lang="en-US" sz="1800" kern="1200" dirty="0" err="1" smtClean="0">
              <a:latin typeface="Calibri"/>
              <a:cs typeface="Calibri"/>
            </a:rPr>
            <a:t>destrüksiyon</a:t>
          </a:r>
          <a:r>
            <a:rPr lang="en-US" sz="1800" kern="1200" dirty="0" smtClean="0">
              <a:latin typeface="Calibri"/>
              <a:cs typeface="Calibri"/>
            </a:rPr>
            <a:t> ve </a:t>
          </a:r>
          <a:r>
            <a:rPr lang="en-US" sz="1800" kern="1200" dirty="0" err="1" smtClean="0">
              <a:latin typeface="Calibri"/>
              <a:cs typeface="Calibri"/>
            </a:rPr>
            <a:t>foliküllerde</a:t>
          </a:r>
          <a:r>
            <a:rPr lang="en-US" sz="1800" kern="1200" dirty="0" smtClean="0">
              <a:latin typeface="Calibri"/>
              <a:cs typeface="Calibri"/>
            </a:rPr>
            <a:t> </a:t>
          </a:r>
          <a:r>
            <a:rPr lang="en-US" sz="1800" kern="1200" dirty="0" err="1" smtClean="0">
              <a:latin typeface="Calibri"/>
              <a:cs typeface="Calibri"/>
            </a:rPr>
            <a:t>depolanan</a:t>
          </a:r>
          <a:r>
            <a:rPr lang="en-US" sz="1800" kern="1200" dirty="0" smtClean="0">
              <a:latin typeface="Calibri"/>
              <a:cs typeface="Calibri"/>
            </a:rPr>
            <a:t> </a:t>
          </a:r>
          <a:r>
            <a:rPr lang="en-US" sz="1800" kern="1200" dirty="0" err="1" smtClean="0">
              <a:latin typeface="Calibri"/>
              <a:cs typeface="Calibri"/>
            </a:rPr>
            <a:t>Tg</a:t>
          </a:r>
          <a:r>
            <a:rPr lang="en-US" sz="1800" kern="1200" dirty="0" smtClean="0">
              <a:latin typeface="Calibri"/>
              <a:cs typeface="Calibri"/>
            </a:rPr>
            <a:t> </a:t>
          </a:r>
          <a:r>
            <a:rPr lang="en-US" sz="1800" kern="1200" dirty="0" err="1" smtClean="0">
              <a:latin typeface="Calibri"/>
              <a:cs typeface="Calibri"/>
            </a:rPr>
            <a:t>proteolizi</a:t>
          </a:r>
          <a:r>
            <a:rPr lang="en-US" sz="1800" kern="1200" dirty="0" smtClean="0">
              <a:latin typeface="Calibri"/>
              <a:cs typeface="Calibri"/>
            </a:rPr>
            <a:t> </a:t>
          </a:r>
          <a:endParaRPr lang="en-US" sz="1800" kern="1200" dirty="0">
            <a:latin typeface="Calibri"/>
            <a:cs typeface="Calibri"/>
          </a:endParaRPr>
        </a:p>
      </dsp:txBody>
      <dsp:txXfrm>
        <a:off x="50564" y="795076"/>
        <a:ext cx="2075118" cy="1392806"/>
      </dsp:txXfrm>
    </dsp:sp>
    <dsp:sp modelId="{1C5A3C3D-6AAA-F445-A739-3C54DC82317B}">
      <dsp:nvSpPr>
        <dsp:cNvPr id="0" name=""/>
        <dsp:cNvSpPr/>
      </dsp:nvSpPr>
      <dsp:spPr>
        <a:xfrm>
          <a:off x="2385193" y="1223418"/>
          <a:ext cx="458297" cy="53612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385193" y="1330642"/>
        <a:ext cx="320808" cy="321674"/>
      </dsp:txXfrm>
    </dsp:sp>
    <dsp:sp modelId="{7B75F10B-43FA-8A48-9077-B997FE3C0C6C}">
      <dsp:nvSpPr>
        <dsp:cNvPr id="0" name=""/>
        <dsp:cNvSpPr/>
      </dsp:nvSpPr>
      <dsp:spPr>
        <a:xfrm>
          <a:off x="3033728" y="751744"/>
          <a:ext cx="2161782" cy="14794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/>
              <a:cs typeface="Calibri"/>
            </a:rPr>
            <a:t>T4 ve T3 </a:t>
          </a:r>
          <a:r>
            <a:rPr lang="en-US" sz="1800" kern="1200" dirty="0" err="1" smtClean="0">
              <a:latin typeface="Calibri"/>
              <a:cs typeface="Calibri"/>
            </a:rPr>
            <a:t>dolaşıma</a:t>
          </a:r>
          <a:r>
            <a:rPr lang="en-US" sz="1800" kern="1200" dirty="0" smtClean="0">
              <a:latin typeface="Calibri"/>
              <a:cs typeface="Calibri"/>
            </a:rPr>
            <a:t> </a:t>
          </a:r>
          <a:r>
            <a:rPr lang="en-US" sz="1800" kern="1200" dirty="0" err="1" smtClean="0">
              <a:latin typeface="Calibri"/>
              <a:cs typeface="Calibri"/>
            </a:rPr>
            <a:t>düzensiz</a:t>
          </a:r>
          <a:r>
            <a:rPr lang="en-US" sz="1800" kern="1200" dirty="0" smtClean="0">
              <a:latin typeface="Calibri"/>
              <a:cs typeface="Calibri"/>
            </a:rPr>
            <a:t> </a:t>
          </a:r>
          <a:r>
            <a:rPr lang="en-US" sz="1800" kern="1200" dirty="0" err="1" smtClean="0">
              <a:latin typeface="Calibri"/>
              <a:cs typeface="Calibri"/>
            </a:rPr>
            <a:t>salınımı</a:t>
          </a:r>
          <a:r>
            <a:rPr lang="en-US" sz="1800" kern="1200" dirty="0" smtClean="0">
              <a:latin typeface="Calibri"/>
              <a:cs typeface="Calibri"/>
            </a:rPr>
            <a:t> </a:t>
          </a:r>
          <a:endParaRPr lang="en-US" sz="1800" kern="1200" dirty="0">
            <a:latin typeface="Calibri"/>
            <a:cs typeface="Calibri"/>
          </a:endParaRPr>
        </a:p>
      </dsp:txBody>
      <dsp:txXfrm>
        <a:off x="3077060" y="795076"/>
        <a:ext cx="2075118" cy="1392806"/>
      </dsp:txXfrm>
    </dsp:sp>
    <dsp:sp modelId="{5E4009B2-868E-314D-ACDA-660FA02F3235}">
      <dsp:nvSpPr>
        <dsp:cNvPr id="0" name=""/>
        <dsp:cNvSpPr/>
      </dsp:nvSpPr>
      <dsp:spPr>
        <a:xfrm>
          <a:off x="5411689" y="1223418"/>
          <a:ext cx="458297" cy="53612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5411689" y="1330642"/>
        <a:ext cx="320808" cy="321674"/>
      </dsp:txXfrm>
    </dsp:sp>
    <dsp:sp modelId="{E72A0687-347E-2749-9560-84F988410C2D}">
      <dsp:nvSpPr>
        <dsp:cNvPr id="0" name=""/>
        <dsp:cNvSpPr/>
      </dsp:nvSpPr>
      <dsp:spPr>
        <a:xfrm>
          <a:off x="6060224" y="751744"/>
          <a:ext cx="2161782" cy="14794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/>
              <a:cs typeface="Calibri"/>
            </a:rPr>
            <a:t>Klinik ve </a:t>
          </a:r>
          <a:r>
            <a:rPr lang="en-US" sz="1800" kern="1200" dirty="0" err="1" smtClean="0">
              <a:latin typeface="Calibri"/>
              <a:cs typeface="Calibri"/>
            </a:rPr>
            <a:t>biyokimyasal</a:t>
          </a:r>
          <a:r>
            <a:rPr lang="en-US" sz="1800" kern="1200" dirty="0" smtClean="0">
              <a:latin typeface="Calibri"/>
              <a:cs typeface="Calibri"/>
            </a:rPr>
            <a:t> </a:t>
          </a:r>
          <a:r>
            <a:rPr lang="en-US" sz="1800" kern="1200" dirty="0" err="1" smtClean="0">
              <a:latin typeface="Calibri"/>
              <a:cs typeface="Calibri"/>
            </a:rPr>
            <a:t>hipertiroidizm</a:t>
          </a:r>
          <a:endParaRPr lang="en-US" sz="1800" kern="1200" dirty="0">
            <a:latin typeface="Calibri"/>
            <a:cs typeface="Calibri"/>
          </a:endParaRPr>
        </a:p>
      </dsp:txBody>
      <dsp:txXfrm>
        <a:off x="6103556" y="795076"/>
        <a:ext cx="2075118" cy="13928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A8889-525A-8A4A-9169-7977FCD00145}">
      <dsp:nvSpPr>
        <dsp:cNvPr id="0" name=""/>
        <dsp:cNvSpPr/>
      </dsp:nvSpPr>
      <dsp:spPr>
        <a:xfrm>
          <a:off x="1607" y="463226"/>
          <a:ext cx="3427510" cy="2056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latin typeface="Calibri"/>
              <a:ea typeface="Wingdings"/>
              <a:cs typeface="Calibri"/>
              <a:sym typeface="Wingdings"/>
            </a:rPr>
            <a:t> sT4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latin typeface="Calibri"/>
              <a:ea typeface="Wingdings"/>
              <a:cs typeface="Calibri"/>
              <a:sym typeface="Wingdings"/>
            </a:rPr>
            <a:t>N sT3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latin typeface="Wingdings"/>
              <a:ea typeface="Wingdings"/>
              <a:cs typeface="Wingdings"/>
              <a:sym typeface="Wingdings"/>
            </a:rPr>
            <a:t></a:t>
          </a:r>
          <a:r>
            <a:rPr lang="en-US" sz="1800" kern="1200" dirty="0" smtClean="0">
              <a:solidFill>
                <a:schemeClr val="tx1"/>
              </a:solidFill>
              <a:latin typeface="Calibri"/>
              <a:ea typeface="Wingdings"/>
              <a:cs typeface="Calibri"/>
              <a:sym typeface="Wingdings"/>
            </a:rPr>
            <a:t> TSH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latin typeface="Calibri"/>
              <a:ea typeface="Wingdings"/>
              <a:cs typeface="Calibri"/>
              <a:sym typeface="Wingdings"/>
            </a:rPr>
            <a:t>T4&gt;T3</a:t>
          </a:r>
          <a:endParaRPr lang="en-US" sz="1800" kern="1200" dirty="0">
            <a:solidFill>
              <a:schemeClr val="tx1"/>
            </a:solidFill>
            <a:latin typeface="Calibri"/>
            <a:cs typeface="Calibri"/>
          </a:endParaRPr>
        </a:p>
      </dsp:txBody>
      <dsp:txXfrm>
        <a:off x="61840" y="523459"/>
        <a:ext cx="3307044" cy="1936040"/>
      </dsp:txXfrm>
    </dsp:sp>
    <dsp:sp modelId="{1C5A3C3D-6AAA-F445-A739-3C54DC82317B}">
      <dsp:nvSpPr>
        <dsp:cNvPr id="0" name=""/>
        <dsp:cNvSpPr/>
      </dsp:nvSpPr>
      <dsp:spPr>
        <a:xfrm>
          <a:off x="3771868" y="1066468"/>
          <a:ext cx="726632" cy="85002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3771868" y="1236472"/>
        <a:ext cx="508642" cy="510014"/>
      </dsp:txXfrm>
    </dsp:sp>
    <dsp:sp modelId="{E72A0687-347E-2749-9560-84F988410C2D}">
      <dsp:nvSpPr>
        <dsp:cNvPr id="0" name=""/>
        <dsp:cNvSpPr/>
      </dsp:nvSpPr>
      <dsp:spPr>
        <a:xfrm>
          <a:off x="4800122" y="463226"/>
          <a:ext cx="3427510" cy="2056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Tg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depoları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tükenene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kadar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sürer</a:t>
          </a:r>
          <a:r>
            <a:rPr lang="en-US" sz="1800" kern="1200" dirty="0" smtClean="0">
              <a:effectLst/>
              <a:latin typeface="Calibri"/>
              <a:cs typeface="Calibri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İnflamasyon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azaldıkça</a:t>
          </a:r>
          <a:r>
            <a:rPr lang="en-US" sz="1800" kern="1200" baseline="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TH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sentezi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ve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salgılanması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düzelir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Geçici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bir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hipotiroidizm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dönemi</a:t>
          </a:r>
          <a:r>
            <a:rPr lang="en-US" sz="1800" kern="1200" dirty="0" smtClean="0">
              <a:solidFill>
                <a:schemeClr val="tx1"/>
              </a:solidFill>
              <a:effectLst/>
              <a:latin typeface="Calibri"/>
              <a:ea typeface="+mn-ea"/>
              <a:cs typeface="Calibri"/>
            </a:rPr>
            <a:t> </a:t>
          </a:r>
          <a:endParaRPr lang="en-US" sz="1800" kern="1200" dirty="0">
            <a:latin typeface="Calibri"/>
            <a:cs typeface="Calibri"/>
          </a:endParaRPr>
        </a:p>
      </dsp:txBody>
      <dsp:txXfrm>
        <a:off x="4860355" y="523459"/>
        <a:ext cx="3307044" cy="19360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E82A7-07CE-BE40-811E-5F7040B4753B}">
      <dsp:nvSpPr>
        <dsp:cNvPr id="0" name=""/>
        <dsp:cNvSpPr/>
      </dsp:nvSpPr>
      <dsp:spPr>
        <a:xfrm>
          <a:off x="767" y="0"/>
          <a:ext cx="1995741" cy="40636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rgbClr val="FF0000"/>
              </a:solidFill>
              <a:latin typeface="Calibri"/>
              <a:cs typeface="Calibri"/>
            </a:rPr>
            <a:t>Hipotiroidi</a:t>
          </a: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0000"/>
              </a:solidFill>
              <a:latin typeface="Calibri"/>
              <a:cs typeface="Calibri"/>
            </a:rPr>
            <a:t>*</a:t>
          </a: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</a:rPr>
            <a:t>Guatr</a:t>
          </a:r>
          <a:endParaRPr lang="en-US" sz="1600" kern="1200" dirty="0" smtClean="0">
            <a:solidFill>
              <a:srgbClr val="00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0000"/>
              </a:solidFill>
              <a:latin typeface="Calibri"/>
              <a:cs typeface="Calibri"/>
            </a:rPr>
            <a:t>*</a:t>
          </a: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</a:rPr>
            <a:t>Atrofik</a:t>
          </a:r>
          <a:r>
            <a:rPr lang="en-US" sz="1600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  <a:latin typeface="Calibri"/>
              <a:cs typeface="Calibri"/>
            </a:rPr>
            <a:t>sT4 </a:t>
          </a:r>
          <a:r>
            <a:rPr lang="en-US" sz="1600" kern="1200" dirty="0" err="1" smtClean="0">
              <a:solidFill>
                <a:schemeClr val="tx1"/>
              </a:solidFill>
              <a:latin typeface="Calibri"/>
              <a:cs typeface="Calibri"/>
            </a:rPr>
            <a:t>düşük</a:t>
          </a:r>
          <a:endParaRPr lang="en-US" sz="1600" kern="1200" dirty="0" smtClean="0">
            <a:solidFill>
              <a:schemeClr val="tx1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  <a:latin typeface="Calibri"/>
              <a:cs typeface="Calibri"/>
            </a:rPr>
            <a:t>TSH yüksek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chemeClr val="tx1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chemeClr val="tx1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 </a:t>
          </a:r>
          <a:endParaRPr lang="en-US" sz="3100" kern="1200" dirty="0"/>
        </a:p>
      </dsp:txBody>
      <dsp:txXfrm>
        <a:off x="767" y="0"/>
        <a:ext cx="1995741" cy="1219104"/>
      </dsp:txXfrm>
    </dsp:sp>
    <dsp:sp modelId="{A68BD7CE-EF26-8E48-8CEA-4A3E96D2E0A6}">
      <dsp:nvSpPr>
        <dsp:cNvPr id="0" name=""/>
        <dsp:cNvSpPr/>
      </dsp:nvSpPr>
      <dsp:spPr>
        <a:xfrm>
          <a:off x="2146189" y="0"/>
          <a:ext cx="1995741" cy="40636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rgbClr val="FF0000"/>
              </a:solidFill>
              <a:latin typeface="Calibri"/>
              <a:cs typeface="Calibri"/>
            </a:rPr>
            <a:t>Ötiroidi</a:t>
          </a: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  <a:latin typeface="Calibri"/>
              <a:cs typeface="Calibri"/>
            </a:rPr>
            <a:t>sT4 normal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  <a:latin typeface="Calibri"/>
              <a:cs typeface="Calibri"/>
            </a:rPr>
            <a:t>TSH normal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>
            <a:solidFill>
              <a:schemeClr val="tx1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  <a:latin typeface="Calibri"/>
              <a:cs typeface="Calibri"/>
            </a:rPr>
            <a:t>sT4 normal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  <a:latin typeface="Calibri"/>
              <a:cs typeface="Calibri"/>
            </a:rPr>
            <a:t>TSH </a:t>
          </a:r>
          <a:r>
            <a:rPr lang="en-US" sz="1600" kern="1200" dirty="0" err="1" smtClean="0">
              <a:solidFill>
                <a:schemeClr val="tx1"/>
              </a:solidFill>
              <a:latin typeface="Calibri"/>
              <a:cs typeface="Calibri"/>
            </a:rPr>
            <a:t>hafif</a:t>
          </a:r>
          <a:r>
            <a:rPr lang="en-US" sz="1600" kern="1200" dirty="0" smtClean="0">
              <a:solidFill>
                <a:schemeClr val="tx1"/>
              </a:solidFill>
              <a:latin typeface="Calibri"/>
              <a:cs typeface="Calibri"/>
            </a:rPr>
            <a:t> yüksek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Calibri"/>
              <a:cs typeface="Calibri"/>
            </a:rPr>
            <a:t>(</a:t>
          </a:r>
          <a:r>
            <a:rPr lang="en-US" sz="1400" kern="1200" dirty="0" err="1" smtClean="0">
              <a:solidFill>
                <a:schemeClr val="tx1"/>
              </a:solidFill>
              <a:latin typeface="Calibri"/>
              <a:cs typeface="Calibri"/>
            </a:rPr>
            <a:t>Subklinik</a:t>
          </a:r>
          <a:r>
            <a:rPr lang="en-US" sz="1400" kern="1200" dirty="0" smtClean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n-US" sz="1400" kern="1200" dirty="0" err="1" smtClean="0">
              <a:solidFill>
                <a:schemeClr val="tx1"/>
              </a:solidFill>
              <a:latin typeface="Calibri"/>
              <a:cs typeface="Calibri"/>
            </a:rPr>
            <a:t>hipotiroidi</a:t>
          </a:r>
          <a:r>
            <a:rPr lang="en-US" sz="1400" kern="1200" dirty="0" smtClean="0">
              <a:solidFill>
                <a:schemeClr val="tx1"/>
              </a:solidFill>
              <a:latin typeface="Calibri"/>
              <a:cs typeface="Calibri"/>
            </a:rPr>
            <a:t>)</a:t>
          </a:r>
          <a:endParaRPr lang="en-US" sz="14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</a:rPr>
            <a:t>Yılda</a:t>
          </a:r>
          <a:r>
            <a:rPr lang="en-US" sz="1600" kern="1200" dirty="0" smtClean="0">
              <a:solidFill>
                <a:srgbClr val="000000"/>
              </a:solidFill>
              <a:latin typeface="Calibri"/>
              <a:cs typeface="Calibri"/>
            </a:rPr>
            <a:t> %5 </a:t>
          </a: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</a:rPr>
            <a:t>aşikar</a:t>
          </a:r>
          <a:r>
            <a:rPr lang="en-US" sz="1600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</a:rPr>
            <a:t>hipotiroidi</a:t>
          </a:r>
          <a:r>
            <a:rPr lang="en-US" sz="1600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</a:rPr>
            <a:t>gelişir</a:t>
          </a:r>
          <a:endParaRPr lang="en-US" sz="1600" kern="1200" dirty="0" smtClean="0">
            <a:solidFill>
              <a:srgbClr val="00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0000"/>
              </a:solidFill>
              <a:latin typeface="Calibri"/>
              <a:cs typeface="Calibri"/>
            </a:rPr>
            <a:t> </a:t>
          </a:r>
          <a:endParaRPr lang="en-US" sz="2400" kern="1200" dirty="0"/>
        </a:p>
      </dsp:txBody>
      <dsp:txXfrm>
        <a:off x="2146189" y="0"/>
        <a:ext cx="1995741" cy="1219104"/>
      </dsp:txXfrm>
    </dsp:sp>
    <dsp:sp modelId="{4554ECDF-0EB8-9640-A532-C5BAD8161DEE}">
      <dsp:nvSpPr>
        <dsp:cNvPr id="0" name=""/>
        <dsp:cNvSpPr/>
      </dsp:nvSpPr>
      <dsp:spPr>
        <a:xfrm>
          <a:off x="4291611" y="0"/>
          <a:ext cx="1995741" cy="40636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rgbClr val="FF0000"/>
              </a:solidFill>
              <a:latin typeface="Calibri"/>
              <a:cs typeface="Calibri"/>
            </a:rPr>
            <a:t>Geçici</a:t>
          </a:r>
          <a:r>
            <a:rPr lang="en-US" sz="2000" kern="1200" dirty="0" smtClean="0">
              <a:solidFill>
                <a:srgbClr val="FF0000"/>
              </a:solidFill>
              <a:latin typeface="Calibri"/>
              <a:cs typeface="Calibri"/>
            </a:rPr>
            <a:t> </a:t>
          </a:r>
          <a:r>
            <a:rPr lang="en-US" sz="2000" kern="1200" dirty="0" err="1" smtClean="0">
              <a:solidFill>
                <a:srgbClr val="FF0000"/>
              </a:solidFill>
              <a:latin typeface="Calibri"/>
              <a:cs typeface="Calibri"/>
            </a:rPr>
            <a:t>hipertiroidi</a:t>
          </a: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</a:rPr>
            <a:t>Hashitoksikoz</a:t>
          </a:r>
          <a:endParaRPr lang="en-US" sz="1600" kern="1200" dirty="0" smtClean="0">
            <a:solidFill>
              <a:srgbClr val="00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>
            <a:solidFill>
              <a:srgbClr val="00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0000"/>
              </a:solidFill>
              <a:latin typeface="Calibri"/>
              <a:cs typeface="Calibri"/>
            </a:rPr>
            <a:t>Graves</a:t>
          </a:r>
          <a:r>
            <a:rPr lang="en-US" sz="1600" kern="1200" dirty="0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</a:t>
          </a: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Hipotiroidi</a:t>
          </a:r>
          <a:endParaRPr lang="en-US" sz="1600" kern="1200" dirty="0" smtClean="0">
            <a:solidFill>
              <a:srgbClr val="000000"/>
            </a:solidFill>
            <a:latin typeface="Calibri"/>
            <a:cs typeface="Calibri"/>
            <a:sym typeface="Wingdings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Inhibitör</a:t>
          </a:r>
          <a:r>
            <a:rPr lang="en-US" sz="1600" kern="1200" dirty="0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 TSHR </a:t>
          </a:r>
          <a:r>
            <a:rPr lang="en-US" sz="1600" kern="1200" dirty="0" err="1" smtClean="0">
              <a:solidFill>
                <a:srgbClr val="000000"/>
              </a:solidFill>
              <a:latin typeface="Calibri"/>
              <a:cs typeface="Calibri"/>
              <a:sym typeface="Wingdings"/>
            </a:rPr>
            <a:t>Ab</a:t>
          </a: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  <a:latin typeface="Calibri"/>
            <a:cs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solidFill>
              <a:srgbClr val="FF0000"/>
            </a:solidFill>
            <a:latin typeface="Calibri"/>
            <a:cs typeface="Calibri"/>
          </a:endParaRPr>
        </a:p>
      </dsp:txBody>
      <dsp:txXfrm>
        <a:off x="4291611" y="0"/>
        <a:ext cx="1995741" cy="12191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D8A2C-A24E-2D45-A247-578212413234}">
      <dsp:nvSpPr>
        <dsp:cNvPr id="0" name=""/>
        <dsp:cNvSpPr/>
      </dsp:nvSpPr>
      <dsp:spPr>
        <a:xfrm>
          <a:off x="0" y="0"/>
          <a:ext cx="4340160" cy="8877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>
              <a:latin typeface="Calibri"/>
              <a:cs typeface="Calibri"/>
            </a:rPr>
            <a:t>Seftriakson</a:t>
          </a:r>
          <a:r>
            <a:rPr lang="en-US" sz="1300" kern="1200" dirty="0" smtClean="0">
              <a:latin typeface="Calibri"/>
              <a:cs typeface="Calibri"/>
            </a:rPr>
            <a:t> 2x1 gr IV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>
              <a:latin typeface="Calibri"/>
              <a:cs typeface="Calibri"/>
            </a:rPr>
            <a:t>Metronidazol</a:t>
          </a:r>
          <a:r>
            <a:rPr lang="en-US" sz="1300" kern="1200" dirty="0" smtClean="0">
              <a:latin typeface="Calibri"/>
              <a:cs typeface="Calibri"/>
            </a:rPr>
            <a:t> 3x500 mg IV</a:t>
          </a:r>
        </a:p>
      </dsp:txBody>
      <dsp:txXfrm>
        <a:off x="956805" y="0"/>
        <a:ext cx="3383354" cy="887737"/>
      </dsp:txXfrm>
    </dsp:sp>
    <dsp:sp modelId="{C8B3B93D-0BAB-3B4D-B39E-A1017BE4AF11}">
      <dsp:nvSpPr>
        <dsp:cNvPr id="0" name=""/>
        <dsp:cNvSpPr/>
      </dsp:nvSpPr>
      <dsp:spPr>
        <a:xfrm>
          <a:off x="88773" y="88773"/>
          <a:ext cx="868032" cy="7101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856E59F-08CA-F44C-9B3D-FF27241C63DD}">
      <dsp:nvSpPr>
        <dsp:cNvPr id="0" name=""/>
        <dsp:cNvSpPr/>
      </dsp:nvSpPr>
      <dsp:spPr>
        <a:xfrm>
          <a:off x="0" y="976511"/>
          <a:ext cx="4340160" cy="8877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latin typeface="Calibri"/>
              <a:cs typeface="Calibri"/>
            </a:rPr>
            <a:t>Endokrinoloji konsültasyonu</a:t>
          </a:r>
          <a:endParaRPr lang="en-US" sz="1300" kern="1200" dirty="0" smtClean="0">
            <a:latin typeface="Calibri"/>
            <a:cs typeface="Calibri"/>
          </a:endParaRPr>
        </a:p>
      </dsp:txBody>
      <dsp:txXfrm>
        <a:off x="956805" y="976511"/>
        <a:ext cx="3383354" cy="887737"/>
      </dsp:txXfrm>
    </dsp:sp>
    <dsp:sp modelId="{D869D8C6-15D6-6F4B-BCBB-26120D819F3D}">
      <dsp:nvSpPr>
        <dsp:cNvPr id="0" name=""/>
        <dsp:cNvSpPr/>
      </dsp:nvSpPr>
      <dsp:spPr>
        <a:xfrm>
          <a:off x="88773" y="1065284"/>
          <a:ext cx="868032" cy="7101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160CE4D-4744-9745-8964-01EB7BD5131E}">
      <dsp:nvSpPr>
        <dsp:cNvPr id="0" name=""/>
        <dsp:cNvSpPr/>
      </dsp:nvSpPr>
      <dsp:spPr>
        <a:xfrm>
          <a:off x="0" y="1953022"/>
          <a:ext cx="4340160" cy="8877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latin typeface="Calibri"/>
              <a:cs typeface="Calibri"/>
            </a:rPr>
            <a:t>Tiroid USG</a:t>
          </a:r>
          <a:endParaRPr lang="en-US" sz="1300" kern="1200" dirty="0">
            <a:latin typeface="Calibri"/>
            <a:cs typeface="Calibri"/>
          </a:endParaRPr>
        </a:p>
      </dsp:txBody>
      <dsp:txXfrm>
        <a:off x="956805" y="1953022"/>
        <a:ext cx="3383354" cy="887737"/>
      </dsp:txXfrm>
    </dsp:sp>
    <dsp:sp modelId="{1577202D-1ADC-714F-85A9-8313F5688A32}">
      <dsp:nvSpPr>
        <dsp:cNvPr id="0" name=""/>
        <dsp:cNvSpPr/>
      </dsp:nvSpPr>
      <dsp:spPr>
        <a:xfrm>
          <a:off x="88773" y="2041796"/>
          <a:ext cx="868032" cy="7101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7D2DF-80B0-124F-914F-877AE839D6BE}">
      <dsp:nvSpPr>
        <dsp:cNvPr id="0" name=""/>
        <dsp:cNvSpPr/>
      </dsp:nvSpPr>
      <dsp:spPr>
        <a:xfrm>
          <a:off x="2818024" y="914621"/>
          <a:ext cx="879364" cy="418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194"/>
              </a:lnTo>
              <a:lnTo>
                <a:pt x="879364" y="285194"/>
              </a:lnTo>
              <a:lnTo>
                <a:pt x="879364" y="41849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23C5B9-1257-4E43-A5C9-A7376C83CD2A}">
      <dsp:nvSpPr>
        <dsp:cNvPr id="0" name=""/>
        <dsp:cNvSpPr/>
      </dsp:nvSpPr>
      <dsp:spPr>
        <a:xfrm>
          <a:off x="1938659" y="2246859"/>
          <a:ext cx="879364" cy="418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194"/>
              </a:lnTo>
              <a:lnTo>
                <a:pt x="879364" y="285194"/>
              </a:lnTo>
              <a:lnTo>
                <a:pt x="879364" y="41849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E5D094-7B3D-A64D-BE47-0671CB2F5311}">
      <dsp:nvSpPr>
        <dsp:cNvPr id="0" name=""/>
        <dsp:cNvSpPr/>
      </dsp:nvSpPr>
      <dsp:spPr>
        <a:xfrm>
          <a:off x="1059294" y="2246859"/>
          <a:ext cx="879364" cy="418497"/>
        </a:xfrm>
        <a:custGeom>
          <a:avLst/>
          <a:gdLst/>
          <a:ahLst/>
          <a:cxnLst/>
          <a:rect l="0" t="0" r="0" b="0"/>
          <a:pathLst>
            <a:path>
              <a:moveTo>
                <a:pt x="879364" y="0"/>
              </a:moveTo>
              <a:lnTo>
                <a:pt x="879364" y="285194"/>
              </a:lnTo>
              <a:lnTo>
                <a:pt x="0" y="285194"/>
              </a:lnTo>
              <a:lnTo>
                <a:pt x="0" y="41849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05B6EC-2816-F744-B5C1-77741DB7376D}">
      <dsp:nvSpPr>
        <dsp:cNvPr id="0" name=""/>
        <dsp:cNvSpPr/>
      </dsp:nvSpPr>
      <dsp:spPr>
        <a:xfrm>
          <a:off x="1938659" y="914621"/>
          <a:ext cx="879364" cy="418497"/>
        </a:xfrm>
        <a:custGeom>
          <a:avLst/>
          <a:gdLst/>
          <a:ahLst/>
          <a:cxnLst/>
          <a:rect l="0" t="0" r="0" b="0"/>
          <a:pathLst>
            <a:path>
              <a:moveTo>
                <a:pt x="879364" y="0"/>
              </a:moveTo>
              <a:lnTo>
                <a:pt x="879364" y="285194"/>
              </a:lnTo>
              <a:lnTo>
                <a:pt x="0" y="285194"/>
              </a:lnTo>
              <a:lnTo>
                <a:pt x="0" y="41849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473F2-7331-A54E-95E1-EE0FC312AA54}">
      <dsp:nvSpPr>
        <dsp:cNvPr id="0" name=""/>
        <dsp:cNvSpPr/>
      </dsp:nvSpPr>
      <dsp:spPr>
        <a:xfrm>
          <a:off x="2098544" y="881"/>
          <a:ext cx="1438960" cy="9137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97E12C-CE05-284F-A151-C6E442F87D82}">
      <dsp:nvSpPr>
        <dsp:cNvPr id="0" name=""/>
        <dsp:cNvSpPr/>
      </dsp:nvSpPr>
      <dsp:spPr>
        <a:xfrm>
          <a:off x="2258428" y="152771"/>
          <a:ext cx="1438960" cy="9137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Amiodaron</a:t>
          </a:r>
          <a:endParaRPr lang="en-US" sz="2000" kern="1200" dirty="0"/>
        </a:p>
      </dsp:txBody>
      <dsp:txXfrm>
        <a:off x="2285191" y="179534"/>
        <a:ext cx="1385434" cy="860214"/>
      </dsp:txXfrm>
    </dsp:sp>
    <dsp:sp modelId="{675CA7FB-9E11-6A42-BE29-4A5A3AECC3A5}">
      <dsp:nvSpPr>
        <dsp:cNvPr id="0" name=""/>
        <dsp:cNvSpPr/>
      </dsp:nvSpPr>
      <dsp:spPr>
        <a:xfrm>
          <a:off x="1219179" y="1333119"/>
          <a:ext cx="1438960" cy="9137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C00F2F-A5B5-1342-B8EF-B15D5809A142}">
      <dsp:nvSpPr>
        <dsp:cNvPr id="0" name=""/>
        <dsp:cNvSpPr/>
      </dsp:nvSpPr>
      <dsp:spPr>
        <a:xfrm>
          <a:off x="1379063" y="1485009"/>
          <a:ext cx="1438960" cy="9137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libri"/>
              <a:cs typeface="Calibri"/>
            </a:rPr>
            <a:t>Tirotoksikoz</a:t>
          </a:r>
          <a:endParaRPr lang="en-US" sz="1800" kern="1200" dirty="0">
            <a:latin typeface="Calibri"/>
            <a:cs typeface="Calibri"/>
          </a:endParaRPr>
        </a:p>
      </dsp:txBody>
      <dsp:txXfrm>
        <a:off x="1405826" y="1511772"/>
        <a:ext cx="1385434" cy="860214"/>
      </dsp:txXfrm>
    </dsp:sp>
    <dsp:sp modelId="{37A51C8F-030B-2949-9F92-D5A19AA11A53}">
      <dsp:nvSpPr>
        <dsp:cNvPr id="0" name=""/>
        <dsp:cNvSpPr/>
      </dsp:nvSpPr>
      <dsp:spPr>
        <a:xfrm>
          <a:off x="339814" y="2665357"/>
          <a:ext cx="1438960" cy="9137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87CA87-E59B-FC4E-AB64-B86779E86674}">
      <dsp:nvSpPr>
        <dsp:cNvPr id="0" name=""/>
        <dsp:cNvSpPr/>
      </dsp:nvSpPr>
      <dsp:spPr>
        <a:xfrm>
          <a:off x="499699" y="2817247"/>
          <a:ext cx="1438960" cy="9137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/>
              <a:cs typeface="Calibri"/>
            </a:rPr>
            <a:t>Tip 1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alibri"/>
              <a:cs typeface="Calibri"/>
            </a:rPr>
            <a:t>TH </a:t>
          </a:r>
          <a:r>
            <a:rPr lang="en-US" sz="1400" kern="1200" dirty="0" err="1" smtClean="0">
              <a:latin typeface="Calibri"/>
              <a:cs typeface="Calibri"/>
            </a:rPr>
            <a:t>sentezi</a:t>
          </a:r>
          <a:r>
            <a:rPr lang="en-US" sz="1400" kern="1200" dirty="0" smtClean="0">
              <a:latin typeface="Calibri"/>
              <a:cs typeface="Calibri"/>
            </a:rPr>
            <a:t> </a:t>
          </a:r>
          <a:r>
            <a:rPr lang="en-US" sz="1400" kern="1200" dirty="0" smtClean="0">
              <a:latin typeface="Wingdings"/>
              <a:ea typeface="Wingdings"/>
              <a:cs typeface="Wingdings"/>
              <a:sym typeface="Wingdings"/>
            </a:rPr>
            <a:t></a:t>
          </a:r>
          <a:endParaRPr lang="en-US" sz="1400" kern="1200" dirty="0" smtClean="0">
            <a:latin typeface="Calibri"/>
            <a:cs typeface="Calibri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Calibri"/>
              <a:cs typeface="Calibri"/>
            </a:rPr>
            <a:t>MNG, </a:t>
          </a:r>
          <a:r>
            <a:rPr lang="en-US" sz="1200" kern="1200" dirty="0" err="1" smtClean="0">
              <a:latin typeface="Calibri"/>
              <a:cs typeface="Calibri"/>
            </a:rPr>
            <a:t>kanlanma</a:t>
          </a:r>
          <a:r>
            <a:rPr lang="en-US" sz="1200" kern="1200" dirty="0" smtClean="0">
              <a:latin typeface="Calibri"/>
              <a:cs typeface="Calibri"/>
            </a:rPr>
            <a:t> </a:t>
          </a:r>
          <a:r>
            <a:rPr lang="en-US" sz="1200" kern="1200" dirty="0" smtClean="0">
              <a:latin typeface="Wingdings"/>
              <a:ea typeface="Wingdings"/>
              <a:cs typeface="Wingdings"/>
              <a:sym typeface="Wingdings"/>
            </a:rPr>
            <a:t></a:t>
          </a:r>
          <a:endParaRPr lang="en-US" sz="1200" kern="1200" dirty="0">
            <a:latin typeface="Calibri"/>
            <a:cs typeface="Calibri"/>
          </a:endParaRPr>
        </a:p>
      </dsp:txBody>
      <dsp:txXfrm>
        <a:off x="526462" y="2844010"/>
        <a:ext cx="1385434" cy="860214"/>
      </dsp:txXfrm>
    </dsp:sp>
    <dsp:sp modelId="{8735702B-4C85-BB43-861E-1BFD71715CBA}">
      <dsp:nvSpPr>
        <dsp:cNvPr id="0" name=""/>
        <dsp:cNvSpPr/>
      </dsp:nvSpPr>
      <dsp:spPr>
        <a:xfrm>
          <a:off x="2098544" y="2665357"/>
          <a:ext cx="1438960" cy="9137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110C0B-3983-E74F-BF9F-4EB4DC0DA10D}">
      <dsp:nvSpPr>
        <dsp:cNvPr id="0" name=""/>
        <dsp:cNvSpPr/>
      </dsp:nvSpPr>
      <dsp:spPr>
        <a:xfrm>
          <a:off x="2258428" y="2817247"/>
          <a:ext cx="1438960" cy="9137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/>
              <a:cs typeface="Calibri"/>
            </a:rPr>
            <a:t>Tip 2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latin typeface="Calibri"/>
              <a:cs typeface="Calibri"/>
            </a:rPr>
            <a:t>Destrüktif</a:t>
          </a:r>
          <a:r>
            <a:rPr lang="en-US" sz="1400" kern="1200" dirty="0" smtClean="0">
              <a:latin typeface="Calibri"/>
              <a:cs typeface="Calibri"/>
            </a:rPr>
            <a:t> </a:t>
          </a:r>
          <a:r>
            <a:rPr lang="en-US" sz="1400" kern="1200" dirty="0" err="1" smtClean="0">
              <a:latin typeface="Calibri"/>
              <a:cs typeface="Calibri"/>
            </a:rPr>
            <a:t>tiroidit</a:t>
          </a:r>
          <a:endParaRPr lang="en-US" sz="1400" kern="1200" dirty="0" smtClean="0">
            <a:latin typeface="Calibri"/>
            <a:cs typeface="Calibri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latin typeface="Calibri"/>
              <a:cs typeface="Calibri"/>
            </a:rPr>
            <a:t>kanlanma</a:t>
          </a:r>
          <a:r>
            <a:rPr lang="en-US" sz="1200" kern="1200" dirty="0" smtClean="0">
              <a:latin typeface="Calibri"/>
              <a:ea typeface="Wingdings"/>
              <a:cs typeface="Calibri"/>
              <a:sym typeface="Wingdings"/>
            </a:rPr>
            <a:t></a:t>
          </a:r>
          <a:endParaRPr lang="en-US" sz="1200" kern="1200" dirty="0">
            <a:latin typeface="Calibri"/>
            <a:cs typeface="Calibri"/>
          </a:endParaRPr>
        </a:p>
      </dsp:txBody>
      <dsp:txXfrm>
        <a:off x="2285191" y="2844010"/>
        <a:ext cx="1385434" cy="860214"/>
      </dsp:txXfrm>
    </dsp:sp>
    <dsp:sp modelId="{21AED5F2-5145-244B-AF81-7F87498C4052}">
      <dsp:nvSpPr>
        <dsp:cNvPr id="0" name=""/>
        <dsp:cNvSpPr/>
      </dsp:nvSpPr>
      <dsp:spPr>
        <a:xfrm>
          <a:off x="2977909" y="1333119"/>
          <a:ext cx="1438960" cy="9137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997C7D-79DA-2D47-B69E-865F6CB1FBA9}">
      <dsp:nvSpPr>
        <dsp:cNvPr id="0" name=""/>
        <dsp:cNvSpPr/>
      </dsp:nvSpPr>
      <dsp:spPr>
        <a:xfrm>
          <a:off x="3137793" y="1485009"/>
          <a:ext cx="1438960" cy="9137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libri"/>
              <a:cs typeface="Calibri"/>
            </a:rPr>
            <a:t>Hipotiroidi</a:t>
          </a:r>
          <a:r>
            <a:rPr lang="en-US" sz="2100" kern="1200" dirty="0" smtClean="0"/>
            <a:t> </a:t>
          </a:r>
          <a:endParaRPr lang="en-US" sz="2100" kern="1200" dirty="0"/>
        </a:p>
      </dsp:txBody>
      <dsp:txXfrm>
        <a:off x="3164556" y="1511772"/>
        <a:ext cx="1385434" cy="8602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FA3A2-6BE9-F548-9247-DBE394D6D5FF}" type="datetimeFigureOut">
              <a:rPr lang="en-US" smtClean="0"/>
              <a:t>26.01.2024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BB6E3-E1F0-3A48-B484-BF1DB084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Viral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antijen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makrofajlardaki</a:t>
            </a:r>
            <a:r>
              <a:rPr lang="en-US" baseline="0" dirty="0" smtClean="0"/>
              <a:t> HLAB35 </a:t>
            </a:r>
            <a:r>
              <a:rPr lang="en-US" baseline="0" dirty="0" err="1" smtClean="0"/>
              <a:t>bağlanır</a:t>
            </a:r>
            <a:r>
              <a:rPr lang="en-US" baseline="0" dirty="0" smtClean="0"/>
              <a:t> antijen-HLA-B35 </a:t>
            </a:r>
            <a:r>
              <a:rPr lang="en-US" baseline="0" dirty="0" err="1" smtClean="0"/>
              <a:t>kompleksi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sitotoksik</a:t>
            </a:r>
            <a:r>
              <a:rPr lang="en-US" baseline="0" dirty="0" smtClean="0"/>
              <a:t> T </a:t>
            </a:r>
            <a:r>
              <a:rPr lang="en-US" baseline="0" dirty="0" err="1" smtClean="0"/>
              <a:t>lenfositlerini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aktive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eder</a:t>
            </a:r>
            <a:r>
              <a:rPr lang="en-US" baseline="0" dirty="0" smtClean="0"/>
              <a:t> ve </a:t>
            </a:r>
            <a:r>
              <a:rPr lang="en-US" baseline="0" dirty="0" err="1" smtClean="0"/>
              <a:t>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hücreler</a:t>
            </a:r>
            <a:r>
              <a:rPr lang="en-US" baseline="0" dirty="0" smtClean="0"/>
              <a:t> daha </a:t>
            </a:r>
            <a:r>
              <a:rPr lang="en-US" baseline="0" dirty="0" err="1" smtClean="0"/>
              <a:t>sonra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tiroid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foliküler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hücrelerine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zarar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çünkü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hücreler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enfeksiyonla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ilişkili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antijenle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kısmi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yapısal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benzerliğe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sahiptir</a:t>
            </a:r>
            <a:endParaRPr lang="en-US" baseline="0" dirty="0" smtClean="0"/>
          </a:p>
          <a:p>
            <a:r>
              <a:rPr lang="en-US" dirty="0" smtClean="0"/>
              <a:t>Bu durum </a:t>
            </a:r>
            <a:r>
              <a:rPr lang="en-US" dirty="0" err="1" smtClean="0"/>
              <a:t>sadece</a:t>
            </a:r>
            <a:r>
              <a:rPr lang="en-US" dirty="0" smtClean="0"/>
              <a:t> </a:t>
            </a:r>
            <a:r>
              <a:rPr lang="en-US" dirty="0" err="1" smtClean="0"/>
              <a:t>tiroglobulin</a:t>
            </a:r>
            <a:r>
              <a:rPr lang="en-US" dirty="0" smtClean="0"/>
              <a:t> </a:t>
            </a:r>
            <a:r>
              <a:rPr lang="en-US" dirty="0" err="1" smtClean="0"/>
              <a:t>depoları</a:t>
            </a:r>
            <a:r>
              <a:rPr lang="en-US" dirty="0" smtClean="0"/>
              <a:t> </a:t>
            </a:r>
            <a:r>
              <a:rPr lang="en-US" dirty="0" err="1" smtClean="0"/>
              <a:t>tükenene</a:t>
            </a:r>
            <a:r>
              <a:rPr lang="en-US" dirty="0" smtClean="0"/>
              <a:t> </a:t>
            </a:r>
            <a:r>
              <a:rPr lang="en-US" dirty="0" err="1" smtClean="0"/>
              <a:t>kadar</a:t>
            </a:r>
            <a:r>
              <a:rPr lang="en-US" dirty="0" smtClean="0"/>
              <a:t> </a:t>
            </a:r>
            <a:r>
              <a:rPr lang="en-US" dirty="0" err="1" smtClean="0"/>
              <a:t>sürer</a:t>
            </a:r>
            <a:r>
              <a:rPr lang="en-US" dirty="0" smtClean="0"/>
              <a:t> </a:t>
            </a:r>
            <a:r>
              <a:rPr lang="en-US" dirty="0" err="1" smtClean="0"/>
              <a:t>çünkü</a:t>
            </a:r>
            <a:r>
              <a:rPr lang="en-US" dirty="0" smtClean="0"/>
              <a:t> </a:t>
            </a:r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sentezi</a:t>
            </a:r>
            <a:r>
              <a:rPr lang="en-US" dirty="0" smtClean="0"/>
              <a:t> de </a:t>
            </a:r>
            <a:r>
              <a:rPr lang="en-US" dirty="0" err="1" smtClean="0"/>
              <a:t>durur</a:t>
            </a:r>
            <a:r>
              <a:rPr lang="en-US" dirty="0" smtClean="0"/>
              <a:t>; </a:t>
            </a:r>
            <a:r>
              <a:rPr lang="en-US" dirty="0" err="1" smtClean="0"/>
              <a:t>bunun</a:t>
            </a:r>
            <a:r>
              <a:rPr lang="en-US" dirty="0" smtClean="0"/>
              <a:t> </a:t>
            </a:r>
            <a:r>
              <a:rPr lang="en-US" dirty="0" err="1" smtClean="0"/>
              <a:t>nedeni</a:t>
            </a:r>
            <a:r>
              <a:rPr lang="en-US" dirty="0" smtClean="0"/>
              <a:t> </a:t>
            </a:r>
            <a:r>
              <a:rPr lang="en-US" dirty="0" err="1" smtClean="0"/>
              <a:t>sadece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foliküler</a:t>
            </a:r>
            <a:r>
              <a:rPr lang="en-US" dirty="0" smtClean="0"/>
              <a:t> </a:t>
            </a:r>
            <a:r>
              <a:rPr lang="en-US" dirty="0" err="1" smtClean="0"/>
              <a:t>hücrelerinin</a:t>
            </a:r>
            <a:r>
              <a:rPr lang="en-US" dirty="0" smtClean="0"/>
              <a:t> </a:t>
            </a:r>
            <a:r>
              <a:rPr lang="en-US" dirty="0" err="1" smtClean="0"/>
              <a:t>hasar</a:t>
            </a:r>
            <a:r>
              <a:rPr lang="en-US" dirty="0" smtClean="0"/>
              <a:t> </a:t>
            </a:r>
            <a:r>
              <a:rPr lang="en-US" dirty="0" err="1" smtClean="0"/>
              <a:t>görmesi</a:t>
            </a:r>
            <a:r>
              <a:rPr lang="en-US" dirty="0" smtClean="0"/>
              <a:t> </a:t>
            </a:r>
            <a:r>
              <a:rPr lang="en-US" dirty="0" err="1" smtClean="0"/>
              <a:t>değil</a:t>
            </a:r>
            <a:r>
              <a:rPr lang="en-US" dirty="0" smtClean="0"/>
              <a:t> </a:t>
            </a:r>
            <a:r>
              <a:rPr lang="en-US" dirty="0" err="1" smtClean="0"/>
              <a:t>aynı</a:t>
            </a:r>
            <a:r>
              <a:rPr lang="en-US" dirty="0" smtClean="0"/>
              <a:t> </a:t>
            </a:r>
            <a:r>
              <a:rPr lang="en-US" dirty="0" err="1" smtClean="0"/>
              <a:t>zamanda</a:t>
            </a:r>
            <a:r>
              <a:rPr lang="en-US" dirty="0" smtClean="0"/>
              <a:t> artan serum T4 ve T3 </a:t>
            </a:r>
            <a:r>
              <a:rPr lang="en-US" dirty="0" err="1" smtClean="0"/>
              <a:t>konsantrasyonları</a:t>
            </a:r>
            <a:r>
              <a:rPr lang="en-US" dirty="0" smtClean="0"/>
              <a:t> </a:t>
            </a:r>
            <a:r>
              <a:rPr lang="en-US" dirty="0" err="1" smtClean="0"/>
              <a:t>nedeniyle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uyarıcı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(TSH) </a:t>
            </a:r>
            <a:r>
              <a:rPr lang="en-US" dirty="0" err="1" smtClean="0"/>
              <a:t>salgısının</a:t>
            </a:r>
            <a:r>
              <a:rPr lang="en-US" dirty="0" smtClean="0"/>
              <a:t> </a:t>
            </a:r>
            <a:r>
              <a:rPr lang="en-US" dirty="0" err="1" smtClean="0"/>
              <a:t>inhibisyonudur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BB6E3-E1F0-3A48-B484-BF1DB0847D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74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BB6E3-E1F0-3A48-B484-BF1DB0847D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79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BB6E3-E1F0-3A48-B484-BF1DB0847D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07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İnsan</a:t>
            </a:r>
            <a:r>
              <a:rPr lang="en-US" dirty="0" smtClean="0"/>
              <a:t> </a:t>
            </a:r>
            <a:r>
              <a:rPr lang="en-US" dirty="0" err="1" smtClean="0"/>
              <a:t>lökosit</a:t>
            </a:r>
            <a:r>
              <a:rPr lang="en-US" dirty="0" smtClean="0"/>
              <a:t> </a:t>
            </a:r>
            <a:r>
              <a:rPr lang="en-US" dirty="0" err="1" smtClean="0"/>
              <a:t>antijeni</a:t>
            </a:r>
            <a:r>
              <a:rPr lang="en-US" dirty="0" smtClean="0"/>
              <a:t> (HLA) </a:t>
            </a:r>
            <a:r>
              <a:rPr lang="en-US" dirty="0" err="1" smtClean="0"/>
              <a:t>sistemi</a:t>
            </a:r>
            <a:r>
              <a:rPr lang="en-US" dirty="0" smtClean="0"/>
              <a:t>, </a:t>
            </a:r>
            <a:r>
              <a:rPr lang="en-US" dirty="0" err="1" smtClean="0"/>
              <a:t>ana</a:t>
            </a:r>
            <a:r>
              <a:rPr lang="en-US" dirty="0" smtClean="0"/>
              <a:t> </a:t>
            </a:r>
            <a:r>
              <a:rPr lang="en-US" dirty="0" err="1" smtClean="0"/>
              <a:t>doku</a:t>
            </a:r>
            <a:r>
              <a:rPr lang="en-US" dirty="0" smtClean="0"/>
              <a:t> </a:t>
            </a:r>
            <a:r>
              <a:rPr lang="en-US" dirty="0" err="1" smtClean="0"/>
              <a:t>uyumluluk</a:t>
            </a:r>
            <a:r>
              <a:rPr lang="en-US" dirty="0" smtClean="0"/>
              <a:t> </a:t>
            </a:r>
            <a:r>
              <a:rPr lang="en-US" dirty="0" err="1" smtClean="0"/>
              <a:t>kompleksi</a:t>
            </a:r>
            <a:r>
              <a:rPr lang="en-US" dirty="0" smtClean="0"/>
              <a:t> (MHC) </a:t>
            </a:r>
            <a:r>
              <a:rPr lang="en-US" dirty="0" err="1" smtClean="0"/>
              <a:t>proteinlerini</a:t>
            </a:r>
            <a:r>
              <a:rPr lang="en-US" dirty="0" smtClean="0"/>
              <a:t> </a:t>
            </a:r>
            <a:r>
              <a:rPr lang="en-US" dirty="0" err="1" smtClean="0"/>
              <a:t>kodlayan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gen </a:t>
            </a:r>
            <a:r>
              <a:rPr lang="en-US" dirty="0" err="1" smtClean="0"/>
              <a:t>kompleksleri</a:t>
            </a:r>
            <a:r>
              <a:rPr lang="en-US" dirty="0" smtClean="0"/>
              <a:t> </a:t>
            </a:r>
            <a:r>
              <a:rPr lang="en-US" dirty="0" err="1" smtClean="0"/>
              <a:t>kümesidir</a:t>
            </a:r>
            <a:r>
              <a:rPr lang="en-US" dirty="0" smtClean="0"/>
              <a:t>. </a:t>
            </a:r>
            <a:r>
              <a:rPr lang="en-US" dirty="0" err="1" smtClean="0"/>
              <a:t>Hücre</a:t>
            </a:r>
            <a:r>
              <a:rPr lang="en-US" dirty="0" smtClean="0"/>
              <a:t> </a:t>
            </a:r>
            <a:r>
              <a:rPr lang="en-US" dirty="0" err="1" smtClean="0"/>
              <a:t>aracılı</a:t>
            </a:r>
            <a:r>
              <a:rPr lang="en-US" dirty="0" smtClean="0"/>
              <a:t> </a:t>
            </a:r>
            <a:r>
              <a:rPr lang="en-US" dirty="0" err="1" smtClean="0"/>
              <a:t>adaptif</a:t>
            </a:r>
            <a:r>
              <a:rPr lang="en-US" dirty="0" smtClean="0"/>
              <a:t> </a:t>
            </a:r>
            <a:r>
              <a:rPr lang="en-US" dirty="0" err="1" smtClean="0"/>
              <a:t>immün</a:t>
            </a:r>
            <a:r>
              <a:rPr lang="en-US" dirty="0" smtClean="0"/>
              <a:t> </a:t>
            </a:r>
            <a:r>
              <a:rPr lang="en-US" dirty="0" err="1" smtClean="0"/>
              <a:t>yanıt</a:t>
            </a:r>
            <a:r>
              <a:rPr lang="en-US" dirty="0" smtClean="0"/>
              <a:t>, HLA </a:t>
            </a:r>
            <a:r>
              <a:rPr lang="en-US" dirty="0" err="1" smtClean="0"/>
              <a:t>tarafından</a:t>
            </a:r>
            <a:r>
              <a:rPr lang="en-US" dirty="0" smtClean="0"/>
              <a:t> </a:t>
            </a:r>
            <a:r>
              <a:rPr lang="en-US" dirty="0" err="1" smtClean="0"/>
              <a:t>düzenlenir</a:t>
            </a:r>
            <a:r>
              <a:rPr lang="en-US" dirty="0" smtClean="0"/>
              <a:t> ve </a:t>
            </a:r>
            <a:r>
              <a:rPr lang="en-US" dirty="0" err="1" smtClean="0"/>
              <a:t>birincil</a:t>
            </a:r>
            <a:r>
              <a:rPr lang="en-US" dirty="0" smtClean="0"/>
              <a:t> </a:t>
            </a:r>
            <a:r>
              <a:rPr lang="en-US" dirty="0" err="1" smtClean="0"/>
              <a:t>işlevi</a:t>
            </a:r>
            <a:r>
              <a:rPr lang="en-US" dirty="0" smtClean="0"/>
              <a:t>, </a:t>
            </a:r>
            <a:r>
              <a:rPr lang="en-US" dirty="0" err="1" smtClean="0"/>
              <a:t>tanıma</a:t>
            </a:r>
            <a:r>
              <a:rPr lang="en-US" dirty="0" smtClean="0"/>
              <a:t> ve </a:t>
            </a:r>
            <a:r>
              <a:rPr lang="en-US" dirty="0" err="1" smtClean="0"/>
              <a:t>yanıt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TL'lere</a:t>
            </a:r>
            <a:r>
              <a:rPr lang="en-US" dirty="0" smtClean="0"/>
              <a:t> </a:t>
            </a:r>
            <a:r>
              <a:rPr lang="en-US" dirty="0" err="1" smtClean="0"/>
              <a:t>endojen</a:t>
            </a:r>
            <a:r>
              <a:rPr lang="en-US" dirty="0" smtClean="0"/>
              <a:t> ve </a:t>
            </a:r>
            <a:r>
              <a:rPr lang="en-US" dirty="0" err="1" smtClean="0"/>
              <a:t>ekzojen</a:t>
            </a:r>
            <a:r>
              <a:rPr lang="en-US" dirty="0" smtClean="0"/>
              <a:t> </a:t>
            </a:r>
            <a:r>
              <a:rPr lang="en-US" dirty="0" err="1" smtClean="0"/>
              <a:t>antijenleri</a:t>
            </a:r>
            <a:r>
              <a:rPr lang="en-US" dirty="0" smtClean="0"/>
              <a:t> </a:t>
            </a:r>
            <a:r>
              <a:rPr lang="en-US" dirty="0" err="1" smtClean="0"/>
              <a:t>sunmaktır</a:t>
            </a:r>
            <a:r>
              <a:rPr lang="en-US" dirty="0" smtClean="0"/>
              <a:t>. </a:t>
            </a:r>
            <a:r>
              <a:rPr lang="en-US" dirty="0" err="1" smtClean="0"/>
              <a:t>Antijenleri</a:t>
            </a:r>
            <a:r>
              <a:rPr lang="en-US" dirty="0" smtClean="0"/>
              <a:t> </a:t>
            </a:r>
            <a:r>
              <a:rPr lang="en-US" dirty="0" err="1" smtClean="0"/>
              <a:t>TL'lere</a:t>
            </a:r>
            <a:r>
              <a:rPr lang="en-US" dirty="0" smtClean="0"/>
              <a:t> </a:t>
            </a:r>
            <a:r>
              <a:rPr lang="en-US" dirty="0" err="1" smtClean="0"/>
              <a:t>sunan</a:t>
            </a:r>
            <a:r>
              <a:rPr lang="en-US" dirty="0" smtClean="0"/>
              <a:t> HLA </a:t>
            </a:r>
            <a:r>
              <a:rPr lang="en-US" dirty="0" err="1" smtClean="0"/>
              <a:t>molekülleri</a:t>
            </a:r>
            <a:r>
              <a:rPr lang="en-US" dirty="0" smtClean="0"/>
              <a:t> </a:t>
            </a:r>
            <a:r>
              <a:rPr lang="en-US" dirty="0" err="1" smtClean="0"/>
              <a:t>iki</a:t>
            </a:r>
            <a:r>
              <a:rPr lang="en-US" dirty="0" smtClean="0"/>
              <a:t> </a:t>
            </a:r>
            <a:r>
              <a:rPr lang="en-US" dirty="0" err="1" smtClean="0"/>
              <a:t>ana</a:t>
            </a:r>
            <a:r>
              <a:rPr lang="en-US" dirty="0" smtClean="0"/>
              <a:t> </a:t>
            </a:r>
            <a:r>
              <a:rPr lang="en-US" dirty="0" err="1" smtClean="0"/>
              <a:t>sınıfa</a:t>
            </a:r>
            <a:r>
              <a:rPr lang="en-US" dirty="0" smtClean="0"/>
              <a:t> </a:t>
            </a:r>
            <a:r>
              <a:rPr lang="en-US" dirty="0" err="1" smtClean="0"/>
              <a:t>ayrılır</a:t>
            </a:r>
            <a:r>
              <a:rPr lang="en-US" dirty="0" smtClean="0"/>
              <a:t>: HLA </a:t>
            </a:r>
            <a:r>
              <a:rPr lang="en-US" dirty="0" err="1" smtClean="0"/>
              <a:t>sınıf</a:t>
            </a:r>
            <a:r>
              <a:rPr lang="en-US" dirty="0" smtClean="0"/>
              <a:t> I (HLA-I) ve HLA </a:t>
            </a:r>
            <a:r>
              <a:rPr lang="en-US" dirty="0" err="1" smtClean="0"/>
              <a:t>sınıf</a:t>
            </a:r>
            <a:r>
              <a:rPr lang="en-US" dirty="0" smtClean="0"/>
              <a:t> II (HLA-II). HLA-I </a:t>
            </a:r>
            <a:r>
              <a:rPr lang="en-US" dirty="0" err="1" smtClean="0"/>
              <a:t>molekülleri</a:t>
            </a:r>
            <a:r>
              <a:rPr lang="en-US" dirty="0" smtClean="0"/>
              <a:t> </a:t>
            </a:r>
            <a:r>
              <a:rPr lang="en-US" dirty="0" err="1" smtClean="0"/>
              <a:t>hücre</a:t>
            </a:r>
            <a:r>
              <a:rPr lang="en-US" dirty="0" smtClean="0"/>
              <a:t> </a:t>
            </a:r>
            <a:r>
              <a:rPr lang="en-US" dirty="0" err="1" smtClean="0"/>
              <a:t>içi</a:t>
            </a:r>
            <a:r>
              <a:rPr lang="en-US" dirty="0" smtClean="0"/>
              <a:t> </a:t>
            </a:r>
            <a:r>
              <a:rPr lang="en-US" dirty="0" err="1" smtClean="0"/>
              <a:t>patojenlere</a:t>
            </a:r>
            <a:r>
              <a:rPr lang="en-US" dirty="0" smtClean="0"/>
              <a:t> </a:t>
            </a:r>
            <a:r>
              <a:rPr lang="en-US" dirty="0" err="1" smtClean="0"/>
              <a:t>karşı</a:t>
            </a:r>
            <a:r>
              <a:rPr lang="en-US" dirty="0" smtClean="0"/>
              <a:t> </a:t>
            </a:r>
            <a:r>
              <a:rPr lang="en-US" dirty="0" err="1" smtClean="0"/>
              <a:t>bağışıklık</a:t>
            </a:r>
            <a:r>
              <a:rPr lang="en-US" dirty="0" smtClean="0"/>
              <a:t> </a:t>
            </a:r>
            <a:r>
              <a:rPr lang="en-US" dirty="0" err="1" smtClean="0"/>
              <a:t>savunmasında</a:t>
            </a:r>
            <a:r>
              <a:rPr lang="en-US" dirty="0" smtClean="0"/>
              <a:t> </a:t>
            </a:r>
            <a:r>
              <a:rPr lang="en-US" dirty="0" err="1" smtClean="0"/>
              <a:t>önemli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rol</a:t>
            </a:r>
            <a:r>
              <a:rPr lang="en-US" dirty="0" smtClean="0"/>
              <a:t> </a:t>
            </a:r>
            <a:r>
              <a:rPr lang="en-US" dirty="0" err="1" smtClean="0"/>
              <a:t>oynarken</a:t>
            </a:r>
            <a:r>
              <a:rPr lang="en-US" dirty="0" smtClean="0"/>
              <a:t>, HLA-II </a:t>
            </a:r>
            <a:r>
              <a:rPr lang="en-US" dirty="0" err="1" smtClean="0"/>
              <a:t>molekülleri</a:t>
            </a:r>
            <a:r>
              <a:rPr lang="en-US" dirty="0" smtClean="0"/>
              <a:t> </a:t>
            </a:r>
            <a:r>
              <a:rPr lang="en-US" dirty="0" err="1" smtClean="0"/>
              <a:t>ağırlıklı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hücre</a:t>
            </a:r>
            <a:r>
              <a:rPr lang="en-US" dirty="0" smtClean="0"/>
              <a:t> </a:t>
            </a:r>
            <a:r>
              <a:rPr lang="en-US" dirty="0" err="1" smtClean="0"/>
              <a:t>dışı</a:t>
            </a:r>
            <a:r>
              <a:rPr lang="en-US" dirty="0" smtClean="0"/>
              <a:t> </a:t>
            </a:r>
            <a:r>
              <a:rPr lang="en-US" dirty="0" err="1" smtClean="0"/>
              <a:t>patojenlerden</a:t>
            </a:r>
            <a:r>
              <a:rPr lang="en-US" dirty="0" smtClean="0"/>
              <a:t> </a:t>
            </a:r>
            <a:r>
              <a:rPr lang="en-US" dirty="0" err="1" smtClean="0"/>
              <a:t>gelen</a:t>
            </a:r>
            <a:r>
              <a:rPr lang="en-US" dirty="0" smtClean="0"/>
              <a:t> </a:t>
            </a:r>
            <a:r>
              <a:rPr lang="en-US" dirty="0" err="1" smtClean="0"/>
              <a:t>peptitlerin</a:t>
            </a:r>
            <a:r>
              <a:rPr lang="en-US" dirty="0" smtClean="0"/>
              <a:t> </a:t>
            </a:r>
            <a:r>
              <a:rPr lang="en-US" dirty="0" err="1" smtClean="0"/>
              <a:t>sergilenmesinde</a:t>
            </a:r>
            <a:r>
              <a:rPr lang="en-US" dirty="0" smtClean="0"/>
              <a:t> </a:t>
            </a:r>
            <a:r>
              <a:rPr lang="en-US" dirty="0" err="1" smtClean="0"/>
              <a:t>rol</a:t>
            </a:r>
            <a:r>
              <a:rPr lang="en-US" dirty="0" smtClean="0"/>
              <a:t> </a:t>
            </a:r>
            <a:r>
              <a:rPr lang="en-US" dirty="0" err="1" smtClean="0"/>
              <a:t>oynar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BB6E3-E1F0-3A48-B484-BF1DB0847D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71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BB6E3-E1F0-3A48-B484-BF1DB0847D2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03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Otoimmün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tiroid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hastalığı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olgularda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Wolff-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Chaikoff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etkisinden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kaçışta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olduğu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hipotiroidi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gelişebilmektedir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Tedavi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yaklaşımı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hipotiroidi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tedavisiyle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amiodaronun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kesilmesi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gerekmemektedir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BB6E3-E1F0-3A48-B484-BF1DB0847D2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8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5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520" cy="397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5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9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0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1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2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49.xml"/><Relationship Id="rId2" Type="http://schemas.openxmlformats.org/officeDocument/2006/relationships/slideLayout" Target="../slideLayouts/slideLayout50.xml"/><Relationship Id="rId3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6.xml"/><Relationship Id="rId9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2.xml"/><Relationship Id="rId13" Type="http://schemas.openxmlformats.org/officeDocument/2006/relationships/theme" Target="../theme/theme6.xml"/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4.xml"/><Relationship Id="rId13" Type="http://schemas.openxmlformats.org/officeDocument/2006/relationships/theme" Target="../theme/theme7.xml"/><Relationship Id="rId1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9.xml"/><Relationship Id="rId8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96.xml"/><Relationship Id="rId13" Type="http://schemas.openxmlformats.org/officeDocument/2006/relationships/theme" Target="../theme/theme8.xml"/><Relationship Id="rId1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1.xml"/><Relationship Id="rId8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4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08.xml"/><Relationship Id="rId13" Type="http://schemas.openxmlformats.org/officeDocument/2006/relationships/theme" Target="../theme/theme9.xml"/><Relationship Id="rId1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9.xml"/><Relationship Id="rId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3.xml"/><Relationship Id="rId8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6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0.xml"/><Relationship Id="rId13" Type="http://schemas.openxmlformats.org/officeDocument/2006/relationships/theme" Target="../theme/theme10.xml"/><Relationship Id="rId1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8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2.xml"/><Relationship Id="rId13" Type="http://schemas.openxmlformats.org/officeDocument/2006/relationships/theme" Target="../theme/theme11.xml"/><Relationship Id="rId1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27.xml"/><Relationship Id="rId8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4.xml"/><Relationship Id="rId13" Type="http://schemas.openxmlformats.org/officeDocument/2006/relationships/theme" Target="../theme/theme12.xml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56.xml"/><Relationship Id="rId13" Type="http://schemas.openxmlformats.org/officeDocument/2006/relationships/theme" Target="../theme/theme13.xml"/><Relationship Id="rId1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1.xml"/><Relationship Id="rId8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68.xml"/><Relationship Id="rId13" Type="http://schemas.openxmlformats.org/officeDocument/2006/relationships/theme" Target="../theme/theme14.xml"/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080" cy="298224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080" cy="298224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38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1959120" cy="2982240"/>
          </a:xfrm>
          <a:prstGeom prst="rect">
            <a:avLst/>
          </a:prstGeom>
        </p:spPr>
        <p:txBody>
          <a:bodyPr lIns="0" tIns="0" rIns="0" bIns="0">
            <a:normAutofit fontScale="3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  <p:sp>
        <p:nvSpPr>
          <p:cNvPr id="382" name="PlaceHolder 3"/>
          <p:cNvSpPr>
            <a:spLocks noGrp="1"/>
          </p:cNvSpPr>
          <p:nvPr>
            <p:ph type="body"/>
          </p:nvPr>
        </p:nvSpPr>
        <p:spPr>
          <a:xfrm>
            <a:off x="2514960" y="1203480"/>
            <a:ext cx="1959120" cy="2982240"/>
          </a:xfrm>
          <a:prstGeom prst="rect">
            <a:avLst/>
          </a:prstGeom>
        </p:spPr>
        <p:txBody>
          <a:bodyPr lIns="0" tIns="0" rIns="0" bIns="0">
            <a:normAutofit fontScale="3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/>
    <p:bodyStyle/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080" cy="298224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/>
    <p:bodyStyle/>
    <p:otherStyle/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4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/>
    <p:bodyStyle/>
    <p:otherStyle/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520" cy="85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4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61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diagramData" Target="../diagrams/data2.xml"/><Relationship Id="rId9" Type="http://schemas.openxmlformats.org/officeDocument/2006/relationships/diagramLayout" Target="../diagrams/layout2.xml"/><Relationship Id="rId10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77.xml"/><Relationship Id="rId2" Type="http://schemas.openxmlformats.org/officeDocument/2006/relationships/diagramData" Target="../diagrams/data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85.xml"/><Relationship Id="rId2" Type="http://schemas.openxmlformats.org/officeDocument/2006/relationships/diagramData" Target="../diagrams/data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85.xml"/><Relationship Id="rId2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158.xml"/><Relationship Id="rId2" Type="http://schemas.openxmlformats.org/officeDocument/2006/relationships/notesSlide" Target="../notesSlides/notesSlide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ustomShape 1"/>
          <p:cNvSpPr/>
          <p:nvPr/>
        </p:nvSpPr>
        <p:spPr>
          <a:xfrm>
            <a:off x="685800" y="881280"/>
            <a:ext cx="7770960" cy="2155680"/>
          </a:xfrm>
          <a:prstGeom prst="rect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Tiroiditlere Vaka Bazlı Yaklaşım Stratejileri</a:t>
            </a:r>
            <a:endParaRPr lang="tr-TR" sz="4400" b="0" strike="noStrike" spc="-1">
              <a:latin typeface="Arial"/>
            </a:endParaRPr>
          </a:p>
        </p:txBody>
      </p:sp>
      <p:sp>
        <p:nvSpPr>
          <p:cNvPr id="534" name="CustomShape 2"/>
          <p:cNvSpPr/>
          <p:nvPr/>
        </p:nvSpPr>
        <p:spPr>
          <a:xfrm>
            <a:off x="1371600" y="3392640"/>
            <a:ext cx="6399360" cy="131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Dr.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İlknur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ÖZTÜRK ÜNSAL</a:t>
            </a:r>
            <a:endParaRPr lang="tr-TR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Etlik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Şehir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Hastanesi</a:t>
            </a:r>
            <a:endParaRPr lang="tr-T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Endokrinoloji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ve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Metabolizma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Hastalıkları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Kliniği</a:t>
            </a:r>
            <a:endParaRPr lang="tr-T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endParaRPr lang="tr-TR" sz="1800" b="0" strike="noStrike" spc="-1" dirty="0">
              <a:latin typeface="Arial"/>
            </a:endParaRPr>
          </a:p>
        </p:txBody>
      </p:sp>
      <p:pic>
        <p:nvPicPr>
          <p:cNvPr id="535" name="Picture 3"/>
          <p:cNvPicPr/>
          <p:nvPr/>
        </p:nvPicPr>
        <p:blipFill>
          <a:blip r:embed="rId2"/>
          <a:stretch/>
        </p:blipFill>
        <p:spPr>
          <a:xfrm>
            <a:off x="685800" y="3514320"/>
            <a:ext cx="1483920" cy="119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CustomShape 1"/>
          <p:cNvSpPr/>
          <p:nvPr/>
        </p:nvSpPr>
        <p:spPr>
          <a:xfrm>
            <a:off x="457200" y="1200240"/>
            <a:ext cx="8228520" cy="33933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Tiroid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bezinin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inflamasyonu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ile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seyreden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bir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grup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hastalıktır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Klinik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özellikleri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ve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başlangıç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hızına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göre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;  (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ağrılı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ağrısız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  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akut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subakut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kronik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endParaRPr lang="tr-TR" sz="1800" b="0" strike="noStrike" spc="-1" dirty="0">
              <a:latin typeface="Arial"/>
            </a:endParaRPr>
          </a:p>
          <a:p>
            <a:pPr marL="91440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Akut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tiroidit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Subakut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tiroidit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Sessiz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ağrısız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)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tiroidit</a:t>
            </a:r>
            <a:endParaRPr lang="en-US" sz="1800" b="0" strike="noStrike" spc="-1" dirty="0" smtClean="0">
              <a:solidFill>
                <a:srgbClr val="000000"/>
              </a:solidFill>
              <a:latin typeface="Calibri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DejaVu Sans"/>
              </a:rPr>
              <a:t>		</a:t>
            </a:r>
            <a:r>
              <a:rPr lang="en-US" spc="-1" dirty="0">
                <a:solidFill>
                  <a:srgbClr val="000000"/>
                </a:solidFill>
                <a:latin typeface="Calibri"/>
                <a:ea typeface="DejaVu Sans"/>
              </a:rPr>
              <a:t>P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ostpartum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tiroidit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Kronik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otoimmün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tiroidit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Hashimoto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tiroiditi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		Riedel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tiroidit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Ig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4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aracılı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		Diğer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tiroiditler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(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radyasyon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ilaçlar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vb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endParaRPr lang="tr-TR" sz="1800" b="0" strike="noStrike" spc="-1" dirty="0">
              <a:latin typeface="Arial"/>
            </a:endParaRPr>
          </a:p>
        </p:txBody>
      </p:sp>
      <p:sp>
        <p:nvSpPr>
          <p:cNvPr id="537" name="CustomShape 2"/>
          <p:cNvSpPr/>
          <p:nvPr/>
        </p:nvSpPr>
        <p:spPr>
          <a:xfrm>
            <a:off x="457200" y="205920"/>
            <a:ext cx="8228520" cy="8560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0000"/>
                </a:solidFill>
                <a:latin typeface="Calibri"/>
                <a:ea typeface="DejaVu Sans"/>
              </a:rPr>
              <a:t>Tiroidit</a:t>
            </a:r>
            <a:r>
              <a:rPr lang="en-US" sz="3200" b="0" strike="noStrike" spc="-1">
                <a:solidFill>
                  <a:srgbClr val="FF0000"/>
                </a:solidFill>
                <a:latin typeface="Calibri"/>
                <a:ea typeface="DejaVu Sans"/>
              </a:rPr>
              <a:t> </a:t>
            </a:r>
            <a:endParaRPr lang="tr-TR" sz="3200" b="0" strike="noStrike" spc="-1">
              <a:latin typeface="Arial"/>
            </a:endParaRPr>
          </a:p>
        </p:txBody>
      </p:sp>
      <p:sp>
        <p:nvSpPr>
          <p:cNvPr id="538" name="CustomShape 3"/>
          <p:cNvSpPr/>
          <p:nvPr/>
        </p:nvSpPr>
        <p:spPr>
          <a:xfrm>
            <a:off x="4631400" y="4766400"/>
            <a:ext cx="405432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TEMD, TİROİD HASTALIKLARI TANI VE TEDAVİ KILAVUZU</a:t>
            </a:r>
            <a:endParaRPr lang="tr-TR" sz="1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25" y="279003"/>
            <a:ext cx="8454308" cy="44928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257658" y="4771899"/>
            <a:ext cx="11636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latin typeface="Calibri"/>
                <a:cs typeface="Calibri"/>
              </a:rPr>
              <a:t>UpToDate</a:t>
            </a:r>
            <a:r>
              <a:rPr lang="en-US" sz="1200" dirty="0">
                <a:latin typeface="Calibri"/>
                <a:cs typeface="Calibri"/>
              </a:rPr>
              <a:t> 2023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58635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CustomShape 1"/>
          <p:cNvSpPr/>
          <p:nvPr/>
        </p:nvSpPr>
        <p:spPr>
          <a:xfrm>
            <a:off x="457200" y="205920"/>
            <a:ext cx="8228160" cy="85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tr-TR" sz="4400" b="0" strike="noStrike" spc="-1">
              <a:latin typeface="Arial"/>
            </a:endParaRPr>
          </a:p>
        </p:txBody>
      </p:sp>
      <p:sp>
        <p:nvSpPr>
          <p:cNvPr id="540" name="CustomShape 2"/>
          <p:cNvSpPr/>
          <p:nvPr/>
        </p:nvSpPr>
        <p:spPr>
          <a:xfrm>
            <a:off x="457200" y="1200240"/>
            <a:ext cx="8228160" cy="339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38 y K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Şikayet: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Boğaz ağrısı, boyunda şişlik, yutma güçlüğü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Hikaye: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1 ay önce ÜSYE </a:t>
            </a:r>
            <a:r>
              <a:rPr lang="en-US" sz="1800" b="0" strike="noStrike" spc="-1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sonrasında boğaz ağrısı </a:t>
            </a:r>
            <a:r>
              <a:rPr lang="en-US" sz="1800" b="0" strike="noStrike" spc="-1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10 gündür boyunda tiroid lojunda şişlik ve yutma güçlüğü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KBB polk başvuru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Boyun USG: Tiroidit </a:t>
            </a:r>
            <a:r>
              <a:rPr lang="en-US" sz="1800" b="0" strike="noStrike" spc="-1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Endokrinoloji konsültasyonu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FM: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Tiroid lojunda palpasyonla hassasiyet</a:t>
            </a:r>
            <a:endParaRPr lang="tr-TR" sz="1800" b="0" strike="noStrike" spc="-1">
              <a:latin typeface="Arial"/>
            </a:endParaRPr>
          </a:p>
          <a:p>
            <a:pPr>
              <a:lnSpc>
                <a:spcPct val="13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Tremor</a:t>
            </a: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</p:txBody>
      </p:sp>
      <p:sp>
        <p:nvSpPr>
          <p:cNvPr id="541" name="CustomShape 3"/>
          <p:cNvSpPr/>
          <p:nvPr/>
        </p:nvSpPr>
        <p:spPr>
          <a:xfrm>
            <a:off x="457200" y="213840"/>
            <a:ext cx="8228160" cy="8560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Olgu 1</a:t>
            </a: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br>
              <a:rPr lang="en-US" spc="-1" dirty="0" smtClean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en-US" spc="-1" dirty="0" smtClean="0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r>
              <a:rPr lang="en-US" sz="24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  <a:cs typeface="Calibri"/>
              </a:rPr>
              <a:t>Laboratuvar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DejaVu Sans"/>
                <a:cs typeface="Calibri"/>
              </a:rPr>
              <a:t> </a:t>
            </a:r>
            <a:r>
              <a:rPr lang="tr-TR" b="0" strike="noStrike" spc="-1" dirty="0" smtClean="0">
                <a:latin typeface="Arial"/>
              </a:rPr>
              <a:t/>
            </a:r>
            <a:br>
              <a:rPr lang="tr-TR" b="0" strike="noStrike" spc="-1" dirty="0" smtClean="0">
                <a:latin typeface="Arial"/>
              </a:rPr>
            </a:b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077775"/>
              </p:ext>
            </p:extLst>
          </p:nvPr>
        </p:nvGraphicFramePr>
        <p:xfrm>
          <a:off x="321317" y="1154615"/>
          <a:ext cx="3864020" cy="2773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010"/>
                <a:gridCol w="1932010"/>
              </a:tblGrid>
              <a:tr h="3586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Tanıda 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/>
                </a:tc>
              </a:tr>
              <a:tr h="358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sT3 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(2-4.4 </a:t>
                      </a:r>
                      <a:r>
                        <a:rPr lang="en-US" sz="14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ng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en-US" sz="14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dL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tr-TR" sz="14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8.3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/>
                </a:tc>
              </a:tr>
              <a:tr h="358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sT4 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(0.9-1.7 </a:t>
                      </a:r>
                      <a:r>
                        <a:rPr lang="en-US" sz="14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ng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en-US" sz="14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dL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tr-TR" sz="14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3.2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58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TSH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(0.4-4.2 mIU/L)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0.01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58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CRP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(0-5 mg/dL)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57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58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Sedimantasyon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(0-20 mm/h)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69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58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BK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(uL)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10690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027393"/>
              </p:ext>
            </p:extLst>
          </p:nvPr>
        </p:nvGraphicFramePr>
        <p:xfrm>
          <a:off x="4580177" y="1154615"/>
          <a:ext cx="1843513" cy="2716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13"/>
              </a:tblGrid>
              <a:tr h="388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1. ay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8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2.5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8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8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0.64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8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8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39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8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13100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76351"/>
              </p:ext>
            </p:extLst>
          </p:nvPr>
        </p:nvGraphicFramePr>
        <p:xfrm>
          <a:off x="6743102" y="1154615"/>
          <a:ext cx="1843513" cy="26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13"/>
              </a:tblGrid>
              <a:tr h="3851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trike="noStrike" spc="-1" dirty="0" err="1">
                          <a:solidFill>
                            <a:srgbClr val="FFFFFF"/>
                          </a:solidFill>
                          <a:latin typeface="Calibri"/>
                        </a:rPr>
                        <a:t>Tedavi</a:t>
                      </a:r>
                      <a:r>
                        <a:rPr lang="en-US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1" strike="noStrike" spc="-1" dirty="0" err="1">
                          <a:solidFill>
                            <a:srgbClr val="FFFFFF"/>
                          </a:solidFill>
                          <a:latin typeface="Calibri"/>
                        </a:rPr>
                        <a:t>bitimi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51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51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1.1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51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5.8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51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51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851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8200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21317" y="4143875"/>
            <a:ext cx="1910863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spc="-1" dirty="0">
                <a:solidFill>
                  <a:srgbClr val="000000"/>
                </a:solidFill>
                <a:latin typeface="Calibri"/>
                <a:cs typeface="Calibri"/>
              </a:rPr>
              <a:t>İbuprofen 3x600 mg</a:t>
            </a:r>
          </a:p>
          <a:p>
            <a:pPr>
              <a:lnSpc>
                <a:spcPct val="100000"/>
              </a:lnSpc>
            </a:pPr>
            <a:r>
              <a:rPr lang="en-US" sz="1400" spc="-1" dirty="0">
                <a:solidFill>
                  <a:srgbClr val="000000"/>
                </a:solidFill>
                <a:latin typeface="Calibri"/>
                <a:cs typeface="Calibri"/>
              </a:rPr>
              <a:t>Propranolol 2x20 mg</a:t>
            </a:r>
            <a:endParaRPr lang="tr-TR" sz="1400" spc="-1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84580" y="4143875"/>
            <a:ext cx="1910863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spc="-1" dirty="0" err="1" smtClean="0">
                <a:solidFill>
                  <a:srgbClr val="000000"/>
                </a:solidFill>
                <a:latin typeface="Calibri"/>
                <a:cs typeface="Calibri"/>
              </a:rPr>
              <a:t>Metilprednizolon</a:t>
            </a:r>
            <a:r>
              <a:rPr lang="en-US" sz="1400" spc="-1" dirty="0" smtClean="0">
                <a:solidFill>
                  <a:srgbClr val="000000"/>
                </a:solidFill>
                <a:latin typeface="Calibri"/>
                <a:cs typeface="Calibri"/>
              </a:rPr>
              <a:t> 16 mg</a:t>
            </a:r>
            <a:endParaRPr lang="tr-TR" sz="1400" spc="-1" dirty="0">
              <a:latin typeface="Calibri"/>
              <a:cs typeface="Calibri"/>
            </a:endParaRPr>
          </a:p>
        </p:txBody>
      </p:sp>
      <p:pic>
        <p:nvPicPr>
          <p:cNvPr id="8" name="Picture 126"/>
          <p:cNvPicPr/>
          <p:nvPr/>
        </p:nvPicPr>
        <p:blipFill>
          <a:blip r:embed="rId2"/>
          <a:stretch/>
        </p:blipFill>
        <p:spPr>
          <a:xfrm>
            <a:off x="4805117" y="458023"/>
            <a:ext cx="3642529" cy="1969092"/>
          </a:xfrm>
          <a:prstGeom prst="rect">
            <a:avLst/>
          </a:prstGeom>
          <a:ln>
            <a:noFill/>
          </a:ln>
        </p:spPr>
      </p:pic>
      <p:pic>
        <p:nvPicPr>
          <p:cNvPr id="9" name="Picture 127"/>
          <p:cNvPicPr/>
          <p:nvPr/>
        </p:nvPicPr>
        <p:blipFill>
          <a:blip r:embed="rId3"/>
          <a:stretch/>
        </p:blipFill>
        <p:spPr>
          <a:xfrm>
            <a:off x="4805116" y="2683460"/>
            <a:ext cx="3642529" cy="19481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469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extShape 1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</a:t>
            </a:r>
            <a:r>
              <a:rPr lang="en-US" sz="3600" b="0" strike="noStrike" spc="-1">
                <a:solidFill>
                  <a:srgbClr val="FF0000"/>
                </a:solidFill>
                <a:latin typeface="Calibri"/>
                <a:ea typeface="DejaVu Sans"/>
              </a:rPr>
              <a:t>Subakut Tiroidit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9" name="TextShape 2"/>
          <p:cNvSpPr txBox="1"/>
          <p:nvPr/>
        </p:nvSpPr>
        <p:spPr>
          <a:xfrm>
            <a:off x="457200" y="1203480"/>
            <a:ext cx="8228520" cy="3471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tr-TR" spc="-1" dirty="0" err="1">
                <a:solidFill>
                  <a:srgbClr val="FF0000"/>
                </a:solidFill>
                <a:latin typeface="Calibri"/>
                <a:cs typeface="Calibri"/>
              </a:rPr>
              <a:t>Granülomatöz</a:t>
            </a:r>
            <a:r>
              <a:rPr lang="tr-TR" spc="-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tr-TR" spc="-1" dirty="0" err="1">
                <a:solidFill>
                  <a:srgbClr val="FF0000"/>
                </a:solidFill>
                <a:latin typeface="Calibri"/>
                <a:cs typeface="Calibri"/>
              </a:rPr>
              <a:t>tiroidit</a:t>
            </a:r>
            <a:r>
              <a:rPr lang="tr-TR" spc="-1" dirty="0">
                <a:solidFill>
                  <a:srgbClr val="FF0000"/>
                </a:solidFill>
                <a:latin typeface="Calibri"/>
                <a:cs typeface="Calibri"/>
              </a:rPr>
              <a:t>= Dev hücreli </a:t>
            </a:r>
            <a:r>
              <a:rPr lang="tr-TR" spc="-1" dirty="0" err="1">
                <a:solidFill>
                  <a:srgbClr val="FF0000"/>
                </a:solidFill>
                <a:latin typeface="Calibri"/>
                <a:cs typeface="Calibri"/>
              </a:rPr>
              <a:t>tiroidit</a:t>
            </a:r>
            <a:r>
              <a:rPr lang="tr-TR" spc="-1" dirty="0">
                <a:solidFill>
                  <a:srgbClr val="FF0000"/>
                </a:solidFill>
                <a:latin typeface="Calibri"/>
                <a:cs typeface="Calibri"/>
              </a:rPr>
              <a:t>=De </a:t>
            </a:r>
            <a:r>
              <a:rPr lang="tr-TR" spc="-1" dirty="0" err="1">
                <a:solidFill>
                  <a:srgbClr val="FF0000"/>
                </a:solidFill>
                <a:latin typeface="Calibri"/>
                <a:cs typeface="Calibri"/>
              </a:rPr>
              <a:t>Quervain</a:t>
            </a:r>
            <a:r>
              <a:rPr lang="tr-TR" spc="-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tr-TR" spc="-1" dirty="0" err="1" smtClean="0">
                <a:solidFill>
                  <a:srgbClr val="FF0000"/>
                </a:solidFill>
                <a:latin typeface="Calibri"/>
                <a:cs typeface="Calibri"/>
              </a:rPr>
              <a:t>tiroiditi</a:t>
            </a:r>
            <a:endParaRPr lang="tr-TR" spc="-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tr-TR" dirty="0" smtClean="0">
                <a:latin typeface="Calibri"/>
                <a:cs typeface="Calibri"/>
              </a:rPr>
              <a:t>Ağrılı </a:t>
            </a:r>
            <a:r>
              <a:rPr lang="tr-TR" dirty="0" err="1">
                <a:latin typeface="Calibri"/>
                <a:cs typeface="Calibri"/>
              </a:rPr>
              <a:t>tiroid</a:t>
            </a:r>
            <a:r>
              <a:rPr lang="tr-TR" dirty="0">
                <a:latin typeface="Calibri"/>
                <a:cs typeface="Calibri"/>
              </a:rPr>
              <a:t> bezi hastalıklarının en sık </a:t>
            </a:r>
            <a:r>
              <a:rPr lang="tr-TR" dirty="0" smtClean="0">
                <a:latin typeface="Calibri"/>
                <a:cs typeface="Calibri"/>
              </a:rPr>
              <a:t>nedenidir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tr-TR" dirty="0" err="1">
                <a:latin typeface="Calibri"/>
                <a:cs typeface="Calibri"/>
              </a:rPr>
              <a:t>Viral</a:t>
            </a:r>
            <a:r>
              <a:rPr lang="tr-TR" dirty="0">
                <a:latin typeface="Calibri"/>
                <a:cs typeface="Calibri"/>
              </a:rPr>
              <a:t> enfeksiyonlar ve/veya </a:t>
            </a:r>
            <a:r>
              <a:rPr lang="tr-TR" dirty="0" err="1">
                <a:latin typeface="Calibri"/>
                <a:cs typeface="Calibri"/>
              </a:rPr>
              <a:t>postviral</a:t>
            </a:r>
            <a:r>
              <a:rPr lang="tr-TR" dirty="0">
                <a:latin typeface="Calibri"/>
                <a:cs typeface="Calibri"/>
              </a:rPr>
              <a:t> </a:t>
            </a:r>
            <a:r>
              <a:rPr lang="tr-TR" dirty="0" err="1">
                <a:latin typeface="Calibri"/>
                <a:cs typeface="Calibri"/>
              </a:rPr>
              <a:t>inflamatuvar</a:t>
            </a:r>
            <a:r>
              <a:rPr lang="tr-TR" dirty="0">
                <a:latin typeface="Calibri"/>
                <a:cs typeface="Calibri"/>
              </a:rPr>
              <a:t> yanıt sonucunda ortaya </a:t>
            </a:r>
            <a:r>
              <a:rPr lang="tr-TR" dirty="0" smtClean="0">
                <a:latin typeface="Calibri"/>
                <a:cs typeface="Calibri"/>
              </a:rPr>
              <a:t>çıkar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tr-TR" dirty="0" smtClean="0">
                <a:latin typeface="Calibri"/>
                <a:cs typeface="Calibri"/>
              </a:rPr>
              <a:t>2</a:t>
            </a:r>
            <a:r>
              <a:rPr lang="tr-TR" dirty="0">
                <a:latin typeface="Calibri"/>
                <a:cs typeface="Calibri"/>
              </a:rPr>
              <a:t>-8 hafta önce geçirilmiş bir </a:t>
            </a:r>
            <a:r>
              <a:rPr lang="tr-TR" dirty="0" err="1">
                <a:latin typeface="Calibri"/>
                <a:cs typeface="Calibri"/>
              </a:rPr>
              <a:t>viral</a:t>
            </a:r>
            <a:r>
              <a:rPr lang="tr-TR" dirty="0">
                <a:latin typeface="Calibri"/>
                <a:cs typeface="Calibri"/>
              </a:rPr>
              <a:t> üst solunum yolu </a:t>
            </a:r>
            <a:r>
              <a:rPr lang="tr-TR" dirty="0" smtClean="0">
                <a:latin typeface="Calibri"/>
                <a:cs typeface="Calibri"/>
              </a:rPr>
              <a:t>enfeksiyonu öyküsü vardır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tr-TR" dirty="0" smtClean="0">
                <a:latin typeface="Calibri"/>
                <a:cs typeface="Calibri"/>
              </a:rPr>
              <a:t>Genellikle </a:t>
            </a:r>
            <a:r>
              <a:rPr lang="tr-TR" dirty="0" err="1">
                <a:latin typeface="Calibri"/>
                <a:cs typeface="Calibri"/>
              </a:rPr>
              <a:t>tiroid</a:t>
            </a:r>
            <a:r>
              <a:rPr lang="tr-TR" dirty="0">
                <a:latin typeface="Calibri"/>
                <a:cs typeface="Calibri"/>
              </a:rPr>
              <a:t> bezinin tamamı tutulur ve </a:t>
            </a:r>
            <a:r>
              <a:rPr lang="tr-TR" dirty="0" smtClean="0">
                <a:latin typeface="Calibri"/>
                <a:cs typeface="Calibri"/>
              </a:rPr>
              <a:t>tekrarlama eğilimindedir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tr-TR" dirty="0">
                <a:latin typeface="Calibri"/>
                <a:cs typeface="Calibri"/>
              </a:rPr>
              <a:t>HLA-</a:t>
            </a:r>
            <a:r>
              <a:rPr lang="tr-TR" dirty="0" smtClean="0">
                <a:latin typeface="Calibri"/>
                <a:cs typeface="Calibri"/>
              </a:rPr>
              <a:t>B35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tr-TR" spc="-1" dirty="0" smtClean="0">
                <a:solidFill>
                  <a:srgbClr val="000000"/>
                </a:solidFill>
                <a:latin typeface="Calibri"/>
                <a:cs typeface="Calibri"/>
              </a:rPr>
              <a:t>K:E= 3-5:1</a:t>
            </a:r>
            <a:endParaRPr lang="tr-TR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tr-TR" b="0" strike="noStrike" spc="-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3253" y="4512136"/>
            <a:ext cx="25591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latin typeface="Calibri"/>
                <a:cs typeface="Calibri"/>
              </a:rPr>
              <a:t>Subacute</a:t>
            </a:r>
            <a:r>
              <a:rPr lang="en-US" sz="1200" dirty="0">
                <a:latin typeface="Calibri"/>
                <a:cs typeface="Calibri"/>
              </a:rPr>
              <a:t> thyroiditis </a:t>
            </a:r>
            <a:r>
              <a:rPr lang="en-US" sz="1200" dirty="0" smtClean="0">
                <a:latin typeface="Calibri"/>
                <a:cs typeface="Calibri"/>
              </a:rPr>
              <a:t>– </a:t>
            </a:r>
            <a:r>
              <a:rPr lang="en-US" sz="1200" dirty="0" err="1" smtClean="0">
                <a:latin typeface="Calibri"/>
                <a:cs typeface="Calibri"/>
              </a:rPr>
              <a:t>UpToDate</a:t>
            </a:r>
            <a:r>
              <a:rPr lang="en-US" sz="1200" dirty="0" smtClean="0">
                <a:latin typeface="Calibri"/>
                <a:cs typeface="Calibri"/>
              </a:rPr>
              <a:t> 2023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457200" y="1203479"/>
            <a:ext cx="8229240" cy="3308657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err="1" smtClean="0">
                <a:latin typeface="Calibri"/>
                <a:cs typeface="Calibri"/>
              </a:rPr>
              <a:t>Etiyoloji</a:t>
            </a:r>
            <a:r>
              <a:rPr lang="en-US" b="1" dirty="0" smtClean="0">
                <a:latin typeface="Calibri"/>
                <a:cs typeface="Calibri"/>
              </a:rPr>
              <a:t>: </a:t>
            </a:r>
            <a:r>
              <a:rPr lang="en-US" dirty="0" smtClean="0">
                <a:latin typeface="Calibri"/>
                <a:cs typeface="Calibri"/>
              </a:rPr>
              <a:t>İnfluenza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kızamık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coxsackie</a:t>
            </a:r>
            <a:r>
              <a:rPr lang="en-US" dirty="0">
                <a:latin typeface="Calibri"/>
                <a:cs typeface="Calibri"/>
              </a:rPr>
              <a:t>, Epstein-Barr, </a:t>
            </a:r>
            <a:r>
              <a:rPr lang="en-US" dirty="0" err="1" smtClean="0">
                <a:latin typeface="Calibri"/>
                <a:cs typeface="Calibri"/>
              </a:rPr>
              <a:t>adenovirüs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kabakulak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kızamık</a:t>
            </a:r>
            <a:r>
              <a:rPr lang="en-US" dirty="0" smtClean="0">
                <a:latin typeface="Calibri"/>
                <a:cs typeface="Calibri"/>
              </a:rPr>
              <a:t>, SARS</a:t>
            </a:r>
            <a:r>
              <a:rPr lang="en-US" dirty="0">
                <a:latin typeface="Calibri"/>
                <a:cs typeface="Calibri"/>
              </a:rPr>
              <a:t>-COV-</a:t>
            </a:r>
            <a:r>
              <a:rPr lang="en-US" dirty="0" smtClean="0">
                <a:latin typeface="Calibri"/>
                <a:cs typeface="Calibri"/>
              </a:rPr>
              <a:t>2 </a:t>
            </a:r>
            <a:r>
              <a:rPr lang="en-US" dirty="0" err="1" smtClean="0">
                <a:latin typeface="Calibri"/>
                <a:cs typeface="Calibri"/>
              </a:rPr>
              <a:t>virüsü</a:t>
            </a:r>
            <a:r>
              <a:rPr lang="en-US" dirty="0" smtClean="0">
                <a:latin typeface="Calibri"/>
                <a:cs typeface="Calibri"/>
              </a:rPr>
              <a:t> 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Calibri"/>
                <a:cs typeface="Calibri"/>
              </a:rPr>
              <a:t>Patogenez: </a:t>
            </a:r>
            <a:r>
              <a:rPr lang="tr-TR" dirty="0" err="1" smtClean="0">
                <a:latin typeface="Calibri"/>
                <a:cs typeface="Calibri"/>
              </a:rPr>
              <a:t>Sitotoksik</a:t>
            </a:r>
            <a:r>
              <a:rPr lang="tr-TR" dirty="0" smtClean="0">
                <a:latin typeface="Calibri"/>
                <a:cs typeface="Calibri"/>
              </a:rPr>
              <a:t> T lenf aktivasyonu</a:t>
            </a:r>
            <a:r>
              <a:rPr lang="tr-TR" dirty="0" smtClean="0">
                <a:latin typeface="Calibri"/>
                <a:cs typeface="Calibri"/>
                <a:sym typeface="Wingdings"/>
              </a:rPr>
              <a:t> </a:t>
            </a:r>
            <a:r>
              <a:rPr lang="tr-TR" dirty="0" err="1" smtClean="0">
                <a:latin typeface="Calibri"/>
                <a:cs typeface="Calibri"/>
                <a:sym typeface="Wingdings"/>
              </a:rPr>
              <a:t>inflamasyon</a:t>
            </a:r>
            <a:r>
              <a:rPr lang="tr-TR" dirty="0" smtClean="0">
                <a:latin typeface="Calibri"/>
                <a:cs typeface="Calibri"/>
                <a:sym typeface="Wingdings"/>
              </a:rPr>
              <a:t> </a:t>
            </a:r>
            <a:r>
              <a:rPr lang="tr-TR" dirty="0" err="1" smtClean="0">
                <a:latin typeface="Calibri"/>
                <a:cs typeface="Calibri"/>
                <a:sym typeface="Wingdings"/>
              </a:rPr>
              <a:t>follikül</a:t>
            </a:r>
            <a:r>
              <a:rPr lang="tr-TR" dirty="0" smtClean="0">
                <a:latin typeface="Calibri"/>
                <a:cs typeface="Calibri"/>
                <a:sym typeface="Wingdings"/>
              </a:rPr>
              <a:t> hasarı</a:t>
            </a:r>
          </a:p>
          <a:p>
            <a:endParaRPr lang="en-US" b="1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Calibri"/>
                <a:cs typeface="Calibri"/>
              </a:rPr>
              <a:t>Klinik:</a:t>
            </a:r>
          </a:p>
          <a:p>
            <a:r>
              <a:rPr lang="en-US" b="1" dirty="0">
                <a:latin typeface="Calibri"/>
                <a:cs typeface="Calibri"/>
              </a:rPr>
              <a:t>	</a:t>
            </a:r>
            <a:r>
              <a:rPr lang="en-US" dirty="0" err="1">
                <a:latin typeface="Calibri"/>
                <a:cs typeface="Calibri"/>
              </a:rPr>
              <a:t>H</a:t>
            </a:r>
            <a:r>
              <a:rPr lang="en-US" dirty="0" err="1" smtClean="0">
                <a:latin typeface="Calibri"/>
                <a:cs typeface="Calibri"/>
              </a:rPr>
              <a:t>alsizlik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yorgunluk</a:t>
            </a:r>
            <a:endParaRPr lang="en-US" dirty="0" smtClean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err="1">
                <a:latin typeface="Calibri"/>
                <a:cs typeface="Calibri"/>
              </a:rPr>
              <a:t>M</a:t>
            </a:r>
            <a:r>
              <a:rPr lang="en-US" dirty="0" err="1" smtClean="0">
                <a:latin typeface="Calibri"/>
                <a:cs typeface="Calibri"/>
              </a:rPr>
              <a:t>iyalji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artralji</a:t>
            </a:r>
            <a:endParaRPr lang="en-US" dirty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	</a:t>
            </a:r>
            <a:r>
              <a:rPr lang="en-US" dirty="0" err="1" smtClean="0">
                <a:latin typeface="Calibri"/>
                <a:cs typeface="Calibri"/>
              </a:rPr>
              <a:t>Hafif-orta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ateş</a:t>
            </a:r>
            <a:endParaRPr lang="en-US" dirty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	</a:t>
            </a:r>
            <a:r>
              <a:rPr lang="en-US" b="1" dirty="0" err="1" smtClean="0">
                <a:latin typeface="Calibri"/>
                <a:cs typeface="Calibri"/>
              </a:rPr>
              <a:t>Kulağa</a:t>
            </a:r>
            <a:r>
              <a:rPr lang="en-US" b="1" dirty="0" smtClean="0">
                <a:latin typeface="Calibri"/>
                <a:cs typeface="Calibri"/>
              </a:rPr>
              <a:t> ve </a:t>
            </a:r>
            <a:r>
              <a:rPr lang="en-US" b="1" dirty="0" err="1" smtClean="0">
                <a:latin typeface="Calibri"/>
                <a:cs typeface="Calibri"/>
              </a:rPr>
              <a:t>çeneye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vuran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tiroid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bezi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üzerinde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ağrı</a:t>
            </a:r>
            <a:r>
              <a:rPr lang="en-US" b="1" dirty="0" smtClean="0">
                <a:latin typeface="Calibri"/>
                <a:cs typeface="Calibri"/>
              </a:rPr>
              <a:t> ve </a:t>
            </a:r>
            <a:r>
              <a:rPr lang="en-US" b="1" dirty="0" err="1" smtClean="0">
                <a:latin typeface="Calibri"/>
                <a:cs typeface="Calibri"/>
              </a:rPr>
              <a:t>hassasiyet</a:t>
            </a:r>
            <a:endParaRPr lang="en-US" b="1" dirty="0" smtClean="0">
              <a:latin typeface="Calibri"/>
              <a:cs typeface="Calibri"/>
            </a:endParaRPr>
          </a:p>
          <a:p>
            <a:endParaRPr lang="en-US" b="1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3253" y="4512136"/>
            <a:ext cx="25591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latin typeface="Calibri"/>
                <a:cs typeface="Calibri"/>
              </a:rPr>
              <a:t>Subacute</a:t>
            </a:r>
            <a:r>
              <a:rPr lang="en-US" sz="1200" dirty="0">
                <a:latin typeface="Calibri"/>
                <a:cs typeface="Calibri"/>
              </a:rPr>
              <a:t> thyroiditis </a:t>
            </a:r>
            <a:r>
              <a:rPr lang="en-US" sz="1200" dirty="0" smtClean="0">
                <a:latin typeface="Calibri"/>
                <a:cs typeface="Calibri"/>
              </a:rPr>
              <a:t>– </a:t>
            </a:r>
            <a:r>
              <a:rPr lang="en-US" sz="1200" dirty="0" err="1" smtClean="0">
                <a:latin typeface="Calibri"/>
                <a:cs typeface="Calibri"/>
              </a:rPr>
              <a:t>UpToDate</a:t>
            </a:r>
            <a:r>
              <a:rPr lang="en-US" sz="1200" dirty="0" smtClean="0">
                <a:latin typeface="Calibri"/>
                <a:cs typeface="Calibri"/>
              </a:rPr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4154736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 smtClean="0"/>
              <a:t>Laboratuvar</a:t>
            </a:r>
            <a:endParaRPr lang="en-US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mtClean="0">
                <a:latin typeface="Calibri"/>
                <a:cs typeface="Calibri"/>
              </a:rPr>
              <a:t>ESH </a:t>
            </a:r>
            <a:r>
              <a:rPr lang="en-US" dirty="0" smtClean="0">
                <a:latin typeface="Calibri"/>
                <a:cs typeface="Calibri"/>
              </a:rPr>
              <a:t>&gt;50 mm/s  &gt;100 mm/s </a:t>
            </a:r>
            <a:r>
              <a:rPr lang="en-US" dirty="0" err="1" smtClean="0">
                <a:latin typeface="Calibri"/>
                <a:cs typeface="Calibri"/>
              </a:rPr>
              <a:t>ob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CRP </a:t>
            </a:r>
            <a:r>
              <a:rPr lang="en-US" dirty="0" err="1" smtClean="0">
                <a:latin typeface="Calibri"/>
                <a:cs typeface="Calibri"/>
              </a:rPr>
              <a:t>yüksekliği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sT3 ve sT4 yüksek, TSH </a:t>
            </a:r>
            <a:r>
              <a:rPr lang="en-US" dirty="0" err="1" smtClean="0">
                <a:latin typeface="Calibri"/>
                <a:cs typeface="Calibri"/>
              </a:rPr>
              <a:t>düşük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T3/T4&lt;20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OtoAb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negatif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ya</a:t>
            </a:r>
            <a:r>
              <a:rPr lang="en-US" dirty="0" smtClean="0">
                <a:latin typeface="Calibri"/>
                <a:cs typeface="Calibri"/>
              </a:rPr>
              <a:t> da </a:t>
            </a:r>
            <a:r>
              <a:rPr lang="en-US" dirty="0" err="1" smtClean="0">
                <a:latin typeface="Calibri"/>
                <a:cs typeface="Calibri"/>
              </a:rPr>
              <a:t>düşük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titrede</a:t>
            </a:r>
            <a:r>
              <a:rPr lang="en-US" dirty="0" smtClean="0">
                <a:latin typeface="Calibri"/>
                <a:cs typeface="Calibri"/>
              </a:rPr>
              <a:t> +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Geçici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tiroitoksikoz</a:t>
            </a:r>
            <a:r>
              <a:rPr lang="en-US" dirty="0" smtClean="0">
                <a:latin typeface="Calibri"/>
                <a:cs typeface="Calibri"/>
              </a:rPr>
              <a:t> 2-</a:t>
            </a:r>
            <a:r>
              <a:rPr lang="en-US" dirty="0">
                <a:latin typeface="Calibri"/>
                <a:cs typeface="Calibri"/>
              </a:rPr>
              <a:t>8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hft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sürer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%25 </a:t>
            </a:r>
            <a:r>
              <a:rPr lang="en-US" dirty="0" err="1">
                <a:latin typeface="Calibri"/>
                <a:cs typeface="Calibri"/>
              </a:rPr>
              <a:t>olguda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geçici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hipotiroidi</a:t>
            </a:r>
            <a:r>
              <a:rPr lang="en-US" dirty="0">
                <a:latin typeface="Calibri"/>
                <a:cs typeface="Calibri"/>
              </a:rPr>
              <a:t> 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%10 </a:t>
            </a:r>
            <a:r>
              <a:rPr lang="en-US" dirty="0" err="1" smtClean="0">
                <a:latin typeface="Calibri"/>
                <a:cs typeface="Calibri"/>
              </a:rPr>
              <a:t>olguda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kalıcı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hipotiroidi</a:t>
            </a:r>
            <a:r>
              <a:rPr lang="en-US" dirty="0" smtClean="0">
                <a:latin typeface="Calibri"/>
                <a:cs typeface="Calibri"/>
              </a:rPr>
              <a:t> 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tretch/>
        </p:blipFill>
        <p:spPr>
          <a:xfrm>
            <a:off x="4964676" y="1063080"/>
            <a:ext cx="4060258" cy="2313621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4964677" y="4274001"/>
            <a:ext cx="3895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latin typeface="Calibri"/>
                <a:cs typeface="Calibri"/>
              </a:rPr>
              <a:t>Subacute</a:t>
            </a:r>
            <a:r>
              <a:rPr lang="en-US" sz="1200" dirty="0">
                <a:latin typeface="Calibri"/>
                <a:cs typeface="Calibri"/>
              </a:rPr>
              <a:t> thyroiditis </a:t>
            </a:r>
            <a:r>
              <a:rPr lang="en-US" sz="1200" dirty="0" smtClean="0">
                <a:latin typeface="Calibri"/>
                <a:cs typeface="Calibri"/>
              </a:rPr>
              <a:t>– </a:t>
            </a:r>
            <a:r>
              <a:rPr lang="en-US" sz="1200" dirty="0" err="1" smtClean="0">
                <a:latin typeface="Calibri"/>
                <a:cs typeface="Calibri"/>
              </a:rPr>
              <a:t>UpToDate</a:t>
            </a:r>
            <a:r>
              <a:rPr lang="en-US" sz="1200" dirty="0" smtClean="0">
                <a:latin typeface="Calibri"/>
                <a:cs typeface="Calibri"/>
              </a:rPr>
              <a:t> 2023</a:t>
            </a:r>
          </a:p>
          <a:p>
            <a:r>
              <a:rPr lang="en-US" sz="1200" spc="-1" dirty="0">
                <a:solidFill>
                  <a:srgbClr val="000000"/>
                </a:solidFill>
                <a:latin typeface="Calibri"/>
              </a:rPr>
              <a:t>TEMD, TİROİD HASTALIKLARI TANI VE TEDAVİ </a:t>
            </a:r>
            <a:r>
              <a:rPr lang="en-US" sz="1200" spc="-1" dirty="0" smtClean="0">
                <a:solidFill>
                  <a:srgbClr val="000000"/>
                </a:solidFill>
                <a:latin typeface="Calibri"/>
              </a:rPr>
              <a:t>KILAVUZU</a:t>
            </a:r>
            <a:endParaRPr lang="en-US" sz="120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2752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3308658"/>
          </a:xfr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err="1" smtClean="0">
                <a:latin typeface="Calibri"/>
                <a:cs typeface="Calibri"/>
              </a:rPr>
              <a:t>Anamnez</a:t>
            </a:r>
            <a:r>
              <a:rPr lang="en-US" sz="1600" dirty="0" smtClean="0">
                <a:latin typeface="Calibri"/>
                <a:cs typeface="Calibri"/>
              </a:rPr>
              <a:t>, FM, ESH,TFT</a:t>
            </a:r>
          </a:p>
          <a:p>
            <a:pPr marL="285750" indent="-285750">
              <a:buFont typeface="Arial"/>
              <a:buChar char="•"/>
            </a:pPr>
            <a:endParaRPr lang="en-US" sz="16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alibri"/>
                <a:cs typeface="Calibri"/>
              </a:rPr>
              <a:t>RAİU </a:t>
            </a:r>
            <a:r>
              <a:rPr lang="en-US" sz="1600" dirty="0" err="1" smtClean="0">
                <a:latin typeface="Calibri"/>
                <a:cs typeface="Calibri"/>
              </a:rPr>
              <a:t>düşük</a:t>
            </a:r>
            <a:r>
              <a:rPr lang="en-US" sz="1600" dirty="0" smtClean="0">
                <a:latin typeface="Calibri"/>
                <a:cs typeface="Calibri"/>
              </a:rPr>
              <a:t> &lt;%1-3 </a:t>
            </a:r>
          </a:p>
          <a:p>
            <a:pPr marL="285750" indent="-285750">
              <a:buFont typeface="Arial"/>
              <a:buChar char="•"/>
            </a:pPr>
            <a:endParaRPr lang="en-US" sz="16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Calibri"/>
                <a:cs typeface="Calibri"/>
              </a:rPr>
              <a:t>Tiroid USG***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err="1" smtClean="0">
                <a:latin typeface="Calibri"/>
                <a:cs typeface="Calibri"/>
              </a:rPr>
              <a:t>Lokalize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>
                <a:latin typeface="Calibri"/>
                <a:cs typeface="Calibri"/>
              </a:rPr>
              <a:t>veya </a:t>
            </a:r>
            <a:r>
              <a:rPr lang="en-US" sz="1600" dirty="0" err="1">
                <a:latin typeface="Calibri"/>
                <a:cs typeface="Calibri"/>
              </a:rPr>
              <a:t>jeneralize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hipoekoik</a:t>
            </a:r>
            <a:r>
              <a:rPr lang="en-US" sz="1600" dirty="0" smtClean="0">
                <a:latin typeface="Calibri"/>
                <a:cs typeface="Calibri"/>
              </a:rPr>
              <a:t>, </a:t>
            </a:r>
            <a:r>
              <a:rPr lang="en-US" sz="1600" dirty="0" err="1">
                <a:latin typeface="Calibri"/>
                <a:cs typeface="Calibri"/>
              </a:rPr>
              <a:t>heterojen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alanlar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mevcut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olup</a:t>
            </a:r>
            <a:r>
              <a:rPr lang="en-US" sz="1600" dirty="0">
                <a:latin typeface="Calibri"/>
                <a:cs typeface="Calibri"/>
              </a:rPr>
              <a:t>, </a:t>
            </a:r>
            <a:r>
              <a:rPr lang="en-US" sz="1600" dirty="0" err="1">
                <a:latin typeface="Calibri"/>
                <a:cs typeface="Calibri"/>
              </a:rPr>
              <a:t>bu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bölgelerde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dopplerde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düşük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akım</a:t>
            </a:r>
            <a:r>
              <a:rPr lang="en-US" sz="1600" dirty="0" smtClean="0">
                <a:latin typeface="Calibri"/>
                <a:cs typeface="Calibri"/>
              </a:rPr>
              <a:t> 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err="1" smtClean="0">
                <a:latin typeface="Calibri"/>
                <a:cs typeface="Calibri"/>
              </a:rPr>
              <a:t>İnflamasyon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bölgelerinde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nodüler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görünüm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izlenebilir</a:t>
            </a:r>
            <a:endParaRPr lang="en-US" sz="16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16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err="1" smtClean="0">
                <a:solidFill>
                  <a:srgbClr val="000000"/>
                </a:solidFill>
                <a:latin typeface="Calibri"/>
                <a:cs typeface="Calibri"/>
              </a:rPr>
              <a:t>İİAS</a:t>
            </a:r>
            <a:r>
              <a:rPr lang="en-US" sz="1600" dirty="0" err="1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malignite</a:t>
            </a: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şüphesinde</a:t>
            </a: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yapılır</a:t>
            </a:r>
            <a:endParaRPr lang="en-US" sz="16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3308658"/>
          </a:xfr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err="1" smtClean="0">
                <a:latin typeface="Calibri"/>
                <a:cs typeface="Calibri"/>
              </a:rPr>
              <a:t>Hafif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olgularda</a:t>
            </a:r>
            <a:r>
              <a:rPr lang="en-US" sz="1600" dirty="0" smtClean="0">
                <a:latin typeface="Calibri"/>
                <a:cs typeface="Calibri"/>
              </a:rPr>
              <a:t> NSAİİ- </a:t>
            </a:r>
            <a:r>
              <a:rPr lang="en-US" sz="1600" dirty="0" err="1" smtClean="0">
                <a:latin typeface="Calibri"/>
                <a:cs typeface="Calibri"/>
              </a:rPr>
              <a:t>istirahat</a:t>
            </a:r>
            <a:endParaRPr lang="en-US" sz="1600" dirty="0" smtClean="0">
              <a:latin typeface="Calibri"/>
              <a:cs typeface="Calibri"/>
            </a:endParaRPr>
          </a:p>
          <a:p>
            <a:endParaRPr lang="en-US" sz="16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alibri"/>
                <a:cs typeface="Calibri"/>
              </a:rPr>
              <a:t>İbuprofen 1200-3600 mg/</a:t>
            </a:r>
            <a:r>
              <a:rPr lang="en-US" sz="1600" dirty="0" err="1" smtClean="0">
                <a:latin typeface="Calibri"/>
                <a:cs typeface="Calibri"/>
              </a:rPr>
              <a:t>gün</a:t>
            </a:r>
            <a:endParaRPr lang="en-US" sz="16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err="1" smtClean="0">
                <a:latin typeface="Calibri"/>
                <a:cs typeface="Calibri"/>
              </a:rPr>
              <a:t>Prednizon</a:t>
            </a:r>
            <a:r>
              <a:rPr lang="en-US" sz="1600" dirty="0" smtClean="0">
                <a:latin typeface="Calibri"/>
                <a:cs typeface="Calibri"/>
              </a:rPr>
              <a:t> 40 </a:t>
            </a:r>
            <a:r>
              <a:rPr lang="en-US" sz="1600" dirty="0" smtClean="0">
                <a:latin typeface="Calibri"/>
                <a:cs typeface="Calibri"/>
              </a:rPr>
              <a:t>mg/</a:t>
            </a:r>
            <a:r>
              <a:rPr lang="en-US" sz="1600" dirty="0" err="1" smtClean="0">
                <a:latin typeface="Calibri"/>
                <a:cs typeface="Calibri"/>
              </a:rPr>
              <a:t>gün</a:t>
            </a:r>
            <a:r>
              <a:rPr lang="en-US" sz="1600" dirty="0" smtClean="0">
                <a:latin typeface="Calibri"/>
                <a:cs typeface="Calibri"/>
              </a:rPr>
              <a:t>……..6 </a:t>
            </a:r>
            <a:r>
              <a:rPr lang="en-US" sz="1600" dirty="0" err="1" smtClean="0">
                <a:latin typeface="Calibri"/>
                <a:cs typeface="Calibri"/>
              </a:rPr>
              <a:t>hafta</a:t>
            </a:r>
            <a:endParaRPr lang="en-US" sz="1600" dirty="0" smtClean="0">
              <a:latin typeface="Calibri"/>
              <a:cs typeface="Calibri"/>
            </a:endParaRPr>
          </a:p>
          <a:p>
            <a:endParaRPr lang="en-US" sz="16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err="1" smtClean="0">
                <a:latin typeface="Calibri"/>
                <a:cs typeface="Calibri"/>
              </a:rPr>
              <a:t>Doz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azaltılırken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ağrıda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artış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olursa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bir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önceki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doza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dönülür</a:t>
            </a:r>
            <a:r>
              <a:rPr lang="en-US" sz="1600" dirty="0" smtClean="0">
                <a:latin typeface="Calibri"/>
                <a:cs typeface="Calibri"/>
              </a:rPr>
              <a:t> 2 </a:t>
            </a:r>
            <a:r>
              <a:rPr lang="en-US" sz="1600" dirty="0" err="1" smtClean="0">
                <a:latin typeface="Calibri"/>
                <a:cs typeface="Calibri"/>
              </a:rPr>
              <a:t>hft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devam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edilir</a:t>
            </a:r>
            <a:endParaRPr lang="en-US" sz="16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16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alibri"/>
                <a:cs typeface="Calibri"/>
              </a:rPr>
              <a:t>Propranolol </a:t>
            </a:r>
            <a:r>
              <a:rPr lang="en-US" sz="1600" dirty="0">
                <a:latin typeface="Calibri"/>
                <a:cs typeface="Calibri"/>
              </a:rPr>
              <a:t>40-120 mg/</a:t>
            </a:r>
            <a:r>
              <a:rPr lang="en-US" sz="1600" dirty="0" err="1" smtClean="0">
                <a:latin typeface="Calibri"/>
                <a:cs typeface="Calibri"/>
              </a:rPr>
              <a:t>gün</a:t>
            </a:r>
            <a:endParaRPr lang="en-US" sz="16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alibri"/>
                <a:cs typeface="Calibri"/>
              </a:rPr>
              <a:t>A</a:t>
            </a:r>
            <a:r>
              <a:rPr lang="en-US" sz="1600" dirty="0" smtClean="0">
                <a:latin typeface="Calibri"/>
                <a:cs typeface="Calibri"/>
              </a:rPr>
              <a:t>tenolol </a:t>
            </a:r>
            <a:r>
              <a:rPr lang="en-US" sz="1600" dirty="0">
                <a:latin typeface="Calibri"/>
                <a:cs typeface="Calibri"/>
              </a:rPr>
              <a:t>25-50 mg/</a:t>
            </a:r>
            <a:r>
              <a:rPr lang="en-US" sz="1600" dirty="0" err="1" smtClean="0">
                <a:latin typeface="Calibri"/>
                <a:cs typeface="Calibri"/>
              </a:rPr>
              <a:t>gün</a:t>
            </a:r>
            <a:endParaRPr lang="en-US" sz="16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16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alibri"/>
                <a:cs typeface="Calibri"/>
              </a:rPr>
              <a:t>TSH&gt; 10  LT4 </a:t>
            </a:r>
            <a:r>
              <a:rPr lang="en-US" sz="1600" dirty="0" err="1" smtClean="0">
                <a:latin typeface="Calibri"/>
                <a:cs typeface="Calibri"/>
              </a:rPr>
              <a:t>tedavisi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82912" y="502550"/>
            <a:ext cx="104374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err="1">
                <a:latin typeface="Calibri"/>
                <a:cs typeface="Calibri"/>
              </a:rPr>
              <a:t>Tanı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30270" y="502218"/>
            <a:ext cx="104374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Calibri"/>
                <a:cs typeface="Calibri"/>
              </a:rPr>
              <a:t>Tedavi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64677" y="4601107"/>
            <a:ext cx="3895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latin typeface="Calibri"/>
                <a:cs typeface="Calibri"/>
              </a:rPr>
              <a:t>Subacute</a:t>
            </a:r>
            <a:r>
              <a:rPr lang="en-US" sz="1200" dirty="0">
                <a:latin typeface="Calibri"/>
                <a:cs typeface="Calibri"/>
              </a:rPr>
              <a:t> thyroiditis </a:t>
            </a:r>
            <a:r>
              <a:rPr lang="en-US" sz="1200" dirty="0" smtClean="0">
                <a:latin typeface="Calibri"/>
                <a:cs typeface="Calibri"/>
              </a:rPr>
              <a:t>– </a:t>
            </a:r>
            <a:r>
              <a:rPr lang="en-US" sz="1200" dirty="0" err="1" smtClean="0">
                <a:latin typeface="Calibri"/>
                <a:cs typeface="Calibri"/>
              </a:rPr>
              <a:t>UpToDate</a:t>
            </a:r>
            <a:r>
              <a:rPr lang="en-US" sz="1200" dirty="0" smtClean="0">
                <a:latin typeface="Calibri"/>
                <a:cs typeface="Calibri"/>
              </a:rPr>
              <a:t> 2023</a:t>
            </a:r>
          </a:p>
          <a:p>
            <a:r>
              <a:rPr lang="en-US" sz="1200" spc="-1" dirty="0">
                <a:solidFill>
                  <a:srgbClr val="000000"/>
                </a:solidFill>
                <a:latin typeface="Calibri"/>
              </a:rPr>
              <a:t>TEMD, TİROİD HASTALIKLARI TANI VE TEDAVİ </a:t>
            </a:r>
            <a:r>
              <a:rPr lang="en-US" sz="1200" spc="-1" dirty="0" smtClean="0">
                <a:solidFill>
                  <a:srgbClr val="000000"/>
                </a:solidFill>
                <a:latin typeface="Calibri"/>
              </a:rPr>
              <a:t>KILAVUZU</a:t>
            </a:r>
            <a:endParaRPr lang="en-US" sz="120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6889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CustomShape 1"/>
          <p:cNvSpPr/>
          <p:nvPr/>
        </p:nvSpPr>
        <p:spPr>
          <a:xfrm>
            <a:off x="457200" y="205920"/>
            <a:ext cx="8228160" cy="85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tr-TR" sz="4400" b="0" strike="noStrike" spc="-1">
              <a:latin typeface="Arial"/>
            </a:endParaRPr>
          </a:p>
        </p:txBody>
      </p:sp>
      <p:sp>
        <p:nvSpPr>
          <p:cNvPr id="551" name="CustomShape 2"/>
          <p:cNvSpPr/>
          <p:nvPr/>
        </p:nvSpPr>
        <p:spPr>
          <a:xfrm>
            <a:off x="457200" y="1200240"/>
            <a:ext cx="8228160" cy="339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22 y K</a:t>
            </a:r>
            <a:endParaRPr lang="tr-TR" sz="1800" b="0" strike="noStrike" spc="-1" dirty="0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Şikayet</a:t>
            </a:r>
            <a:r>
              <a:rPr lang="en-U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tr-TR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Aktif yakınması yok</a:t>
            </a:r>
            <a:endParaRPr lang="tr-TR" sz="1800" b="0" strike="noStrike" spc="-1" dirty="0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Hikaye</a:t>
            </a:r>
            <a:r>
              <a:rPr lang="en-U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Abla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lökopeni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+ 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aile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taraması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sırasında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bakılan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TSH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suprese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Endokrin</a:t>
            </a:r>
            <a:endParaRPr lang="tr-TR" sz="1800" b="0" strike="noStrike" spc="-1" dirty="0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ÖG: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Bilinen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tiroid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hastalığı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yok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6 ay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önce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doğum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laktasyon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+</a:t>
            </a:r>
            <a:endParaRPr lang="tr-TR" sz="1800" b="0" strike="noStrike" spc="-1" dirty="0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FM: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Özellik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yok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(Grade 0) </a:t>
            </a:r>
            <a:endParaRPr lang="tr-TR" sz="1800" b="0" strike="noStrike" spc="-1" dirty="0">
              <a:latin typeface="Arial"/>
            </a:endParaRPr>
          </a:p>
          <a:p>
            <a:pPr marL="720">
              <a:lnSpc>
                <a:spcPct val="130000"/>
              </a:lnSpc>
            </a:pPr>
            <a:endParaRPr lang="tr-TR" sz="1800" b="0" strike="noStrike" spc="-1" dirty="0">
              <a:latin typeface="Arial"/>
            </a:endParaRPr>
          </a:p>
        </p:txBody>
      </p:sp>
      <p:sp>
        <p:nvSpPr>
          <p:cNvPr id="552" name="CustomShape 3"/>
          <p:cNvSpPr/>
          <p:nvPr/>
        </p:nvSpPr>
        <p:spPr>
          <a:xfrm>
            <a:off x="457200" y="213840"/>
            <a:ext cx="8228160" cy="8560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Olgu 2</a:t>
            </a: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TextShape 1"/>
          <p:cNvSpPr txBox="1"/>
          <p:nvPr/>
        </p:nvSpPr>
        <p:spPr>
          <a:xfrm>
            <a:off x="5128200" y="1215000"/>
            <a:ext cx="3557520" cy="28036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  </a:t>
            </a:r>
            <a:r>
              <a:rPr lang="en-US" sz="1800" b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Tiroid USG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Sağ lob: 15x21x52 mm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Sol lob: 14x20x48 mm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İstmus: 2.5mm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Parankim hafif heterojen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Doppler USG kanlanma artışı yok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4" name="TextShape 2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Laboratuvar ve Görüntüleme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55" name="Table 3"/>
          <p:cNvGraphicFramePr/>
          <p:nvPr>
            <p:extLst>
              <p:ext uri="{D42A27DB-BD31-4B8C-83A1-F6EECF244321}">
                <p14:modId xmlns:p14="http://schemas.microsoft.com/office/powerpoint/2010/main" val="2754968656"/>
              </p:ext>
            </p:extLst>
          </p:nvPr>
        </p:nvGraphicFramePr>
        <p:xfrm>
          <a:off x="311760" y="1215000"/>
          <a:ext cx="4161960" cy="2877840"/>
        </p:xfrm>
        <a:graphic>
          <a:graphicData uri="http://schemas.openxmlformats.org/drawingml/2006/table">
            <a:tbl>
              <a:tblPr/>
              <a:tblGrid>
                <a:gridCol w="2080800"/>
                <a:gridCol w="2081160"/>
              </a:tblGrid>
              <a:tr h="4111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sT3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(2-4.4 ng/dL)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4.3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sT4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(0.9-1.7 ng/dL)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1.67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TSH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(0.4-4.2 mIU/L)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0.03</a:t>
                      </a:r>
                      <a:endParaRPr lang="tr-TR" sz="1800" b="0" strike="noStrike" spc="-1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Anti TPO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7.9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Anti Tg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TRAB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&lt;0.01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Picture 3"/>
          <p:cNvPicPr/>
          <p:nvPr/>
        </p:nvPicPr>
        <p:blipFill>
          <a:blip r:embed="rId2"/>
          <a:stretch/>
        </p:blipFill>
        <p:spPr>
          <a:xfrm>
            <a:off x="375840" y="183960"/>
            <a:ext cx="3753360" cy="2295360"/>
          </a:xfrm>
          <a:prstGeom prst="rect">
            <a:avLst/>
          </a:prstGeom>
          <a:ln>
            <a:noFill/>
          </a:ln>
        </p:spPr>
      </p:pic>
      <p:pic>
        <p:nvPicPr>
          <p:cNvPr id="557" name="Picture 4"/>
          <p:cNvPicPr/>
          <p:nvPr/>
        </p:nvPicPr>
        <p:blipFill>
          <a:blip r:embed="rId3"/>
          <a:stretch/>
        </p:blipFill>
        <p:spPr>
          <a:xfrm>
            <a:off x="5067000" y="183960"/>
            <a:ext cx="3786120" cy="2312280"/>
          </a:xfrm>
          <a:prstGeom prst="rect">
            <a:avLst/>
          </a:prstGeom>
          <a:ln>
            <a:noFill/>
          </a:ln>
        </p:spPr>
      </p:pic>
      <p:pic>
        <p:nvPicPr>
          <p:cNvPr id="558" name="Picture 5"/>
          <p:cNvPicPr/>
          <p:nvPr/>
        </p:nvPicPr>
        <p:blipFill>
          <a:blip r:embed="rId4"/>
          <a:stretch/>
        </p:blipFill>
        <p:spPr>
          <a:xfrm>
            <a:off x="515520" y="2720520"/>
            <a:ext cx="3856680" cy="2040840"/>
          </a:xfrm>
          <a:prstGeom prst="rect">
            <a:avLst/>
          </a:prstGeom>
          <a:ln>
            <a:noFill/>
          </a:ln>
        </p:spPr>
      </p:pic>
      <p:pic>
        <p:nvPicPr>
          <p:cNvPr id="559" name="Picture 6"/>
          <p:cNvPicPr/>
          <p:nvPr/>
        </p:nvPicPr>
        <p:blipFill>
          <a:blip r:embed="rId5"/>
          <a:stretch/>
        </p:blipFill>
        <p:spPr>
          <a:xfrm>
            <a:off x="4853160" y="2816280"/>
            <a:ext cx="4089600" cy="1945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Shape 1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	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ea typeface="DejaVu Sans"/>
              </a:rPr>
              <a:t>Postpartum </a:t>
            </a:r>
            <a:r>
              <a:rPr lang="en-US" sz="3600" b="0" strike="noStrike" spc="-1" dirty="0" err="1" smtClean="0">
                <a:solidFill>
                  <a:srgbClr val="FF0000"/>
                </a:solidFill>
                <a:latin typeface="Calibri"/>
                <a:ea typeface="DejaVu Sans"/>
              </a:rPr>
              <a:t>Tiroidit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0" name="TextShape 2"/>
          <p:cNvSpPr txBox="1"/>
          <p:nvPr/>
        </p:nvSpPr>
        <p:spPr>
          <a:xfrm>
            <a:off x="457200" y="1203480"/>
            <a:ext cx="8228520" cy="3471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Klinik </a:t>
            </a:r>
            <a:r>
              <a:rPr lang="en-US" dirty="0">
                <a:latin typeface="Calibri"/>
                <a:cs typeface="Calibri"/>
              </a:rPr>
              <a:t>ve </a:t>
            </a:r>
            <a:r>
              <a:rPr lang="en-US" dirty="0" err="1">
                <a:latin typeface="Calibri"/>
                <a:cs typeface="Calibri"/>
              </a:rPr>
              <a:t>patolojik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açıdan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ağrısız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tiroidite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benzer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u="sng" dirty="0" err="1" smtClean="0">
                <a:latin typeface="Calibri"/>
                <a:cs typeface="Calibri"/>
              </a:rPr>
              <a:t>Doğumdan</a:t>
            </a:r>
            <a:r>
              <a:rPr lang="en-US" u="sng" dirty="0" smtClean="0">
                <a:latin typeface="Calibri"/>
                <a:cs typeface="Calibri"/>
              </a:rPr>
              <a:t> </a:t>
            </a:r>
            <a:r>
              <a:rPr lang="en-US" u="sng" dirty="0" err="1">
                <a:latin typeface="Calibri"/>
                <a:cs typeface="Calibri"/>
              </a:rPr>
              <a:t>sonraki</a:t>
            </a:r>
            <a:r>
              <a:rPr lang="en-US" u="sng" dirty="0">
                <a:latin typeface="Calibri"/>
                <a:cs typeface="Calibri"/>
              </a:rPr>
              <a:t> ilk 1 </a:t>
            </a:r>
            <a:r>
              <a:rPr lang="en-US" u="sng" dirty="0" err="1">
                <a:latin typeface="Calibri"/>
                <a:cs typeface="Calibri"/>
              </a:rPr>
              <a:t>yıl</a:t>
            </a:r>
            <a:r>
              <a:rPr lang="en-US" u="sng" dirty="0">
                <a:latin typeface="Calibri"/>
                <a:cs typeface="Calibri"/>
              </a:rPr>
              <a:t> </a:t>
            </a:r>
            <a:r>
              <a:rPr lang="en-US" u="sng" dirty="0" err="1">
                <a:latin typeface="Calibri"/>
                <a:cs typeface="Calibri"/>
              </a:rPr>
              <a:t>içinde</a:t>
            </a:r>
            <a:r>
              <a:rPr lang="en-US" u="sng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tiroidin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otoimmün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hasarı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ile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ortaya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çıkar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latin typeface="Calibri"/>
                <a:cs typeface="Calibri"/>
              </a:rPr>
              <a:t>Gebeliklerin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yaklaşık</a:t>
            </a:r>
            <a:r>
              <a:rPr lang="en-US" dirty="0">
                <a:latin typeface="Calibri"/>
                <a:cs typeface="Calibri"/>
              </a:rPr>
              <a:t> %8-10’</a:t>
            </a:r>
            <a:r>
              <a:rPr lang="en-US" dirty="0" smtClean="0">
                <a:latin typeface="Calibri"/>
                <a:cs typeface="Calibri"/>
              </a:rPr>
              <a:t>unda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Anti TPO </a:t>
            </a:r>
            <a:r>
              <a:rPr lang="en-US" dirty="0">
                <a:latin typeface="Calibri"/>
                <a:cs typeface="Calibri"/>
              </a:rPr>
              <a:t>ve </a:t>
            </a:r>
            <a:r>
              <a:rPr lang="en-US" dirty="0" smtClean="0">
                <a:latin typeface="Calibri"/>
                <a:cs typeface="Calibri"/>
              </a:rPr>
              <a:t>Anti </a:t>
            </a:r>
            <a:r>
              <a:rPr lang="en-US" dirty="0" err="1" smtClean="0">
                <a:latin typeface="Calibri"/>
                <a:cs typeface="Calibri"/>
              </a:rPr>
              <a:t>Tg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antikorları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düşük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titrede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pozitif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ob</a:t>
            </a:r>
            <a:r>
              <a:rPr lang="en-US" dirty="0" smtClean="0">
                <a:latin typeface="Calibri"/>
                <a:cs typeface="Calibri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İlk </a:t>
            </a:r>
            <a:r>
              <a:rPr lang="en-US" dirty="0" err="1">
                <a:latin typeface="Calibri"/>
                <a:cs typeface="Calibri"/>
              </a:rPr>
              <a:t>trimestırda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otoAb</a:t>
            </a:r>
            <a:r>
              <a:rPr lang="en-US" dirty="0" smtClean="0">
                <a:latin typeface="Calibri"/>
                <a:cs typeface="Calibri"/>
              </a:rPr>
              <a:t> + </a:t>
            </a:r>
            <a:r>
              <a:rPr lang="en-US" dirty="0" err="1" smtClean="0">
                <a:latin typeface="Calibri"/>
                <a:cs typeface="Calibri"/>
              </a:rPr>
              <a:t>olan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vakalarda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gelişme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riski</a:t>
            </a:r>
            <a:r>
              <a:rPr lang="en-US" dirty="0">
                <a:latin typeface="Calibri"/>
                <a:cs typeface="Calibri"/>
              </a:rPr>
              <a:t> %33-</a:t>
            </a:r>
            <a:r>
              <a:rPr lang="en-US" dirty="0" smtClean="0">
                <a:latin typeface="Calibri"/>
                <a:cs typeface="Calibri"/>
              </a:rPr>
              <a:t>50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latin typeface="Calibri"/>
                <a:cs typeface="Calibri"/>
              </a:rPr>
              <a:t>Tedavi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gerektirmeden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3-6 </a:t>
            </a:r>
            <a:r>
              <a:rPr lang="en-US" dirty="0" err="1">
                <a:latin typeface="Calibri"/>
                <a:cs typeface="Calibri"/>
              </a:rPr>
              <a:t>ayda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tiroid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fonksiyonlarının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normale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döner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%5 </a:t>
            </a:r>
            <a:r>
              <a:rPr lang="en-US" dirty="0" err="1">
                <a:latin typeface="Calibri"/>
                <a:cs typeface="Calibri"/>
              </a:rPr>
              <a:t>oranında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kalıcı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hipotiroidi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gelişebilir</a:t>
            </a:r>
            <a:endParaRPr lang="tr-TR" sz="1800" b="0" strike="noStrike" spc="-1" dirty="0">
              <a:latin typeface="Calibri"/>
              <a:cs typeface="Calibri"/>
            </a:endParaRPr>
          </a:p>
        </p:txBody>
      </p:sp>
      <p:sp>
        <p:nvSpPr>
          <p:cNvPr id="5" name="CustomShape 3"/>
          <p:cNvSpPr/>
          <p:nvPr/>
        </p:nvSpPr>
        <p:spPr>
          <a:xfrm>
            <a:off x="4631400" y="4766400"/>
            <a:ext cx="405432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TEMD, TİROİD HASTALIKLARI TANI VE TEDAVİ KILAVUZU</a:t>
            </a:r>
            <a:endParaRPr lang="tr-TR" sz="1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606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TextShape 2"/>
          <p:cNvSpPr txBox="1"/>
          <p:nvPr/>
        </p:nvSpPr>
        <p:spPr>
          <a:xfrm>
            <a:off x="457200" y="721557"/>
            <a:ext cx="8228520" cy="3953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b="1" dirty="0" err="1">
                <a:latin typeface="Calibri"/>
                <a:cs typeface="Calibri"/>
              </a:rPr>
              <a:t>Hipertiroidi</a:t>
            </a:r>
            <a:r>
              <a:rPr lang="en-US" b="1" dirty="0">
                <a:latin typeface="Calibri"/>
                <a:cs typeface="Calibri"/>
              </a:rPr>
              <a:t> </a:t>
            </a:r>
            <a:r>
              <a:rPr lang="en-US" b="1" dirty="0" err="1">
                <a:latin typeface="Calibri"/>
                <a:cs typeface="Calibri"/>
              </a:rPr>
              <a:t>fazı</a:t>
            </a:r>
            <a:r>
              <a:rPr lang="en-US" b="1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  <a:sym typeface="Wingdings"/>
              </a:rPr>
              <a:t> </a:t>
            </a:r>
            <a:r>
              <a:rPr lang="en-US" dirty="0" err="1">
                <a:latin typeface="Calibri"/>
                <a:cs typeface="Calibri"/>
                <a:sym typeface="Wingdings"/>
              </a:rPr>
              <a:t>Ç</a:t>
            </a:r>
            <a:r>
              <a:rPr lang="en-US" dirty="0" err="1" smtClean="0">
                <a:latin typeface="Calibri"/>
                <a:cs typeface="Calibri"/>
              </a:rPr>
              <a:t>arpıntı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halsizlik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sıcak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intoleransı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irritabilite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(2</a:t>
            </a:r>
            <a:r>
              <a:rPr lang="en-US" dirty="0">
                <a:latin typeface="Calibri"/>
                <a:cs typeface="Calibri"/>
              </a:rPr>
              <a:t>-3 </a:t>
            </a:r>
            <a:r>
              <a:rPr lang="en-US" dirty="0" err="1">
                <a:latin typeface="Calibri"/>
                <a:cs typeface="Calibri"/>
              </a:rPr>
              <a:t>ayda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düzelir</a:t>
            </a:r>
            <a:r>
              <a:rPr lang="en-US" dirty="0" smtClean="0">
                <a:latin typeface="Calibri"/>
                <a:cs typeface="Calibri"/>
              </a:rPr>
              <a:t>)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AT: Graves </a:t>
            </a:r>
            <a:r>
              <a:rPr lang="en-US" dirty="0" err="1" smtClean="0">
                <a:latin typeface="Calibri"/>
                <a:cs typeface="Calibri"/>
              </a:rPr>
              <a:t>hastalığı</a:t>
            </a:r>
            <a:r>
              <a:rPr lang="en-US" dirty="0" smtClean="0">
                <a:latin typeface="Calibri"/>
                <a:cs typeface="Calibri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TRAB </a:t>
            </a:r>
            <a:r>
              <a:rPr lang="en-US" dirty="0" err="1" smtClean="0">
                <a:latin typeface="Calibri"/>
                <a:cs typeface="Calibri"/>
              </a:rPr>
              <a:t>bakılmalı</a:t>
            </a:r>
            <a:r>
              <a:rPr lang="en-US" dirty="0" smtClean="0">
                <a:latin typeface="Calibri"/>
                <a:cs typeface="Calibri"/>
              </a:rPr>
              <a:t> , </a:t>
            </a:r>
            <a:r>
              <a:rPr lang="en-US" dirty="0" err="1" smtClean="0">
                <a:latin typeface="Calibri"/>
                <a:cs typeface="Calibri"/>
              </a:rPr>
              <a:t>sintigrafi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laktasyon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nedeniyle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yapılmamalıdır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USG 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heterojenite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ve </a:t>
            </a:r>
            <a:r>
              <a:rPr lang="en-US" dirty="0" err="1" smtClean="0">
                <a:latin typeface="Calibri"/>
                <a:cs typeface="Calibri"/>
              </a:rPr>
              <a:t>artmış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kan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akımı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ve T3/T4&gt;20 =  </a:t>
            </a:r>
            <a:r>
              <a:rPr lang="en-US" b="1" dirty="0" smtClean="0">
                <a:solidFill>
                  <a:srgbClr val="3366FF"/>
                </a:solidFill>
                <a:latin typeface="Calibri"/>
                <a:cs typeface="Calibri"/>
              </a:rPr>
              <a:t>Graves </a:t>
            </a:r>
            <a:r>
              <a:rPr lang="en-US" b="1" dirty="0" err="1" smtClean="0">
                <a:solidFill>
                  <a:srgbClr val="3366FF"/>
                </a:solidFill>
                <a:latin typeface="Calibri"/>
                <a:cs typeface="Calibri"/>
              </a:rPr>
              <a:t>hastalığı</a:t>
            </a:r>
            <a:endParaRPr lang="en-US" b="1" dirty="0" smtClean="0">
              <a:solidFill>
                <a:srgbClr val="3366FF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Propranolol</a:t>
            </a:r>
          </a:p>
          <a:p>
            <a:pPr>
              <a:lnSpc>
                <a:spcPct val="150000"/>
              </a:lnSpc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b="1" dirty="0" err="1" smtClean="0">
                <a:latin typeface="Calibri"/>
                <a:cs typeface="Calibri"/>
              </a:rPr>
              <a:t>Hipotiroidi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>
                <a:latin typeface="Calibri"/>
                <a:cs typeface="Calibri"/>
              </a:rPr>
              <a:t>fazı</a:t>
            </a:r>
            <a:r>
              <a:rPr lang="en-US" b="1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  <a:sym typeface="Wingdings"/>
              </a:rPr>
              <a:t></a:t>
            </a:r>
            <a:r>
              <a:rPr lang="en-US" dirty="0">
                <a:latin typeface="Calibri"/>
                <a:cs typeface="Calibri"/>
              </a:rPr>
              <a:t>TSH </a:t>
            </a:r>
            <a:r>
              <a:rPr lang="en-US" dirty="0" err="1">
                <a:latin typeface="Calibri"/>
                <a:cs typeface="Calibri"/>
              </a:rPr>
              <a:t>seviyesi</a:t>
            </a:r>
            <a:r>
              <a:rPr lang="en-US" dirty="0">
                <a:latin typeface="Calibri"/>
                <a:cs typeface="Calibri"/>
              </a:rPr>
              <a:t> ve otoantikor </a:t>
            </a:r>
            <a:r>
              <a:rPr lang="en-US" dirty="0" err="1">
                <a:latin typeface="Calibri"/>
                <a:cs typeface="Calibri"/>
              </a:rPr>
              <a:t>titresi</a:t>
            </a:r>
            <a:r>
              <a:rPr lang="en-US" dirty="0">
                <a:latin typeface="Calibri"/>
                <a:cs typeface="Calibri"/>
              </a:rPr>
              <a:t> ne </a:t>
            </a:r>
            <a:r>
              <a:rPr lang="en-US" dirty="0" err="1">
                <a:latin typeface="Calibri"/>
                <a:cs typeface="Calibri"/>
              </a:rPr>
              <a:t>kadar</a:t>
            </a:r>
            <a:r>
              <a:rPr lang="en-US" dirty="0">
                <a:latin typeface="Calibri"/>
                <a:cs typeface="Calibri"/>
              </a:rPr>
              <a:t> yüksek ise </a:t>
            </a:r>
            <a:r>
              <a:rPr lang="en-US" dirty="0" err="1">
                <a:latin typeface="Calibri"/>
                <a:cs typeface="Calibri"/>
              </a:rPr>
              <a:t>kalıcı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hipotiroidi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gelişme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riski</a:t>
            </a:r>
            <a:r>
              <a:rPr lang="en-US" dirty="0">
                <a:latin typeface="Calibri"/>
                <a:cs typeface="Calibri"/>
              </a:rPr>
              <a:t> o </a:t>
            </a:r>
            <a:r>
              <a:rPr lang="en-US" dirty="0" err="1">
                <a:latin typeface="Calibri"/>
                <a:cs typeface="Calibri"/>
              </a:rPr>
              <a:t>kadar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fazladır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pc="-1" dirty="0" smtClean="0">
                <a:latin typeface="Calibri"/>
                <a:cs typeface="Calibri"/>
              </a:rPr>
              <a:t>L</a:t>
            </a:r>
            <a:r>
              <a:rPr lang="en-US" spc="-1" dirty="0">
                <a:latin typeface="Calibri"/>
                <a:cs typeface="Calibri"/>
              </a:rPr>
              <a:t>T</a:t>
            </a:r>
            <a:r>
              <a:rPr lang="en-US" sz="1800" b="0" strike="noStrike" spc="-1" dirty="0" smtClean="0">
                <a:latin typeface="Calibri"/>
                <a:cs typeface="Calibri"/>
              </a:rPr>
              <a:t>4</a:t>
            </a:r>
            <a:endParaRPr lang="tr-TR" sz="1800" b="0" strike="noStrike" spc="-1" dirty="0">
              <a:latin typeface="Calibri"/>
              <a:cs typeface="Calibri"/>
            </a:endParaRPr>
          </a:p>
        </p:txBody>
      </p:sp>
      <p:sp>
        <p:nvSpPr>
          <p:cNvPr id="5" name="CustomShape 3"/>
          <p:cNvSpPr/>
          <p:nvPr/>
        </p:nvSpPr>
        <p:spPr>
          <a:xfrm>
            <a:off x="369091" y="4766400"/>
            <a:ext cx="405432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TEMD, TİROİD HASTALIKLARI TANI VE TEDAVİ KILAVUZU</a:t>
            </a:r>
            <a:endParaRPr lang="tr-TR" sz="1200" b="0" strike="noStrike" spc="-1" dirty="0">
              <a:latin typeface="Arial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/>
        </p:blipFill>
        <p:spPr>
          <a:xfrm>
            <a:off x="6138495" y="3694373"/>
            <a:ext cx="2547225" cy="1344907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422" y="1279561"/>
            <a:ext cx="1555629" cy="11544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1116" y="2511158"/>
            <a:ext cx="1214935" cy="120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5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Shape 1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	</a:t>
            </a:r>
            <a:r>
              <a:rPr lang="en-US" sz="3600" b="0" strike="noStrike" spc="-1" dirty="0" err="1" smtClean="0">
                <a:solidFill>
                  <a:srgbClr val="FF0000"/>
                </a:solidFill>
                <a:latin typeface="Calibri"/>
                <a:ea typeface="DejaVu Sans"/>
              </a:rPr>
              <a:t>Sessiz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ea typeface="DejaVu Sans"/>
              </a:rPr>
              <a:t> / </a:t>
            </a:r>
            <a:r>
              <a:rPr lang="en-US" sz="3600" b="0" strike="noStrike" spc="-1" dirty="0" err="1" smtClean="0">
                <a:solidFill>
                  <a:srgbClr val="FF0000"/>
                </a:solidFill>
                <a:latin typeface="Calibri"/>
                <a:ea typeface="DejaVu Sans"/>
              </a:rPr>
              <a:t>Ağrısız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ea typeface="DejaVu Sans"/>
              </a:rPr>
              <a:t> </a:t>
            </a:r>
            <a:r>
              <a:rPr lang="en-US" sz="3600" b="0" strike="noStrike" spc="-1" dirty="0" err="1" smtClean="0">
                <a:solidFill>
                  <a:srgbClr val="FF0000"/>
                </a:solidFill>
                <a:latin typeface="Calibri"/>
                <a:ea typeface="DejaVu Sans"/>
              </a:rPr>
              <a:t>Tiroidit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0" name="TextShape 2"/>
          <p:cNvSpPr txBox="1"/>
          <p:nvPr/>
        </p:nvSpPr>
        <p:spPr>
          <a:xfrm>
            <a:off x="457200" y="1203480"/>
            <a:ext cx="8228520" cy="3471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>
                <a:latin typeface="Calibri"/>
                <a:cs typeface="Calibri"/>
              </a:rPr>
              <a:t>K</a:t>
            </a:r>
            <a:r>
              <a:rPr lang="en-US" dirty="0" err="1" smtClean="0">
                <a:latin typeface="Calibri"/>
                <a:cs typeface="Calibri"/>
              </a:rPr>
              <a:t>ronik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otoimmün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tiroiditin</a:t>
            </a:r>
            <a:r>
              <a:rPr lang="en-US" dirty="0">
                <a:latin typeface="Calibri"/>
                <a:cs typeface="Calibri"/>
              </a:rPr>
              <a:t> (Hashimoto </a:t>
            </a:r>
            <a:r>
              <a:rPr lang="en-US" dirty="0" err="1">
                <a:latin typeface="Calibri"/>
                <a:cs typeface="Calibri"/>
              </a:rPr>
              <a:t>tiroiditi</a:t>
            </a:r>
            <a:r>
              <a:rPr lang="en-US" dirty="0">
                <a:latin typeface="Calibri"/>
                <a:cs typeface="Calibri"/>
              </a:rPr>
              <a:t>) </a:t>
            </a:r>
            <a:r>
              <a:rPr lang="en-US" dirty="0" err="1">
                <a:latin typeface="Calibri"/>
                <a:cs typeface="Calibri"/>
              </a:rPr>
              <a:t>varyant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bir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formu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olarak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kabul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edilir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Postpartum 1 </a:t>
            </a:r>
            <a:r>
              <a:rPr lang="en-US" dirty="0" err="1" smtClean="0">
                <a:latin typeface="Calibri"/>
                <a:cs typeface="Calibri"/>
              </a:rPr>
              <a:t>yıl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içindeki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ağrısız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tiroidit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kliniği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olan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kadınlar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hariç</a:t>
            </a:r>
            <a:r>
              <a:rPr lang="en-US" dirty="0" smtClean="0">
                <a:latin typeface="Calibri"/>
                <a:cs typeface="Calibri"/>
              </a:rPr>
              <a:t> 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Anti TPO ve Anti </a:t>
            </a:r>
            <a:r>
              <a:rPr lang="en-US" dirty="0" err="1" smtClean="0">
                <a:latin typeface="Calibri"/>
                <a:cs typeface="Calibri"/>
              </a:rPr>
              <a:t>Tg</a:t>
            </a:r>
            <a:r>
              <a:rPr lang="en-US" dirty="0" smtClean="0">
                <a:latin typeface="Calibri"/>
                <a:cs typeface="Calibri"/>
              </a:rPr>
              <a:t> +  (HT </a:t>
            </a:r>
            <a:r>
              <a:rPr lang="en-US" dirty="0" err="1" smtClean="0">
                <a:latin typeface="Calibri"/>
                <a:cs typeface="Calibri"/>
              </a:rPr>
              <a:t>kadar</a:t>
            </a:r>
            <a:r>
              <a:rPr lang="en-US" dirty="0" smtClean="0">
                <a:latin typeface="Calibri"/>
                <a:cs typeface="Calibri"/>
              </a:rPr>
              <a:t> yüksek </a:t>
            </a:r>
            <a:r>
              <a:rPr lang="en-US" dirty="0" err="1" smtClean="0">
                <a:latin typeface="Calibri"/>
                <a:cs typeface="Calibri"/>
              </a:rPr>
              <a:t>değildir</a:t>
            </a:r>
            <a:r>
              <a:rPr lang="en-US" dirty="0" smtClean="0">
                <a:latin typeface="Calibri"/>
                <a:cs typeface="Calibri"/>
              </a:rPr>
              <a:t>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Çoğu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hastada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ailede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otoimmün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hastalığı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öyküsü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vardır</a:t>
            </a:r>
            <a:r>
              <a:rPr lang="en-US" dirty="0">
                <a:latin typeface="Calibri"/>
                <a:cs typeface="Calibri"/>
              </a:rPr>
              <a:t> 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Zaman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içinde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kronik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otoimmün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tiroiditi</a:t>
            </a:r>
            <a:r>
              <a:rPr lang="en-US" dirty="0" smtClean="0">
                <a:latin typeface="Calibri"/>
                <a:cs typeface="Calibri"/>
              </a:rPr>
              <a:t>  </a:t>
            </a:r>
            <a:r>
              <a:rPr lang="en-US" dirty="0" err="1" smtClean="0">
                <a:latin typeface="Calibri"/>
                <a:cs typeface="Calibri"/>
              </a:rPr>
              <a:t>gelişir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K&gt;E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HLA-DR3 </a:t>
            </a:r>
            <a:r>
              <a:rPr lang="en-US" dirty="0" err="1">
                <a:latin typeface="Calibri"/>
                <a:cs typeface="Calibri"/>
              </a:rPr>
              <a:t>ilişkili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>
                <a:latin typeface="Calibri"/>
                <a:cs typeface="Calibri"/>
              </a:rPr>
              <a:t>A</a:t>
            </a:r>
            <a:r>
              <a:rPr lang="en-US" dirty="0" err="1" smtClean="0">
                <a:latin typeface="Calibri"/>
                <a:cs typeface="Calibri"/>
              </a:rPr>
              <a:t>şırı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iyot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alımı</a:t>
            </a:r>
            <a:r>
              <a:rPr lang="en-US" dirty="0">
                <a:latin typeface="Calibri"/>
                <a:cs typeface="Calibri"/>
              </a:rPr>
              <a:t> ve </a:t>
            </a:r>
            <a:r>
              <a:rPr lang="en-US" dirty="0" err="1">
                <a:latin typeface="Calibri"/>
                <a:cs typeface="Calibri"/>
              </a:rPr>
              <a:t>çeşitli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sitokinler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tiroidit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atağını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başlatan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faktörlerdir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tr-TR" sz="1800" b="0" strike="noStrike" spc="-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855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178628869"/>
              </p:ext>
            </p:extLst>
          </p:nvPr>
        </p:nvGraphicFramePr>
        <p:xfrm>
          <a:off x="437957" y="135576"/>
          <a:ext cx="8229240" cy="2982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699973838"/>
              </p:ext>
            </p:extLst>
          </p:nvPr>
        </p:nvGraphicFramePr>
        <p:xfrm>
          <a:off x="437957" y="2135162"/>
          <a:ext cx="8229240" cy="2982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118800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r>
              <a:rPr lang="en-US" u="sng" dirty="0" err="1" smtClean="0"/>
              <a:t>Tedavi</a:t>
            </a:r>
            <a:r>
              <a:rPr lang="en-US" u="sng" dirty="0" smtClean="0"/>
              <a:t> </a:t>
            </a:r>
            <a:endParaRPr lang="en-US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3395244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b="1" dirty="0" err="1" smtClean="0">
                <a:latin typeface="Calibri"/>
                <a:cs typeface="Calibri"/>
              </a:rPr>
              <a:t>Hipertiroidi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>
                <a:latin typeface="Calibri"/>
                <a:cs typeface="Calibri"/>
              </a:rPr>
              <a:t>fazı</a:t>
            </a:r>
            <a:r>
              <a:rPr lang="en-US" b="1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  <a:sym typeface="Wingdings"/>
              </a:rPr>
              <a:t> P</a:t>
            </a:r>
            <a:r>
              <a:rPr lang="en-US" dirty="0" smtClean="0">
                <a:latin typeface="Calibri"/>
                <a:cs typeface="Calibri"/>
              </a:rPr>
              <a:t>ropranolol (40 -120 mg/g) </a:t>
            </a:r>
            <a:r>
              <a:rPr lang="en-US" dirty="0">
                <a:latin typeface="Calibri"/>
                <a:cs typeface="Calibri"/>
              </a:rPr>
              <a:t>veya </a:t>
            </a:r>
            <a:r>
              <a:rPr lang="en-US" dirty="0" smtClean="0">
                <a:latin typeface="Calibri"/>
                <a:cs typeface="Calibri"/>
              </a:rPr>
              <a:t>Atenolol (25 -50 mg/g)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Antitiroid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ilaçların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veya RAİ </a:t>
            </a:r>
            <a:r>
              <a:rPr lang="en-US" dirty="0" err="1" smtClean="0">
                <a:latin typeface="Calibri"/>
                <a:cs typeface="Calibri"/>
              </a:rPr>
              <a:t>tedavisinin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yeri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yoktur</a:t>
            </a:r>
            <a:endParaRPr lang="en-US" dirty="0" smtClean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b="1" dirty="0" err="1" smtClean="0">
                <a:latin typeface="Calibri"/>
                <a:cs typeface="Calibri"/>
              </a:rPr>
              <a:t>Hipotiroidi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>
                <a:latin typeface="Calibri"/>
                <a:cs typeface="Calibri"/>
              </a:rPr>
              <a:t>fazı</a:t>
            </a:r>
            <a:r>
              <a:rPr lang="en-US" b="1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  <a:sym typeface="Wingdings"/>
              </a:rPr>
              <a:t>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Nadiren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LT4 </a:t>
            </a:r>
            <a:r>
              <a:rPr lang="en-US" dirty="0" err="1">
                <a:latin typeface="Calibri"/>
                <a:cs typeface="Calibri"/>
              </a:rPr>
              <a:t>tedavisini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gerektiririr</a:t>
            </a:r>
            <a:r>
              <a:rPr lang="en-US" dirty="0" smtClean="0">
                <a:latin typeface="Calibri"/>
                <a:cs typeface="Calibri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Asemptomatik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hastalarda</a:t>
            </a:r>
            <a:r>
              <a:rPr lang="en-US" dirty="0" smtClean="0">
                <a:latin typeface="Calibri"/>
                <a:cs typeface="Calibri"/>
              </a:rPr>
              <a:t> TSH&gt; </a:t>
            </a:r>
            <a:r>
              <a:rPr lang="en-US" dirty="0">
                <a:latin typeface="Calibri"/>
                <a:cs typeface="Calibri"/>
              </a:rPr>
              <a:t>10 </a:t>
            </a:r>
            <a:r>
              <a:rPr lang="en-US" dirty="0" err="1">
                <a:latin typeface="Calibri"/>
                <a:cs typeface="Calibri"/>
              </a:rPr>
              <a:t>mU</a:t>
            </a:r>
            <a:r>
              <a:rPr lang="en-US" dirty="0">
                <a:latin typeface="Calibri"/>
                <a:cs typeface="Calibri"/>
              </a:rPr>
              <a:t>/</a:t>
            </a:r>
            <a:r>
              <a:rPr lang="en-US" dirty="0" smtClean="0">
                <a:latin typeface="Calibri"/>
                <a:cs typeface="Calibri"/>
              </a:rPr>
              <a:t>L LT4 </a:t>
            </a:r>
            <a:r>
              <a:rPr lang="en-US" dirty="0" err="1" smtClean="0">
                <a:latin typeface="Calibri"/>
                <a:cs typeface="Calibri"/>
              </a:rPr>
              <a:t>önerilmektedir</a:t>
            </a:r>
            <a:endParaRPr lang="en-US" dirty="0">
              <a:latin typeface="Calibri"/>
              <a:cs typeface="Calibri"/>
            </a:endParaRPr>
          </a:p>
          <a:p>
            <a:r>
              <a:rPr lang="en-US" dirty="0"/>
              <a:t> 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Hastaların</a:t>
            </a:r>
            <a:r>
              <a:rPr lang="en-US" dirty="0" smtClean="0">
                <a:latin typeface="Calibri"/>
                <a:cs typeface="Calibri"/>
              </a:rPr>
              <a:t> %</a:t>
            </a:r>
            <a:r>
              <a:rPr lang="en-US" dirty="0">
                <a:latin typeface="Calibri"/>
                <a:cs typeface="Calibri"/>
              </a:rPr>
              <a:t>20-30’unda </a:t>
            </a:r>
            <a:r>
              <a:rPr lang="en-US" dirty="0" err="1">
                <a:latin typeface="Calibri"/>
                <a:cs typeface="Calibri"/>
              </a:rPr>
              <a:t>kalıcı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hipotiroidi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gelişir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4631400" y="4766400"/>
            <a:ext cx="405432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TEMD, TİROİD HASTALIKLARI TANI VE TEDAVİ KILAVUZU</a:t>
            </a:r>
            <a:endParaRPr lang="tr-TR" sz="1200" b="0" strike="noStrike" spc="-1" dirty="0">
              <a:latin typeface="Arial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tretch/>
        </p:blipFill>
        <p:spPr>
          <a:xfrm>
            <a:off x="5748840" y="1703616"/>
            <a:ext cx="2937600" cy="18126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562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CustomShape 1"/>
          <p:cNvSpPr/>
          <p:nvPr/>
        </p:nvSpPr>
        <p:spPr>
          <a:xfrm>
            <a:off x="457200" y="205920"/>
            <a:ext cx="8228160" cy="85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tr-TR" sz="4400" b="0" strike="noStrike" spc="-1">
              <a:latin typeface="Arial"/>
            </a:endParaRPr>
          </a:p>
        </p:txBody>
      </p:sp>
      <p:sp>
        <p:nvSpPr>
          <p:cNvPr id="551" name="CustomShape 2"/>
          <p:cNvSpPr/>
          <p:nvPr/>
        </p:nvSpPr>
        <p:spPr>
          <a:xfrm>
            <a:off x="457200" y="1200240"/>
            <a:ext cx="8228160" cy="339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latin typeface="Calibri"/>
                <a:ea typeface="DejaVu Sans"/>
              </a:rPr>
              <a:t>61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y K</a:t>
            </a:r>
            <a:endParaRPr lang="tr-TR" sz="1800" b="0" strike="noStrike" spc="-1" dirty="0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Şikayet</a:t>
            </a:r>
            <a:r>
              <a:rPr lang="en-U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tr-TR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Halsizlik</a:t>
            </a:r>
            <a:endParaRPr lang="tr-TR" sz="1800" b="0" strike="noStrike" spc="-1" dirty="0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Hikaye</a:t>
            </a:r>
            <a:r>
              <a:rPr lang="en-U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tr-TR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13 yıldır </a:t>
            </a:r>
            <a:r>
              <a:rPr lang="tr-TR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hipotiroidi</a:t>
            </a:r>
            <a:r>
              <a:rPr lang="tr-TR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(</a:t>
            </a:r>
            <a:r>
              <a:rPr lang="tr-TR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Hashimoto</a:t>
            </a:r>
            <a:r>
              <a:rPr lang="tr-TR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tr-TR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tiroiditi</a:t>
            </a:r>
            <a:r>
              <a:rPr lang="tr-TR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) tanısı ile izlenen hasta kontrol amacı ile başvurdu</a:t>
            </a:r>
            <a:endParaRPr lang="tr-TR" sz="1800" b="0" strike="noStrike" spc="-1" dirty="0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ÖG: 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DejaVu Sans"/>
              </a:rPr>
              <a:t>10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yıldır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Sjögren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Sendromu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DejaVu Sans"/>
              </a:rPr>
              <a:t>-PMR? ,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Vitiligo</a:t>
            </a:r>
            <a:endParaRPr lang="tr-TR" sz="1800" b="0" strike="noStrike" spc="-1" dirty="0" smtClean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FM: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Özellik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yok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(Grade 0) </a:t>
            </a: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Kullandığı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ilaçlar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DejaVu Sans"/>
              </a:rPr>
              <a:t>: MTX,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Hidroksiklorokin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tr-TR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Metilprednizolon</a:t>
            </a:r>
            <a:r>
              <a:rPr lang="tr-TR" spc="-1" dirty="0" smtClean="0">
                <a:solidFill>
                  <a:srgbClr val="000000"/>
                </a:solidFill>
                <a:latin typeface="Calibri"/>
                <a:ea typeface="DejaVu Sans"/>
              </a:rPr>
              <a:t>, LT4</a:t>
            </a:r>
            <a:endParaRPr lang="tr-TR" sz="1800" b="0" strike="noStrike" spc="-1" dirty="0">
              <a:latin typeface="Arial"/>
            </a:endParaRPr>
          </a:p>
          <a:p>
            <a:pPr marL="720">
              <a:lnSpc>
                <a:spcPct val="130000"/>
              </a:lnSpc>
            </a:pPr>
            <a:endParaRPr lang="tr-TR" sz="1800" b="0" strike="noStrike" spc="-1" dirty="0">
              <a:latin typeface="Arial"/>
            </a:endParaRPr>
          </a:p>
        </p:txBody>
      </p:sp>
      <p:sp>
        <p:nvSpPr>
          <p:cNvPr id="552" name="CustomShape 3"/>
          <p:cNvSpPr/>
          <p:nvPr/>
        </p:nvSpPr>
        <p:spPr>
          <a:xfrm>
            <a:off x="457200" y="213840"/>
            <a:ext cx="8228160" cy="8560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Olgu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3</a:t>
            </a:r>
            <a:endParaRPr lang="tr-TR" sz="3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38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TextShape 1"/>
          <p:cNvSpPr txBox="1"/>
          <p:nvPr/>
        </p:nvSpPr>
        <p:spPr>
          <a:xfrm>
            <a:off x="5128200" y="1215000"/>
            <a:ext cx="3557520" cy="2803680"/>
          </a:xfrm>
          <a:prstGeom prst="rect">
            <a:avLst/>
          </a:prstGeom>
          <a:solidFill>
            <a:srgbClr val="FFFFFF"/>
          </a:solidFill>
          <a:ln w="12827">
            <a:solidFill>
              <a:srgbClr val="000000"/>
            </a:solidFill>
            <a:miter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  </a:t>
            </a:r>
            <a:r>
              <a:rPr lang="en-US" sz="1800" b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Tiroid USG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Sağ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lob: 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10x11x41 mm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Sol lob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: 6x15x34 mm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İstmus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3.3 mm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Parankim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ileri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heterojen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Fibröz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septalar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hipoekoik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heterojen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   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alanlar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4" name="TextShape 2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	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Laboratuvar ve Görüntüleme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55" name="Table 3"/>
          <p:cNvGraphicFramePr/>
          <p:nvPr>
            <p:extLst>
              <p:ext uri="{D42A27DB-BD31-4B8C-83A1-F6EECF244321}">
                <p14:modId xmlns:p14="http://schemas.microsoft.com/office/powerpoint/2010/main" val="3569507301"/>
              </p:ext>
            </p:extLst>
          </p:nvPr>
        </p:nvGraphicFramePr>
        <p:xfrm>
          <a:off x="311760" y="1215000"/>
          <a:ext cx="4161960" cy="2466720"/>
        </p:xfrm>
        <a:graphic>
          <a:graphicData uri="http://schemas.openxmlformats.org/drawingml/2006/table">
            <a:tbl>
              <a:tblPr/>
              <a:tblGrid>
                <a:gridCol w="2080800"/>
                <a:gridCol w="2081160"/>
              </a:tblGrid>
              <a:tr h="4111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sT4 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(0.9-1.7 </a:t>
                      </a:r>
                      <a:r>
                        <a:rPr lang="en-US" sz="14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ng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en-US" sz="14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dL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tr-TR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1.3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TSH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(0.4-4.2 mIU/L)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1.9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Anti </a:t>
                      </a:r>
                      <a:r>
                        <a:rPr lang="en-US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TPO (&lt;60)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 smtClean="0">
                          <a:solidFill>
                            <a:srgbClr val="FF0000"/>
                          </a:solidFill>
                          <a:latin typeface="Calibri"/>
                        </a:rPr>
                        <a:t>243</a:t>
                      </a:r>
                      <a:endParaRPr lang="tr-TR" sz="1800" b="0" strike="noStrike" spc="-1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Anti </a:t>
                      </a:r>
                      <a:r>
                        <a:rPr lang="en-US" sz="1800" b="0" strike="noStrike" spc="-1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Tg</a:t>
                      </a:r>
                      <a:r>
                        <a:rPr lang="en-US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(&lt;1.3)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 smtClean="0">
                          <a:solidFill>
                            <a:srgbClr val="FF0000"/>
                          </a:solidFill>
                          <a:latin typeface="Calibri"/>
                        </a:rPr>
                        <a:t>49</a:t>
                      </a:r>
                      <a:endParaRPr lang="tr-TR" sz="1800" b="0" strike="noStrike" spc="-1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1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TRAB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&lt;0.01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79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2983" y="1016423"/>
            <a:ext cx="4093612" cy="26119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00" y="1016423"/>
            <a:ext cx="3946398" cy="264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919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TextShape 1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FF0000"/>
                </a:solidFill>
                <a:latin typeface="Arial"/>
              </a:rPr>
              <a:t>Genel bir sınıflandırmada otoimmün hastalıklar iki gruba ayrılır: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6" name="TextShape 2"/>
          <p:cNvSpPr txBox="1"/>
          <p:nvPr/>
        </p:nvSpPr>
        <p:spPr>
          <a:xfrm>
            <a:off x="532080" y="1062360"/>
            <a:ext cx="3781800" cy="3728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32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400" b="0" strike="noStrike" spc="-1" dirty="0" err="1">
                <a:latin typeface="Calibri"/>
              </a:rPr>
              <a:t>Organa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özgü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otoimmün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hastalıklar</a:t>
            </a:r>
            <a:r>
              <a:rPr lang="en-US" sz="1400" b="0" strike="noStrike" spc="-1" dirty="0">
                <a:latin typeface="Calibri"/>
              </a:rPr>
              <a:t>: </a:t>
            </a:r>
            <a:r>
              <a:rPr lang="en-US" sz="1800" b="1" strike="noStrike" spc="-1" dirty="0">
                <a:latin typeface="Calibri"/>
              </a:rPr>
              <a:t>Hashimoto </a:t>
            </a:r>
            <a:r>
              <a:rPr lang="en-US" sz="1800" b="1" strike="noStrike" spc="-1" dirty="0" err="1">
                <a:latin typeface="Calibri"/>
              </a:rPr>
              <a:t>tiroiditi</a:t>
            </a:r>
            <a:r>
              <a:rPr lang="en-US" sz="1400" b="1" strike="noStrike" spc="-1" dirty="0">
                <a:latin typeface="Calibri"/>
              </a:rPr>
              <a:t> </a:t>
            </a:r>
            <a:r>
              <a:rPr lang="en-US" sz="1400" b="0" strike="noStrike" spc="-1" dirty="0">
                <a:latin typeface="Calibri"/>
              </a:rPr>
              <a:t>ve Graves, T1DM, </a:t>
            </a:r>
            <a:r>
              <a:rPr lang="en-US" sz="1400" b="0" strike="noStrike" spc="-1" dirty="0" err="1">
                <a:latin typeface="Calibri"/>
              </a:rPr>
              <a:t>psöriazis</a:t>
            </a:r>
            <a:r>
              <a:rPr lang="en-US" sz="1400" b="0" strike="noStrike" spc="-1" dirty="0">
                <a:latin typeface="Calibri"/>
              </a:rPr>
              <a:t>, MS</a:t>
            </a: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400" b="0" strike="noStrike" spc="-1" dirty="0" err="1">
                <a:latin typeface="Calibri"/>
              </a:rPr>
              <a:t>Sistemik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otoimmün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hastalıklar</a:t>
            </a:r>
            <a:r>
              <a:rPr lang="en-US" sz="1400" b="0" strike="noStrike" spc="-1" dirty="0">
                <a:latin typeface="Calibri"/>
              </a:rPr>
              <a:t>: RA, SLE</a:t>
            </a: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400" b="0" strike="noStrike" spc="-1" dirty="0" err="1">
                <a:latin typeface="Calibri"/>
              </a:rPr>
              <a:t>Otoimmün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tiroid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hastalıkları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genetik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olarak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duyarlı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bireylerde</a:t>
            </a:r>
            <a:r>
              <a:rPr lang="en-US" sz="1400" b="0" strike="noStrike" spc="-1" dirty="0">
                <a:latin typeface="Calibri"/>
              </a:rPr>
              <a:t>, </a:t>
            </a:r>
            <a:r>
              <a:rPr lang="en-US" sz="1400" b="0" strike="noStrike" spc="-1" dirty="0" err="1">
                <a:latin typeface="Calibri"/>
              </a:rPr>
              <a:t>immün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sistem</a:t>
            </a:r>
            <a:r>
              <a:rPr lang="en-US" sz="1400" b="0" strike="noStrike" spc="-1" dirty="0">
                <a:latin typeface="Calibri"/>
              </a:rPr>
              <a:t> ve </a:t>
            </a:r>
            <a:r>
              <a:rPr lang="en-US" sz="1400" b="0" strike="noStrike" spc="-1" dirty="0" err="1">
                <a:latin typeface="Calibri"/>
              </a:rPr>
              <a:t>çevresel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faktörler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arasındaki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etkileşimden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kaynaklanan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çok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faktörlü</a:t>
            </a:r>
            <a:r>
              <a:rPr lang="en-US" sz="1400" b="0" strike="noStrike" spc="-1" dirty="0">
                <a:latin typeface="Calibri"/>
              </a:rPr>
              <a:t> </a:t>
            </a:r>
            <a:r>
              <a:rPr lang="en-US" sz="1400" b="0" strike="noStrike" spc="-1" dirty="0" err="1">
                <a:latin typeface="Calibri"/>
              </a:rPr>
              <a:t>hastalıklardır</a:t>
            </a: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400" b="0" strike="noStrike" spc="-1" dirty="0">
              <a:latin typeface="Arial"/>
            </a:endParaRPr>
          </a:p>
        </p:txBody>
      </p:sp>
      <p:pic>
        <p:nvPicPr>
          <p:cNvPr id="567" name="Picture 3"/>
          <p:cNvPicPr/>
          <p:nvPr/>
        </p:nvPicPr>
        <p:blipFill>
          <a:blip r:embed="rId2"/>
          <a:stretch/>
        </p:blipFill>
        <p:spPr>
          <a:xfrm>
            <a:off x="4626720" y="1058400"/>
            <a:ext cx="4059000" cy="3807720"/>
          </a:xfrm>
          <a:prstGeom prst="rect">
            <a:avLst/>
          </a:prstGeom>
          <a:ln>
            <a:noFill/>
          </a:ln>
        </p:spPr>
      </p:pic>
      <p:sp>
        <p:nvSpPr>
          <p:cNvPr id="568" name="CustomShape 3"/>
          <p:cNvSpPr/>
          <p:nvPr/>
        </p:nvSpPr>
        <p:spPr>
          <a:xfrm>
            <a:off x="7387920" y="4866480"/>
            <a:ext cx="171864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i-FI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doi: 10.1111/joim.12395</a:t>
            </a:r>
            <a:endParaRPr lang="tr-TR" sz="1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Shape 1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	</a:t>
            </a:r>
            <a:r>
              <a:rPr lang="en-US" sz="3600" b="0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Hashimoto </a:t>
            </a:r>
            <a:r>
              <a:rPr lang="en-US" sz="3600" b="0" strike="noStrike" spc="-1" dirty="0" err="1">
                <a:solidFill>
                  <a:srgbClr val="FF0000"/>
                </a:solidFill>
                <a:latin typeface="Calibri"/>
                <a:ea typeface="DejaVu Sans"/>
              </a:rPr>
              <a:t>Tiroiditi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0" name="TextShape 2"/>
          <p:cNvSpPr txBox="1"/>
          <p:nvPr/>
        </p:nvSpPr>
        <p:spPr>
          <a:xfrm>
            <a:off x="457200" y="1203480"/>
            <a:ext cx="8228520" cy="3471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Kronik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lenfositik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tiroidit</a:t>
            </a:r>
            <a:r>
              <a:rPr lang="en-US" sz="1800" b="0" strike="noStrike" spc="-1" dirty="0">
                <a:latin typeface="Calibri"/>
              </a:rPr>
              <a:t> = </a:t>
            </a:r>
            <a:r>
              <a:rPr lang="en-US" sz="1800" b="0" strike="noStrike" spc="-1" dirty="0" err="1">
                <a:latin typeface="Calibri"/>
              </a:rPr>
              <a:t>Otoimmün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tiroidit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Tirod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bezinin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otoimmün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destrüksiyonuna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bağlı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tiroid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follikül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hasarı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z="1800" b="0" strike="noStrike" spc="-1" dirty="0" err="1" smtClean="0">
                <a:latin typeface="Calibri"/>
              </a:rPr>
              <a:t>tirositlerde</a:t>
            </a:r>
            <a:r>
              <a:rPr lang="en-US" sz="1800" b="0" strike="noStrike" spc="-1" dirty="0" smtClean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apopitoz</a:t>
            </a:r>
            <a:r>
              <a:rPr lang="en-US" sz="1800" b="0" strike="noStrike" spc="-1" dirty="0">
                <a:latin typeface="Calibri"/>
              </a:rPr>
              <a:t> ve </a:t>
            </a:r>
            <a:r>
              <a:rPr lang="en-US" sz="1800" b="0" strike="noStrike" spc="-1" dirty="0" err="1">
                <a:latin typeface="Calibri"/>
              </a:rPr>
              <a:t>lenfosit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infiltrasyonu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ile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karakterizedir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latin typeface="Calibri"/>
              </a:rPr>
              <a:t>K:E= 8-</a:t>
            </a:r>
            <a:r>
              <a:rPr lang="en-US" sz="1800" b="0" strike="noStrike" spc="-1" dirty="0" smtClean="0">
                <a:latin typeface="Calibri"/>
              </a:rPr>
              <a:t>10:1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İnsidansı</a:t>
            </a:r>
            <a:r>
              <a:rPr lang="en-US" sz="1800" b="0" strike="noStrike" spc="-1" dirty="0">
                <a:latin typeface="Calibri"/>
              </a:rPr>
              <a:t>  0.3-1.5 /1000     (K: 3.5/1000/</a:t>
            </a:r>
            <a:r>
              <a:rPr lang="en-US" sz="1800" b="0" strike="noStrike" spc="-1" dirty="0" err="1">
                <a:latin typeface="Calibri"/>
              </a:rPr>
              <a:t>yıl</a:t>
            </a:r>
            <a:r>
              <a:rPr lang="en-US" sz="1800" b="0" strike="noStrike" spc="-1" dirty="0">
                <a:latin typeface="Calibri"/>
              </a:rPr>
              <a:t>	E:0.8/1000/</a:t>
            </a:r>
            <a:r>
              <a:rPr lang="en-US" sz="1800" b="0" strike="noStrike" spc="-1" dirty="0" err="1">
                <a:latin typeface="Calibri"/>
              </a:rPr>
              <a:t>yıl</a:t>
            </a:r>
            <a:r>
              <a:rPr lang="en-US" sz="1800" b="0" strike="noStrike" spc="-1" dirty="0">
                <a:latin typeface="Calibri"/>
              </a:rPr>
              <a:t>)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Yaşla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birlikte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prevelansı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artar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İyot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yeterli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bölgelerde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hipotiroidinin</a:t>
            </a:r>
            <a:r>
              <a:rPr lang="en-US" sz="1800" b="0" strike="noStrike" spc="-1" dirty="0">
                <a:latin typeface="Calibri"/>
              </a:rPr>
              <a:t> en </a:t>
            </a:r>
            <a:r>
              <a:rPr lang="en-US" sz="1800" b="0" strike="noStrike" spc="-1" dirty="0" err="1">
                <a:latin typeface="Calibri"/>
              </a:rPr>
              <a:t>sık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nedeni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</p:txBody>
      </p:sp>
      <p:sp>
        <p:nvSpPr>
          <p:cNvPr id="571" name="CustomShape 3"/>
          <p:cNvSpPr/>
          <p:nvPr/>
        </p:nvSpPr>
        <p:spPr>
          <a:xfrm>
            <a:off x="6865200" y="4617360"/>
            <a:ext cx="165312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Nutrients2023,15, 3174</a:t>
            </a:r>
            <a:endParaRPr lang="tr-TR" sz="1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TextShape 1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u="sng" strike="noStrike" spc="-1">
                <a:solidFill>
                  <a:srgbClr val="000000"/>
                </a:solidFill>
                <a:uFillTx/>
                <a:latin typeface="Calibri"/>
              </a:rPr>
              <a:t>Patogenez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TextShape 2"/>
          <p:cNvSpPr txBox="1"/>
          <p:nvPr/>
        </p:nvSpPr>
        <p:spPr>
          <a:xfrm>
            <a:off x="457200" y="1203480"/>
            <a:ext cx="8228520" cy="3144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286110" indent="-28575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Genetik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nedenler</a:t>
            </a:r>
            <a:r>
              <a:rPr lang="en-US" sz="1800" b="0" strike="noStrike" spc="-1" dirty="0">
                <a:latin typeface="Wingdings"/>
              </a:rPr>
              <a:t></a:t>
            </a:r>
            <a:r>
              <a:rPr lang="en-US" sz="1800" b="0" strike="noStrike" spc="-1" dirty="0">
                <a:latin typeface="Calibri"/>
              </a:rPr>
              <a:t> HLA class I and </a:t>
            </a:r>
            <a:r>
              <a:rPr lang="en-US" spc="-1" dirty="0">
                <a:latin typeface="Calibri"/>
              </a:rPr>
              <a:t>II( HLADR3 ve 5</a:t>
            </a:r>
            <a:r>
              <a:rPr lang="en-US" spc="-1" dirty="0" smtClean="0">
                <a:latin typeface="Calibri"/>
              </a:rPr>
              <a:t>)</a:t>
            </a:r>
            <a:r>
              <a:rPr lang="en-US" sz="1800" b="0" strike="noStrike" spc="-1" dirty="0" smtClean="0">
                <a:latin typeface="Calibri"/>
              </a:rPr>
              <a:t>, </a:t>
            </a:r>
            <a:r>
              <a:rPr lang="en-US" sz="1800" b="0" strike="noStrike" spc="-1" dirty="0">
                <a:latin typeface="Calibri"/>
              </a:rPr>
              <a:t>CTLA4,PD1</a:t>
            </a:r>
            <a:r>
              <a:rPr lang="en-US" sz="1800" b="0" strike="noStrike" spc="-1" dirty="0" smtClean="0">
                <a:latin typeface="Calibri"/>
              </a:rPr>
              <a:t>,</a:t>
            </a:r>
          </a:p>
          <a:p>
            <a:pPr marL="360">
              <a:lnSpc>
                <a:spcPct val="150000"/>
              </a:lnSpc>
              <a:buClr>
                <a:srgbClr val="000000"/>
              </a:buClr>
            </a:pPr>
            <a:r>
              <a:rPr lang="en-US" spc="-1" dirty="0">
                <a:latin typeface="Calibri"/>
              </a:rPr>
              <a:t>	</a:t>
            </a:r>
            <a:r>
              <a:rPr lang="en-US" spc="-1" dirty="0" smtClean="0">
                <a:latin typeface="Calibri"/>
              </a:rPr>
              <a:t>			      </a:t>
            </a:r>
            <a:r>
              <a:rPr lang="en-US" sz="1800" b="0" strike="noStrike" spc="-1" dirty="0" smtClean="0">
                <a:latin typeface="Calibri"/>
              </a:rPr>
              <a:t>Tiroid </a:t>
            </a:r>
            <a:r>
              <a:rPr lang="en-US" sz="1800" b="0" strike="noStrike" spc="-1" dirty="0" err="1" smtClean="0">
                <a:latin typeface="Calibri"/>
              </a:rPr>
              <a:t>sps</a:t>
            </a:r>
            <a:r>
              <a:rPr lang="en-US" sz="1800" b="0" strike="noStrike" spc="-1" dirty="0" smtClean="0">
                <a:latin typeface="Calibri"/>
              </a:rPr>
              <a:t> </a:t>
            </a:r>
            <a:r>
              <a:rPr lang="en-US" sz="1800" b="0" strike="noStrike" spc="-1" dirty="0" err="1" smtClean="0">
                <a:latin typeface="Calibri"/>
              </a:rPr>
              <a:t>genler</a:t>
            </a:r>
            <a:r>
              <a:rPr lang="en-US" spc="-1" dirty="0">
                <a:latin typeface="Calibri"/>
              </a:rPr>
              <a:t> </a:t>
            </a:r>
            <a:r>
              <a:rPr lang="en-US" spc="-1" dirty="0" smtClean="0">
                <a:latin typeface="Calibri"/>
              </a:rPr>
              <a:t>(TSHR</a:t>
            </a:r>
            <a:r>
              <a:rPr lang="en-US" spc="-1" dirty="0">
                <a:latin typeface="Calibri"/>
              </a:rPr>
              <a:t>, </a:t>
            </a:r>
            <a:r>
              <a:rPr lang="en-US" spc="-1" dirty="0" err="1">
                <a:latin typeface="Calibri"/>
              </a:rPr>
              <a:t>Tg</a:t>
            </a:r>
            <a:r>
              <a:rPr lang="en-US" spc="-1" dirty="0">
                <a:latin typeface="Calibri"/>
              </a:rPr>
              <a:t> ve </a:t>
            </a:r>
            <a:r>
              <a:rPr lang="en-US" spc="-1" dirty="0" smtClean="0">
                <a:latin typeface="Calibri"/>
              </a:rPr>
              <a:t>TPO)</a:t>
            </a:r>
            <a:endParaRPr lang="en-US" spc="-1" dirty="0">
              <a:latin typeface="Calibri"/>
            </a:endParaRPr>
          </a:p>
          <a:p>
            <a:pPr marL="286110" indent="-28575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 smtClean="0">
                <a:latin typeface="Calibri"/>
              </a:rPr>
              <a:t>Epigenetik</a:t>
            </a:r>
            <a:r>
              <a:rPr lang="en-US" sz="1800" b="0" strike="noStrike" spc="-1" dirty="0" smtClean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nedenler</a:t>
            </a:r>
            <a:r>
              <a:rPr lang="en-US" sz="1800" b="0" strike="noStrike" spc="-1" dirty="0" err="1">
                <a:latin typeface="Wingdings"/>
              </a:rPr>
              <a:t></a:t>
            </a:r>
            <a:r>
              <a:rPr lang="en-US" sz="1800" b="0" strike="noStrike" spc="-1" dirty="0" err="1">
                <a:latin typeface="Calibri"/>
              </a:rPr>
              <a:t>DNA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 smtClean="0">
                <a:latin typeface="Calibri"/>
              </a:rPr>
              <a:t>metilasyonu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z="1800" b="0" strike="noStrike" spc="-1" dirty="0" err="1">
                <a:latin typeface="Calibri"/>
              </a:rPr>
              <a:t>miRNA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ekspresyonu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Enfeksiyöz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nedenler</a:t>
            </a:r>
            <a:r>
              <a:rPr lang="en-US" sz="1800" b="0" strike="noStrike" spc="-1" dirty="0" err="1">
                <a:latin typeface="Wingdings"/>
              </a:rPr>
              <a:t></a:t>
            </a:r>
            <a:r>
              <a:rPr lang="en-US" sz="1800" b="0" strike="noStrike" spc="-1" dirty="0" err="1">
                <a:latin typeface="Calibri"/>
              </a:rPr>
              <a:t>H.Pylori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z="1800" b="0" strike="noStrike" spc="-1" dirty="0" smtClean="0">
                <a:latin typeface="Calibri"/>
              </a:rPr>
              <a:t>HCV</a:t>
            </a:r>
            <a:r>
              <a:rPr lang="en-US" sz="1800" b="0" strike="noStrike" spc="-1" dirty="0">
                <a:latin typeface="Calibri"/>
              </a:rPr>
              <a:t>, HIV, SARS-CoV-2, Y. </a:t>
            </a:r>
            <a:r>
              <a:rPr lang="en-US" sz="1800" b="0" strike="noStrike" spc="-1" dirty="0" err="1">
                <a:latin typeface="Calibri"/>
              </a:rPr>
              <a:t>enterocolitica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z="1800" b="0" strike="noStrike" spc="-1" dirty="0" err="1">
                <a:latin typeface="Calibri"/>
              </a:rPr>
              <a:t>mikrobiyata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Nutrisyonel</a:t>
            </a:r>
            <a:r>
              <a:rPr lang="en-US" sz="1800" b="0" strike="noStrike" spc="-1" dirty="0" err="1">
                <a:latin typeface="Wingdings"/>
              </a:rPr>
              <a:t></a:t>
            </a:r>
            <a:r>
              <a:rPr lang="en-US" sz="1800" b="0" strike="noStrike" spc="-1" dirty="0" err="1">
                <a:latin typeface="Calibri"/>
              </a:rPr>
              <a:t>Fe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eksikliğ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pc="-1" dirty="0" err="1">
                <a:latin typeface="Calibri"/>
              </a:rPr>
              <a:t>i</a:t>
            </a:r>
            <a:r>
              <a:rPr lang="en-US" sz="1800" b="0" strike="noStrike" spc="-1" dirty="0" err="1" smtClean="0">
                <a:latin typeface="Calibri"/>
              </a:rPr>
              <a:t>yot</a:t>
            </a:r>
            <a:r>
              <a:rPr lang="en-US" sz="1800" b="0" strike="noStrike" spc="-1" dirty="0" smtClean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fazlalığı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pc="-1" dirty="0" err="1">
                <a:latin typeface="Calibri"/>
              </a:rPr>
              <a:t>s</a:t>
            </a:r>
            <a:r>
              <a:rPr lang="en-US" sz="1800" b="0" strike="noStrike" spc="-1" dirty="0" err="1" smtClean="0">
                <a:latin typeface="Calibri"/>
              </a:rPr>
              <a:t>elenyum</a:t>
            </a:r>
            <a:r>
              <a:rPr lang="en-US" sz="1800" b="0" strike="noStrike" spc="-1" dirty="0" smtClean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eksikliğ</a:t>
            </a:r>
            <a:r>
              <a:rPr lang="en-US" sz="1800" b="0" strike="noStrike" spc="-1" dirty="0">
                <a:latin typeface="Calibri"/>
              </a:rPr>
              <a:t>, D </a:t>
            </a:r>
            <a:r>
              <a:rPr lang="en-US" sz="1800" b="0" strike="noStrike" spc="-1" dirty="0" err="1">
                <a:latin typeface="Calibri"/>
              </a:rPr>
              <a:t>vit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eksikliğ</a:t>
            </a:r>
            <a:r>
              <a:rPr lang="en-US" sz="1800" b="0" strike="noStrike" spc="-1" dirty="0">
                <a:latin typeface="Calibri"/>
              </a:rPr>
              <a:t>, gluten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latin typeface="Calibri"/>
              </a:rPr>
              <a:t>Non-</a:t>
            </a:r>
            <a:r>
              <a:rPr lang="en-US" sz="1800" b="0" strike="noStrike" spc="-1" dirty="0" err="1">
                <a:latin typeface="Calibri"/>
              </a:rPr>
              <a:t>genetik</a:t>
            </a:r>
            <a:r>
              <a:rPr lang="en-US" sz="1800" b="0" strike="noStrike" spc="-1" dirty="0">
                <a:latin typeface="Calibri"/>
              </a:rPr>
              <a:t> non-</a:t>
            </a:r>
            <a:r>
              <a:rPr lang="en-US" sz="1800" b="0" strike="noStrike" spc="-1" dirty="0" err="1">
                <a:latin typeface="Calibri"/>
              </a:rPr>
              <a:t>nutrisyonel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sebepler</a:t>
            </a:r>
            <a:r>
              <a:rPr lang="en-US" sz="1800" b="0" strike="noStrike" spc="-1" dirty="0" err="1">
                <a:latin typeface="Wingdings"/>
              </a:rPr>
              <a:t></a:t>
            </a:r>
            <a:r>
              <a:rPr lang="en-US" sz="1800" b="0" strike="noStrike" spc="-1" dirty="0" err="1">
                <a:latin typeface="Calibri"/>
              </a:rPr>
              <a:t>Endokrin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bozucular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z="1800" b="0" strike="noStrike" spc="-1" dirty="0" err="1">
                <a:latin typeface="Calibri"/>
              </a:rPr>
              <a:t>sigara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z="1800" b="0" strike="noStrike" spc="-1" dirty="0" err="1">
                <a:latin typeface="Calibri"/>
              </a:rPr>
              <a:t>alkol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z="1800" b="0" strike="noStrike" spc="-1" dirty="0" err="1">
                <a:latin typeface="Calibri"/>
              </a:rPr>
              <a:t>stres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z="1800" b="0" strike="noStrike" spc="-1" dirty="0" err="1">
                <a:latin typeface="Calibri"/>
              </a:rPr>
              <a:t>ilaçlar</a:t>
            </a:r>
            <a:endParaRPr lang="tr-TR" sz="1800" b="0" strike="noStrike" spc="-1" dirty="0">
              <a:latin typeface="Arial"/>
            </a:endParaRPr>
          </a:p>
        </p:txBody>
      </p:sp>
      <p:sp>
        <p:nvSpPr>
          <p:cNvPr id="574" name="CustomShape 3"/>
          <p:cNvSpPr/>
          <p:nvPr/>
        </p:nvSpPr>
        <p:spPr>
          <a:xfrm>
            <a:off x="6882480" y="4580640"/>
            <a:ext cx="1317232" cy="275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Cells 2023,12</a:t>
            </a:r>
            <a:r>
              <a:rPr lang="en-US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918</a:t>
            </a:r>
            <a:endParaRPr lang="tr-TR" sz="1200" b="0" strike="noStrike" spc="-1" dirty="0"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480" y="365590"/>
            <a:ext cx="2156791" cy="18050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Picture 4"/>
          <p:cNvPicPr/>
          <p:nvPr/>
        </p:nvPicPr>
        <p:blipFill>
          <a:blip r:embed="rId2"/>
          <a:stretch/>
        </p:blipFill>
        <p:spPr>
          <a:xfrm>
            <a:off x="3548520" y="168120"/>
            <a:ext cx="5374440" cy="4734720"/>
          </a:xfrm>
          <a:prstGeom prst="rect">
            <a:avLst/>
          </a:prstGeom>
          <a:ln>
            <a:noFill/>
          </a:ln>
        </p:spPr>
      </p:pic>
      <p:sp>
        <p:nvSpPr>
          <p:cNvPr id="576" name="CustomShape 1"/>
          <p:cNvSpPr/>
          <p:nvPr/>
        </p:nvSpPr>
        <p:spPr>
          <a:xfrm>
            <a:off x="111960" y="1015920"/>
            <a:ext cx="3295800" cy="3057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İmmun disregülasyon, </a:t>
            </a:r>
            <a:endParaRPr lang="tr-TR" sz="15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Self tolerans kaybı,</a:t>
            </a:r>
            <a:endParaRPr lang="tr-TR" sz="15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Artan B ve T hücre aktivitesi,</a:t>
            </a:r>
            <a:endParaRPr lang="tr-TR" sz="15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Treg hücreleri tarafından düzenlenen lenfosit fonksiyon regülasyonunun bozulması</a:t>
            </a:r>
            <a:endParaRPr lang="tr-TR" sz="15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Sitokin dengesinde inflamatuar ve proinflamatuar sitokin üretimi lehine değişiklikler</a:t>
            </a:r>
            <a:endParaRPr lang="tr-TR" sz="15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5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5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5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500" b="0" strike="noStrike" spc="-1">
                <a:solidFill>
                  <a:srgbClr val="000000"/>
                </a:solidFill>
                <a:latin typeface="Calibri"/>
                <a:ea typeface="DejaVu Sans"/>
              </a:rPr>
              <a:t>Kronik inflamasyona ve doku hasarı</a:t>
            </a:r>
            <a:endParaRPr lang="tr-TR" sz="1500" b="0" strike="noStrike" spc="-1">
              <a:latin typeface="Arial"/>
            </a:endParaRPr>
          </a:p>
        </p:txBody>
      </p:sp>
      <p:sp>
        <p:nvSpPr>
          <p:cNvPr id="577" name="CustomShape 2"/>
          <p:cNvSpPr/>
          <p:nvPr/>
        </p:nvSpPr>
        <p:spPr>
          <a:xfrm>
            <a:off x="1596600" y="3352680"/>
            <a:ext cx="232920" cy="354600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>
            <a:solidFill>
              <a:srgbClr val="4A7EBB"/>
            </a:solidFill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" name="CustomShape 3"/>
          <p:cNvSpPr/>
          <p:nvPr/>
        </p:nvSpPr>
        <p:spPr>
          <a:xfrm>
            <a:off x="5481360" y="4794840"/>
            <a:ext cx="333072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000000"/>
                </a:solidFill>
                <a:latin typeface="Calibri"/>
                <a:ea typeface="DejaVu Sans"/>
              </a:rPr>
              <a:t>AUTOIMMUNITY From Bench to Bedside </a:t>
            </a:r>
            <a:endParaRPr lang="tr-TR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000000"/>
                </a:solidFill>
                <a:latin typeface="Calibri"/>
                <a:ea typeface="DejaVu Sans"/>
              </a:rPr>
              <a:t>Thyroid disease and autoimmune diseases. Chapter 30</a:t>
            </a:r>
            <a:endParaRPr lang="tr-TR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Picture 3"/>
          <p:cNvPicPr/>
          <p:nvPr/>
        </p:nvPicPr>
        <p:blipFill>
          <a:blip r:embed="rId2"/>
          <a:stretch/>
        </p:blipFill>
        <p:spPr>
          <a:xfrm>
            <a:off x="0" y="50760"/>
            <a:ext cx="9143640" cy="5032080"/>
          </a:xfrm>
          <a:prstGeom prst="rect">
            <a:avLst/>
          </a:prstGeom>
          <a:ln>
            <a:noFill/>
          </a:ln>
        </p:spPr>
      </p:pic>
      <p:sp>
        <p:nvSpPr>
          <p:cNvPr id="580" name="CustomShape 1"/>
          <p:cNvSpPr/>
          <p:nvPr/>
        </p:nvSpPr>
        <p:spPr>
          <a:xfrm>
            <a:off x="345960" y="4613400"/>
            <a:ext cx="138960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baseline="30000">
                <a:solidFill>
                  <a:srgbClr val="000000"/>
                </a:solidFill>
                <a:latin typeface="Arial"/>
                <a:ea typeface="DejaVu Sans"/>
              </a:rPr>
              <a:t>Cells 2023, 12, 918. </a:t>
            </a:r>
            <a:endParaRPr lang="tr-TR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Picture 3"/>
          <p:cNvPicPr/>
          <p:nvPr/>
        </p:nvPicPr>
        <p:blipFill>
          <a:blip r:embed="rId2"/>
          <a:stretch/>
        </p:blipFill>
        <p:spPr>
          <a:xfrm>
            <a:off x="0" y="67320"/>
            <a:ext cx="4759560" cy="4964040"/>
          </a:xfrm>
          <a:prstGeom prst="rect">
            <a:avLst/>
          </a:prstGeom>
          <a:ln>
            <a:noFill/>
          </a:ln>
        </p:spPr>
      </p:pic>
      <p:pic>
        <p:nvPicPr>
          <p:cNvPr id="582" name="Picture 5"/>
          <p:cNvPicPr/>
          <p:nvPr/>
        </p:nvPicPr>
        <p:blipFill>
          <a:blip r:embed="rId3"/>
          <a:stretch/>
        </p:blipFill>
        <p:spPr>
          <a:xfrm>
            <a:off x="5019840" y="0"/>
            <a:ext cx="3827520" cy="5143320"/>
          </a:xfrm>
          <a:prstGeom prst="rect">
            <a:avLst/>
          </a:prstGeom>
          <a:ln>
            <a:noFill/>
          </a:ln>
        </p:spPr>
      </p:pic>
      <p:pic>
        <p:nvPicPr>
          <p:cNvPr id="583" name="Picture 6"/>
          <p:cNvPicPr/>
          <p:nvPr/>
        </p:nvPicPr>
        <p:blipFill>
          <a:blip r:embed="rId4"/>
          <a:stretch/>
        </p:blipFill>
        <p:spPr>
          <a:xfrm>
            <a:off x="1042560" y="879120"/>
            <a:ext cx="5947560" cy="294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Picture 3"/>
          <p:cNvPicPr/>
          <p:nvPr/>
        </p:nvPicPr>
        <p:blipFill>
          <a:blip r:embed="rId2"/>
          <a:stretch/>
        </p:blipFill>
        <p:spPr>
          <a:xfrm>
            <a:off x="365760" y="977760"/>
            <a:ext cx="8478000" cy="2946960"/>
          </a:xfrm>
          <a:prstGeom prst="rect">
            <a:avLst/>
          </a:prstGeom>
          <a:ln>
            <a:noFill/>
          </a:ln>
        </p:spPr>
      </p:pic>
      <p:sp>
        <p:nvSpPr>
          <p:cNvPr id="585" name="CustomShape 1"/>
          <p:cNvSpPr/>
          <p:nvPr/>
        </p:nvSpPr>
        <p:spPr>
          <a:xfrm>
            <a:off x="269280" y="1443240"/>
            <a:ext cx="952200" cy="365400"/>
          </a:xfrm>
          <a:prstGeom prst="rect">
            <a:avLst/>
          </a:prstGeom>
          <a:noFill/>
          <a:ln w="15840">
            <a:solidFill>
              <a:srgbClr val="FF0000"/>
            </a:solidFill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" name="CustomShape 2"/>
          <p:cNvSpPr/>
          <p:nvPr/>
        </p:nvSpPr>
        <p:spPr>
          <a:xfrm>
            <a:off x="269280" y="1998000"/>
            <a:ext cx="952200" cy="365400"/>
          </a:xfrm>
          <a:prstGeom prst="rect">
            <a:avLst/>
          </a:prstGeom>
          <a:noFill/>
          <a:ln w="15840">
            <a:solidFill>
              <a:srgbClr val="FF0000"/>
            </a:solidFill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TextShape 1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en-US" sz="2000" b="0" u="sng" strike="noStrike" spc="-1" dirty="0" err="1" smtClean="0">
                <a:solidFill>
                  <a:srgbClr val="000000"/>
                </a:solidFill>
                <a:latin typeface="Calibri"/>
                <a:cs typeface="Calibri"/>
              </a:rPr>
              <a:t>Otoantikorlar</a:t>
            </a:r>
            <a:r>
              <a:rPr lang="en-US" sz="2000" b="0" u="sng" strike="noStrike" spc="-1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endParaRPr lang="en-US" sz="2000" b="0" u="sng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88" name="TextShape 2"/>
          <p:cNvSpPr txBox="1"/>
          <p:nvPr/>
        </p:nvSpPr>
        <p:spPr>
          <a:xfrm>
            <a:off x="457200" y="1203480"/>
            <a:ext cx="8228520" cy="3471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TPOAb</a:t>
            </a:r>
            <a:r>
              <a:rPr lang="en-US" sz="1800" b="0" strike="noStrike" spc="-1" dirty="0">
                <a:latin typeface="Calibri"/>
              </a:rPr>
              <a:t> ve </a:t>
            </a:r>
            <a:r>
              <a:rPr lang="en-US" sz="1800" b="0" strike="noStrike" spc="-1" dirty="0" err="1">
                <a:latin typeface="Calibri"/>
              </a:rPr>
              <a:t>TgAb</a:t>
            </a:r>
            <a:r>
              <a:rPr lang="en-US" sz="1800" b="0" strike="noStrike" spc="-1" dirty="0">
                <a:latin typeface="Calibri"/>
              </a:rPr>
              <a:t>, en </a:t>
            </a:r>
            <a:r>
              <a:rPr lang="en-US" sz="1800" b="0" strike="noStrike" spc="-1" dirty="0" err="1">
                <a:latin typeface="Calibri"/>
              </a:rPr>
              <a:t>sık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görülen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tiroid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otoantikorlarıdır</a:t>
            </a:r>
            <a:r>
              <a:rPr lang="en-US" sz="1800" b="0" strike="noStrike" spc="-1" dirty="0">
                <a:latin typeface="Calibri"/>
              </a:rPr>
              <a:t> ve </a:t>
            </a:r>
            <a:r>
              <a:rPr lang="en-US" sz="1800" b="0" strike="noStrike" spc="-1" dirty="0" err="1">
                <a:latin typeface="Calibri"/>
              </a:rPr>
              <a:t>tirositlere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karşı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kompleman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aracılı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sitotoksisite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ile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ilişkilidir</a:t>
            </a:r>
            <a:r>
              <a:rPr lang="en-US" sz="1800" b="0" strike="noStrike" spc="-1" dirty="0">
                <a:latin typeface="Calibri"/>
              </a:rPr>
              <a:t> 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Otoantikorların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yokluğu</a:t>
            </a:r>
            <a:r>
              <a:rPr lang="en-US" sz="1800" b="0" strike="noStrike" spc="-1" dirty="0">
                <a:latin typeface="Calibri"/>
              </a:rPr>
              <a:t> HT </a:t>
            </a:r>
            <a:r>
              <a:rPr lang="en-US" sz="1800" b="0" strike="noStrike" spc="-1" dirty="0" err="1">
                <a:latin typeface="Calibri"/>
              </a:rPr>
              <a:t>teşhisini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dışlayabilir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latin typeface="Calibri"/>
              </a:rPr>
              <a:t>Sodyum</a:t>
            </a:r>
            <a:r>
              <a:rPr lang="en-US" sz="1800" b="0" strike="noStrike" spc="-1" dirty="0">
                <a:latin typeface="Calibri"/>
              </a:rPr>
              <a:t>/</a:t>
            </a:r>
            <a:r>
              <a:rPr lang="en-US" sz="1800" b="0" strike="noStrike" spc="-1" dirty="0" err="1">
                <a:latin typeface="Calibri"/>
              </a:rPr>
              <a:t>iyot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 smtClean="0">
                <a:latin typeface="Calibri"/>
              </a:rPr>
              <a:t>simporter</a:t>
            </a:r>
            <a:r>
              <a:rPr lang="en-US" sz="1800" b="0" strike="noStrike" spc="-1" dirty="0" smtClean="0">
                <a:latin typeface="Calibri"/>
              </a:rPr>
              <a:t> (</a:t>
            </a:r>
            <a:r>
              <a:rPr lang="en-US" sz="1800" b="0" strike="noStrike" spc="-1" dirty="0">
                <a:latin typeface="Calibri"/>
              </a:rPr>
              <a:t>NIS) ve </a:t>
            </a:r>
            <a:r>
              <a:rPr lang="en-US" sz="1800" b="0" strike="noStrike" spc="-1" dirty="0" err="1">
                <a:latin typeface="Calibri"/>
              </a:rPr>
              <a:t>pendrine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karşı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olanlar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gibi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başka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otoantikorlar</a:t>
            </a:r>
            <a:r>
              <a:rPr lang="en-US" sz="1800" b="0" strike="noStrike" spc="-1" dirty="0">
                <a:latin typeface="Calibri"/>
              </a:rPr>
              <a:t> da </a:t>
            </a:r>
            <a:r>
              <a:rPr lang="en-US" sz="1800" b="0" strike="noStrike" spc="-1" dirty="0" err="1">
                <a:latin typeface="Calibri"/>
              </a:rPr>
              <a:t>vardır</a:t>
            </a:r>
            <a:r>
              <a:rPr lang="en-US" sz="1800" b="0" strike="noStrike" spc="-1" dirty="0">
                <a:latin typeface="Calibri"/>
              </a:rPr>
              <a:t>, </a:t>
            </a:r>
            <a:r>
              <a:rPr lang="en-US" sz="1800" b="0" strike="noStrike" spc="-1" dirty="0" err="1">
                <a:latin typeface="Calibri"/>
              </a:rPr>
              <a:t>ancak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bunların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klinik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kullanımı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sınırlıdır</a:t>
            </a:r>
            <a:r>
              <a:rPr lang="en-US" sz="1800" b="0" strike="noStrike" spc="-1" dirty="0">
                <a:latin typeface="Calibri"/>
              </a:rPr>
              <a:t> </a:t>
            </a:r>
            <a:endParaRPr lang="tr-TR" sz="18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latin typeface="Calibri"/>
              </a:rPr>
              <a:t>Klinik ve lab. </a:t>
            </a:r>
            <a:r>
              <a:rPr lang="en-US" sz="1800" b="0" strike="noStrike" spc="-1" dirty="0" err="1">
                <a:latin typeface="Calibri"/>
              </a:rPr>
              <a:t>olarak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ötiroid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bireylede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Ab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varlığı</a:t>
            </a:r>
            <a:r>
              <a:rPr lang="en-US" sz="1800" b="0" strike="noStrike" spc="-1" dirty="0">
                <a:latin typeface="Calibri"/>
              </a:rPr>
              <a:t>, HT </a:t>
            </a:r>
            <a:r>
              <a:rPr lang="en-US" sz="1800" b="0" strike="noStrike" spc="-1" dirty="0" err="1" smtClean="0">
                <a:latin typeface="Calibri"/>
              </a:rPr>
              <a:t>hipotiroidi</a:t>
            </a:r>
            <a:r>
              <a:rPr lang="en-US" sz="1800" b="0" strike="noStrike" spc="-1" smtClean="0">
                <a:latin typeface="Calibri"/>
              </a:rPr>
              <a:t> gelişme</a:t>
            </a:r>
            <a:r>
              <a:rPr lang="en-US" sz="1800" b="0" strike="noStrike" spc="-1" dirty="0" smtClean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riskinin</a:t>
            </a:r>
            <a:r>
              <a:rPr lang="en-US" sz="1800" b="0" strike="noStrike" spc="-1" dirty="0">
                <a:latin typeface="Calibri"/>
              </a:rPr>
              <a:t> daha yüksek </a:t>
            </a:r>
            <a:r>
              <a:rPr lang="en-US" sz="1800" b="0" strike="noStrike" spc="-1" dirty="0" err="1">
                <a:latin typeface="Calibri"/>
              </a:rPr>
              <a:t>olmasıyla</a:t>
            </a:r>
            <a:r>
              <a:rPr lang="en-US" sz="1800" b="0" strike="noStrike" spc="-1" dirty="0">
                <a:latin typeface="Calibri"/>
              </a:rPr>
              <a:t> </a:t>
            </a:r>
            <a:r>
              <a:rPr lang="en-US" sz="1800" b="0" strike="noStrike" spc="-1" dirty="0" err="1">
                <a:latin typeface="Calibri"/>
              </a:rPr>
              <a:t>ilişkilendirilmiştir</a:t>
            </a:r>
            <a:endParaRPr lang="tr-TR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TextShape 1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Klinik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2181442519"/>
              </p:ext>
            </p:extLst>
          </p:nvPr>
        </p:nvGraphicFramePr>
        <p:xfrm>
          <a:off x="1523880" y="539640"/>
          <a:ext cx="6288120" cy="4063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/>
          <p:nvPr/>
        </p:nvPicPr>
        <p:blipFill>
          <a:blip r:embed="rId7"/>
          <a:stretch/>
        </p:blipFill>
        <p:spPr>
          <a:xfrm>
            <a:off x="5869094" y="3113822"/>
            <a:ext cx="1866564" cy="135983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Picture 3"/>
          <p:cNvPicPr/>
          <p:nvPr/>
        </p:nvPicPr>
        <p:blipFill>
          <a:blip r:embed="rId2"/>
          <a:stretch/>
        </p:blipFill>
        <p:spPr>
          <a:xfrm>
            <a:off x="1155600" y="0"/>
            <a:ext cx="6819840" cy="5143320"/>
          </a:xfrm>
          <a:prstGeom prst="rect">
            <a:avLst/>
          </a:prstGeom>
          <a:ln>
            <a:noFill/>
          </a:ln>
        </p:spPr>
      </p:pic>
      <p:sp>
        <p:nvSpPr>
          <p:cNvPr id="591" name="CustomShape 1"/>
          <p:cNvSpPr/>
          <p:nvPr/>
        </p:nvSpPr>
        <p:spPr>
          <a:xfrm>
            <a:off x="7416000" y="4183200"/>
            <a:ext cx="1635120" cy="455400"/>
          </a:xfrm>
          <a:prstGeom prst="rect">
            <a:avLst/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2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Wien Med Wochenschr</a:t>
            </a:r>
            <a:endParaRPr lang="tr-TR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 (2023) 173:41–53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592" name="CustomShape 2"/>
          <p:cNvSpPr/>
          <p:nvPr/>
        </p:nvSpPr>
        <p:spPr>
          <a:xfrm>
            <a:off x="2790360" y="1789560"/>
            <a:ext cx="3521160" cy="3261240"/>
          </a:xfrm>
          <a:prstGeom prst="rect">
            <a:avLst/>
          </a:prstGeom>
          <a:noFill/>
          <a:ln w="19080">
            <a:solidFill>
              <a:srgbClr val="FF0000"/>
            </a:solidFill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CustomShape 1"/>
          <p:cNvSpPr/>
          <p:nvPr/>
        </p:nvSpPr>
        <p:spPr>
          <a:xfrm>
            <a:off x="457200" y="205920"/>
            <a:ext cx="8228160" cy="85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tr-TR" sz="4400" b="0" strike="noStrike" spc="-1">
              <a:latin typeface="Arial"/>
            </a:endParaRPr>
          </a:p>
        </p:txBody>
      </p:sp>
      <p:sp>
        <p:nvSpPr>
          <p:cNvPr id="594" name="CustomShape 2"/>
          <p:cNvSpPr/>
          <p:nvPr/>
        </p:nvSpPr>
        <p:spPr>
          <a:xfrm>
            <a:off x="457200" y="1200240"/>
            <a:ext cx="8228160" cy="339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31 y K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Şikayet: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Boyunda şişlik, kızarıklık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Hikaye: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1 hafta önce dış merkezde TİİAB yapıldıktan sonra boyunda şişlik, kızarıklık gelişen hasta acil servise başvurdu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FM: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Boyunda orta hatta 2x2 cm palpasyonla </a:t>
            </a:r>
            <a:r>
              <a:rPr lang="tr-TR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ağrılı kitle lezyonu, ciltte kızarıklık ve ısı artışı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tr-TR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Boyun USG: Tiroid sol lobu dolduran 42x32 mm yoğun içerikli septasyon izlenen lezyon</a:t>
            </a:r>
            <a:endParaRPr lang="tr-TR" sz="1800" b="0" strike="noStrike" spc="-1">
              <a:latin typeface="Arial"/>
            </a:endParaRPr>
          </a:p>
          <a:p>
            <a:pPr>
              <a:lnSpc>
                <a:spcPct val="13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		</a:t>
            </a:r>
            <a:r>
              <a:rPr lang="en-US" sz="1800" b="0" strike="noStrike" spc="-1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KBB </a:t>
            </a:r>
            <a:r>
              <a:rPr lang="tr-TR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tarafından yatırıldı</a:t>
            </a:r>
            <a:endParaRPr lang="tr-TR" sz="1800" b="0" strike="noStrike" spc="-1">
              <a:latin typeface="Arial"/>
            </a:endParaRPr>
          </a:p>
          <a:p>
            <a:pPr>
              <a:lnSpc>
                <a:spcPct val="15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</p:txBody>
      </p:sp>
      <p:sp>
        <p:nvSpPr>
          <p:cNvPr id="595" name="CustomShape 3"/>
          <p:cNvSpPr/>
          <p:nvPr/>
        </p:nvSpPr>
        <p:spPr>
          <a:xfrm>
            <a:off x="457200" y="213840"/>
            <a:ext cx="8228160" cy="8560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Olgu 4</a:t>
            </a: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CustomShape 1"/>
          <p:cNvSpPr/>
          <p:nvPr/>
        </p:nvSpPr>
        <p:spPr>
          <a:xfrm>
            <a:off x="457200" y="1200240"/>
            <a:ext cx="8228160" cy="339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</p:txBody>
      </p:sp>
      <p:graphicFrame>
        <p:nvGraphicFramePr>
          <p:cNvPr id="597" name="Table 2"/>
          <p:cNvGraphicFramePr/>
          <p:nvPr/>
        </p:nvGraphicFramePr>
        <p:xfrm>
          <a:off x="457200" y="1063800"/>
          <a:ext cx="3937680" cy="2773679"/>
        </p:xfrm>
        <a:graphic>
          <a:graphicData uri="http://schemas.openxmlformats.org/drawingml/2006/table">
            <a:tbl>
              <a:tblPr/>
              <a:tblGrid>
                <a:gridCol w="1968840"/>
                <a:gridCol w="1968840"/>
              </a:tblGrid>
              <a:tr h="349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Tanıda 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4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sT3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(2-4.4 ng/dL)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2.49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4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sT4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(0.9-1.7 ng/dL)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1.47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4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TSH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(0.4-4.2 mIU/L)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0.59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4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CRP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(0-5 mg/dL)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222   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00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Sedimantasyon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(0-20 mm/h)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40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4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BK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(uL)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18640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598" name="CustomShape 3"/>
          <p:cNvSpPr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Laboratuvar </a:t>
            </a:r>
            <a:endParaRPr lang="tr-TR" sz="2400" b="0" strike="noStrike" spc="-1">
              <a:latin typeface="Arial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1081808928"/>
              </p:ext>
            </p:extLst>
          </p:nvPr>
        </p:nvGraphicFramePr>
        <p:xfrm>
          <a:off x="4696200" y="1113120"/>
          <a:ext cx="4340160" cy="284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68" y="769661"/>
            <a:ext cx="3853478" cy="288622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192" y="211036"/>
            <a:ext cx="2903502" cy="23192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192" y="2669078"/>
            <a:ext cx="2841726" cy="243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21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CustomShape 1"/>
          <p:cNvSpPr/>
          <p:nvPr/>
        </p:nvSpPr>
        <p:spPr>
          <a:xfrm>
            <a:off x="457200" y="205920"/>
            <a:ext cx="8228160" cy="856080"/>
          </a:xfrm>
          <a:prstGeom prst="rect">
            <a:avLst/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tr-TR" sz="4400" b="0" strike="noStrike" spc="-1">
              <a:latin typeface="Arial"/>
            </a:endParaRPr>
          </a:p>
        </p:txBody>
      </p:sp>
      <p:sp>
        <p:nvSpPr>
          <p:cNvPr id="603" name="CustomShape 2"/>
          <p:cNvSpPr/>
          <p:nvPr/>
        </p:nvSpPr>
        <p:spPr>
          <a:xfrm>
            <a:off x="457200" y="1200240"/>
            <a:ext cx="8228160" cy="339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5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</p:txBody>
      </p:sp>
      <p:sp>
        <p:nvSpPr>
          <p:cNvPr id="604" name="CustomShape 3"/>
          <p:cNvSpPr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n-US" sz="2400" b="0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Takip</a:t>
            </a:r>
            <a:endParaRPr lang="tr-TR" sz="2400" b="0" strike="noStrike" spc="-1">
              <a:latin typeface="Arial"/>
            </a:endParaRPr>
          </a:p>
        </p:txBody>
      </p:sp>
      <p:sp>
        <p:nvSpPr>
          <p:cNvPr id="605" name="CustomShape 4"/>
          <p:cNvSpPr/>
          <p:nvPr/>
        </p:nvSpPr>
        <p:spPr>
          <a:xfrm>
            <a:off x="457200" y="1203480"/>
            <a:ext cx="8228520" cy="298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35 cc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pürülan-hemorajik</a:t>
            </a:r>
            <a:r>
              <a:rPr lang="en-U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mayi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aspire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edildi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ve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kültüre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gönderildi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Gram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boyama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her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alanda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çok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sayıda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PMNL ve gram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pozitif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kok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görüldü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24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saat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sonra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CRP:165 BK:8250 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Kültürde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üreme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olmadı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8.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gün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kliniğin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düzelmesi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ile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Amoksisilin+klavulonik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asit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2x1000 mg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po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ile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taburcu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edildi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  <a:t/>
            </a:r>
            <a:b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</a:br>
            <a:r>
              <a:rPr lang="en-US" sz="3600" spc="-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lang="en-US" sz="3600" b="0" strike="noStrike" spc="-1" dirty="0" err="1" smtClean="0">
                <a:solidFill>
                  <a:srgbClr val="FF0000"/>
                </a:solidFill>
                <a:latin typeface="Calibri"/>
                <a:cs typeface="Calibri"/>
              </a:rPr>
              <a:t>Akut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3600" spc="-1" dirty="0" err="1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lang="en-US" sz="3600" b="0" strike="noStrike" spc="-1" dirty="0" err="1" smtClean="0">
                <a:solidFill>
                  <a:srgbClr val="FF0000"/>
                </a:solidFill>
                <a:latin typeface="Calibri"/>
                <a:cs typeface="Calibri"/>
              </a:rPr>
              <a:t>iroidit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  <a:t/>
            </a:r>
            <a:b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</a:b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3616522"/>
          </a:xfrm>
        </p:spPr>
        <p:txBody>
          <a:bodyPr/>
          <a:lstStyle/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>
                <a:solidFill>
                  <a:srgbClr val="FF0000"/>
                </a:solidFill>
                <a:latin typeface="Calibri"/>
                <a:cs typeface="Calibri"/>
              </a:rPr>
              <a:t>Enfeksiyöz</a:t>
            </a:r>
            <a:r>
              <a:rPr lang="en-US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alibri"/>
                <a:cs typeface="Calibri"/>
              </a:rPr>
              <a:t>tiroidit</a:t>
            </a:r>
            <a:r>
              <a:rPr lang="en-US" dirty="0" smtClean="0">
                <a:solidFill>
                  <a:srgbClr val="FF0000"/>
                </a:solidFill>
                <a:latin typeface="Calibri"/>
                <a:cs typeface="Calibri"/>
              </a:rPr>
              <a:t> = </a:t>
            </a:r>
            <a:r>
              <a:rPr lang="en-US" dirty="0" err="1" smtClean="0">
                <a:solidFill>
                  <a:srgbClr val="FF0000"/>
                </a:solidFill>
                <a:latin typeface="Calibri"/>
                <a:cs typeface="Calibri"/>
              </a:rPr>
              <a:t>süpüratif</a:t>
            </a:r>
            <a:r>
              <a:rPr lang="en-US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alibri"/>
                <a:cs typeface="Calibri"/>
              </a:rPr>
              <a:t>tiroidit</a:t>
            </a:r>
            <a:r>
              <a:rPr lang="en-US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İmmün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sistemi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baskılanmış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hastada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hematojen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yolla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ulaşan</a:t>
            </a:r>
            <a:r>
              <a:rPr lang="en-US" dirty="0" smtClean="0">
                <a:latin typeface="Calibri"/>
                <a:cs typeface="Calibri"/>
              </a:rPr>
              <a:t> gram </a:t>
            </a:r>
            <a:r>
              <a:rPr lang="en-US" dirty="0" err="1" smtClean="0">
                <a:latin typeface="Calibri"/>
                <a:cs typeface="Calibri"/>
              </a:rPr>
              <a:t>pozitif</a:t>
            </a:r>
            <a:r>
              <a:rPr lang="en-US" dirty="0" smtClean="0">
                <a:latin typeface="Calibri"/>
                <a:cs typeface="Calibri"/>
              </a:rPr>
              <a:t> veya </a:t>
            </a:r>
            <a:r>
              <a:rPr lang="en-US" dirty="0" err="1" smtClean="0">
                <a:latin typeface="Calibri"/>
                <a:cs typeface="Calibri"/>
              </a:rPr>
              <a:t>negatif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mikroorganizmalar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ile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gelişir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Staphylococcus ve Streptococcus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Ateş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titreme</a:t>
            </a:r>
            <a:r>
              <a:rPr lang="en-US" dirty="0" smtClean="0">
                <a:latin typeface="Calibri"/>
                <a:cs typeface="Calibri"/>
              </a:rPr>
              <a:t> ve </a:t>
            </a:r>
            <a:r>
              <a:rPr lang="en-US" dirty="0" err="1" smtClean="0">
                <a:latin typeface="Calibri"/>
                <a:cs typeface="Calibri"/>
              </a:rPr>
              <a:t>tek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taraflı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olan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ani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başlayan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boyun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ağrısı</a:t>
            </a:r>
            <a:r>
              <a:rPr lang="en-US" dirty="0" smtClean="0">
                <a:latin typeface="Calibri"/>
                <a:cs typeface="Calibri"/>
              </a:rPr>
              <a:t> ve </a:t>
            </a:r>
            <a:r>
              <a:rPr lang="en-US" dirty="0" err="1" smtClean="0">
                <a:latin typeface="Calibri"/>
                <a:cs typeface="Calibri"/>
              </a:rPr>
              <a:t>hassasiyet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Çoğu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hastada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boyunda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fluktuasyon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gösterebilen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tek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taraflı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kitle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vardır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ciltte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kızarıklık</a:t>
            </a:r>
            <a:r>
              <a:rPr lang="en-US" dirty="0" smtClean="0">
                <a:latin typeface="Calibri"/>
                <a:cs typeface="Calibri"/>
              </a:rPr>
              <a:t> 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TFT </a:t>
            </a:r>
            <a:r>
              <a:rPr lang="en-US" dirty="0" err="1" smtClean="0">
                <a:latin typeface="Calibri"/>
                <a:cs typeface="Calibri"/>
              </a:rPr>
              <a:t>genellikle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normaldir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Ayırıcı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tanıda</a:t>
            </a:r>
            <a:r>
              <a:rPr lang="en-US" dirty="0" smtClean="0">
                <a:latin typeface="Calibri"/>
                <a:cs typeface="Calibri"/>
              </a:rPr>
              <a:t> SAT </a:t>
            </a:r>
            <a:r>
              <a:rPr lang="en-US" dirty="0" err="1" smtClean="0">
                <a:latin typeface="Calibri"/>
                <a:cs typeface="Calibri"/>
              </a:rPr>
              <a:t>düşünülmelidir</a:t>
            </a:r>
            <a:r>
              <a:rPr lang="en-US" dirty="0" err="1" smtClean="0">
                <a:latin typeface="Calibri"/>
                <a:cs typeface="Calibri"/>
                <a:sym typeface="Wingdings"/>
              </a:rPr>
              <a:t></a:t>
            </a:r>
            <a:r>
              <a:rPr lang="en-US" b="1" dirty="0" err="1" smtClean="0">
                <a:latin typeface="Calibri"/>
                <a:cs typeface="Calibri"/>
              </a:rPr>
              <a:t>Tiroid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ultrasonografisi</a:t>
            </a:r>
            <a:r>
              <a:rPr lang="en-US" b="1" dirty="0" smtClean="0">
                <a:effectLst/>
                <a:latin typeface="Calibri"/>
                <a:cs typeface="Calibri"/>
              </a:rPr>
              <a:t> </a:t>
            </a:r>
            <a:endParaRPr lang="en-US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380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3385624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Tiroid </a:t>
            </a:r>
            <a:r>
              <a:rPr lang="en-US" dirty="0" err="1">
                <a:latin typeface="Calibri"/>
                <a:cs typeface="Calibri"/>
              </a:rPr>
              <a:t>apsesinden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şüpheleniliyorsa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klinik</a:t>
            </a:r>
            <a:r>
              <a:rPr lang="en-US" dirty="0" smtClean="0">
                <a:latin typeface="Calibri"/>
                <a:cs typeface="Calibri"/>
              </a:rPr>
              <a:t>, FM, USG ve </a:t>
            </a:r>
            <a:r>
              <a:rPr lang="en-US" dirty="0" err="1" smtClean="0">
                <a:latin typeface="Calibri"/>
                <a:cs typeface="Calibri"/>
              </a:rPr>
              <a:t>ince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iğne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aspirasyonu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ile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hızlı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değerlendirme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yapılmalı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 err="1">
                <a:latin typeface="Calibri"/>
                <a:cs typeface="Calibri"/>
              </a:rPr>
              <a:t>Enfeksiyöz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tiroiditte</a:t>
            </a:r>
            <a:r>
              <a:rPr lang="en-US" dirty="0" smtClean="0">
                <a:latin typeface="Calibri"/>
                <a:cs typeface="Calibri"/>
              </a:rPr>
              <a:t> İİAS </a:t>
            </a:r>
            <a:r>
              <a:rPr lang="en-US" dirty="0" smtClean="0">
                <a:latin typeface="Calibri"/>
                <a:cs typeface="Calibri"/>
                <a:sym typeface="Wingdings"/>
              </a:rPr>
              <a:t>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nötrofiller</a:t>
            </a:r>
            <a:r>
              <a:rPr lang="en-US" dirty="0" smtClean="0">
                <a:latin typeface="Calibri"/>
                <a:cs typeface="Calibri"/>
              </a:rPr>
              <a:t>+  </a:t>
            </a:r>
            <a:r>
              <a:rPr lang="en-US" dirty="0" err="1" smtClean="0">
                <a:latin typeface="Calibri"/>
                <a:cs typeface="Calibri"/>
              </a:rPr>
              <a:t>kültür</a:t>
            </a:r>
            <a:r>
              <a:rPr lang="en-US" dirty="0" smtClean="0">
                <a:latin typeface="Calibri"/>
                <a:cs typeface="Calibri"/>
              </a:rPr>
              <a:t>✔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SAT </a:t>
            </a:r>
            <a:r>
              <a:rPr lang="en-US" dirty="0" smtClean="0">
                <a:latin typeface="Calibri"/>
                <a:cs typeface="Calibri"/>
                <a:sym typeface="Wingdings"/>
              </a:rPr>
              <a:t>İİAS  </a:t>
            </a:r>
            <a:r>
              <a:rPr lang="en-US" dirty="0" err="1" smtClean="0">
                <a:latin typeface="Calibri"/>
                <a:cs typeface="Calibri"/>
              </a:rPr>
              <a:t>çok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çekirdekli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dev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hücreli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granülomlar</a:t>
            </a:r>
            <a:r>
              <a:rPr lang="en-US" dirty="0">
                <a:latin typeface="Calibri"/>
                <a:cs typeface="Calibri"/>
              </a:rPr>
              <a:t> 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 err="1" smtClean="0">
                <a:solidFill>
                  <a:srgbClr val="FF0000"/>
                </a:solidFill>
                <a:latin typeface="Calibri"/>
                <a:cs typeface="Calibri"/>
              </a:rPr>
              <a:t>Tedavi</a:t>
            </a:r>
            <a:endParaRPr lang="en-US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 err="1" smtClean="0">
                <a:solidFill>
                  <a:schemeClr val="tx1"/>
                </a:solidFill>
                <a:latin typeface="Calibri"/>
                <a:cs typeface="Calibri"/>
              </a:rPr>
              <a:t>Drenaj</a:t>
            </a:r>
            <a:endParaRPr lang="en-US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IV </a:t>
            </a:r>
            <a:r>
              <a:rPr lang="en-US" dirty="0" err="1" smtClean="0">
                <a:solidFill>
                  <a:schemeClr val="tx1"/>
                </a:solidFill>
                <a:latin typeface="Calibri"/>
                <a:cs typeface="Calibri"/>
              </a:rPr>
              <a:t>antibiyotik</a:t>
            </a:r>
            <a:endParaRPr lang="en-US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 err="1">
                <a:latin typeface="Calibri"/>
                <a:cs typeface="Calibri"/>
              </a:rPr>
              <a:t>Perkütan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drenaj</a:t>
            </a:r>
            <a:r>
              <a:rPr lang="en-US" dirty="0">
                <a:latin typeface="Calibri"/>
                <a:cs typeface="Calibri"/>
              </a:rPr>
              <a:t> ve </a:t>
            </a:r>
            <a:r>
              <a:rPr lang="en-US" dirty="0" err="1">
                <a:latin typeface="Calibri"/>
                <a:cs typeface="Calibri"/>
              </a:rPr>
              <a:t>sistemik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antibiyotik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tedavisine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yanıt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vermeyen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hastalarda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cerrahi</a:t>
            </a:r>
            <a:endParaRPr lang="en-US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6365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CustomShape 1"/>
          <p:cNvSpPr/>
          <p:nvPr/>
        </p:nvSpPr>
        <p:spPr>
          <a:xfrm>
            <a:off x="457200" y="205920"/>
            <a:ext cx="8228160" cy="85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tr-TR" sz="4400" b="0" strike="noStrike" spc="-1">
              <a:latin typeface="Arial"/>
            </a:endParaRPr>
          </a:p>
        </p:txBody>
      </p:sp>
      <p:sp>
        <p:nvSpPr>
          <p:cNvPr id="609" name="CustomShape 2"/>
          <p:cNvSpPr/>
          <p:nvPr/>
        </p:nvSpPr>
        <p:spPr>
          <a:xfrm>
            <a:off x="457200" y="1200240"/>
            <a:ext cx="8228160" cy="339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3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</p:txBody>
      </p:sp>
      <p:sp>
        <p:nvSpPr>
          <p:cNvPr id="610" name="CustomShape 3"/>
          <p:cNvSpPr/>
          <p:nvPr/>
        </p:nvSpPr>
        <p:spPr>
          <a:xfrm>
            <a:off x="457200" y="213840"/>
            <a:ext cx="8228160" cy="8560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Olgu 5</a:t>
            </a:r>
            <a:endParaRPr lang="tr-TR" sz="3200" b="0" strike="noStrike" spc="-1">
              <a:latin typeface="Arial"/>
            </a:endParaRPr>
          </a:p>
        </p:txBody>
      </p:sp>
      <p:sp>
        <p:nvSpPr>
          <p:cNvPr id="611" name="CustomShape 4"/>
          <p:cNvSpPr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2" name="CustomShape 5"/>
          <p:cNvSpPr/>
          <p:nvPr/>
        </p:nvSpPr>
        <p:spPr>
          <a:xfrm>
            <a:off x="457200" y="1315800"/>
            <a:ext cx="4015080" cy="298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lnSpcReduction="10000"/>
          </a:bodyPr>
          <a:lstStyle/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70 y K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Şikayet: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Çarpıntı</a:t>
            </a:r>
            <a:endParaRPr lang="tr-TR" sz="1800" b="0" strike="noStrike" spc="-1">
              <a:latin typeface="Arial"/>
            </a:endParaRPr>
          </a:p>
          <a:p>
            <a:pPr marL="457200" indent="-456120">
              <a:lnSpc>
                <a:spcPct val="13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Hikaye: </a:t>
            </a:r>
            <a:r>
              <a:rPr lang="tr-TR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2018 yılında atriyal fibrilasyon ablsyon tedavisi yapılan hastaya işlemden 1 yıl sonra Amiodaron (Cordarone) başlanmış. Yaklaşık 2 yıl kullanan (pandemi dönemi) hasta kontrollerinde tirotoksikoz saptanması üzerine konsülte edildi</a:t>
            </a: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</p:txBody>
      </p:sp>
      <p:pic>
        <p:nvPicPr>
          <p:cNvPr id="613" name="Picture 7"/>
          <p:cNvPicPr/>
          <p:nvPr/>
        </p:nvPicPr>
        <p:blipFill>
          <a:blip r:embed="rId2"/>
          <a:stretch/>
        </p:blipFill>
        <p:spPr>
          <a:xfrm>
            <a:off x="4626720" y="1705320"/>
            <a:ext cx="4212720" cy="2489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TextShape 1"/>
          <p:cNvSpPr txBox="1"/>
          <p:nvPr/>
        </p:nvSpPr>
        <p:spPr>
          <a:xfrm>
            <a:off x="457200" y="1203480"/>
            <a:ext cx="8228520" cy="3173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Sağ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lob: 21x25x64 mm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üstte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önde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lateralde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ince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hipoekoik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halosu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olan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7x8x10 mm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boyutlarında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izoekoik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nodül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Sol lob: 22x21x60 mm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Istmus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: 4.4 mm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Doppler USG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kanlanma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artışı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dirty="0" err="1" smtClean="0">
                <a:solidFill>
                  <a:srgbClr val="000000"/>
                </a:solidFill>
                <a:latin typeface="Calibri"/>
              </a:rPr>
              <a:t>izlenmedi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5" name="TextShape 2"/>
          <p:cNvSpPr txBox="1"/>
          <p:nvPr/>
        </p:nvSpPr>
        <p:spPr>
          <a:xfrm>
            <a:off x="457200" y="205200"/>
            <a:ext cx="8228520" cy="857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u="sng" strike="noStrike" spc="-1">
                <a:solidFill>
                  <a:srgbClr val="000000"/>
                </a:solidFill>
                <a:uFillTx/>
                <a:latin typeface="Calibri"/>
              </a:rPr>
              <a:t>Tiroid USG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6" name="Table 1"/>
          <p:cNvGraphicFramePr/>
          <p:nvPr/>
        </p:nvGraphicFramePr>
        <p:xfrm>
          <a:off x="904320" y="465120"/>
          <a:ext cx="6715080" cy="2748239"/>
        </p:xfrm>
        <a:graphic>
          <a:graphicData uri="http://schemas.openxmlformats.org/drawingml/2006/table">
            <a:tbl>
              <a:tblPr/>
              <a:tblGrid>
                <a:gridCol w="839160"/>
                <a:gridCol w="839160"/>
                <a:gridCol w="839160"/>
                <a:gridCol w="839160"/>
                <a:gridCol w="839160"/>
                <a:gridCol w="839160"/>
                <a:gridCol w="839160"/>
                <a:gridCol w="840960"/>
              </a:tblGrid>
              <a:tr h="370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0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1. ay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2. ay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3. ay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4. ay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6. ay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7. ay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sT3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(2-4.4 ng/dL)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4.7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5.68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4.97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3.5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2.84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sT4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(0.9-1.7 ng/dL)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3.18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2.47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2.79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2.47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1.43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1.02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TSH 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(0.4-4.2 mIU/L)</a:t>
                      </a:r>
                      <a:endParaRPr lang="tr-TR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&lt;0.01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&lt;0.01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  <a:r>
                        <a:rPr lang="en-US" sz="2000" b="1" strike="noStrike" spc="-1">
                          <a:solidFill>
                            <a:srgbClr val="008000"/>
                          </a:solidFill>
                          <a:latin typeface="Calibri"/>
                        </a:rPr>
                        <a:t>*</a:t>
                      </a:r>
                      <a:endParaRPr lang="tr-TR" sz="2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0.02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1.29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617" name="CustomShape 2"/>
          <p:cNvSpPr/>
          <p:nvPr/>
        </p:nvSpPr>
        <p:spPr>
          <a:xfrm>
            <a:off x="589320" y="3936960"/>
            <a:ext cx="1494367" cy="52176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 dirty="0" err="1">
                <a:solidFill>
                  <a:srgbClr val="FF0000"/>
                </a:solidFill>
                <a:latin typeface="Calibri"/>
                <a:ea typeface="DejaVu Sans"/>
              </a:rPr>
              <a:t>Amiodaron</a:t>
            </a:r>
            <a:r>
              <a:rPr lang="en-US" sz="1400" b="0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FF0000"/>
                </a:solidFill>
                <a:latin typeface="Calibri"/>
                <a:ea typeface="DejaVu Sans"/>
              </a:rPr>
              <a:t>kesildi</a:t>
            </a: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 smtClean="0">
                <a:solidFill>
                  <a:srgbClr val="FF0000"/>
                </a:solidFill>
                <a:latin typeface="Calibri"/>
                <a:ea typeface="DejaVu Sans"/>
              </a:rPr>
              <a:t>MP 40 </a:t>
            </a:r>
            <a:r>
              <a:rPr lang="en-US" sz="1400" b="0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mg/g</a:t>
            </a:r>
            <a:endParaRPr lang="tr-TR" sz="1400" b="0" strike="noStrike" spc="-1" dirty="0">
              <a:latin typeface="Arial"/>
            </a:endParaRPr>
          </a:p>
        </p:txBody>
      </p:sp>
      <p:sp>
        <p:nvSpPr>
          <p:cNvPr id="618" name="CustomShape 3"/>
          <p:cNvSpPr/>
          <p:nvPr/>
        </p:nvSpPr>
        <p:spPr>
          <a:xfrm>
            <a:off x="1999800" y="3327840"/>
            <a:ext cx="143280" cy="503280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9" name="CustomShape 4"/>
          <p:cNvSpPr/>
          <p:nvPr/>
        </p:nvSpPr>
        <p:spPr>
          <a:xfrm>
            <a:off x="3085560" y="3327480"/>
            <a:ext cx="143280" cy="847440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0" name="CustomShape 5"/>
          <p:cNvSpPr/>
          <p:nvPr/>
        </p:nvSpPr>
        <p:spPr>
          <a:xfrm>
            <a:off x="2343960" y="4355640"/>
            <a:ext cx="1603725" cy="52176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 dirty="0" smtClean="0">
                <a:solidFill>
                  <a:srgbClr val="FF0000"/>
                </a:solidFill>
                <a:latin typeface="Calibri"/>
                <a:ea typeface="DejaVu Sans"/>
              </a:rPr>
              <a:t>MP </a:t>
            </a:r>
            <a:r>
              <a:rPr lang="en-US" sz="1400" b="0" strike="noStrike" spc="-1" dirty="0" err="1" smtClean="0">
                <a:solidFill>
                  <a:srgbClr val="FF0000"/>
                </a:solidFill>
                <a:latin typeface="Calibri"/>
                <a:ea typeface="DejaVu Sans"/>
              </a:rPr>
              <a:t>kesildi</a:t>
            </a: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 err="1">
                <a:solidFill>
                  <a:srgbClr val="FF0000"/>
                </a:solidFill>
                <a:latin typeface="Calibri"/>
                <a:ea typeface="DejaVu Sans"/>
              </a:rPr>
              <a:t>Metimazol</a:t>
            </a:r>
            <a:r>
              <a:rPr lang="en-US" sz="1400" b="0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 30 mg/g </a:t>
            </a:r>
            <a:endParaRPr lang="tr-TR" sz="1400" b="0" strike="noStrike" spc="-1" dirty="0">
              <a:latin typeface="Arial"/>
            </a:endParaRPr>
          </a:p>
        </p:txBody>
      </p:sp>
      <p:sp>
        <p:nvSpPr>
          <p:cNvPr id="621" name="CustomShape 6"/>
          <p:cNvSpPr/>
          <p:nvPr/>
        </p:nvSpPr>
        <p:spPr>
          <a:xfrm>
            <a:off x="3816720" y="3213360"/>
            <a:ext cx="143280" cy="503280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2" name="CustomShape 7"/>
          <p:cNvSpPr/>
          <p:nvPr/>
        </p:nvSpPr>
        <p:spPr>
          <a:xfrm>
            <a:off x="3331440" y="3834000"/>
            <a:ext cx="1304280" cy="3337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latin typeface="Calibri"/>
                <a:ea typeface="DejaVu Sans"/>
              </a:rPr>
              <a:t>MMI</a:t>
            </a:r>
            <a:r>
              <a:rPr lang="en-US" sz="1600" b="0" strike="noStrike" spc="-1">
                <a:solidFill>
                  <a:srgbClr val="FF0000"/>
                </a:solidFill>
                <a:latin typeface="Calibri"/>
                <a:ea typeface="DejaVu Sans"/>
              </a:rPr>
              <a:t> 40 mg/g </a:t>
            </a:r>
            <a:endParaRPr lang="tr-TR" sz="1600" b="0" strike="noStrike" spc="-1">
              <a:latin typeface="Arial"/>
            </a:endParaRPr>
          </a:p>
        </p:txBody>
      </p:sp>
      <p:sp>
        <p:nvSpPr>
          <p:cNvPr id="623" name="CustomShape 8"/>
          <p:cNvSpPr/>
          <p:nvPr/>
        </p:nvSpPr>
        <p:spPr>
          <a:xfrm>
            <a:off x="6552360" y="4631400"/>
            <a:ext cx="2306880" cy="36468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8000"/>
                </a:solidFill>
                <a:latin typeface="Calibri"/>
                <a:ea typeface="DejaVu Sans"/>
              </a:rPr>
              <a:t>* </a:t>
            </a:r>
            <a:r>
              <a:rPr lang="en-US" sz="1800" b="0" strike="noStrike" spc="-1">
                <a:solidFill>
                  <a:srgbClr val="008000"/>
                </a:solidFill>
                <a:latin typeface="Calibri"/>
                <a:ea typeface="DejaVu Sans"/>
              </a:rPr>
              <a:t>İdrar iyotu:3034 ug/L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624" name="CustomShape 9"/>
          <p:cNvSpPr/>
          <p:nvPr/>
        </p:nvSpPr>
        <p:spPr>
          <a:xfrm>
            <a:off x="4444560" y="3213360"/>
            <a:ext cx="143280" cy="291960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5" name="CustomShape 10"/>
          <p:cNvSpPr/>
          <p:nvPr/>
        </p:nvSpPr>
        <p:spPr>
          <a:xfrm>
            <a:off x="4338360" y="3462840"/>
            <a:ext cx="1208520" cy="3034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latin typeface="Calibri"/>
                <a:ea typeface="DejaVu Sans"/>
              </a:rPr>
              <a:t>MMI 60 mg/g 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626" name="CustomShape 11"/>
          <p:cNvSpPr/>
          <p:nvPr/>
        </p:nvSpPr>
        <p:spPr>
          <a:xfrm>
            <a:off x="5663880" y="3292920"/>
            <a:ext cx="143280" cy="847440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7" name="CustomShape 12"/>
          <p:cNvSpPr/>
          <p:nvPr/>
        </p:nvSpPr>
        <p:spPr>
          <a:xfrm>
            <a:off x="5079600" y="4175280"/>
            <a:ext cx="1208520" cy="3034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latin typeface="Calibri"/>
                <a:ea typeface="DejaVu Sans"/>
              </a:rPr>
              <a:t>MMI 80 mg/g 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628" name="CustomShape 13"/>
          <p:cNvSpPr/>
          <p:nvPr/>
        </p:nvSpPr>
        <p:spPr>
          <a:xfrm>
            <a:off x="6872040" y="3602880"/>
            <a:ext cx="1801440" cy="8784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>
            <a:solidFill>
              <a:srgbClr val="4A7EBB"/>
            </a:solidFill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11. ay tedavi kesildi</a:t>
            </a:r>
            <a:endParaRPr lang="tr-TR" sz="1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  <a:t/>
            </a:r>
            <a:b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</a:br>
            <a:r>
              <a:rPr lang="en-US" sz="3600" spc="-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lang="en-US" sz="3600" b="0" strike="noStrike" spc="-1" dirty="0" err="1" smtClean="0">
                <a:solidFill>
                  <a:srgbClr val="FF0000"/>
                </a:solidFill>
                <a:latin typeface="Calibri"/>
              </a:rPr>
              <a:t>Amiodaron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3600" b="0" strike="noStrike" spc="-1" dirty="0" err="1" smtClean="0">
                <a:solidFill>
                  <a:srgbClr val="FF0000"/>
                </a:solidFill>
                <a:latin typeface="Calibri"/>
              </a:rPr>
              <a:t>İlişkili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3600" b="0" strike="noStrike" spc="-1" dirty="0" err="1" smtClean="0">
                <a:solidFill>
                  <a:srgbClr val="FF0000"/>
                </a:solidFill>
                <a:latin typeface="Calibri"/>
              </a:rPr>
              <a:t>Tiroidit</a:t>
            </a:r>
            <a:r>
              <a:rPr lang="en-US" sz="3600" spc="-1" dirty="0">
                <a:solidFill>
                  <a:srgbClr val="FF0000"/>
                </a:solidFill>
              </a:rPr>
              <a:t/>
            </a:r>
            <a:br>
              <a:rPr lang="en-US" sz="3600" spc="-1" dirty="0">
                <a:solidFill>
                  <a:srgbClr val="FF0000"/>
                </a:solidFill>
              </a:rPr>
            </a:br>
            <a:endParaRPr lang="en-US" sz="36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2775612" cy="3703109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Amiodaron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iyot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içeriği</a:t>
            </a:r>
            <a:r>
              <a:rPr lang="en-US" dirty="0">
                <a:latin typeface="Calibri"/>
                <a:cs typeface="Calibri"/>
              </a:rPr>
              <a:t> yüksek </a:t>
            </a:r>
            <a:r>
              <a:rPr lang="en-US" dirty="0" err="1">
                <a:latin typeface="Calibri"/>
                <a:cs typeface="Calibri"/>
              </a:rPr>
              <a:t>olan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bir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antiaritmik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ilaçtır</a:t>
            </a:r>
            <a:r>
              <a:rPr lang="en-US" dirty="0">
                <a:latin typeface="Calibri"/>
                <a:cs typeface="Calibri"/>
              </a:rPr>
              <a:t>. 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İyot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içeriği</a:t>
            </a:r>
            <a:r>
              <a:rPr lang="en-US" dirty="0">
                <a:latin typeface="Calibri"/>
                <a:cs typeface="Calibri"/>
              </a:rPr>
              <a:t> %37</a:t>
            </a:r>
            <a:r>
              <a:rPr lang="en-US" dirty="0" smtClean="0">
                <a:latin typeface="Calibri"/>
                <a:cs typeface="Calibri"/>
              </a:rPr>
              <a:t>’dir (6mg I)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solidFill>
                  <a:srgbClr val="FF0000"/>
                </a:solidFill>
                <a:latin typeface="Calibri"/>
                <a:cs typeface="Calibri"/>
              </a:rPr>
              <a:t>Tedavi</a:t>
            </a:r>
            <a:r>
              <a:rPr lang="en-US" dirty="0" smtClean="0">
                <a:solidFill>
                  <a:srgbClr val="FF0000"/>
                </a:solidFill>
                <a:latin typeface="Calibri"/>
                <a:cs typeface="Calibri"/>
              </a:rPr>
              <a:t>: </a:t>
            </a:r>
            <a:r>
              <a:rPr lang="en-US" dirty="0" err="1">
                <a:latin typeface="Calibri"/>
                <a:cs typeface="Calibri"/>
              </a:rPr>
              <a:t>A</a:t>
            </a:r>
            <a:r>
              <a:rPr lang="en-US" dirty="0" err="1" smtClean="0">
                <a:latin typeface="Calibri"/>
                <a:cs typeface="Calibri"/>
              </a:rPr>
              <a:t>miodaron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kesilmesi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Tip 1</a:t>
            </a:r>
            <a:r>
              <a:rPr lang="en-US" dirty="0" smtClean="0">
                <a:latin typeface="Calibri"/>
                <a:cs typeface="Calibri"/>
                <a:sym typeface="Wingdings"/>
              </a:rPr>
              <a:t>T</a:t>
            </a:r>
            <a:r>
              <a:rPr lang="en-US" dirty="0" smtClean="0">
                <a:latin typeface="Calibri"/>
                <a:cs typeface="Calibri"/>
              </a:rPr>
              <a:t>iyonamidler 40-60 mg MMI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Tip 2</a:t>
            </a:r>
            <a:r>
              <a:rPr lang="en-US" dirty="0" smtClean="0">
                <a:latin typeface="Calibri"/>
                <a:cs typeface="Calibri"/>
                <a:sym typeface="Wingdings"/>
              </a:rPr>
              <a:t>Prednizon 40-60 mg/g 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  <a:sym typeface="Wingdings"/>
              </a:rPr>
              <a:t>Mikst</a:t>
            </a:r>
            <a:r>
              <a:rPr lang="en-US" dirty="0" smtClean="0">
                <a:latin typeface="Calibri"/>
                <a:cs typeface="Calibri"/>
                <a:sym typeface="Wingdings"/>
              </a:rPr>
              <a:t> </a:t>
            </a:r>
            <a:r>
              <a:rPr lang="en-US" dirty="0" err="1" smtClean="0">
                <a:latin typeface="Calibri"/>
                <a:cs typeface="Calibri"/>
                <a:sym typeface="Wingdings"/>
              </a:rPr>
              <a:t>tipATİ+GK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73442385"/>
              </p:ext>
            </p:extLst>
          </p:nvPr>
        </p:nvGraphicFramePr>
        <p:xfrm>
          <a:off x="3656157" y="1102549"/>
          <a:ext cx="4916569" cy="3731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4768089"/>
            <a:ext cx="236060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1050" dirty="0"/>
              <a:t>Acta Clin Croat, Vol. 61, No. 2, 2022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12056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  <a:t/>
            </a:r>
            <a:b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</a:br>
            <a:r>
              <a:rPr lang="en-US" sz="3600" spc="-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  <a:t>Riedel </a:t>
            </a:r>
            <a:r>
              <a:rPr lang="en-US" sz="3600" spc="-1" dirty="0" err="1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lang="en-US" sz="3600" b="0" strike="noStrike" spc="-1" smtClean="0">
                <a:solidFill>
                  <a:srgbClr val="FF0000"/>
                </a:solidFill>
                <a:latin typeface="Calibri"/>
                <a:cs typeface="Calibri"/>
              </a:rPr>
              <a:t>iroiditi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  <a:t/>
            </a:r>
            <a:b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</a:b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3616522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IgG4 </a:t>
            </a:r>
            <a:r>
              <a:rPr lang="en-US" dirty="0" err="1" smtClean="0">
                <a:latin typeface="Calibri"/>
                <a:cs typeface="Calibri"/>
              </a:rPr>
              <a:t>ilişkili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sklerozan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tiroidit</a:t>
            </a:r>
            <a:r>
              <a:rPr lang="en-US" dirty="0" smtClean="0">
                <a:latin typeface="Calibri"/>
                <a:cs typeface="Calibri"/>
              </a:rPr>
              <a:t> = </a:t>
            </a:r>
            <a:r>
              <a:rPr lang="en-US" dirty="0" err="1" smtClean="0">
                <a:latin typeface="Calibri"/>
                <a:cs typeface="Calibri"/>
              </a:rPr>
              <a:t>invaziv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fibröz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tiroidit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Nadir 1-1.6/100000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K:E= 4:1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30-60 y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Tiroid </a:t>
            </a:r>
            <a:r>
              <a:rPr lang="en-US" dirty="0" err="1">
                <a:latin typeface="Calibri"/>
                <a:cs typeface="Calibri"/>
              </a:rPr>
              <a:t>bezinin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komşu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dokulara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uzanan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yaygın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fibrozisidir</a:t>
            </a:r>
            <a:r>
              <a:rPr lang="en-US" dirty="0" smtClean="0">
                <a:latin typeface="Calibri"/>
                <a:cs typeface="Calibri"/>
              </a:rPr>
              <a:t> (</a:t>
            </a:r>
            <a:r>
              <a:rPr lang="en-US" dirty="0" err="1" smtClean="0">
                <a:latin typeface="Calibri"/>
                <a:cs typeface="Calibri"/>
              </a:rPr>
              <a:t>ekstra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kapsüler</a:t>
            </a:r>
            <a:r>
              <a:rPr lang="en-US" dirty="0" smtClean="0">
                <a:latin typeface="Calibri"/>
                <a:cs typeface="Calibri"/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>
                <a:latin typeface="Calibri"/>
                <a:cs typeface="Calibri"/>
              </a:rPr>
              <a:t>M</a:t>
            </a:r>
            <a:r>
              <a:rPr lang="en-US" dirty="0" err="1" smtClean="0">
                <a:latin typeface="Calibri"/>
                <a:cs typeface="Calibri"/>
              </a:rPr>
              <a:t>akrofaj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ve </a:t>
            </a:r>
            <a:r>
              <a:rPr lang="en-US" dirty="0" err="1">
                <a:latin typeface="Calibri"/>
                <a:cs typeface="Calibri"/>
              </a:rPr>
              <a:t>eozinofil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infiltrasyonu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ile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karakterizedir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latin typeface="Calibri"/>
                <a:cs typeface="Calibri"/>
              </a:rPr>
              <a:t>Peritiroidal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fibrozis</a:t>
            </a:r>
            <a:r>
              <a:rPr lang="en-US" dirty="0" smtClean="0">
                <a:latin typeface="Calibri"/>
                <a:cs typeface="Calibri"/>
              </a:rPr>
              <a:t>;</a:t>
            </a:r>
          </a:p>
          <a:p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</a:t>
            </a:r>
            <a:r>
              <a:rPr lang="en-US" dirty="0" err="1" smtClean="0">
                <a:latin typeface="Calibri"/>
                <a:cs typeface="Calibri"/>
              </a:rPr>
              <a:t>ipoparatiroidizme</a:t>
            </a:r>
            <a:r>
              <a:rPr lang="en-US" dirty="0" smtClean="0">
                <a:latin typeface="Calibri"/>
                <a:cs typeface="Calibri"/>
              </a:rPr>
              <a:t> </a:t>
            </a:r>
          </a:p>
          <a:p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L</a:t>
            </a:r>
            <a:r>
              <a:rPr lang="en-US" dirty="0" err="1" smtClean="0">
                <a:latin typeface="Calibri"/>
                <a:cs typeface="Calibri"/>
              </a:rPr>
              <a:t>aringeal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sinir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tutulumu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nedeniyle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ses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kısıklığına</a:t>
            </a:r>
            <a:r>
              <a:rPr lang="en-US" dirty="0">
                <a:latin typeface="Calibri"/>
                <a:cs typeface="Calibri"/>
              </a:rPr>
              <a:t> </a:t>
            </a:r>
            <a:endParaRPr lang="en-US" dirty="0" smtClean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	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</a:t>
            </a:r>
            <a:r>
              <a:rPr lang="en-US" dirty="0" err="1" smtClean="0">
                <a:latin typeface="Calibri"/>
                <a:cs typeface="Calibri"/>
              </a:rPr>
              <a:t>rakea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basısına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neden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olur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24860" y="4681502"/>
            <a:ext cx="2709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err="1"/>
              <a:t>Virchows</a:t>
            </a:r>
            <a:r>
              <a:rPr lang="pl-PL" sz="1200" dirty="0"/>
              <a:t> </a:t>
            </a:r>
            <a:r>
              <a:rPr lang="pl-PL" sz="1200" dirty="0" err="1"/>
              <a:t>Archiv</a:t>
            </a:r>
            <a:r>
              <a:rPr lang="pl-PL" sz="1200" dirty="0"/>
              <a:t> (2023) 483:133–144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22513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529143"/>
            <a:ext cx="8229240" cy="4233134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Etiyolojisi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bilinmemektedir</a:t>
            </a:r>
            <a:endParaRPr lang="en-US" dirty="0" smtClean="0">
              <a:latin typeface="Calibri"/>
              <a:cs typeface="Calibri"/>
            </a:endParaRPr>
          </a:p>
          <a:p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effectLst/>
                <a:latin typeface="Calibri"/>
                <a:cs typeface="Calibri"/>
              </a:rPr>
              <a:t>IgG4 </a:t>
            </a:r>
            <a:r>
              <a:rPr lang="en-US" dirty="0" err="1" smtClean="0">
                <a:effectLst/>
                <a:latin typeface="Calibri"/>
                <a:cs typeface="Calibri"/>
              </a:rPr>
              <a:t>ile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r>
              <a:rPr lang="en-US" dirty="0" err="1" smtClean="0">
                <a:effectLst/>
                <a:latin typeface="Calibri"/>
                <a:cs typeface="Calibri"/>
              </a:rPr>
              <a:t>ilişkili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r>
              <a:rPr lang="en-US" dirty="0" err="1" smtClean="0">
                <a:effectLst/>
                <a:latin typeface="Calibri"/>
                <a:cs typeface="Calibri"/>
              </a:rPr>
              <a:t>hastalığın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r>
              <a:rPr lang="en-US" dirty="0" err="1" smtClean="0">
                <a:effectLst/>
                <a:latin typeface="Calibri"/>
                <a:cs typeface="Calibri"/>
              </a:rPr>
              <a:t>bir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r>
              <a:rPr lang="en-US" dirty="0" err="1" smtClean="0">
                <a:effectLst/>
                <a:latin typeface="Calibri"/>
                <a:cs typeface="Calibri"/>
              </a:rPr>
              <a:t>formu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r>
              <a:rPr lang="en-US" dirty="0" err="1" smtClean="0">
                <a:effectLst/>
                <a:latin typeface="Calibri"/>
                <a:cs typeface="Calibri"/>
              </a:rPr>
              <a:t>olarak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r>
              <a:rPr lang="en-US" dirty="0" err="1" smtClean="0">
                <a:effectLst/>
                <a:latin typeface="Calibri"/>
                <a:cs typeface="Calibri"/>
              </a:rPr>
              <a:t>kabul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r>
              <a:rPr lang="en-US" dirty="0" err="1" smtClean="0">
                <a:effectLst/>
                <a:latin typeface="Calibri"/>
                <a:cs typeface="Calibri"/>
              </a:rPr>
              <a:t>edilmektedir</a:t>
            </a:r>
            <a:endParaRPr lang="en-US" dirty="0" smtClean="0">
              <a:effectLst/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IgG4-pozitif </a:t>
            </a:r>
            <a:r>
              <a:rPr lang="en-US" dirty="0" err="1">
                <a:latin typeface="Calibri"/>
                <a:cs typeface="Calibri"/>
              </a:rPr>
              <a:t>plazma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hücrelerinin</a:t>
            </a:r>
            <a:r>
              <a:rPr lang="en-US" dirty="0">
                <a:latin typeface="Calibri"/>
                <a:cs typeface="Calibri"/>
              </a:rPr>
              <a:t> ve küçük </a:t>
            </a:r>
            <a:r>
              <a:rPr lang="en-US" dirty="0" err="1" smtClean="0">
                <a:latin typeface="Calibri"/>
                <a:cs typeface="Calibri"/>
              </a:rPr>
              <a:t>lenfosit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infiltrasyonuna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eşlik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eden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fibrozis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obliteratif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flebit</a:t>
            </a:r>
            <a:r>
              <a:rPr lang="en-US" dirty="0">
                <a:latin typeface="Calibri"/>
                <a:cs typeface="Calibri"/>
              </a:rPr>
              <a:t> ve yüksek serum IgG4 </a:t>
            </a:r>
            <a:r>
              <a:rPr lang="en-US" dirty="0" err="1" smtClean="0">
                <a:latin typeface="Calibri"/>
                <a:cs typeface="Calibri"/>
              </a:rPr>
              <a:t>seviyeleri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ile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karakterizedir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effectLst/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Sistemik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sklerozun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tiroidin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lokal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tutulumu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olduğuna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inanılmakta</a:t>
            </a:r>
            <a:r>
              <a:rPr lang="en-US" dirty="0" smtClean="0">
                <a:latin typeface="Calibri"/>
                <a:cs typeface="Calibri"/>
              </a:rPr>
              <a:t> ve </a:t>
            </a:r>
            <a:r>
              <a:rPr lang="en-US" dirty="0">
                <a:latin typeface="Calibri"/>
                <a:cs typeface="Calibri"/>
              </a:rPr>
              <a:t>retroperitoneal </a:t>
            </a:r>
            <a:r>
              <a:rPr lang="en-US" dirty="0" err="1">
                <a:latin typeface="Calibri"/>
                <a:cs typeface="Calibri"/>
              </a:rPr>
              <a:t>fibrozis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fibrozan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mediastinit</a:t>
            </a:r>
            <a:r>
              <a:rPr lang="en-US" dirty="0" smtClean="0">
                <a:effectLst/>
                <a:latin typeface="Calibri"/>
                <a:cs typeface="Calibri"/>
              </a:rPr>
              <a:t>  </a:t>
            </a:r>
            <a:r>
              <a:rPr lang="en-US" dirty="0" err="1" smtClean="0">
                <a:effectLst/>
                <a:latin typeface="Calibri"/>
                <a:cs typeface="Calibri"/>
              </a:rPr>
              <a:t>gibi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fibroinflamatuar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lezyonlarla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birlikte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ortaya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çıkabilir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Şikayet</a:t>
            </a:r>
            <a:r>
              <a:rPr lang="en-US" dirty="0" smtClean="0">
                <a:latin typeface="Calibri"/>
                <a:cs typeface="Calibri"/>
              </a:rPr>
              <a:t>: </a:t>
            </a:r>
            <a:r>
              <a:rPr lang="en-US" dirty="0" err="1" smtClean="0">
                <a:latin typeface="Calibri"/>
                <a:cs typeface="Calibri"/>
              </a:rPr>
              <a:t>Boyunda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basınç</a:t>
            </a:r>
            <a:r>
              <a:rPr lang="en-US" dirty="0">
                <a:latin typeface="Calibri"/>
                <a:cs typeface="Calibri"/>
              </a:rPr>
              <a:t> ve </a:t>
            </a:r>
            <a:r>
              <a:rPr lang="en-US" dirty="0" err="1">
                <a:latin typeface="Calibri"/>
                <a:cs typeface="Calibri"/>
              </a:rPr>
              <a:t>ağrı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disfaji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ses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kısıklığı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nefes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darlığı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hipoparatiroidizm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veya SVCS  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Ötiroid</a:t>
            </a:r>
            <a:r>
              <a:rPr lang="en-US" dirty="0" smtClean="0">
                <a:latin typeface="Calibri"/>
                <a:cs typeface="Calibri"/>
              </a:rPr>
              <a:t> , 1/3 </a:t>
            </a:r>
            <a:r>
              <a:rPr lang="en-US" dirty="0" err="1" smtClean="0">
                <a:latin typeface="Calibri"/>
                <a:cs typeface="Calibri"/>
              </a:rPr>
              <a:t>hipotiroidi</a:t>
            </a:r>
            <a:endParaRPr lang="en-US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0826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298244"/>
            <a:ext cx="8229240" cy="4464033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endParaRPr lang="en-US" b="1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Calibri"/>
                <a:cs typeface="Calibri"/>
              </a:rPr>
              <a:t>FM: </a:t>
            </a:r>
            <a:r>
              <a:rPr lang="en-US" dirty="0" smtClean="0">
                <a:latin typeface="Calibri"/>
                <a:cs typeface="Calibri"/>
              </a:rPr>
              <a:t>Tiroid </a:t>
            </a:r>
            <a:r>
              <a:rPr lang="en-US" dirty="0" err="1" smtClean="0">
                <a:latin typeface="Calibri"/>
                <a:cs typeface="Calibri"/>
              </a:rPr>
              <a:t>bezi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büyümüş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ağrısız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sert</a:t>
            </a:r>
            <a:r>
              <a:rPr lang="en-US" dirty="0" smtClean="0">
                <a:latin typeface="Calibri"/>
                <a:cs typeface="Calibri"/>
              </a:rPr>
              <a:t> ve </a:t>
            </a:r>
            <a:r>
              <a:rPr lang="en-US" dirty="0" err="1" smtClean="0">
                <a:latin typeface="Calibri"/>
                <a:cs typeface="Calibri"/>
              </a:rPr>
              <a:t>çevre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yumuşak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doku</a:t>
            </a:r>
            <a:r>
              <a:rPr lang="en-US" dirty="0" smtClean="0">
                <a:latin typeface="Calibri"/>
                <a:cs typeface="Calibri"/>
              </a:rPr>
              <a:t> ve </a:t>
            </a:r>
            <a:r>
              <a:rPr lang="en-US" dirty="0" err="1" smtClean="0">
                <a:latin typeface="Calibri"/>
                <a:cs typeface="Calibri"/>
              </a:rPr>
              <a:t>kaslara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yapışık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olması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nedeniyle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fiksedir</a:t>
            </a:r>
            <a:endParaRPr lang="en-US" dirty="0" smtClean="0">
              <a:latin typeface="Calibri"/>
              <a:cs typeface="Calibri"/>
            </a:endParaRPr>
          </a:p>
          <a:p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 smtClean="0">
                <a:latin typeface="Calibri"/>
                <a:cs typeface="Calibri"/>
              </a:rPr>
              <a:t>Görüntüleme</a:t>
            </a:r>
            <a:r>
              <a:rPr lang="en-US" b="1" dirty="0" smtClean="0">
                <a:latin typeface="Calibri"/>
                <a:cs typeface="Calibri"/>
              </a:rPr>
              <a:t>: </a:t>
            </a:r>
            <a:r>
              <a:rPr lang="en-US" dirty="0" smtClean="0">
                <a:latin typeface="Calibri"/>
                <a:cs typeface="Calibri"/>
              </a:rPr>
              <a:t>USG</a:t>
            </a:r>
            <a:r>
              <a:rPr lang="en-US" dirty="0" smtClean="0">
                <a:latin typeface="Calibri"/>
                <a:cs typeface="Calibri"/>
                <a:sym typeface="Wingdings"/>
              </a:rPr>
              <a:t> </a:t>
            </a:r>
            <a:r>
              <a:rPr lang="en-US" dirty="0" err="1">
                <a:latin typeface="Calibri"/>
                <a:cs typeface="Calibri"/>
                <a:sym typeface="Wingdings"/>
              </a:rPr>
              <a:t>P</a:t>
            </a:r>
            <a:r>
              <a:rPr lang="en-US" dirty="0" err="1" smtClean="0">
                <a:latin typeface="Calibri"/>
                <a:cs typeface="Calibri"/>
              </a:rPr>
              <a:t>eritiroidal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kaslara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infiltre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görünümde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heterojen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hipoekoik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lezyonlar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BT veya MRI </a:t>
            </a:r>
            <a:r>
              <a:rPr lang="en-US" dirty="0" smtClean="0">
                <a:latin typeface="Calibri"/>
                <a:cs typeface="Calibri"/>
                <a:sym typeface="Wingdings"/>
              </a:rPr>
              <a:t> </a:t>
            </a:r>
            <a:r>
              <a:rPr lang="en-US" dirty="0" err="1">
                <a:latin typeface="Calibri"/>
                <a:cs typeface="Calibri"/>
              </a:rPr>
              <a:t>Fibrozisin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boyutu</a:t>
            </a:r>
            <a:r>
              <a:rPr lang="en-US" dirty="0">
                <a:latin typeface="Calibri"/>
                <a:cs typeface="Calibri"/>
              </a:rPr>
              <a:t> en </a:t>
            </a:r>
            <a:r>
              <a:rPr lang="en-US" dirty="0" err="1">
                <a:latin typeface="Calibri"/>
                <a:cs typeface="Calibri"/>
              </a:rPr>
              <a:t>iyi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şekilde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gösterir,T1 </a:t>
            </a:r>
            <a:r>
              <a:rPr lang="en-US" dirty="0">
                <a:latin typeface="Calibri"/>
                <a:cs typeface="Calibri"/>
              </a:rPr>
              <a:t>ve T2 </a:t>
            </a:r>
            <a:r>
              <a:rPr lang="en-US" dirty="0" err="1">
                <a:latin typeface="Calibri"/>
                <a:cs typeface="Calibri"/>
              </a:rPr>
              <a:t>ağırlıklı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görüntülerde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fokal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homojen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hipointensite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FDG-PET</a:t>
            </a:r>
            <a:r>
              <a:rPr lang="en-US" dirty="0" err="1" smtClean="0">
                <a:latin typeface="Calibri"/>
                <a:cs typeface="Calibri"/>
                <a:sym typeface="Wingdings"/>
              </a:rPr>
              <a:t>Hipermetabolik</a:t>
            </a:r>
            <a:endParaRPr lang="en-US" dirty="0" smtClean="0">
              <a:latin typeface="Calibri"/>
              <a:cs typeface="Calibri"/>
              <a:sym typeface="Wingdings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cs typeface="Calibri"/>
              <a:sym typeface="Wingdings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Calibri"/>
                <a:cs typeface="Calibri"/>
                <a:sym typeface="Wingdings"/>
              </a:rPr>
              <a:t>İİAS: </a:t>
            </a:r>
            <a:r>
              <a:rPr lang="en-US" dirty="0" err="1" smtClean="0">
                <a:latin typeface="Calibri"/>
                <a:cs typeface="Calibri"/>
                <a:sym typeface="Wingdings"/>
              </a:rPr>
              <a:t>S</a:t>
            </a:r>
            <a:r>
              <a:rPr lang="en-US" dirty="0" err="1" smtClean="0">
                <a:latin typeface="Calibri"/>
                <a:cs typeface="Calibri"/>
              </a:rPr>
              <a:t>ıklıkla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tanısal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değildir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ancak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mononükleer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hücreleri</a:t>
            </a:r>
            <a:r>
              <a:rPr lang="en-US" dirty="0">
                <a:latin typeface="Calibri"/>
                <a:cs typeface="Calibri"/>
              </a:rPr>
              <a:t> ve </a:t>
            </a:r>
            <a:r>
              <a:rPr lang="en-US" dirty="0" err="1">
                <a:latin typeface="Calibri"/>
                <a:cs typeface="Calibri"/>
              </a:rPr>
              <a:t>fibröz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dokuyu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gösterebilir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Tanı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patolojik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olarak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ancak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açık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biyopsi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ile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konulabilmektedir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Anaplastik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tiroid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karsinomu</a:t>
            </a:r>
            <a:endParaRPr lang="en-US" dirty="0" smtClean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 smtClean="0">
                <a:latin typeface="Calibri"/>
                <a:cs typeface="Calibri"/>
              </a:rPr>
              <a:t>Tedavi</a:t>
            </a:r>
            <a:r>
              <a:rPr lang="en-US" b="1" dirty="0" smtClean="0">
                <a:latin typeface="Calibri"/>
                <a:cs typeface="Calibri"/>
              </a:rPr>
              <a:t>: </a:t>
            </a:r>
            <a:r>
              <a:rPr lang="en-US" dirty="0" smtClean="0">
                <a:latin typeface="Calibri"/>
                <a:cs typeface="Calibri"/>
              </a:rPr>
              <a:t>GK, </a:t>
            </a:r>
            <a:r>
              <a:rPr lang="en-US" dirty="0" err="1" smtClean="0">
                <a:latin typeface="Calibri"/>
                <a:cs typeface="Calibri"/>
              </a:rPr>
              <a:t>Tamoksifen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>
                <a:latin typeface="Calibri"/>
                <a:cs typeface="Calibri"/>
              </a:rPr>
              <a:t>Rituximab ve </a:t>
            </a:r>
            <a:r>
              <a:rPr lang="en-US" dirty="0" err="1">
                <a:latin typeface="Calibri"/>
                <a:cs typeface="Calibri"/>
              </a:rPr>
              <a:t>mikofenolat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mofetil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cerrahi</a:t>
            </a:r>
            <a:r>
              <a:rPr lang="en-US" dirty="0" smtClean="0">
                <a:latin typeface="Calibri"/>
                <a:cs typeface="Calibri"/>
              </a:rPr>
              <a:t> (TT </a:t>
            </a:r>
            <a:r>
              <a:rPr lang="en-US" dirty="0" err="1" smtClean="0">
                <a:latin typeface="Calibri"/>
                <a:cs typeface="Calibri"/>
              </a:rPr>
              <a:t>endike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değil</a:t>
            </a:r>
            <a:r>
              <a:rPr lang="en-US" dirty="0" smtClean="0">
                <a:latin typeface="Calibri"/>
                <a:cs typeface="Calibri"/>
              </a:rPr>
              <a:t>), RT</a:t>
            </a:r>
            <a:r>
              <a:rPr lang="en-US" dirty="0" smtClean="0">
                <a:effectLst/>
                <a:latin typeface="Calibri"/>
                <a:cs typeface="Calibri"/>
              </a:rPr>
              <a:t> 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4192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49" y="631936"/>
            <a:ext cx="7467600" cy="32639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32847" y="4503651"/>
            <a:ext cx="2321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Calibri"/>
                <a:cs typeface="Calibri"/>
              </a:rPr>
              <a:t>Am J Case Rep, 2020; 21: e928046 </a:t>
            </a:r>
            <a:endParaRPr lang="en-US"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845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  <a:t/>
            </a:r>
            <a:b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</a:br>
            <a:r>
              <a:rPr lang="en-US" sz="3600" spc="-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  <a:t>Diğer</a:t>
            </a:r>
            <a:br>
              <a:rPr lang="en-US" sz="3600" b="0" strike="noStrike" spc="-1" dirty="0" smtClean="0">
                <a:solidFill>
                  <a:srgbClr val="FF0000"/>
                </a:solidFill>
                <a:latin typeface="Calibri"/>
                <a:cs typeface="Calibri"/>
              </a:rPr>
            </a:b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3616522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b="1" dirty="0" err="1" smtClean="0">
                <a:latin typeface="Calibri"/>
                <a:cs typeface="Calibri"/>
              </a:rPr>
              <a:t>Radyasyon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tiroiditi</a:t>
            </a:r>
            <a:r>
              <a:rPr lang="en-US" b="1" dirty="0" smtClean="0">
                <a:latin typeface="Calibri"/>
                <a:cs typeface="Calibri"/>
              </a:rPr>
              <a:t>: </a:t>
            </a:r>
            <a:r>
              <a:rPr lang="en-US" dirty="0" smtClean="0">
                <a:latin typeface="Calibri"/>
                <a:cs typeface="Calibri"/>
              </a:rPr>
              <a:t>RAİ </a:t>
            </a:r>
            <a:r>
              <a:rPr lang="en-US" dirty="0" err="1" smtClean="0">
                <a:latin typeface="Calibri"/>
                <a:cs typeface="Calibri"/>
              </a:rPr>
              <a:t>sonrası</a:t>
            </a:r>
            <a:r>
              <a:rPr lang="en-US" dirty="0" smtClean="0">
                <a:latin typeface="Calibri"/>
                <a:cs typeface="Calibri"/>
              </a:rPr>
              <a:t> 5-10 </a:t>
            </a:r>
            <a:r>
              <a:rPr lang="en-US" dirty="0" err="1" smtClean="0">
                <a:latin typeface="Calibri"/>
                <a:cs typeface="Calibri"/>
              </a:rPr>
              <a:t>gün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sonra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tiroid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follikül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hücre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nekrozu</a:t>
            </a:r>
            <a:r>
              <a:rPr lang="en-US" dirty="0">
                <a:latin typeface="Calibri"/>
                <a:cs typeface="Calibri"/>
              </a:rPr>
              <a:t> ve </a:t>
            </a:r>
            <a:r>
              <a:rPr lang="en-US" dirty="0" err="1">
                <a:latin typeface="Calibri"/>
                <a:cs typeface="Calibri"/>
              </a:rPr>
              <a:t>inflamasyona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sekonder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ortaya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çıkar</a:t>
            </a:r>
            <a:endParaRPr lang="en-US" dirty="0" smtClean="0">
              <a:latin typeface="Calibri"/>
              <a:cs typeface="Calibri"/>
            </a:endParaRPr>
          </a:p>
          <a:p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 smtClean="0">
                <a:latin typeface="Calibri"/>
                <a:cs typeface="Calibri"/>
              </a:rPr>
              <a:t>Palpasyon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tiroiditi</a:t>
            </a:r>
            <a:r>
              <a:rPr lang="en-US" b="1" dirty="0" smtClean="0">
                <a:latin typeface="Calibri"/>
                <a:cs typeface="Calibri"/>
              </a:rPr>
              <a:t>: </a:t>
            </a:r>
            <a:r>
              <a:rPr lang="en-US" dirty="0" smtClean="0">
                <a:latin typeface="Calibri"/>
                <a:cs typeface="Calibri"/>
              </a:rPr>
              <a:t>Tiroid </a:t>
            </a:r>
            <a:r>
              <a:rPr lang="en-US" dirty="0" err="1" smtClean="0">
                <a:latin typeface="Calibri"/>
                <a:cs typeface="Calibri"/>
              </a:rPr>
              <a:t>bezinin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aşırı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manuplasyonuna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bağlı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gelişen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geçici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ağrı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hassasiyet</a:t>
            </a:r>
            <a:r>
              <a:rPr lang="en-US" dirty="0">
                <a:latin typeface="Calibri"/>
                <a:cs typeface="Calibri"/>
              </a:rPr>
              <a:t> ve </a:t>
            </a:r>
            <a:r>
              <a:rPr lang="en-US" dirty="0" err="1">
                <a:latin typeface="Calibri"/>
                <a:cs typeface="Calibri"/>
              </a:rPr>
              <a:t>tirotoksikoz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ile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karakterizedir</a:t>
            </a:r>
            <a:endParaRPr lang="en-US" dirty="0" smtClean="0">
              <a:latin typeface="Calibri"/>
              <a:cs typeface="Calibri"/>
            </a:endParaRPr>
          </a:p>
          <a:p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 smtClean="0">
                <a:latin typeface="Calibri"/>
                <a:cs typeface="Calibri"/>
              </a:rPr>
              <a:t>İlaçlara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bağlı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tiroidit</a:t>
            </a:r>
            <a:r>
              <a:rPr lang="en-US" b="1" dirty="0" smtClean="0">
                <a:latin typeface="Calibri"/>
                <a:cs typeface="Calibri"/>
              </a:rPr>
              <a:t>: </a:t>
            </a:r>
            <a:r>
              <a:rPr lang="en-US" dirty="0" err="1" smtClean="0">
                <a:latin typeface="Calibri"/>
                <a:cs typeface="Calibri"/>
              </a:rPr>
              <a:t>Amiodaron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lityum</a:t>
            </a:r>
            <a:r>
              <a:rPr lang="en-US" dirty="0" smtClean="0">
                <a:latin typeface="Calibri"/>
                <a:cs typeface="Calibri"/>
              </a:rPr>
              <a:t>, IL-2, IFN-a, </a:t>
            </a:r>
            <a:r>
              <a:rPr lang="en-US" dirty="0" err="1" smtClean="0">
                <a:latin typeface="Calibri"/>
                <a:cs typeface="Calibri"/>
              </a:rPr>
              <a:t>tirozin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kinaz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inh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immün</a:t>
            </a:r>
            <a:r>
              <a:rPr lang="en-US" dirty="0" smtClean="0">
                <a:latin typeface="Calibri"/>
                <a:cs typeface="Calibri"/>
              </a:rPr>
              <a:t> check point </a:t>
            </a:r>
            <a:r>
              <a:rPr lang="en-US" dirty="0" err="1" smtClean="0">
                <a:latin typeface="Calibri"/>
                <a:cs typeface="Calibri"/>
              </a:rPr>
              <a:t>inh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2176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99013"/>
            <a:ext cx="8228520" cy="857880"/>
          </a:xfrm>
        </p:spPr>
        <p:txBody>
          <a:bodyPr/>
          <a:lstStyle/>
          <a:p>
            <a:r>
              <a:rPr lang="en-US" dirty="0" smtClean="0"/>
              <a:t>			</a:t>
            </a:r>
            <a:r>
              <a:rPr lang="en-US" sz="3600" dirty="0" smtClean="0">
                <a:latin typeface="Chalkduster"/>
                <a:cs typeface="Chalkduster"/>
              </a:rPr>
              <a:t>Teşekkür </a:t>
            </a:r>
            <a:r>
              <a:rPr lang="en-US" sz="3600" dirty="0" err="1" smtClean="0">
                <a:latin typeface="Chalkduster"/>
                <a:cs typeface="Chalkduster"/>
              </a:rPr>
              <a:t>Ederim</a:t>
            </a:r>
            <a:r>
              <a:rPr lang="en-US" sz="3600" dirty="0" smtClean="0">
                <a:latin typeface="Chalkduster"/>
                <a:cs typeface="Chalkduster"/>
              </a:rPr>
              <a:t>..</a:t>
            </a:r>
            <a:endParaRPr lang="en-US" sz="3600" dirty="0">
              <a:latin typeface="Chalkduster"/>
              <a:cs typeface="Chalkdust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1794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1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2681</TotalTime>
  <Words>2360</Words>
  <Application>Microsoft Macintosh PowerPoint</Application>
  <PresentationFormat>On-screen Show (16:9)</PresentationFormat>
  <Paragraphs>518</Paragraphs>
  <Slides>46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46</vt:i4>
      </vt:variant>
    </vt:vector>
  </HeadingPairs>
  <TitlesOfParts>
    <vt:vector size="60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        Laboratuvar  </vt:lpstr>
      <vt:lpstr>PowerPoint Presentation</vt:lpstr>
      <vt:lpstr>PowerPoint Presentation</vt:lpstr>
      <vt:lpstr>Laboratuvar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Tedavi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Akut Tiroidit </vt:lpstr>
      <vt:lpstr>PowerPoint Presentation</vt:lpstr>
      <vt:lpstr>PowerPoint Presentation</vt:lpstr>
      <vt:lpstr>PowerPoint Presentation</vt:lpstr>
      <vt:lpstr>PowerPoint Presentation</vt:lpstr>
      <vt:lpstr>  Amiodaron İlişkili Tiroidit </vt:lpstr>
      <vt:lpstr>  Riedel Tiroiditi </vt:lpstr>
      <vt:lpstr>PowerPoint Presentation</vt:lpstr>
      <vt:lpstr>PowerPoint Presentation</vt:lpstr>
      <vt:lpstr>PowerPoint Presentation</vt:lpstr>
      <vt:lpstr>  Diğer </vt:lpstr>
      <vt:lpstr>   Teşekkür Ederim..</vt:lpstr>
    </vt:vector>
  </TitlesOfParts>
  <Company>Aydeniz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Vakalarla Tiroiditli Hastaya Yaklaşım</dc:title>
  <dc:subject/>
  <dc:creator>Bulent Unsal</dc:creator>
  <dc:description/>
  <cp:lastModifiedBy>Bulent Unsal</cp:lastModifiedBy>
  <cp:revision>167</cp:revision>
  <dcterms:created xsi:type="dcterms:W3CDTF">2024-01-13T18:03:43Z</dcterms:created>
  <dcterms:modified xsi:type="dcterms:W3CDTF">2024-01-26T10:45:04Z</dcterms:modified>
  <dc:language>tr-TR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Aydeniz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1</vt:i4>
  </property>
  <property fmtid="{D5CDD505-2E9C-101B-9397-08002B2CF9AE}" pid="8" name="Notes">
    <vt:i4>0</vt:i4>
  </property>
  <property fmtid="{D5CDD505-2E9C-101B-9397-08002B2CF9AE}" pid="9" name="PresentationFormat">
    <vt:lpwstr>On-screen Show (16:9)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30</vt:i4>
  </property>
</Properties>
</file>