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</p:sldMasterIdLst>
  <p:notesMasterIdLst>
    <p:notesMasterId r:id="rId121"/>
  </p:notesMasterIdLst>
  <p:sldIdLst>
    <p:sldId id="256" r:id="rId2"/>
    <p:sldId id="259" r:id="rId3"/>
    <p:sldId id="275" r:id="rId4"/>
    <p:sldId id="276" r:id="rId5"/>
    <p:sldId id="258" r:id="rId6"/>
    <p:sldId id="387" r:id="rId7"/>
    <p:sldId id="388" r:id="rId8"/>
    <p:sldId id="389" r:id="rId9"/>
    <p:sldId id="390" r:id="rId10"/>
    <p:sldId id="391" r:id="rId11"/>
    <p:sldId id="392" r:id="rId12"/>
    <p:sldId id="393" r:id="rId13"/>
    <p:sldId id="394" r:id="rId14"/>
    <p:sldId id="395" r:id="rId15"/>
    <p:sldId id="423" r:id="rId16"/>
    <p:sldId id="261" r:id="rId17"/>
    <p:sldId id="277" r:id="rId18"/>
    <p:sldId id="260" r:id="rId19"/>
    <p:sldId id="396" r:id="rId20"/>
    <p:sldId id="397" r:id="rId21"/>
    <p:sldId id="399" r:id="rId22"/>
    <p:sldId id="471" r:id="rId23"/>
    <p:sldId id="424" r:id="rId24"/>
    <p:sldId id="425" r:id="rId25"/>
    <p:sldId id="426" r:id="rId26"/>
    <p:sldId id="427" r:id="rId27"/>
    <p:sldId id="428" r:id="rId28"/>
    <p:sldId id="429" r:id="rId29"/>
    <p:sldId id="430" r:id="rId30"/>
    <p:sldId id="431" r:id="rId31"/>
    <p:sldId id="432" r:id="rId32"/>
    <p:sldId id="433" r:id="rId33"/>
    <p:sldId id="434" r:id="rId34"/>
    <p:sldId id="435" r:id="rId35"/>
    <p:sldId id="437" r:id="rId36"/>
    <p:sldId id="438" r:id="rId37"/>
    <p:sldId id="439" r:id="rId38"/>
    <p:sldId id="440" r:id="rId39"/>
    <p:sldId id="441" r:id="rId40"/>
    <p:sldId id="442" r:id="rId41"/>
    <p:sldId id="444" r:id="rId42"/>
    <p:sldId id="445" r:id="rId43"/>
    <p:sldId id="446" r:id="rId44"/>
    <p:sldId id="447" r:id="rId45"/>
    <p:sldId id="448" r:id="rId46"/>
    <p:sldId id="449" r:id="rId47"/>
    <p:sldId id="450" r:id="rId48"/>
    <p:sldId id="451" r:id="rId49"/>
    <p:sldId id="452" r:id="rId50"/>
    <p:sldId id="453" r:id="rId51"/>
    <p:sldId id="454" r:id="rId52"/>
    <p:sldId id="456" r:id="rId53"/>
    <p:sldId id="457" r:id="rId54"/>
    <p:sldId id="458" r:id="rId55"/>
    <p:sldId id="459" r:id="rId56"/>
    <p:sldId id="460" r:id="rId57"/>
    <p:sldId id="461" r:id="rId58"/>
    <p:sldId id="462" r:id="rId59"/>
    <p:sldId id="463" r:id="rId60"/>
    <p:sldId id="464" r:id="rId61"/>
    <p:sldId id="465" r:id="rId62"/>
    <p:sldId id="466" r:id="rId63"/>
    <p:sldId id="467" r:id="rId64"/>
    <p:sldId id="468" r:id="rId65"/>
    <p:sldId id="469" r:id="rId66"/>
    <p:sldId id="470" r:id="rId67"/>
    <p:sldId id="262" r:id="rId68"/>
    <p:sldId id="278" r:id="rId69"/>
    <p:sldId id="336" r:id="rId70"/>
    <p:sldId id="334" r:id="rId71"/>
    <p:sldId id="337" r:id="rId72"/>
    <p:sldId id="338" r:id="rId73"/>
    <p:sldId id="406" r:id="rId74"/>
    <p:sldId id="339" r:id="rId75"/>
    <p:sldId id="407" r:id="rId76"/>
    <p:sldId id="335" r:id="rId77"/>
    <p:sldId id="340" r:id="rId78"/>
    <p:sldId id="341" r:id="rId79"/>
    <p:sldId id="342" r:id="rId80"/>
    <p:sldId id="346" r:id="rId81"/>
    <p:sldId id="347" r:id="rId82"/>
    <p:sldId id="350" r:id="rId83"/>
    <p:sldId id="352" r:id="rId84"/>
    <p:sldId id="353" r:id="rId85"/>
    <p:sldId id="408" r:id="rId86"/>
    <p:sldId id="355" r:id="rId87"/>
    <p:sldId id="409" r:id="rId88"/>
    <p:sldId id="357" r:id="rId89"/>
    <p:sldId id="358" r:id="rId90"/>
    <p:sldId id="359" r:id="rId91"/>
    <p:sldId id="360" r:id="rId92"/>
    <p:sldId id="361" r:id="rId93"/>
    <p:sldId id="362" r:id="rId94"/>
    <p:sldId id="365" r:id="rId95"/>
    <p:sldId id="364" r:id="rId96"/>
    <p:sldId id="366" r:id="rId97"/>
    <p:sldId id="367" r:id="rId98"/>
    <p:sldId id="368" r:id="rId99"/>
    <p:sldId id="370" r:id="rId100"/>
    <p:sldId id="333" r:id="rId101"/>
    <p:sldId id="372" r:id="rId102"/>
    <p:sldId id="374" r:id="rId103"/>
    <p:sldId id="375" r:id="rId104"/>
    <p:sldId id="376" r:id="rId105"/>
    <p:sldId id="377" r:id="rId106"/>
    <p:sldId id="378" r:id="rId107"/>
    <p:sldId id="379" r:id="rId108"/>
    <p:sldId id="380" r:id="rId109"/>
    <p:sldId id="381" r:id="rId110"/>
    <p:sldId id="382" r:id="rId111"/>
    <p:sldId id="383" r:id="rId112"/>
    <p:sldId id="384" r:id="rId113"/>
    <p:sldId id="385" r:id="rId114"/>
    <p:sldId id="386" r:id="rId115"/>
    <p:sldId id="420" r:id="rId116"/>
    <p:sldId id="421" r:id="rId117"/>
    <p:sldId id="422" r:id="rId118"/>
    <p:sldId id="369" r:id="rId119"/>
    <p:sldId id="419" r:id="rId1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8993" autoAdjust="0"/>
  </p:normalViewPr>
  <p:slideViewPr>
    <p:cSldViewPr snapToGrid="0">
      <p:cViewPr varScale="1">
        <p:scale>
          <a:sx n="91" d="100"/>
          <a:sy n="91" d="100"/>
        </p:scale>
        <p:origin x="13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E483F-BB2F-4FFD-A4D8-695AAD18D3E8}" type="datetimeFigureOut">
              <a:rPr lang="tr-TR" smtClean="0"/>
              <a:t>27.01.2024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86A90-3DC1-433C-B56D-59A07A37F8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3987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</a:p>
          <a:p>
            <a:r>
              <a:rPr lang="en-US" dirty="0" smtClean="0"/>
              <a:t>A 28-year-old woman with Graves disease</a:t>
            </a:r>
          </a:p>
          <a:p>
            <a:r>
              <a:rPr lang="en-US" dirty="0" smtClean="0"/>
              <a:t>attends a follow-up appointment and states that</a:t>
            </a:r>
          </a:p>
          <a:p>
            <a:r>
              <a:rPr lang="en-US" dirty="0" smtClean="0"/>
              <a:t>she wishes to become pregnant. Graves disease</a:t>
            </a:r>
          </a:p>
          <a:p>
            <a:r>
              <a:rPr lang="en-US" dirty="0" smtClean="0"/>
              <a:t>was diagnosed 18 months ago and </a:t>
            </a:r>
            <a:r>
              <a:rPr lang="en-US" dirty="0" err="1" smtClean="0"/>
              <a:t>TRAbs</a:t>
            </a:r>
            <a:r>
              <a:rPr lang="en-US" dirty="0" smtClean="0"/>
              <a:t> were</a:t>
            </a:r>
          </a:p>
          <a:p>
            <a:r>
              <a:rPr lang="en-US" dirty="0" smtClean="0"/>
              <a:t>raised at presentation (5.2 IU/L [&lt;1.0 IU/L]). She</a:t>
            </a:r>
          </a:p>
          <a:p>
            <a:r>
              <a:rPr lang="en-US" dirty="0" smtClean="0"/>
              <a:t>is taking </a:t>
            </a:r>
            <a:r>
              <a:rPr lang="en-US" dirty="0" err="1" smtClean="0"/>
              <a:t>methimazole</a:t>
            </a:r>
            <a:r>
              <a:rPr lang="en-US" dirty="0" smtClean="0"/>
              <a:t>, 30 mg daily. She has not</a:t>
            </a:r>
          </a:p>
          <a:p>
            <a:r>
              <a:rPr lang="en-US" dirty="0" smtClean="0"/>
              <a:t>been pregnant before. She is clinically </a:t>
            </a:r>
            <a:r>
              <a:rPr lang="en-US" dirty="0" err="1" smtClean="0"/>
              <a:t>euthyroid</a:t>
            </a:r>
            <a:endParaRPr lang="tr-TR" dirty="0" smtClean="0"/>
          </a:p>
          <a:p>
            <a:r>
              <a:rPr lang="en-US" dirty="0" smtClean="0"/>
              <a:t>and has a palpable small diffuse goiter. Her BMI is</a:t>
            </a:r>
          </a:p>
          <a:p>
            <a:r>
              <a:rPr lang="en-US" dirty="0" smtClean="0"/>
              <a:t>23 kg/m2.</a:t>
            </a:r>
          </a:p>
          <a:p>
            <a:r>
              <a:rPr lang="en-US" dirty="0" smtClean="0"/>
              <a:t>Laboratory test results:</a:t>
            </a:r>
          </a:p>
          <a:p>
            <a:r>
              <a:rPr lang="en-US" dirty="0" smtClean="0"/>
              <a:t>TSH = &lt;0.01 </a:t>
            </a:r>
            <a:r>
              <a:rPr lang="en-US" dirty="0" err="1" smtClean="0"/>
              <a:t>mIU</a:t>
            </a:r>
            <a:r>
              <a:rPr lang="en-US" dirty="0" smtClean="0"/>
              <a:t>/L (0.4-4.0 </a:t>
            </a:r>
            <a:r>
              <a:rPr lang="en-US" dirty="0" err="1" smtClean="0"/>
              <a:t>mIU</a:t>
            </a:r>
            <a:r>
              <a:rPr lang="en-US" dirty="0" smtClean="0"/>
              <a:t>/L)</a:t>
            </a:r>
          </a:p>
          <a:p>
            <a:r>
              <a:rPr lang="en-US" dirty="0" smtClean="0"/>
              <a:t>Free T4 = 1.6 ng/</a:t>
            </a:r>
            <a:r>
              <a:rPr lang="en-US" dirty="0" err="1" smtClean="0"/>
              <a:t>dL</a:t>
            </a:r>
            <a:r>
              <a:rPr lang="en-US" dirty="0" smtClean="0"/>
              <a:t> (0.8-1.8 ng/</a:t>
            </a:r>
            <a:r>
              <a:rPr lang="en-US" dirty="0" err="1" smtClean="0"/>
              <a:t>dL</a:t>
            </a:r>
            <a:r>
              <a:rPr lang="en-US" dirty="0" smtClean="0"/>
              <a:t>) (SI: 20.6 </a:t>
            </a:r>
            <a:r>
              <a:rPr lang="en-US" dirty="0" err="1" smtClean="0"/>
              <a:t>pmol</a:t>
            </a:r>
            <a:r>
              <a:rPr lang="en-US" dirty="0" smtClean="0"/>
              <a:t>/L</a:t>
            </a:r>
          </a:p>
          <a:p>
            <a:r>
              <a:rPr lang="en-US" dirty="0" smtClean="0"/>
              <a:t>[10.30-23.17 </a:t>
            </a:r>
            <a:r>
              <a:rPr lang="en-US" dirty="0" err="1" smtClean="0"/>
              <a:t>pmol</a:t>
            </a:r>
            <a:r>
              <a:rPr lang="en-US" dirty="0" smtClean="0"/>
              <a:t>/L])</a:t>
            </a:r>
          </a:p>
          <a:p>
            <a:r>
              <a:rPr lang="en-US" dirty="0" smtClean="0"/>
              <a:t>Total T3 = 160 ng/</a:t>
            </a:r>
            <a:r>
              <a:rPr lang="en-US" dirty="0" err="1" smtClean="0"/>
              <a:t>dL</a:t>
            </a:r>
            <a:r>
              <a:rPr lang="en-US" dirty="0" smtClean="0"/>
              <a:t> (80-180 ng/</a:t>
            </a:r>
            <a:r>
              <a:rPr lang="en-US" dirty="0" err="1" smtClean="0"/>
              <a:t>dL</a:t>
            </a:r>
            <a:r>
              <a:rPr lang="en-US" dirty="0" smtClean="0"/>
              <a:t>) (SI: 2.5 </a:t>
            </a:r>
            <a:r>
              <a:rPr lang="en-US" dirty="0" err="1" smtClean="0"/>
              <a:t>nmol</a:t>
            </a:r>
            <a:r>
              <a:rPr lang="en-US" dirty="0" smtClean="0"/>
              <a:t>/L</a:t>
            </a:r>
          </a:p>
          <a:p>
            <a:r>
              <a:rPr lang="en-US" dirty="0" smtClean="0"/>
              <a:t>[1.2-2.8 </a:t>
            </a:r>
            <a:r>
              <a:rPr lang="en-US" dirty="0" err="1" smtClean="0"/>
              <a:t>nmol</a:t>
            </a:r>
            <a:r>
              <a:rPr lang="en-US" dirty="0" smtClean="0"/>
              <a:t>/L])</a:t>
            </a:r>
          </a:p>
          <a:p>
            <a:r>
              <a:rPr lang="en-US" dirty="0" smtClean="0"/>
              <a:t>Which of the following should be advised?</a:t>
            </a:r>
          </a:p>
          <a:p>
            <a:r>
              <a:rPr lang="en-US" dirty="0" smtClean="0"/>
              <a:t>A. Continue current dosage of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B. Change to </a:t>
            </a:r>
            <a:r>
              <a:rPr lang="en-US" dirty="0" err="1" smtClean="0"/>
              <a:t>propylthiouracil</a:t>
            </a:r>
            <a:r>
              <a:rPr lang="en-US" dirty="0" smtClean="0"/>
              <a:t>, 300 mg twice daily</a:t>
            </a:r>
          </a:p>
          <a:p>
            <a:r>
              <a:rPr lang="en-US" dirty="0" smtClean="0"/>
              <a:t>C. Advise radioiodine therapy</a:t>
            </a:r>
          </a:p>
          <a:p>
            <a:r>
              <a:rPr lang="en-US" dirty="0" smtClean="0"/>
              <a:t>D. Advise total thyroidectomy</a:t>
            </a:r>
          </a:p>
          <a:p>
            <a:r>
              <a:rPr lang="en-US" dirty="0" smtClean="0"/>
              <a:t>E. Discontinue </a:t>
            </a:r>
            <a:r>
              <a:rPr lang="en-US" dirty="0" err="1" smtClean="0"/>
              <a:t>antithyroid</a:t>
            </a:r>
            <a:r>
              <a:rPr lang="en-US" dirty="0" smtClean="0"/>
              <a:t> drug treatment</a:t>
            </a:r>
          </a:p>
          <a:p>
            <a:r>
              <a:rPr lang="en-US" dirty="0" smtClean="0"/>
              <a:t>Answer: B, C, or D) Change to </a:t>
            </a:r>
            <a:r>
              <a:rPr lang="en-US" dirty="0" err="1" smtClean="0"/>
              <a:t>propylthiouracil</a:t>
            </a:r>
            <a:r>
              <a:rPr lang="en-US" dirty="0" smtClean="0"/>
              <a:t>,</a:t>
            </a:r>
          </a:p>
          <a:p>
            <a:r>
              <a:rPr lang="en-US" dirty="0" smtClean="0"/>
              <a:t>300 mg twice daily or advise radioiodine</a:t>
            </a:r>
          </a:p>
          <a:p>
            <a:r>
              <a:rPr lang="en-US" dirty="0" smtClean="0"/>
              <a:t>therapy or advise total thyroidectomy</a:t>
            </a:r>
          </a:p>
          <a:p>
            <a:r>
              <a:rPr lang="en-US" dirty="0" smtClean="0"/>
              <a:t>This patient has treated Graves disease that is</a:t>
            </a:r>
          </a:p>
          <a:p>
            <a:r>
              <a:rPr lang="en-US" dirty="0" smtClean="0"/>
              <a:t>controlled, although serum TSH remains fully</a:t>
            </a:r>
          </a:p>
          <a:p>
            <a:r>
              <a:rPr lang="en-US" dirty="0" smtClean="0"/>
              <a:t>suppressed. Discontinuation of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(Answer E) would be inappropriate. In view</a:t>
            </a:r>
          </a:p>
          <a:p>
            <a:r>
              <a:rPr lang="en-US" dirty="0" smtClean="0"/>
              <a:t>of risks of teratogenicity, many practitioners</a:t>
            </a:r>
          </a:p>
          <a:p>
            <a:r>
              <a:rPr lang="en-US" dirty="0" smtClean="0"/>
              <a:t>and current guidelines7 recommend changing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to </a:t>
            </a:r>
            <a:r>
              <a:rPr lang="en-US" dirty="0" err="1" smtClean="0"/>
              <a:t>propylthiouracil</a:t>
            </a:r>
            <a:r>
              <a:rPr lang="en-US" dirty="0" smtClean="0"/>
              <a:t> (Answer B), and</a:t>
            </a:r>
          </a:p>
          <a:p>
            <a:r>
              <a:rPr lang="en-US" dirty="0" smtClean="0"/>
              <a:t>continuation of </a:t>
            </a:r>
            <a:r>
              <a:rPr lang="en-US" dirty="0" err="1" smtClean="0"/>
              <a:t>methimazole</a:t>
            </a:r>
            <a:r>
              <a:rPr lang="en-US" dirty="0" smtClean="0"/>
              <a:t> (Answer A) is a</a:t>
            </a:r>
          </a:p>
          <a:p>
            <a:r>
              <a:rPr lang="en-US" dirty="0" smtClean="0"/>
              <a:t>less preferred option. Consideration of definitive</a:t>
            </a:r>
          </a:p>
          <a:p>
            <a:r>
              <a:rPr lang="en-US" dirty="0" smtClean="0"/>
              <a:t>treatment with radioiodine (Answer C) or surgery</a:t>
            </a:r>
          </a:p>
          <a:p>
            <a:r>
              <a:rPr lang="en-US" dirty="0" smtClean="0"/>
              <a:t>(Answer D) would also be appropriate.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5488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</a:p>
          <a:p>
            <a:r>
              <a:rPr lang="en-US" dirty="0" smtClean="0"/>
              <a:t>Laboratory test results:</a:t>
            </a:r>
          </a:p>
          <a:p>
            <a:r>
              <a:rPr lang="en-US" dirty="0" smtClean="0"/>
              <a:t>TSH = &lt;0.01 </a:t>
            </a:r>
            <a:r>
              <a:rPr lang="en-US" dirty="0" err="1" smtClean="0"/>
              <a:t>mIU</a:t>
            </a:r>
            <a:r>
              <a:rPr lang="en-US" dirty="0" smtClean="0"/>
              <a:t>/L (0.4-4.0 </a:t>
            </a:r>
            <a:r>
              <a:rPr lang="en-US" dirty="0" err="1" smtClean="0"/>
              <a:t>mIU</a:t>
            </a:r>
            <a:r>
              <a:rPr lang="en-US" dirty="0" smtClean="0"/>
              <a:t>/L)</a:t>
            </a:r>
          </a:p>
          <a:p>
            <a:r>
              <a:rPr lang="en-US" dirty="0" smtClean="0"/>
              <a:t>Free T4 = 1.6 ng/</a:t>
            </a:r>
            <a:r>
              <a:rPr lang="en-US" dirty="0" err="1" smtClean="0"/>
              <a:t>dL</a:t>
            </a:r>
            <a:r>
              <a:rPr lang="en-US" dirty="0" smtClean="0"/>
              <a:t> (0.8-1.8 ng/</a:t>
            </a:r>
            <a:r>
              <a:rPr lang="en-US" dirty="0" err="1" smtClean="0"/>
              <a:t>dL</a:t>
            </a:r>
            <a:r>
              <a:rPr lang="en-US" dirty="0" smtClean="0"/>
              <a:t>) (SI: 20.6 </a:t>
            </a:r>
            <a:r>
              <a:rPr lang="en-US" dirty="0" err="1" smtClean="0"/>
              <a:t>pmol</a:t>
            </a:r>
            <a:r>
              <a:rPr lang="en-US" dirty="0" smtClean="0"/>
              <a:t>/L</a:t>
            </a:r>
          </a:p>
          <a:p>
            <a:r>
              <a:rPr lang="en-US" dirty="0" smtClean="0"/>
              <a:t>[10.30-23.17 </a:t>
            </a:r>
            <a:r>
              <a:rPr lang="en-US" dirty="0" err="1" smtClean="0"/>
              <a:t>pmol</a:t>
            </a:r>
            <a:r>
              <a:rPr lang="en-US" dirty="0" smtClean="0"/>
              <a:t>/L])</a:t>
            </a:r>
          </a:p>
          <a:p>
            <a:r>
              <a:rPr lang="en-US" dirty="0" smtClean="0"/>
              <a:t>Total T3 = 160 ng/</a:t>
            </a:r>
            <a:r>
              <a:rPr lang="en-US" dirty="0" err="1" smtClean="0"/>
              <a:t>dL</a:t>
            </a:r>
            <a:r>
              <a:rPr lang="en-US" dirty="0" smtClean="0"/>
              <a:t> (80-180 ng/</a:t>
            </a:r>
            <a:r>
              <a:rPr lang="en-US" dirty="0" err="1" smtClean="0"/>
              <a:t>dL</a:t>
            </a:r>
            <a:r>
              <a:rPr lang="en-US" dirty="0" smtClean="0"/>
              <a:t>) (SI: 2.5 </a:t>
            </a:r>
            <a:r>
              <a:rPr lang="en-US" dirty="0" err="1" smtClean="0"/>
              <a:t>nmol</a:t>
            </a:r>
            <a:r>
              <a:rPr lang="en-US" dirty="0" smtClean="0"/>
              <a:t>/L</a:t>
            </a:r>
          </a:p>
          <a:p>
            <a:r>
              <a:rPr lang="en-US" dirty="0" smtClean="0"/>
              <a:t>[1.2-2.8 </a:t>
            </a:r>
            <a:r>
              <a:rPr lang="en-US" dirty="0" err="1" smtClean="0"/>
              <a:t>nmol</a:t>
            </a:r>
            <a:r>
              <a:rPr lang="en-US" dirty="0" smtClean="0"/>
              <a:t>/L])</a:t>
            </a:r>
          </a:p>
          <a:p>
            <a:r>
              <a:rPr lang="en-US" dirty="0" smtClean="0"/>
              <a:t>Which of the following should be advised?</a:t>
            </a:r>
          </a:p>
          <a:p>
            <a:r>
              <a:rPr lang="en-US" dirty="0" smtClean="0"/>
              <a:t>A. Continue current dosage of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B. Change to </a:t>
            </a:r>
            <a:r>
              <a:rPr lang="en-US" dirty="0" err="1" smtClean="0"/>
              <a:t>propylthiouracil</a:t>
            </a:r>
            <a:r>
              <a:rPr lang="en-US" dirty="0" smtClean="0"/>
              <a:t>, 300 mg twice daily</a:t>
            </a:r>
          </a:p>
          <a:p>
            <a:r>
              <a:rPr lang="en-US" dirty="0" smtClean="0"/>
              <a:t>C. Advise radioiodine therapy</a:t>
            </a:r>
          </a:p>
          <a:p>
            <a:r>
              <a:rPr lang="en-US" dirty="0" smtClean="0"/>
              <a:t>D. Advise total thyroidectomy</a:t>
            </a:r>
          </a:p>
          <a:p>
            <a:r>
              <a:rPr lang="en-US" dirty="0" smtClean="0"/>
              <a:t>E. Discontinue </a:t>
            </a:r>
            <a:r>
              <a:rPr lang="en-US" dirty="0" err="1" smtClean="0"/>
              <a:t>antithyroid</a:t>
            </a:r>
            <a:r>
              <a:rPr lang="en-US" dirty="0" smtClean="0"/>
              <a:t> drug treatment</a:t>
            </a:r>
          </a:p>
          <a:p>
            <a:r>
              <a:rPr lang="en-US" dirty="0" smtClean="0"/>
              <a:t>Answer: B, C, or D) Change to </a:t>
            </a:r>
            <a:r>
              <a:rPr lang="en-US" dirty="0" err="1" smtClean="0"/>
              <a:t>propylthiouracil</a:t>
            </a:r>
            <a:r>
              <a:rPr lang="en-US" dirty="0" smtClean="0"/>
              <a:t>,</a:t>
            </a:r>
          </a:p>
          <a:p>
            <a:r>
              <a:rPr lang="en-US" dirty="0" smtClean="0"/>
              <a:t>300 mg twice daily or advise radioiodine</a:t>
            </a:r>
          </a:p>
          <a:p>
            <a:r>
              <a:rPr lang="en-US" dirty="0" smtClean="0"/>
              <a:t>therapy or advise total thyroidectomy</a:t>
            </a:r>
          </a:p>
          <a:p>
            <a:r>
              <a:rPr lang="en-US" dirty="0" smtClean="0"/>
              <a:t>This patient has treated Graves disease that is</a:t>
            </a:r>
          </a:p>
          <a:p>
            <a:r>
              <a:rPr lang="en-US" dirty="0" smtClean="0"/>
              <a:t>controlled, although serum TSH remains fully</a:t>
            </a:r>
          </a:p>
          <a:p>
            <a:r>
              <a:rPr lang="en-US" dirty="0" smtClean="0"/>
              <a:t>suppressed. Discontinuation of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(Answer E) would be inappropriate. In view</a:t>
            </a:r>
          </a:p>
          <a:p>
            <a:r>
              <a:rPr lang="en-US" dirty="0" smtClean="0"/>
              <a:t>of risks of teratogenicity, many practitioners</a:t>
            </a:r>
          </a:p>
          <a:p>
            <a:r>
              <a:rPr lang="en-US" dirty="0" smtClean="0"/>
              <a:t>and current guidelines7 recommend changing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to </a:t>
            </a:r>
            <a:r>
              <a:rPr lang="en-US" dirty="0" err="1" smtClean="0"/>
              <a:t>propylthiouracil</a:t>
            </a:r>
            <a:r>
              <a:rPr lang="en-US" dirty="0" smtClean="0"/>
              <a:t> (Answer B), and</a:t>
            </a:r>
          </a:p>
          <a:p>
            <a:r>
              <a:rPr lang="en-US" dirty="0" smtClean="0"/>
              <a:t>continuation of </a:t>
            </a:r>
            <a:r>
              <a:rPr lang="en-US" dirty="0" err="1" smtClean="0"/>
              <a:t>methimazole</a:t>
            </a:r>
            <a:r>
              <a:rPr lang="en-US" dirty="0" smtClean="0"/>
              <a:t> (Answer A) is a</a:t>
            </a:r>
          </a:p>
          <a:p>
            <a:r>
              <a:rPr lang="en-US" dirty="0" smtClean="0"/>
              <a:t>less preferred option. Consideration of definitive</a:t>
            </a:r>
          </a:p>
          <a:p>
            <a:r>
              <a:rPr lang="en-US" dirty="0" smtClean="0"/>
              <a:t>treatment with radioiodine (Answer C) or surgery</a:t>
            </a:r>
          </a:p>
          <a:p>
            <a:r>
              <a:rPr lang="en-US" dirty="0" smtClean="0"/>
              <a:t>(Answer D) would also be appropriate.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1329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Cevap: B, C veya D)</a:t>
            </a:r>
          </a:p>
          <a:p>
            <a:r>
              <a:rPr lang="tr-TR" dirty="0" smtClean="0"/>
              <a:t>Günde iki kez 300 mg </a:t>
            </a:r>
            <a:r>
              <a:rPr lang="tr-TR" dirty="0" err="1" smtClean="0"/>
              <a:t>propiltiyoürasil</a:t>
            </a:r>
            <a:r>
              <a:rPr lang="tr-TR" dirty="0" smtClean="0"/>
              <a:t> ile değiştirin veya </a:t>
            </a:r>
            <a:r>
              <a:rPr lang="tr-TR" dirty="0" err="1" smtClean="0"/>
              <a:t>radyoiyodin</a:t>
            </a:r>
            <a:r>
              <a:rPr lang="tr-TR" dirty="0" smtClean="0"/>
              <a:t> tedavisi önerin veya total </a:t>
            </a:r>
            <a:r>
              <a:rPr lang="tr-TR" dirty="0" err="1" smtClean="0"/>
              <a:t>tiroidektomi</a:t>
            </a:r>
            <a:r>
              <a:rPr lang="tr-TR" dirty="0" smtClean="0"/>
              <a:t> önerin.</a:t>
            </a:r>
          </a:p>
          <a:p>
            <a:r>
              <a:rPr lang="tr-TR" dirty="0" smtClean="0"/>
              <a:t>Bu hasta, serum </a:t>
            </a:r>
            <a:r>
              <a:rPr lang="tr-TR" dirty="0" err="1" smtClean="0"/>
              <a:t>TSH'si</a:t>
            </a:r>
            <a:r>
              <a:rPr lang="tr-TR" dirty="0" smtClean="0"/>
              <a:t> tamamen baskılanmış olmasına rağmen kontrol edilen </a:t>
            </a:r>
            <a:r>
              <a:rPr lang="tr-TR" dirty="0" err="1" smtClean="0"/>
              <a:t>Graves</a:t>
            </a:r>
            <a:r>
              <a:rPr lang="tr-TR" dirty="0" smtClean="0"/>
              <a:t> hastalığını tedavi etmiştir.</a:t>
            </a:r>
          </a:p>
          <a:p>
            <a:r>
              <a:rPr lang="tr-TR" dirty="0" err="1" smtClean="0"/>
              <a:t>Antitiroid</a:t>
            </a:r>
            <a:r>
              <a:rPr lang="tr-TR" dirty="0" smtClean="0"/>
              <a:t> ilaçların kesilmesi (Cevap E) uygunsuz olacaktır.</a:t>
            </a:r>
          </a:p>
          <a:p>
            <a:r>
              <a:rPr lang="tr-TR" dirty="0" err="1" smtClean="0"/>
              <a:t>Teratojenisite</a:t>
            </a:r>
            <a:r>
              <a:rPr lang="tr-TR" dirty="0" smtClean="0"/>
              <a:t> riskleri göz önüne alındığında, birçok uygulayıcı ve mevcut kılavuzlar </a:t>
            </a:r>
            <a:r>
              <a:rPr lang="tr-TR" dirty="0" err="1" smtClean="0"/>
              <a:t>metimazolün</a:t>
            </a:r>
            <a:r>
              <a:rPr lang="tr-TR" dirty="0" smtClean="0"/>
              <a:t> </a:t>
            </a:r>
            <a:r>
              <a:rPr lang="tr-TR" dirty="0" err="1" smtClean="0"/>
              <a:t>propiltiyoürasil</a:t>
            </a:r>
            <a:r>
              <a:rPr lang="tr-TR" dirty="0" smtClean="0"/>
              <a:t> ile değiştirilmesini önermektedir (Cevap B) ve </a:t>
            </a:r>
            <a:r>
              <a:rPr lang="tr-TR" dirty="0" err="1" smtClean="0"/>
              <a:t>metimazole</a:t>
            </a:r>
            <a:r>
              <a:rPr lang="tr-TR" dirty="0" smtClean="0"/>
              <a:t> devam edilmesi (Cevap A) daha az tercih edilen bir seçenektir.</a:t>
            </a:r>
          </a:p>
          <a:p>
            <a:r>
              <a:rPr lang="tr-TR" dirty="0" err="1" smtClean="0"/>
              <a:t>Radyoiyotla</a:t>
            </a:r>
            <a:r>
              <a:rPr lang="tr-TR" dirty="0" smtClean="0"/>
              <a:t> (Cevap C) veya cerrahiyle (Cevap D) kesin tedavinin değerlendirilmesi de uygun olacaktır.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en-US" dirty="0" smtClean="0"/>
              <a:t>Answer: B, C, or D) Change to </a:t>
            </a:r>
            <a:r>
              <a:rPr lang="en-US" dirty="0" err="1" smtClean="0"/>
              <a:t>propylthiouracil</a:t>
            </a:r>
            <a:r>
              <a:rPr lang="en-US" dirty="0" smtClean="0"/>
              <a:t>,</a:t>
            </a:r>
          </a:p>
          <a:p>
            <a:r>
              <a:rPr lang="en-US" dirty="0" smtClean="0"/>
              <a:t>300 mg twice daily or advise radioiodine</a:t>
            </a:r>
          </a:p>
          <a:p>
            <a:r>
              <a:rPr lang="en-US" dirty="0" smtClean="0"/>
              <a:t>therapy or advise total thyroidectomy</a:t>
            </a:r>
          </a:p>
          <a:p>
            <a:r>
              <a:rPr lang="en-US" dirty="0" smtClean="0"/>
              <a:t>This patient has treated Graves disease that is</a:t>
            </a:r>
          </a:p>
          <a:p>
            <a:r>
              <a:rPr lang="en-US" dirty="0" smtClean="0"/>
              <a:t>controlled, although serum TSH remains fully</a:t>
            </a:r>
          </a:p>
          <a:p>
            <a:r>
              <a:rPr lang="en-US" dirty="0" smtClean="0"/>
              <a:t>suppressed. Discontinuation of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(Answer E) would be inappropriate. In view</a:t>
            </a:r>
          </a:p>
          <a:p>
            <a:r>
              <a:rPr lang="en-US" dirty="0" smtClean="0"/>
              <a:t>of risks of teratogenicity, many practitioners</a:t>
            </a:r>
          </a:p>
          <a:p>
            <a:r>
              <a:rPr lang="en-US" dirty="0" smtClean="0"/>
              <a:t>and current guidelines7 recommend changing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to </a:t>
            </a:r>
            <a:r>
              <a:rPr lang="en-US" dirty="0" err="1" smtClean="0"/>
              <a:t>propylthiouracil</a:t>
            </a:r>
            <a:r>
              <a:rPr lang="en-US" dirty="0" smtClean="0"/>
              <a:t> (Answer B), and</a:t>
            </a:r>
          </a:p>
          <a:p>
            <a:r>
              <a:rPr lang="en-US" dirty="0" smtClean="0"/>
              <a:t>continuation of </a:t>
            </a:r>
            <a:r>
              <a:rPr lang="en-US" dirty="0" err="1" smtClean="0"/>
              <a:t>methimazole</a:t>
            </a:r>
            <a:r>
              <a:rPr lang="en-US" dirty="0" smtClean="0"/>
              <a:t> (Answer A) is a</a:t>
            </a:r>
          </a:p>
          <a:p>
            <a:r>
              <a:rPr lang="en-US" dirty="0" smtClean="0"/>
              <a:t>less preferred option. Consideration of definitive</a:t>
            </a:r>
          </a:p>
          <a:p>
            <a:r>
              <a:rPr lang="en-US" dirty="0" smtClean="0"/>
              <a:t>treatment with radioiodine (Answer C) or surgery</a:t>
            </a:r>
          </a:p>
          <a:p>
            <a:r>
              <a:rPr lang="en-US" dirty="0" smtClean="0"/>
              <a:t>(Answer D) would also be appropriate.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5668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Management of </a:t>
            </a:r>
            <a:r>
              <a:rPr lang="tr-TR" dirty="0" err="1" smtClean="0"/>
              <a:t>Hyperthyroidism</a:t>
            </a:r>
            <a:endParaRPr lang="tr-TR" dirty="0" smtClean="0"/>
          </a:p>
          <a:p>
            <a:r>
              <a:rPr lang="tr-TR" dirty="0" err="1" smtClean="0"/>
              <a:t>Before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During</a:t>
            </a:r>
            <a:r>
              <a:rPr lang="tr-TR" dirty="0" smtClean="0"/>
              <a:t> </a:t>
            </a:r>
            <a:r>
              <a:rPr lang="tr-TR" dirty="0" err="1" smtClean="0"/>
              <a:t>Pregnancy</a:t>
            </a:r>
            <a:endParaRPr lang="tr-TR" dirty="0" smtClean="0"/>
          </a:p>
          <a:p>
            <a:r>
              <a:rPr lang="tr-TR" dirty="0" err="1" smtClean="0"/>
              <a:t>The</a:t>
            </a:r>
            <a:r>
              <a:rPr lang="tr-TR" dirty="0" smtClean="0"/>
              <a:t> main </a:t>
            </a:r>
            <a:r>
              <a:rPr lang="tr-TR" dirty="0" err="1" smtClean="0"/>
              <a:t>subtypes</a:t>
            </a:r>
            <a:r>
              <a:rPr lang="tr-TR" dirty="0" smtClean="0"/>
              <a:t> of </a:t>
            </a:r>
            <a:r>
              <a:rPr lang="tr-TR" dirty="0" err="1" smtClean="0"/>
              <a:t>thyrotoxicosis</a:t>
            </a:r>
            <a:r>
              <a:rPr lang="tr-TR" dirty="0" smtClean="0"/>
              <a:t> </a:t>
            </a:r>
            <a:r>
              <a:rPr lang="tr-TR" dirty="0" err="1" smtClean="0"/>
              <a:t>during</a:t>
            </a:r>
            <a:endParaRPr lang="tr-TR" dirty="0" smtClean="0"/>
          </a:p>
          <a:p>
            <a:r>
              <a:rPr lang="tr-TR" dirty="0" err="1" smtClean="0"/>
              <a:t>pregnancy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Graves</a:t>
            </a:r>
            <a:r>
              <a:rPr lang="tr-TR" dirty="0" smtClean="0"/>
              <a:t> </a:t>
            </a:r>
            <a:r>
              <a:rPr lang="tr-TR" dirty="0" err="1" smtClean="0"/>
              <a:t>disease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transient</a:t>
            </a:r>
            <a:endParaRPr lang="tr-TR" dirty="0" smtClean="0"/>
          </a:p>
          <a:p>
            <a:r>
              <a:rPr lang="tr-TR" dirty="0" err="1" smtClean="0"/>
              <a:t>gestational</a:t>
            </a:r>
            <a:r>
              <a:rPr lang="tr-TR" dirty="0" smtClean="0"/>
              <a:t> </a:t>
            </a:r>
            <a:r>
              <a:rPr lang="tr-TR" dirty="0" err="1" smtClean="0"/>
              <a:t>thyrotoxicosis</a:t>
            </a:r>
            <a:r>
              <a:rPr lang="tr-TR" dirty="0" smtClean="0"/>
              <a:t> </a:t>
            </a:r>
            <a:r>
              <a:rPr lang="tr-TR" dirty="0" err="1" smtClean="0"/>
              <a:t>caused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high</a:t>
            </a:r>
            <a:r>
              <a:rPr lang="tr-TR" dirty="0" smtClean="0"/>
              <a:t> </a:t>
            </a:r>
            <a:r>
              <a:rPr lang="tr-TR" dirty="0" err="1" smtClean="0"/>
              <a:t>hCG</a:t>
            </a:r>
            <a:endParaRPr lang="tr-TR" dirty="0" smtClean="0"/>
          </a:p>
          <a:p>
            <a:r>
              <a:rPr lang="tr-TR" dirty="0" err="1" smtClean="0"/>
              <a:t>concentrations</a:t>
            </a:r>
            <a:r>
              <a:rPr lang="tr-TR" dirty="0" smtClean="0"/>
              <a:t> </a:t>
            </a:r>
            <a:r>
              <a:rPr lang="tr-TR" dirty="0" err="1" smtClean="0"/>
              <a:t>stimulating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TSH </a:t>
            </a:r>
            <a:r>
              <a:rPr lang="tr-TR" dirty="0" err="1" smtClean="0"/>
              <a:t>receptor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Preexisting</a:t>
            </a:r>
            <a:r>
              <a:rPr lang="tr-TR" dirty="0" smtClean="0"/>
              <a:t> </a:t>
            </a:r>
            <a:r>
              <a:rPr lang="tr-TR" dirty="0" err="1" smtClean="0"/>
              <a:t>Graves</a:t>
            </a:r>
            <a:r>
              <a:rPr lang="tr-TR" dirty="0" smtClean="0"/>
              <a:t> </a:t>
            </a:r>
            <a:r>
              <a:rPr lang="tr-TR" dirty="0" err="1" smtClean="0"/>
              <a:t>disease</a:t>
            </a:r>
            <a:r>
              <a:rPr lang="tr-TR" dirty="0" smtClean="0"/>
              <a:t> is </a:t>
            </a:r>
            <a:r>
              <a:rPr lang="tr-TR" dirty="0" err="1" smtClean="0"/>
              <a:t>present</a:t>
            </a:r>
            <a:r>
              <a:rPr lang="tr-TR" dirty="0" smtClean="0"/>
              <a:t> in </a:t>
            </a:r>
            <a:r>
              <a:rPr lang="tr-TR" dirty="0" err="1" smtClean="0"/>
              <a:t>about</a:t>
            </a:r>
            <a:endParaRPr lang="tr-TR" dirty="0" smtClean="0"/>
          </a:p>
          <a:p>
            <a:r>
              <a:rPr lang="tr-TR" dirty="0" smtClean="0"/>
              <a:t>0.5% </a:t>
            </a:r>
            <a:r>
              <a:rPr lang="tr-TR" dirty="0" err="1" smtClean="0"/>
              <a:t>to</a:t>
            </a:r>
            <a:r>
              <a:rPr lang="tr-TR" dirty="0" smtClean="0"/>
              <a:t> 1.3% of </a:t>
            </a:r>
            <a:r>
              <a:rPr lang="tr-TR" dirty="0" err="1" smtClean="0"/>
              <a:t>pregnancies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new-onset</a:t>
            </a:r>
            <a:endParaRPr lang="tr-TR" dirty="0" smtClean="0"/>
          </a:p>
          <a:p>
            <a:r>
              <a:rPr lang="tr-TR" dirty="0" err="1" smtClean="0"/>
              <a:t>autoimmune</a:t>
            </a:r>
            <a:r>
              <a:rPr lang="tr-TR" dirty="0" smtClean="0"/>
              <a:t> </a:t>
            </a:r>
            <a:r>
              <a:rPr lang="tr-TR" dirty="0" err="1" smtClean="0"/>
              <a:t>hyperthyroidism</a:t>
            </a:r>
            <a:r>
              <a:rPr lang="tr-TR" dirty="0" smtClean="0"/>
              <a:t> </a:t>
            </a:r>
            <a:r>
              <a:rPr lang="tr-TR" dirty="0" err="1" smtClean="0"/>
              <a:t>occurs</a:t>
            </a:r>
            <a:r>
              <a:rPr lang="tr-TR" dirty="0" smtClean="0"/>
              <a:t> in 0.05%.</a:t>
            </a:r>
          </a:p>
          <a:p>
            <a:r>
              <a:rPr lang="tr-TR" dirty="0" err="1" smtClean="0"/>
              <a:t>When</a:t>
            </a:r>
            <a:r>
              <a:rPr lang="tr-TR" dirty="0" smtClean="0"/>
              <a:t> </a:t>
            </a:r>
            <a:r>
              <a:rPr lang="tr-TR" dirty="0" err="1" smtClean="0"/>
              <a:t>thyrotoxicosis</a:t>
            </a:r>
            <a:r>
              <a:rPr lang="tr-TR" dirty="0" smtClean="0"/>
              <a:t> </a:t>
            </a:r>
            <a:r>
              <a:rPr lang="tr-TR" dirty="0" err="1" smtClean="0"/>
              <a:t>develops</a:t>
            </a:r>
            <a:r>
              <a:rPr lang="tr-TR" dirty="0" smtClean="0"/>
              <a:t> </a:t>
            </a:r>
            <a:r>
              <a:rPr lang="tr-TR" dirty="0" err="1" smtClean="0"/>
              <a:t>newly</a:t>
            </a:r>
            <a:r>
              <a:rPr lang="tr-TR" dirty="0" smtClean="0"/>
              <a:t> </a:t>
            </a:r>
            <a:r>
              <a:rPr lang="tr-TR" dirty="0" err="1" smtClean="0"/>
              <a:t>during</a:t>
            </a:r>
            <a:endParaRPr lang="tr-TR" dirty="0" smtClean="0"/>
          </a:p>
          <a:p>
            <a:r>
              <a:rPr lang="en-US" dirty="0" smtClean="0"/>
              <a:t>early pregnancy, it is important to distinguish</a:t>
            </a:r>
          </a:p>
          <a:p>
            <a:r>
              <a:rPr lang="en-US" dirty="0" smtClean="0"/>
              <a:t>the small minority of women with pathological</a:t>
            </a:r>
          </a:p>
          <a:p>
            <a:r>
              <a:rPr lang="en-US" dirty="0" smtClean="0"/>
              <a:t>hyperthyroidism from those who have gestational</a:t>
            </a:r>
          </a:p>
          <a:p>
            <a:r>
              <a:rPr lang="en-US" dirty="0" smtClean="0"/>
              <a:t>thyrotoxicosis. Measurement of TSH-receptor</a:t>
            </a:r>
          </a:p>
          <a:p>
            <a:r>
              <a:rPr lang="en-US" dirty="0" smtClean="0"/>
              <a:t>antibodies (</a:t>
            </a:r>
            <a:r>
              <a:rPr lang="en-US" dirty="0" err="1" smtClean="0"/>
              <a:t>TRAb</a:t>
            </a:r>
            <a:r>
              <a:rPr lang="en-US" dirty="0" smtClean="0"/>
              <a:t>) and free T3 concentrations</a:t>
            </a:r>
          </a:p>
          <a:p>
            <a:r>
              <a:rPr lang="en-US" dirty="0" smtClean="0"/>
              <a:t>are informative, as they will be raised in the</a:t>
            </a:r>
          </a:p>
          <a:p>
            <a:r>
              <a:rPr lang="en-US" dirty="0" smtClean="0"/>
              <a:t>former but not in the latter. Transient rises in</a:t>
            </a:r>
          </a:p>
          <a:p>
            <a:r>
              <a:rPr lang="en-US" dirty="0" smtClean="0"/>
              <a:t>circulating thyroid hormones are usually treated in</a:t>
            </a:r>
          </a:p>
          <a:p>
            <a:r>
              <a:rPr lang="en-US" dirty="0" smtClean="0"/>
              <a:t>a supportive manner, as these patients often have</a:t>
            </a:r>
          </a:p>
          <a:p>
            <a:r>
              <a:rPr lang="en-US" dirty="0" smtClean="0"/>
              <a:t>hyperemesis gravidarum.1,3</a:t>
            </a:r>
          </a:p>
          <a:p>
            <a:r>
              <a:rPr lang="en-US" dirty="0" smtClean="0"/>
              <a:t>Uncontrolled overt hyperthyroidism before</a:t>
            </a:r>
          </a:p>
          <a:p>
            <a:r>
              <a:rPr lang="en-US" dirty="0" smtClean="0"/>
              <a:t>and during pregnancy is associated with increased</a:t>
            </a:r>
          </a:p>
          <a:p>
            <a:r>
              <a:rPr lang="en-US" dirty="0" smtClean="0"/>
              <a:t>risks of miscarriage, stillbirth, intrauterine growth</a:t>
            </a:r>
          </a:p>
          <a:p>
            <a:r>
              <a:rPr lang="en-US" dirty="0" smtClean="0"/>
              <a:t>retardation, maternal hypertension, and heart</a:t>
            </a:r>
          </a:p>
          <a:p>
            <a:r>
              <a:rPr lang="en-US" dirty="0" smtClean="0"/>
              <a:t>failure, whereas subclinical hyperthyroidism</a:t>
            </a:r>
          </a:p>
          <a:p>
            <a:r>
              <a:rPr lang="en-US" dirty="0" smtClean="0"/>
              <a:t>has not been associated with adverse pregnancy</a:t>
            </a:r>
          </a:p>
          <a:p>
            <a:r>
              <a:rPr lang="en-US" dirty="0" smtClean="0"/>
              <a:t>outcomes. If Graves disease is newly diagnosed</a:t>
            </a:r>
          </a:p>
          <a:p>
            <a:r>
              <a:rPr lang="en-US" dirty="0" smtClean="0"/>
              <a:t>during pregnancy, </a:t>
            </a:r>
            <a:r>
              <a:rPr lang="en-US" dirty="0" err="1" smtClean="0"/>
              <a:t>antithyroid</a:t>
            </a:r>
            <a:r>
              <a:rPr lang="en-US" dirty="0" smtClean="0"/>
              <a:t> drug treatment is</a:t>
            </a:r>
          </a:p>
          <a:p>
            <a:r>
              <a:rPr lang="en-US" dirty="0" smtClean="0"/>
              <a:t>usually required. Outside pregnancy,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is the most commonly used </a:t>
            </a:r>
            <a:r>
              <a:rPr lang="en-US" dirty="0" err="1" smtClean="0"/>
              <a:t>antithyroid</a:t>
            </a:r>
            <a:r>
              <a:rPr lang="en-US" dirty="0" smtClean="0"/>
              <a:t> drug,</a:t>
            </a:r>
          </a:p>
          <a:p>
            <a:r>
              <a:rPr lang="en-US" dirty="0" smtClean="0"/>
              <a:t>but since this is associated with a higher risk</a:t>
            </a:r>
          </a:p>
          <a:p>
            <a:r>
              <a:rPr lang="en-US" dirty="0" smtClean="0"/>
              <a:t>of teratogenicity than propylthiouracil,23,24 the</a:t>
            </a:r>
          </a:p>
          <a:p>
            <a:r>
              <a:rPr lang="en-US" dirty="0" smtClean="0"/>
              <a:t>latter is usually preferred before and during</a:t>
            </a:r>
          </a:p>
          <a:p>
            <a:r>
              <a:rPr lang="en-US" dirty="0" smtClean="0"/>
              <a:t>the first 16 weeks of pregnancy. The highest</a:t>
            </a:r>
          </a:p>
          <a:p>
            <a:r>
              <a:rPr lang="en-US" dirty="0" smtClean="0"/>
              <a:t>risk window for birth defects is from gestation</a:t>
            </a:r>
          </a:p>
          <a:p>
            <a:r>
              <a:rPr lang="en-US" dirty="0" smtClean="0"/>
              <a:t>weeks 6 to 10,25 and some practitioners prefer</a:t>
            </a:r>
          </a:p>
          <a:p>
            <a:r>
              <a:rPr lang="en-US" dirty="0" smtClean="0"/>
              <a:t>to avoid </a:t>
            </a:r>
            <a:r>
              <a:rPr lang="en-US" dirty="0" err="1" smtClean="0"/>
              <a:t>antithyroid</a:t>
            </a:r>
            <a:r>
              <a:rPr lang="en-US" dirty="0" smtClean="0"/>
              <a:t> drugs altogether during</a:t>
            </a:r>
          </a:p>
          <a:p>
            <a:r>
              <a:rPr lang="en-US" dirty="0" smtClean="0"/>
              <a:t>this period. </a:t>
            </a:r>
            <a:r>
              <a:rPr lang="en-US" dirty="0" err="1" smtClean="0"/>
              <a:t>Propylthiouracil</a:t>
            </a:r>
            <a:r>
              <a:rPr lang="en-US" dirty="0" smtClean="0"/>
              <a:t> has been associated</a:t>
            </a:r>
          </a:p>
          <a:p>
            <a:r>
              <a:rPr lang="en-US" dirty="0" smtClean="0"/>
              <a:t>with increased risks of liver dysfunction and</a:t>
            </a:r>
          </a:p>
          <a:p>
            <a:r>
              <a:rPr lang="en-US" dirty="0" smtClean="0"/>
              <a:t>liver failure both within and outside pregnancy.26</a:t>
            </a:r>
          </a:p>
          <a:p>
            <a:r>
              <a:rPr lang="en-US" dirty="0" smtClean="0"/>
              <a:t>Block-and-replace regimens are not advisable</a:t>
            </a:r>
          </a:p>
          <a:p>
            <a:r>
              <a:rPr lang="en-US" dirty="0" smtClean="0"/>
              <a:t>during pregnancy since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preferentially cross the placenta, resulting in</a:t>
            </a:r>
          </a:p>
          <a:p>
            <a:r>
              <a:rPr lang="en-US" dirty="0" smtClean="0"/>
              <a:t>increased risk of fetal hypothyroidism.</a:t>
            </a:r>
          </a:p>
          <a:p>
            <a:r>
              <a:rPr lang="en-US" dirty="0" smtClean="0"/>
              <a:t>The aim of treatment of gestational</a:t>
            </a:r>
          </a:p>
          <a:p>
            <a:r>
              <a:rPr lang="en-US" dirty="0" smtClean="0"/>
              <a:t>hyperthyroidism is to control hyperthyroidism and</a:t>
            </a:r>
          </a:p>
          <a:p>
            <a:r>
              <a:rPr lang="en-US" dirty="0" smtClean="0"/>
              <a:t>to limit fetal-maternal drug exposure, using the</a:t>
            </a:r>
          </a:p>
          <a:p>
            <a:r>
              <a:rPr lang="en-US" dirty="0" smtClean="0"/>
              <a:t>lowest possible dosage to maintain normal thyroid</a:t>
            </a:r>
          </a:p>
          <a:p>
            <a:r>
              <a:rPr lang="en-US" dirty="0" smtClean="0"/>
              <a:t>status. Thyroid function can change relatively</a:t>
            </a:r>
          </a:p>
          <a:p>
            <a:r>
              <a:rPr lang="en-US" dirty="0" smtClean="0"/>
              <a:t>quickly during early pregnancy, and regular</a:t>
            </a:r>
          </a:p>
          <a:p>
            <a:r>
              <a:rPr lang="en-US" dirty="0" smtClean="0"/>
              <a:t>testing every 2 to 4 weeks is advisable. Preexisting</a:t>
            </a:r>
          </a:p>
          <a:p>
            <a:r>
              <a:rPr lang="en-US" dirty="0" smtClean="0"/>
              <a:t>Graves disease often goes into remission during</a:t>
            </a:r>
          </a:p>
          <a:p>
            <a:r>
              <a:rPr lang="en-US" dirty="0" smtClean="0"/>
              <a:t>pregnancy as a result of decline in thyroid</a:t>
            </a:r>
          </a:p>
          <a:p>
            <a:r>
              <a:rPr lang="en-US" dirty="0" smtClean="0"/>
              <a:t>autoimmunity (</a:t>
            </a:r>
            <a:r>
              <a:rPr lang="en-US" dirty="0" err="1" smtClean="0"/>
              <a:t>TRAb</a:t>
            </a:r>
            <a:r>
              <a:rPr lang="en-US" dirty="0" smtClean="0"/>
              <a:t> concentrations) and often</a:t>
            </a:r>
          </a:p>
          <a:p>
            <a:r>
              <a:rPr lang="en-US" dirty="0" err="1" smtClean="0"/>
              <a:t>antithyroid</a:t>
            </a:r>
            <a:r>
              <a:rPr lang="en-US" dirty="0" smtClean="0"/>
              <a:t> drugs can be discontinued. Usually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is switched to </a:t>
            </a:r>
            <a:r>
              <a:rPr lang="en-US" dirty="0" err="1" smtClean="0"/>
              <a:t>propylthiouracil</a:t>
            </a:r>
            <a:r>
              <a:rPr lang="en-US" dirty="0" smtClean="0"/>
              <a:t> before</a:t>
            </a:r>
          </a:p>
          <a:p>
            <a:r>
              <a:rPr lang="en-US" dirty="0" smtClean="0"/>
              <a:t>or during early pregnancy and if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are still required beyond 16 weeks’ gestation, then</a:t>
            </a:r>
          </a:p>
          <a:p>
            <a:r>
              <a:rPr lang="en-US" dirty="0" smtClean="0"/>
              <a:t>often </a:t>
            </a:r>
            <a:r>
              <a:rPr lang="en-US" dirty="0" err="1" smtClean="0"/>
              <a:t>propylthiouracil</a:t>
            </a:r>
            <a:r>
              <a:rPr lang="en-US" dirty="0" smtClean="0"/>
              <a:t> is switched to </a:t>
            </a:r>
            <a:r>
              <a:rPr lang="en-US" dirty="0" err="1" smtClean="0"/>
              <a:t>methimazole</a:t>
            </a:r>
            <a:r>
              <a:rPr lang="en-US" dirty="0" smtClean="0"/>
              <a:t>,</a:t>
            </a:r>
          </a:p>
          <a:p>
            <a:r>
              <a:rPr lang="en-US" dirty="0" smtClean="0"/>
              <a:t>although not all studies indicate that this approach</a:t>
            </a:r>
          </a:p>
          <a:p>
            <a:r>
              <a:rPr lang="en-US" dirty="0" smtClean="0"/>
              <a:t>is associated with improved outcomes.23,24</a:t>
            </a:r>
          </a:p>
          <a:p>
            <a:r>
              <a:rPr lang="en-US" dirty="0" smtClean="0"/>
              <a:t>Women of childbearing age with active</a:t>
            </a:r>
          </a:p>
          <a:p>
            <a:r>
              <a:rPr lang="en-US" dirty="0" smtClean="0"/>
              <a:t>hyperthyroidism should be counseled on the risk</a:t>
            </a:r>
          </a:p>
          <a:p>
            <a:r>
              <a:rPr lang="en-US" dirty="0" smtClean="0"/>
              <a:t>of fetal harm from uncontrolled hyperthyroidism</a:t>
            </a:r>
          </a:p>
          <a:p>
            <a:r>
              <a:rPr lang="en-US" dirty="0" smtClean="0"/>
              <a:t>and advised to delay pregnancy with effective</a:t>
            </a:r>
          </a:p>
          <a:p>
            <a:r>
              <a:rPr lang="en-US" dirty="0" smtClean="0"/>
              <a:t>contraception until a stable </a:t>
            </a:r>
            <a:r>
              <a:rPr lang="en-US" dirty="0" err="1" smtClean="0"/>
              <a:t>euthyroid</a:t>
            </a:r>
            <a:r>
              <a:rPr lang="en-US" dirty="0" smtClean="0"/>
              <a:t> state</a:t>
            </a:r>
          </a:p>
          <a:p>
            <a:r>
              <a:rPr lang="en-US" dirty="0" smtClean="0"/>
              <a:t>has been achieved. Definitive treatment with</a:t>
            </a:r>
          </a:p>
          <a:p>
            <a:r>
              <a:rPr lang="en-US" dirty="0" smtClean="0"/>
              <a:t>radioiodine or surgery is an option since this will</a:t>
            </a:r>
          </a:p>
          <a:p>
            <a:r>
              <a:rPr lang="en-US" dirty="0" smtClean="0"/>
              <a:t>avoid exposure to the risks of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during pregnancy, as well as the risk of relapse</a:t>
            </a:r>
          </a:p>
          <a:p>
            <a:r>
              <a:rPr lang="en-US" dirty="0" smtClean="0"/>
              <a:t>of Graves disease following delivery. Pregnancy</a:t>
            </a:r>
          </a:p>
          <a:p>
            <a:r>
              <a:rPr lang="en-US" dirty="0" smtClean="0"/>
              <a:t>should be avoided during the 6 months following</a:t>
            </a:r>
          </a:p>
          <a:p>
            <a:r>
              <a:rPr lang="en-US" dirty="0" smtClean="0"/>
              <a:t>radioiodine administration. Circulating maternal</a:t>
            </a:r>
          </a:p>
          <a:p>
            <a:r>
              <a:rPr lang="en-US" dirty="0" err="1" smtClean="0"/>
              <a:t>TRAbs</a:t>
            </a:r>
            <a:r>
              <a:rPr lang="en-US" dirty="0" smtClean="0"/>
              <a:t> cross the placenta and may induce fetal</a:t>
            </a:r>
          </a:p>
          <a:p>
            <a:r>
              <a:rPr lang="en-US" dirty="0" smtClean="0"/>
              <a:t>hyperthyroidism and goiter.1,3 An important</a:t>
            </a:r>
          </a:p>
          <a:p>
            <a:r>
              <a:rPr lang="en-US" dirty="0" smtClean="0"/>
              <a:t>consideration is that pregnant women with</a:t>
            </a:r>
          </a:p>
          <a:p>
            <a:r>
              <a:rPr lang="en-US" dirty="0" smtClean="0"/>
              <a:t>Graves disease who were rendered hypothyroid</a:t>
            </a:r>
          </a:p>
          <a:p>
            <a:r>
              <a:rPr lang="en-US" dirty="0" smtClean="0"/>
              <a:t>by radioiodine therapy or surgery may continue</a:t>
            </a:r>
          </a:p>
          <a:p>
            <a:r>
              <a:rPr lang="en-US" dirty="0" smtClean="0"/>
              <a:t>to harbor high levels of </a:t>
            </a:r>
            <a:r>
              <a:rPr lang="en-US" dirty="0" err="1" smtClean="0"/>
              <a:t>TRAbs</a:t>
            </a:r>
            <a:r>
              <a:rPr lang="en-US" dirty="0" smtClean="0"/>
              <a:t>, thereby placing</a:t>
            </a:r>
          </a:p>
          <a:p>
            <a:r>
              <a:rPr lang="en-US" dirty="0" smtClean="0"/>
              <a:t>the fetus at risk of thyroid dysfunction. Persistence</a:t>
            </a:r>
          </a:p>
          <a:p>
            <a:r>
              <a:rPr lang="en-US" dirty="0" smtClean="0"/>
              <a:t>of </a:t>
            </a:r>
            <a:r>
              <a:rPr lang="en-US" dirty="0" err="1" smtClean="0"/>
              <a:t>TRAbs</a:t>
            </a:r>
            <a:r>
              <a:rPr lang="en-US" dirty="0" smtClean="0"/>
              <a:t> well beyond 18 months following</a:t>
            </a:r>
          </a:p>
          <a:p>
            <a:r>
              <a:rPr lang="en-US" dirty="0" smtClean="0"/>
              <a:t>treatment has been documented in 75% of those</a:t>
            </a:r>
          </a:p>
          <a:p>
            <a:r>
              <a:rPr lang="en-US" dirty="0" smtClean="0"/>
              <a:t>who received radioiodine vs only 30% of patients</a:t>
            </a:r>
          </a:p>
          <a:p>
            <a:r>
              <a:rPr lang="en-US" dirty="0" smtClean="0"/>
              <a:t>treated with surgery and 3% of those treated with</a:t>
            </a:r>
          </a:p>
          <a:p>
            <a:r>
              <a:rPr lang="en-US" dirty="0" err="1" smtClean="0"/>
              <a:t>antithyroid</a:t>
            </a:r>
            <a:r>
              <a:rPr lang="en-US" dirty="0" smtClean="0"/>
              <a:t> drugs.27 Measurement of </a:t>
            </a:r>
            <a:r>
              <a:rPr lang="en-US" dirty="0" err="1" smtClean="0"/>
              <a:t>TRAbs</a:t>
            </a:r>
            <a:endParaRPr lang="en-US" dirty="0" smtClean="0"/>
          </a:p>
          <a:p>
            <a:r>
              <a:rPr lang="en-US" dirty="0" smtClean="0"/>
              <a:t>in early pregnancy is indicated in those with</a:t>
            </a:r>
          </a:p>
          <a:p>
            <a:r>
              <a:rPr lang="en-US" dirty="0" smtClean="0"/>
              <a:t>preexisting Graves disease and is often repeated</a:t>
            </a:r>
          </a:p>
          <a:p>
            <a:r>
              <a:rPr lang="en-US" dirty="0" smtClean="0"/>
              <a:t>around 20 weeks’ gestation. Regular monitoring</a:t>
            </a:r>
          </a:p>
          <a:p>
            <a:r>
              <a:rPr lang="en-US" dirty="0" smtClean="0"/>
              <a:t>with assessment of fetal heart rate, fetal growth,</a:t>
            </a:r>
          </a:p>
          <a:p>
            <a:r>
              <a:rPr lang="en-US" dirty="0" smtClean="0"/>
              <a:t>and fetal thyroid is appropriate in those with</a:t>
            </a:r>
          </a:p>
          <a:p>
            <a:r>
              <a:rPr lang="en-US" dirty="0" smtClean="0"/>
              <a:t>significantly elevated </a:t>
            </a:r>
            <a:r>
              <a:rPr lang="en-US" dirty="0" err="1" smtClean="0"/>
              <a:t>TRAb</a:t>
            </a:r>
            <a:r>
              <a:rPr lang="en-US" dirty="0" smtClean="0"/>
              <a:t> concentrations.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0162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Measurement of TSH-receptor</a:t>
            </a:r>
          </a:p>
          <a:p>
            <a:r>
              <a:rPr lang="en-US" dirty="0" smtClean="0"/>
              <a:t>antibodies (</a:t>
            </a:r>
            <a:r>
              <a:rPr lang="en-US" dirty="0" err="1" smtClean="0"/>
              <a:t>TRAb</a:t>
            </a:r>
            <a:r>
              <a:rPr lang="en-US" dirty="0" smtClean="0"/>
              <a:t>) and free T3 concentrations</a:t>
            </a:r>
          </a:p>
          <a:p>
            <a:r>
              <a:rPr lang="en-US" dirty="0" smtClean="0"/>
              <a:t>are informative, as they will be raised in the</a:t>
            </a:r>
          </a:p>
          <a:p>
            <a:r>
              <a:rPr lang="en-US" dirty="0" smtClean="0"/>
              <a:t>former but not in the latter. Transient rises in</a:t>
            </a:r>
          </a:p>
          <a:p>
            <a:r>
              <a:rPr lang="en-US" dirty="0" smtClean="0"/>
              <a:t>circulating thyroid hormones are usually treated in</a:t>
            </a:r>
          </a:p>
          <a:p>
            <a:r>
              <a:rPr lang="en-US" dirty="0" smtClean="0"/>
              <a:t>a supportive manner, as these patients often have</a:t>
            </a:r>
          </a:p>
          <a:p>
            <a:r>
              <a:rPr lang="en-US" dirty="0" smtClean="0"/>
              <a:t>hyperemesis gravidarum.1,3</a:t>
            </a:r>
          </a:p>
          <a:p>
            <a:r>
              <a:rPr lang="en-US" dirty="0" smtClean="0"/>
              <a:t>Uncontrolled overt hyperthyroidism before</a:t>
            </a:r>
          </a:p>
          <a:p>
            <a:r>
              <a:rPr lang="en-US" dirty="0" smtClean="0"/>
              <a:t>and during pregnancy is associated with increased</a:t>
            </a:r>
          </a:p>
          <a:p>
            <a:r>
              <a:rPr lang="en-US" dirty="0" smtClean="0"/>
              <a:t>risks of miscarriage, stillbirth, intrauterine growth</a:t>
            </a:r>
          </a:p>
          <a:p>
            <a:r>
              <a:rPr lang="en-US" dirty="0" smtClean="0"/>
              <a:t>retardation, maternal hypertension, and heart</a:t>
            </a:r>
          </a:p>
          <a:p>
            <a:r>
              <a:rPr lang="en-US" dirty="0" smtClean="0"/>
              <a:t>failure, whereas subclinical hyperthyroidism</a:t>
            </a:r>
          </a:p>
          <a:p>
            <a:r>
              <a:rPr lang="en-US" dirty="0" smtClean="0"/>
              <a:t>has not been associated with adverse pregnancy</a:t>
            </a:r>
          </a:p>
          <a:p>
            <a:r>
              <a:rPr lang="en-US" dirty="0" smtClean="0"/>
              <a:t>outcomes. If Graves disease is newly diagnosed</a:t>
            </a:r>
          </a:p>
          <a:p>
            <a:r>
              <a:rPr lang="en-US" dirty="0" smtClean="0"/>
              <a:t>during pregnancy, </a:t>
            </a:r>
            <a:r>
              <a:rPr lang="en-US" dirty="0" err="1" smtClean="0"/>
              <a:t>antithyroid</a:t>
            </a:r>
            <a:r>
              <a:rPr lang="en-US" dirty="0" smtClean="0"/>
              <a:t> drug treatment is</a:t>
            </a:r>
          </a:p>
          <a:p>
            <a:r>
              <a:rPr lang="en-US" dirty="0" smtClean="0"/>
              <a:t>usually required. Outside pregnancy,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is the most commonly used </a:t>
            </a:r>
            <a:r>
              <a:rPr lang="en-US" dirty="0" err="1" smtClean="0"/>
              <a:t>antithyroid</a:t>
            </a:r>
            <a:r>
              <a:rPr lang="en-US" dirty="0" smtClean="0"/>
              <a:t> drug,</a:t>
            </a:r>
          </a:p>
          <a:p>
            <a:r>
              <a:rPr lang="en-US" dirty="0" smtClean="0"/>
              <a:t>but since this is associated with a higher risk</a:t>
            </a:r>
          </a:p>
          <a:p>
            <a:r>
              <a:rPr lang="en-US" dirty="0" smtClean="0"/>
              <a:t>of teratogenicity than propylthiouracil,23,24 the</a:t>
            </a:r>
          </a:p>
          <a:p>
            <a:r>
              <a:rPr lang="en-US" dirty="0" smtClean="0"/>
              <a:t>latter is usually preferred before and during</a:t>
            </a:r>
          </a:p>
          <a:p>
            <a:r>
              <a:rPr lang="en-US" dirty="0" smtClean="0"/>
              <a:t>the first 16 weeks of pregnancy. The highest</a:t>
            </a:r>
          </a:p>
          <a:p>
            <a:r>
              <a:rPr lang="en-US" dirty="0" smtClean="0"/>
              <a:t>risk window for birth defects is from gestation</a:t>
            </a:r>
          </a:p>
          <a:p>
            <a:r>
              <a:rPr lang="en-US" dirty="0" smtClean="0"/>
              <a:t>weeks 6 to 10,25 and some practitioners prefer</a:t>
            </a:r>
          </a:p>
          <a:p>
            <a:r>
              <a:rPr lang="en-US" dirty="0" smtClean="0"/>
              <a:t>to avoid </a:t>
            </a:r>
            <a:r>
              <a:rPr lang="en-US" dirty="0" err="1" smtClean="0"/>
              <a:t>antithyroid</a:t>
            </a:r>
            <a:r>
              <a:rPr lang="en-US" dirty="0" smtClean="0"/>
              <a:t> drugs altogether during</a:t>
            </a:r>
          </a:p>
          <a:p>
            <a:r>
              <a:rPr lang="en-US" dirty="0" smtClean="0"/>
              <a:t>this period. </a:t>
            </a:r>
            <a:r>
              <a:rPr lang="en-US" dirty="0" err="1" smtClean="0"/>
              <a:t>Propylthiouracil</a:t>
            </a:r>
            <a:r>
              <a:rPr lang="en-US" dirty="0" smtClean="0"/>
              <a:t> has been associated</a:t>
            </a:r>
          </a:p>
          <a:p>
            <a:r>
              <a:rPr lang="en-US" dirty="0" smtClean="0"/>
              <a:t>with increased risks of liver dysfunction and</a:t>
            </a:r>
          </a:p>
          <a:p>
            <a:r>
              <a:rPr lang="en-US" dirty="0" smtClean="0"/>
              <a:t>liver failure both within and outside pregnancy.26</a:t>
            </a:r>
          </a:p>
          <a:p>
            <a:r>
              <a:rPr lang="en-US" dirty="0" smtClean="0"/>
              <a:t>Block-and-replace regimens are not advisable</a:t>
            </a:r>
          </a:p>
          <a:p>
            <a:r>
              <a:rPr lang="en-US" dirty="0" smtClean="0"/>
              <a:t>during pregnancy since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preferentially cross the placenta, resulting in</a:t>
            </a:r>
          </a:p>
          <a:p>
            <a:r>
              <a:rPr lang="en-US" dirty="0" smtClean="0"/>
              <a:t>increased risk of fetal hypothyroidism.</a:t>
            </a:r>
          </a:p>
          <a:p>
            <a:r>
              <a:rPr lang="en-US" dirty="0" smtClean="0"/>
              <a:t>The aim of treatment of gestational</a:t>
            </a:r>
          </a:p>
          <a:p>
            <a:r>
              <a:rPr lang="en-US" dirty="0" smtClean="0"/>
              <a:t>hyperthyroidism is to control hyperthyroidism and</a:t>
            </a:r>
          </a:p>
          <a:p>
            <a:r>
              <a:rPr lang="en-US" dirty="0" smtClean="0"/>
              <a:t>to limit fetal-maternal drug exposure, using the</a:t>
            </a:r>
          </a:p>
          <a:p>
            <a:r>
              <a:rPr lang="en-US" dirty="0" smtClean="0"/>
              <a:t>lowest possible dosage to maintain normal thyroid</a:t>
            </a:r>
          </a:p>
          <a:p>
            <a:r>
              <a:rPr lang="en-US" dirty="0" smtClean="0"/>
              <a:t>status. Thyroid function can change relatively</a:t>
            </a:r>
          </a:p>
          <a:p>
            <a:r>
              <a:rPr lang="en-US" dirty="0" smtClean="0"/>
              <a:t>quickly during early pregnancy, and regular</a:t>
            </a:r>
          </a:p>
          <a:p>
            <a:r>
              <a:rPr lang="en-US" dirty="0" smtClean="0"/>
              <a:t>testing every 2 to 4 weeks is advisable. Preexisting</a:t>
            </a:r>
          </a:p>
          <a:p>
            <a:r>
              <a:rPr lang="en-US" dirty="0" smtClean="0"/>
              <a:t>Graves disease often goes into remission during</a:t>
            </a:r>
          </a:p>
          <a:p>
            <a:r>
              <a:rPr lang="en-US" dirty="0" smtClean="0"/>
              <a:t>pregnancy as a result of decline in thyroid</a:t>
            </a:r>
          </a:p>
          <a:p>
            <a:r>
              <a:rPr lang="en-US" dirty="0" smtClean="0"/>
              <a:t>autoimmunity (</a:t>
            </a:r>
            <a:r>
              <a:rPr lang="en-US" dirty="0" err="1" smtClean="0"/>
              <a:t>TRAb</a:t>
            </a:r>
            <a:r>
              <a:rPr lang="en-US" dirty="0" smtClean="0"/>
              <a:t> concentrations) and often</a:t>
            </a:r>
          </a:p>
          <a:p>
            <a:r>
              <a:rPr lang="en-US" dirty="0" err="1" smtClean="0"/>
              <a:t>antithyroid</a:t>
            </a:r>
            <a:r>
              <a:rPr lang="en-US" dirty="0" smtClean="0"/>
              <a:t> drugs can be discontinued. Usually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is switched to </a:t>
            </a:r>
            <a:r>
              <a:rPr lang="en-US" dirty="0" err="1" smtClean="0"/>
              <a:t>propylthiouracil</a:t>
            </a:r>
            <a:r>
              <a:rPr lang="en-US" dirty="0" smtClean="0"/>
              <a:t> before</a:t>
            </a:r>
          </a:p>
          <a:p>
            <a:r>
              <a:rPr lang="en-US" dirty="0" smtClean="0"/>
              <a:t>or during early pregnancy and if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are still required beyond 16 weeks’ gestation, then</a:t>
            </a:r>
          </a:p>
          <a:p>
            <a:r>
              <a:rPr lang="en-US" dirty="0" smtClean="0"/>
              <a:t>often </a:t>
            </a:r>
            <a:r>
              <a:rPr lang="en-US" dirty="0" err="1" smtClean="0"/>
              <a:t>propylthiouracil</a:t>
            </a:r>
            <a:r>
              <a:rPr lang="en-US" dirty="0" smtClean="0"/>
              <a:t> is switched to </a:t>
            </a:r>
            <a:r>
              <a:rPr lang="en-US" dirty="0" err="1" smtClean="0"/>
              <a:t>methimazole</a:t>
            </a:r>
            <a:r>
              <a:rPr lang="en-US" dirty="0" smtClean="0"/>
              <a:t>,</a:t>
            </a:r>
          </a:p>
          <a:p>
            <a:r>
              <a:rPr lang="en-US" dirty="0" smtClean="0"/>
              <a:t>although not all studies indicate that this approach</a:t>
            </a:r>
          </a:p>
          <a:p>
            <a:r>
              <a:rPr lang="en-US" dirty="0" smtClean="0"/>
              <a:t>is associated with improved outcomes.23,24</a:t>
            </a:r>
          </a:p>
          <a:p>
            <a:r>
              <a:rPr lang="en-US" dirty="0" smtClean="0"/>
              <a:t>Women of childbearing age with active</a:t>
            </a:r>
          </a:p>
          <a:p>
            <a:r>
              <a:rPr lang="en-US" dirty="0" smtClean="0"/>
              <a:t>hyperthyroidism should be counseled on the risk</a:t>
            </a:r>
          </a:p>
          <a:p>
            <a:r>
              <a:rPr lang="en-US" dirty="0" smtClean="0"/>
              <a:t>of fetal harm from uncontrolled hyperthyroidism</a:t>
            </a:r>
          </a:p>
          <a:p>
            <a:r>
              <a:rPr lang="en-US" dirty="0" smtClean="0"/>
              <a:t>and advised to delay pregnancy with effective</a:t>
            </a:r>
          </a:p>
          <a:p>
            <a:r>
              <a:rPr lang="en-US" dirty="0" smtClean="0"/>
              <a:t>contraception until a stable </a:t>
            </a:r>
            <a:r>
              <a:rPr lang="en-US" dirty="0" err="1" smtClean="0"/>
              <a:t>euthyroid</a:t>
            </a:r>
            <a:r>
              <a:rPr lang="en-US" dirty="0" smtClean="0"/>
              <a:t> state</a:t>
            </a:r>
          </a:p>
          <a:p>
            <a:r>
              <a:rPr lang="en-US" dirty="0" smtClean="0"/>
              <a:t>has been achieved. Definitive treatment with</a:t>
            </a:r>
          </a:p>
          <a:p>
            <a:r>
              <a:rPr lang="en-US" dirty="0" smtClean="0"/>
              <a:t>radioiodine or surgery is an option since this will</a:t>
            </a:r>
          </a:p>
          <a:p>
            <a:r>
              <a:rPr lang="en-US" dirty="0" smtClean="0"/>
              <a:t>avoid exposure to the risks of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during pregnancy, as well as the risk of relapse</a:t>
            </a:r>
          </a:p>
          <a:p>
            <a:r>
              <a:rPr lang="en-US" dirty="0" smtClean="0"/>
              <a:t>of Graves disease following delivery. Pregnancy</a:t>
            </a:r>
          </a:p>
          <a:p>
            <a:r>
              <a:rPr lang="en-US" dirty="0" smtClean="0"/>
              <a:t>should be avoided during the 6 months following</a:t>
            </a:r>
          </a:p>
          <a:p>
            <a:r>
              <a:rPr lang="en-US" dirty="0" smtClean="0"/>
              <a:t>radioiodine administration. Circulating maternal</a:t>
            </a:r>
          </a:p>
          <a:p>
            <a:r>
              <a:rPr lang="en-US" dirty="0" err="1" smtClean="0"/>
              <a:t>TRAbs</a:t>
            </a:r>
            <a:r>
              <a:rPr lang="en-US" dirty="0" smtClean="0"/>
              <a:t> cross the placenta and may induce fetal</a:t>
            </a:r>
          </a:p>
          <a:p>
            <a:r>
              <a:rPr lang="en-US" dirty="0" smtClean="0"/>
              <a:t>hyperthyroidism and goiter.1,3 An important</a:t>
            </a:r>
          </a:p>
          <a:p>
            <a:r>
              <a:rPr lang="en-US" dirty="0" smtClean="0"/>
              <a:t>consideration is that pregnant women with</a:t>
            </a:r>
          </a:p>
          <a:p>
            <a:r>
              <a:rPr lang="en-US" dirty="0" smtClean="0"/>
              <a:t>Graves disease who were rendered hypothyroid</a:t>
            </a:r>
          </a:p>
          <a:p>
            <a:r>
              <a:rPr lang="en-US" dirty="0" smtClean="0"/>
              <a:t>by radioiodine therapy or surgery may continue</a:t>
            </a:r>
          </a:p>
          <a:p>
            <a:r>
              <a:rPr lang="en-US" dirty="0" smtClean="0"/>
              <a:t>to harbor high levels of </a:t>
            </a:r>
            <a:r>
              <a:rPr lang="en-US" dirty="0" err="1" smtClean="0"/>
              <a:t>TRAbs</a:t>
            </a:r>
            <a:r>
              <a:rPr lang="en-US" dirty="0" smtClean="0"/>
              <a:t>, thereby placing</a:t>
            </a:r>
          </a:p>
          <a:p>
            <a:r>
              <a:rPr lang="en-US" dirty="0" smtClean="0"/>
              <a:t>the fetus at risk of thyroid dysfunction. Persistence</a:t>
            </a:r>
          </a:p>
          <a:p>
            <a:r>
              <a:rPr lang="en-US" dirty="0" smtClean="0"/>
              <a:t>of </a:t>
            </a:r>
            <a:r>
              <a:rPr lang="en-US" dirty="0" err="1" smtClean="0"/>
              <a:t>TRAbs</a:t>
            </a:r>
            <a:r>
              <a:rPr lang="en-US" dirty="0" smtClean="0"/>
              <a:t> well beyond 18 months following</a:t>
            </a:r>
          </a:p>
          <a:p>
            <a:r>
              <a:rPr lang="en-US" dirty="0" smtClean="0"/>
              <a:t>treatment has been documented in 75% of those</a:t>
            </a:r>
          </a:p>
          <a:p>
            <a:r>
              <a:rPr lang="en-US" dirty="0" smtClean="0"/>
              <a:t>who received radioiodine vs only 30% of patients</a:t>
            </a:r>
          </a:p>
          <a:p>
            <a:r>
              <a:rPr lang="en-US" dirty="0" smtClean="0"/>
              <a:t>treated with surgery and 3% of those treated with</a:t>
            </a:r>
          </a:p>
          <a:p>
            <a:r>
              <a:rPr lang="en-US" dirty="0" err="1" smtClean="0"/>
              <a:t>antithyroid</a:t>
            </a:r>
            <a:r>
              <a:rPr lang="en-US" dirty="0" smtClean="0"/>
              <a:t> drugs.27 Measurement of </a:t>
            </a:r>
            <a:r>
              <a:rPr lang="en-US" dirty="0" err="1" smtClean="0"/>
              <a:t>TRAbs</a:t>
            </a:r>
            <a:endParaRPr lang="en-US" dirty="0" smtClean="0"/>
          </a:p>
          <a:p>
            <a:r>
              <a:rPr lang="en-US" dirty="0" smtClean="0"/>
              <a:t>in early pregnancy is indicated in those with</a:t>
            </a:r>
          </a:p>
          <a:p>
            <a:r>
              <a:rPr lang="en-US" dirty="0" smtClean="0"/>
              <a:t>preexisting Graves disease and is often repeated</a:t>
            </a:r>
          </a:p>
          <a:p>
            <a:r>
              <a:rPr lang="en-US" dirty="0" smtClean="0"/>
              <a:t>around 20 weeks’ gestation. Regular monitoring</a:t>
            </a:r>
          </a:p>
          <a:p>
            <a:r>
              <a:rPr lang="en-US" dirty="0" smtClean="0"/>
              <a:t>with assessment of fetal heart rate, fetal growth,</a:t>
            </a:r>
          </a:p>
          <a:p>
            <a:r>
              <a:rPr lang="en-US" dirty="0" smtClean="0"/>
              <a:t>and fetal thyroid is appropriate in those with</a:t>
            </a:r>
          </a:p>
          <a:p>
            <a:r>
              <a:rPr lang="en-US" dirty="0" smtClean="0"/>
              <a:t>significantly elevated </a:t>
            </a:r>
            <a:r>
              <a:rPr lang="en-US" dirty="0" err="1" smtClean="0"/>
              <a:t>TRAb</a:t>
            </a:r>
            <a:r>
              <a:rPr lang="en-US" dirty="0" smtClean="0"/>
              <a:t> concentrations.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0627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237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Outside pregnancy,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is the most commonly used </a:t>
            </a:r>
            <a:r>
              <a:rPr lang="en-US" dirty="0" err="1" smtClean="0"/>
              <a:t>antithyroid</a:t>
            </a:r>
            <a:r>
              <a:rPr lang="en-US" dirty="0" smtClean="0"/>
              <a:t> drug,</a:t>
            </a:r>
          </a:p>
          <a:p>
            <a:r>
              <a:rPr lang="en-US" dirty="0" smtClean="0"/>
              <a:t>but since this is associated with a higher risk</a:t>
            </a:r>
          </a:p>
          <a:p>
            <a:r>
              <a:rPr lang="en-US" dirty="0" smtClean="0"/>
              <a:t>of teratogenicity than propylthiouracil,23,24 the</a:t>
            </a:r>
          </a:p>
          <a:p>
            <a:r>
              <a:rPr lang="en-US" dirty="0" smtClean="0"/>
              <a:t>latter is usually preferred before and during</a:t>
            </a:r>
          </a:p>
          <a:p>
            <a:r>
              <a:rPr lang="en-US" dirty="0" smtClean="0"/>
              <a:t>the first 16 weeks of pregnancy. The highest</a:t>
            </a:r>
          </a:p>
          <a:p>
            <a:r>
              <a:rPr lang="en-US" dirty="0" smtClean="0"/>
              <a:t>risk window for birth defects is from gestation</a:t>
            </a:r>
          </a:p>
          <a:p>
            <a:r>
              <a:rPr lang="en-US" dirty="0" smtClean="0"/>
              <a:t>weeks 6 to 10,25 and some practitioners prefer</a:t>
            </a:r>
          </a:p>
          <a:p>
            <a:r>
              <a:rPr lang="en-US" dirty="0" smtClean="0"/>
              <a:t>to avoid </a:t>
            </a:r>
            <a:r>
              <a:rPr lang="en-US" dirty="0" err="1" smtClean="0"/>
              <a:t>antithyroid</a:t>
            </a:r>
            <a:r>
              <a:rPr lang="en-US" dirty="0" smtClean="0"/>
              <a:t> drugs altogether during</a:t>
            </a:r>
          </a:p>
          <a:p>
            <a:r>
              <a:rPr lang="en-US" dirty="0" smtClean="0"/>
              <a:t>this period. </a:t>
            </a:r>
            <a:r>
              <a:rPr lang="en-US" dirty="0" err="1" smtClean="0"/>
              <a:t>Propylthiouracil</a:t>
            </a:r>
            <a:r>
              <a:rPr lang="en-US" dirty="0" smtClean="0"/>
              <a:t> has been associated</a:t>
            </a:r>
          </a:p>
          <a:p>
            <a:r>
              <a:rPr lang="en-US" dirty="0" smtClean="0"/>
              <a:t>with increased risks of liver dysfunction and</a:t>
            </a:r>
          </a:p>
          <a:p>
            <a:r>
              <a:rPr lang="en-US" dirty="0" smtClean="0"/>
              <a:t>liver failure both within and outside pregnancy.26</a:t>
            </a:r>
          </a:p>
          <a:p>
            <a:r>
              <a:rPr lang="en-US" dirty="0" smtClean="0"/>
              <a:t>Block-and-replace regimens are not advisable</a:t>
            </a:r>
          </a:p>
          <a:p>
            <a:r>
              <a:rPr lang="en-US" dirty="0" smtClean="0"/>
              <a:t>during pregnancy since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preferentially cross the placenta, resulting in</a:t>
            </a:r>
          </a:p>
          <a:p>
            <a:r>
              <a:rPr lang="en-US" dirty="0" smtClean="0"/>
              <a:t>increased risk of fetal hypothyroidism.</a:t>
            </a:r>
          </a:p>
          <a:p>
            <a:r>
              <a:rPr lang="en-US" dirty="0" smtClean="0"/>
              <a:t>The aim of treatment of gestational</a:t>
            </a:r>
          </a:p>
          <a:p>
            <a:r>
              <a:rPr lang="en-US" dirty="0" smtClean="0"/>
              <a:t>hyperthyroidism is to control hyperthyroidism and</a:t>
            </a:r>
          </a:p>
          <a:p>
            <a:r>
              <a:rPr lang="en-US" dirty="0" smtClean="0"/>
              <a:t>to limit fetal-maternal drug exposure, using the</a:t>
            </a:r>
          </a:p>
          <a:p>
            <a:r>
              <a:rPr lang="en-US" dirty="0" smtClean="0"/>
              <a:t>lowest possible dosage to maintain normal thyroid</a:t>
            </a:r>
          </a:p>
          <a:p>
            <a:r>
              <a:rPr lang="en-US" dirty="0" smtClean="0"/>
              <a:t>status. Thyroid function can change relatively</a:t>
            </a:r>
          </a:p>
          <a:p>
            <a:r>
              <a:rPr lang="en-US" dirty="0" smtClean="0"/>
              <a:t>quickly during early pregnancy, and regular</a:t>
            </a:r>
          </a:p>
          <a:p>
            <a:r>
              <a:rPr lang="en-US" dirty="0" smtClean="0"/>
              <a:t>testing every 2 to 4 weeks is advisable. Preexisting</a:t>
            </a:r>
          </a:p>
          <a:p>
            <a:r>
              <a:rPr lang="en-US" dirty="0" smtClean="0"/>
              <a:t>Graves disease often goes into remission during</a:t>
            </a:r>
          </a:p>
          <a:p>
            <a:r>
              <a:rPr lang="en-US" dirty="0" smtClean="0"/>
              <a:t>pregnancy as a result of decline in thyroid</a:t>
            </a:r>
          </a:p>
          <a:p>
            <a:r>
              <a:rPr lang="en-US" dirty="0" smtClean="0"/>
              <a:t>autoimmunity (</a:t>
            </a:r>
            <a:r>
              <a:rPr lang="en-US" dirty="0" err="1" smtClean="0"/>
              <a:t>TRAb</a:t>
            </a:r>
            <a:r>
              <a:rPr lang="en-US" dirty="0" smtClean="0"/>
              <a:t> concentrations) and often</a:t>
            </a:r>
          </a:p>
          <a:p>
            <a:r>
              <a:rPr lang="en-US" dirty="0" err="1" smtClean="0"/>
              <a:t>antithyroid</a:t>
            </a:r>
            <a:r>
              <a:rPr lang="en-US" dirty="0" smtClean="0"/>
              <a:t> drugs can be discontinued. Usually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is switched to </a:t>
            </a:r>
            <a:r>
              <a:rPr lang="en-US" dirty="0" err="1" smtClean="0"/>
              <a:t>propylthiouracil</a:t>
            </a:r>
            <a:r>
              <a:rPr lang="en-US" dirty="0" smtClean="0"/>
              <a:t> before</a:t>
            </a:r>
          </a:p>
          <a:p>
            <a:r>
              <a:rPr lang="en-US" dirty="0" smtClean="0"/>
              <a:t>or during early pregnancy and if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are still required beyond 16 weeks’ gestation, then</a:t>
            </a:r>
          </a:p>
          <a:p>
            <a:r>
              <a:rPr lang="en-US" dirty="0" smtClean="0"/>
              <a:t>often </a:t>
            </a:r>
            <a:r>
              <a:rPr lang="en-US" dirty="0" err="1" smtClean="0"/>
              <a:t>propylthiouracil</a:t>
            </a:r>
            <a:r>
              <a:rPr lang="en-US" dirty="0" smtClean="0"/>
              <a:t> is switched to </a:t>
            </a:r>
            <a:r>
              <a:rPr lang="en-US" dirty="0" err="1" smtClean="0"/>
              <a:t>methimazole</a:t>
            </a:r>
            <a:r>
              <a:rPr lang="en-US" dirty="0" smtClean="0"/>
              <a:t>,</a:t>
            </a:r>
          </a:p>
          <a:p>
            <a:r>
              <a:rPr lang="en-US" dirty="0" smtClean="0"/>
              <a:t>although not all studies indicate that this approach</a:t>
            </a:r>
          </a:p>
          <a:p>
            <a:r>
              <a:rPr lang="en-US" dirty="0" smtClean="0"/>
              <a:t>is associated with improved outcomes.23,24</a:t>
            </a:r>
          </a:p>
          <a:p>
            <a:r>
              <a:rPr lang="en-US" dirty="0" smtClean="0"/>
              <a:t>Women of childbearing age with active</a:t>
            </a:r>
          </a:p>
          <a:p>
            <a:r>
              <a:rPr lang="en-US" dirty="0" smtClean="0"/>
              <a:t>hyperthyroidism should be counseled on the risk</a:t>
            </a:r>
          </a:p>
          <a:p>
            <a:r>
              <a:rPr lang="en-US" dirty="0" smtClean="0"/>
              <a:t>of fetal harm from uncontrolled hyperthyroidism</a:t>
            </a:r>
          </a:p>
          <a:p>
            <a:r>
              <a:rPr lang="en-US" dirty="0" smtClean="0"/>
              <a:t>and advised to delay pregnancy with effective</a:t>
            </a:r>
          </a:p>
          <a:p>
            <a:r>
              <a:rPr lang="en-US" dirty="0" smtClean="0"/>
              <a:t>contraception until a stable </a:t>
            </a:r>
            <a:r>
              <a:rPr lang="en-US" dirty="0" err="1" smtClean="0"/>
              <a:t>euthyroid</a:t>
            </a:r>
            <a:r>
              <a:rPr lang="en-US" dirty="0" smtClean="0"/>
              <a:t> state</a:t>
            </a:r>
          </a:p>
          <a:p>
            <a:r>
              <a:rPr lang="en-US" dirty="0" smtClean="0"/>
              <a:t>has been achieved. Definitive treatment with</a:t>
            </a:r>
          </a:p>
          <a:p>
            <a:r>
              <a:rPr lang="en-US" dirty="0" smtClean="0"/>
              <a:t>radioiodine or surgery is an option since this will</a:t>
            </a:r>
          </a:p>
          <a:p>
            <a:r>
              <a:rPr lang="en-US" dirty="0" smtClean="0"/>
              <a:t>avoid exposure to the risks of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during pregnancy, as well as the risk of relapse</a:t>
            </a:r>
          </a:p>
          <a:p>
            <a:r>
              <a:rPr lang="en-US" dirty="0" smtClean="0"/>
              <a:t>of Graves disease following delivery. Pregnancy</a:t>
            </a:r>
          </a:p>
          <a:p>
            <a:r>
              <a:rPr lang="en-US" dirty="0" smtClean="0"/>
              <a:t>should be avoided during the 6 months following</a:t>
            </a:r>
          </a:p>
          <a:p>
            <a:r>
              <a:rPr lang="en-US" dirty="0" smtClean="0"/>
              <a:t>radioiodine administration. Circulating maternal</a:t>
            </a:r>
          </a:p>
          <a:p>
            <a:r>
              <a:rPr lang="en-US" dirty="0" err="1" smtClean="0"/>
              <a:t>TRAbs</a:t>
            </a:r>
            <a:r>
              <a:rPr lang="en-US" dirty="0" smtClean="0"/>
              <a:t> cross the placenta and may induce fetal</a:t>
            </a:r>
          </a:p>
          <a:p>
            <a:r>
              <a:rPr lang="en-US" dirty="0" smtClean="0"/>
              <a:t>hyperthyroidism and goiter.1,3 An important</a:t>
            </a:r>
          </a:p>
          <a:p>
            <a:r>
              <a:rPr lang="en-US" dirty="0" smtClean="0"/>
              <a:t>consideration is that pregnant women with</a:t>
            </a:r>
          </a:p>
          <a:p>
            <a:r>
              <a:rPr lang="en-US" dirty="0" smtClean="0"/>
              <a:t>Graves disease who were rendered hypothyroid</a:t>
            </a:r>
          </a:p>
          <a:p>
            <a:r>
              <a:rPr lang="en-US" dirty="0" smtClean="0"/>
              <a:t>by radioiodine therapy or surgery may continue</a:t>
            </a:r>
          </a:p>
          <a:p>
            <a:r>
              <a:rPr lang="en-US" dirty="0" smtClean="0"/>
              <a:t>to harbor high levels of </a:t>
            </a:r>
            <a:r>
              <a:rPr lang="en-US" dirty="0" err="1" smtClean="0"/>
              <a:t>TRAbs</a:t>
            </a:r>
            <a:r>
              <a:rPr lang="en-US" dirty="0" smtClean="0"/>
              <a:t>, thereby placing</a:t>
            </a:r>
          </a:p>
          <a:p>
            <a:r>
              <a:rPr lang="en-US" dirty="0" smtClean="0"/>
              <a:t>the fetus at risk of thyroid dysfunction. Persistence</a:t>
            </a:r>
          </a:p>
          <a:p>
            <a:r>
              <a:rPr lang="en-US" dirty="0" smtClean="0"/>
              <a:t>of </a:t>
            </a:r>
            <a:r>
              <a:rPr lang="en-US" dirty="0" err="1" smtClean="0"/>
              <a:t>TRAbs</a:t>
            </a:r>
            <a:r>
              <a:rPr lang="en-US" dirty="0" smtClean="0"/>
              <a:t> well beyond 18 months following</a:t>
            </a:r>
          </a:p>
          <a:p>
            <a:r>
              <a:rPr lang="en-US" dirty="0" smtClean="0"/>
              <a:t>treatment has been documented in 75% of those</a:t>
            </a:r>
          </a:p>
          <a:p>
            <a:r>
              <a:rPr lang="en-US" dirty="0" smtClean="0"/>
              <a:t>who received radioiodine vs only 30% of patients</a:t>
            </a:r>
          </a:p>
          <a:p>
            <a:r>
              <a:rPr lang="en-US" dirty="0" smtClean="0"/>
              <a:t>treated with surgery and 3% of those treated with</a:t>
            </a:r>
          </a:p>
          <a:p>
            <a:r>
              <a:rPr lang="en-US" dirty="0" err="1" smtClean="0"/>
              <a:t>antithyroid</a:t>
            </a:r>
            <a:r>
              <a:rPr lang="en-US" dirty="0" smtClean="0"/>
              <a:t> drugs.27 Measurement of </a:t>
            </a:r>
            <a:r>
              <a:rPr lang="en-US" dirty="0" err="1" smtClean="0"/>
              <a:t>TRAbs</a:t>
            </a:r>
            <a:endParaRPr lang="en-US" dirty="0" smtClean="0"/>
          </a:p>
          <a:p>
            <a:r>
              <a:rPr lang="en-US" dirty="0" smtClean="0"/>
              <a:t>in early pregnancy is indicated in those with</a:t>
            </a:r>
          </a:p>
          <a:p>
            <a:r>
              <a:rPr lang="en-US" dirty="0" smtClean="0"/>
              <a:t>preexisting Graves disease and is often repeated</a:t>
            </a:r>
          </a:p>
          <a:p>
            <a:r>
              <a:rPr lang="en-US" dirty="0" smtClean="0"/>
              <a:t>around 20 weeks’ gestation. Regular monitoring</a:t>
            </a:r>
          </a:p>
          <a:p>
            <a:r>
              <a:rPr lang="en-US" dirty="0" smtClean="0"/>
              <a:t>with assessment of fetal heart rate, fetal growth,</a:t>
            </a:r>
          </a:p>
          <a:p>
            <a:r>
              <a:rPr lang="en-US" dirty="0" smtClean="0"/>
              <a:t>and fetal thyroid is appropriate in those with</a:t>
            </a:r>
          </a:p>
          <a:p>
            <a:r>
              <a:rPr lang="en-US" dirty="0" smtClean="0"/>
              <a:t>significantly elevated </a:t>
            </a:r>
            <a:r>
              <a:rPr lang="en-US" dirty="0" err="1" smtClean="0"/>
              <a:t>TRAb</a:t>
            </a:r>
            <a:r>
              <a:rPr lang="en-US" dirty="0" smtClean="0"/>
              <a:t> concentrations.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3228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Block-and-replace regimens are not advisable</a:t>
            </a:r>
          </a:p>
          <a:p>
            <a:r>
              <a:rPr lang="en-US" dirty="0" smtClean="0"/>
              <a:t>during pregnancy since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preferentially cross the placenta, resulting in</a:t>
            </a:r>
          </a:p>
          <a:p>
            <a:r>
              <a:rPr lang="en-US" dirty="0" smtClean="0"/>
              <a:t>increased risk of fetal hypothyroidism.</a:t>
            </a:r>
          </a:p>
          <a:p>
            <a:r>
              <a:rPr lang="en-US" dirty="0" smtClean="0"/>
              <a:t>The aim of treatment of gestational</a:t>
            </a:r>
          </a:p>
          <a:p>
            <a:r>
              <a:rPr lang="en-US" dirty="0" smtClean="0"/>
              <a:t>hyperthyroidism is to control hyperthyroidism and</a:t>
            </a:r>
          </a:p>
          <a:p>
            <a:r>
              <a:rPr lang="en-US" dirty="0" smtClean="0"/>
              <a:t>to limit fetal-maternal drug exposure, using the</a:t>
            </a:r>
          </a:p>
          <a:p>
            <a:r>
              <a:rPr lang="en-US" dirty="0" smtClean="0"/>
              <a:t>lowest possible dosage to maintain normal thyroid</a:t>
            </a:r>
          </a:p>
          <a:p>
            <a:r>
              <a:rPr lang="en-US" dirty="0" smtClean="0"/>
              <a:t>status. Thyroid function can change relatively</a:t>
            </a:r>
          </a:p>
          <a:p>
            <a:r>
              <a:rPr lang="en-US" dirty="0" smtClean="0"/>
              <a:t>quickly during early pregnancy, and regular</a:t>
            </a:r>
          </a:p>
          <a:p>
            <a:r>
              <a:rPr lang="en-US" dirty="0" smtClean="0"/>
              <a:t>testing every 2 to 4 weeks is advisable. Preexisting</a:t>
            </a:r>
          </a:p>
          <a:p>
            <a:r>
              <a:rPr lang="en-US" dirty="0" smtClean="0"/>
              <a:t>Graves disease often goes into remission during</a:t>
            </a:r>
          </a:p>
          <a:p>
            <a:r>
              <a:rPr lang="en-US" dirty="0" smtClean="0"/>
              <a:t>pregnancy as a result of decline in thyroid</a:t>
            </a:r>
          </a:p>
          <a:p>
            <a:r>
              <a:rPr lang="en-US" dirty="0" smtClean="0"/>
              <a:t>autoimmunity (</a:t>
            </a:r>
            <a:r>
              <a:rPr lang="en-US" dirty="0" err="1" smtClean="0"/>
              <a:t>TRAb</a:t>
            </a:r>
            <a:r>
              <a:rPr lang="en-US" dirty="0" smtClean="0"/>
              <a:t> concentrations) and often</a:t>
            </a:r>
          </a:p>
          <a:p>
            <a:r>
              <a:rPr lang="en-US" dirty="0" err="1" smtClean="0"/>
              <a:t>antithyroid</a:t>
            </a:r>
            <a:r>
              <a:rPr lang="en-US" dirty="0" smtClean="0"/>
              <a:t> drugs can be discontinued. Usually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is switched to </a:t>
            </a:r>
            <a:r>
              <a:rPr lang="en-US" dirty="0" err="1" smtClean="0"/>
              <a:t>propylthiouracil</a:t>
            </a:r>
            <a:r>
              <a:rPr lang="en-US" dirty="0" smtClean="0"/>
              <a:t> before</a:t>
            </a:r>
          </a:p>
          <a:p>
            <a:r>
              <a:rPr lang="en-US" dirty="0" smtClean="0"/>
              <a:t>or during early pregnancy and if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are still required beyond 16 weeks’ gestation, then</a:t>
            </a:r>
          </a:p>
          <a:p>
            <a:r>
              <a:rPr lang="en-US" dirty="0" smtClean="0"/>
              <a:t>often </a:t>
            </a:r>
            <a:r>
              <a:rPr lang="en-US" dirty="0" err="1" smtClean="0"/>
              <a:t>propylthiouracil</a:t>
            </a:r>
            <a:r>
              <a:rPr lang="en-US" dirty="0" smtClean="0"/>
              <a:t> is switched to </a:t>
            </a:r>
            <a:r>
              <a:rPr lang="en-US" dirty="0" err="1" smtClean="0"/>
              <a:t>methimazole</a:t>
            </a:r>
            <a:r>
              <a:rPr lang="en-US" dirty="0" smtClean="0"/>
              <a:t>,</a:t>
            </a:r>
          </a:p>
          <a:p>
            <a:r>
              <a:rPr lang="en-US" dirty="0" smtClean="0"/>
              <a:t>although not all studies indicate that this approach</a:t>
            </a:r>
          </a:p>
          <a:p>
            <a:r>
              <a:rPr lang="en-US" dirty="0" smtClean="0"/>
              <a:t>is associated with improved outcomes.23,24</a:t>
            </a:r>
          </a:p>
          <a:p>
            <a:r>
              <a:rPr lang="en-US" dirty="0" smtClean="0"/>
              <a:t>Women of childbearing age with active</a:t>
            </a:r>
          </a:p>
          <a:p>
            <a:r>
              <a:rPr lang="en-US" dirty="0" smtClean="0"/>
              <a:t>hyperthyroidism should be counseled on the risk</a:t>
            </a:r>
          </a:p>
          <a:p>
            <a:r>
              <a:rPr lang="en-US" dirty="0" smtClean="0"/>
              <a:t>of fetal harm from uncontrolled hyperthyroidism</a:t>
            </a:r>
          </a:p>
          <a:p>
            <a:r>
              <a:rPr lang="en-US" dirty="0" smtClean="0"/>
              <a:t>and advised to delay pregnancy with effective</a:t>
            </a:r>
          </a:p>
          <a:p>
            <a:r>
              <a:rPr lang="en-US" dirty="0" smtClean="0"/>
              <a:t>contraception until a stable </a:t>
            </a:r>
            <a:r>
              <a:rPr lang="en-US" dirty="0" err="1" smtClean="0"/>
              <a:t>euthyroid</a:t>
            </a:r>
            <a:r>
              <a:rPr lang="en-US" dirty="0" smtClean="0"/>
              <a:t> state</a:t>
            </a:r>
          </a:p>
          <a:p>
            <a:r>
              <a:rPr lang="en-US" dirty="0" smtClean="0"/>
              <a:t>has been achieved. Definitive treatment with</a:t>
            </a:r>
          </a:p>
          <a:p>
            <a:r>
              <a:rPr lang="en-US" dirty="0" smtClean="0"/>
              <a:t>radioiodine or surgery is an option since this will</a:t>
            </a:r>
          </a:p>
          <a:p>
            <a:r>
              <a:rPr lang="en-US" dirty="0" smtClean="0"/>
              <a:t>avoid exposure to the risks of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during pregnancy, as well as the risk of relapse</a:t>
            </a:r>
          </a:p>
          <a:p>
            <a:r>
              <a:rPr lang="en-US" dirty="0" smtClean="0"/>
              <a:t>of Graves disease following delivery. Pregnancy</a:t>
            </a:r>
          </a:p>
          <a:p>
            <a:r>
              <a:rPr lang="en-US" dirty="0" smtClean="0"/>
              <a:t>should be avoided during the 6 months following</a:t>
            </a:r>
          </a:p>
          <a:p>
            <a:r>
              <a:rPr lang="en-US" dirty="0" smtClean="0"/>
              <a:t>radioiodine administration. Circulating maternal</a:t>
            </a:r>
          </a:p>
          <a:p>
            <a:r>
              <a:rPr lang="en-US" dirty="0" err="1" smtClean="0"/>
              <a:t>TRAbs</a:t>
            </a:r>
            <a:r>
              <a:rPr lang="en-US" dirty="0" smtClean="0"/>
              <a:t> cross the placenta and may induce fetal</a:t>
            </a:r>
          </a:p>
          <a:p>
            <a:r>
              <a:rPr lang="en-US" dirty="0" smtClean="0"/>
              <a:t>hyperthyroidism and goiter.1,3 An important</a:t>
            </a:r>
          </a:p>
          <a:p>
            <a:r>
              <a:rPr lang="en-US" dirty="0" smtClean="0"/>
              <a:t>consideration is that pregnant women with</a:t>
            </a:r>
          </a:p>
          <a:p>
            <a:r>
              <a:rPr lang="en-US" dirty="0" smtClean="0"/>
              <a:t>Graves disease who were rendered hypothyroid</a:t>
            </a:r>
          </a:p>
          <a:p>
            <a:r>
              <a:rPr lang="en-US" dirty="0" smtClean="0"/>
              <a:t>by radioiodine therapy or surgery may continue</a:t>
            </a:r>
          </a:p>
          <a:p>
            <a:r>
              <a:rPr lang="en-US" dirty="0" smtClean="0"/>
              <a:t>to harbor high levels of </a:t>
            </a:r>
            <a:r>
              <a:rPr lang="en-US" dirty="0" err="1" smtClean="0"/>
              <a:t>TRAbs</a:t>
            </a:r>
            <a:r>
              <a:rPr lang="en-US" dirty="0" smtClean="0"/>
              <a:t>, thereby placing</a:t>
            </a:r>
          </a:p>
          <a:p>
            <a:r>
              <a:rPr lang="en-US" dirty="0" smtClean="0"/>
              <a:t>the fetus at risk of thyroid dysfunction. Persistence</a:t>
            </a:r>
          </a:p>
          <a:p>
            <a:r>
              <a:rPr lang="en-US" dirty="0" smtClean="0"/>
              <a:t>of </a:t>
            </a:r>
            <a:r>
              <a:rPr lang="en-US" dirty="0" err="1" smtClean="0"/>
              <a:t>TRAbs</a:t>
            </a:r>
            <a:r>
              <a:rPr lang="en-US" dirty="0" smtClean="0"/>
              <a:t> well beyond 18 months following</a:t>
            </a:r>
          </a:p>
          <a:p>
            <a:r>
              <a:rPr lang="en-US" dirty="0" smtClean="0"/>
              <a:t>treatment has been documented in 75% of those</a:t>
            </a:r>
          </a:p>
          <a:p>
            <a:r>
              <a:rPr lang="en-US" dirty="0" smtClean="0"/>
              <a:t>who received radioiodine vs only 30% of patients</a:t>
            </a:r>
          </a:p>
          <a:p>
            <a:r>
              <a:rPr lang="en-US" dirty="0" smtClean="0"/>
              <a:t>treated with surgery and 3% of those treated with</a:t>
            </a:r>
          </a:p>
          <a:p>
            <a:r>
              <a:rPr lang="en-US" dirty="0" err="1" smtClean="0"/>
              <a:t>antithyroid</a:t>
            </a:r>
            <a:r>
              <a:rPr lang="en-US" dirty="0" smtClean="0"/>
              <a:t> drugs.27 Measurement of </a:t>
            </a:r>
            <a:r>
              <a:rPr lang="en-US" dirty="0" err="1" smtClean="0"/>
              <a:t>TRAbs</a:t>
            </a:r>
            <a:endParaRPr lang="en-US" dirty="0" smtClean="0"/>
          </a:p>
          <a:p>
            <a:r>
              <a:rPr lang="en-US" dirty="0" smtClean="0"/>
              <a:t>in early pregnancy is indicated in those with</a:t>
            </a:r>
          </a:p>
          <a:p>
            <a:r>
              <a:rPr lang="en-US" dirty="0" smtClean="0"/>
              <a:t>preexisting Graves disease and is often repeated</a:t>
            </a:r>
          </a:p>
          <a:p>
            <a:r>
              <a:rPr lang="en-US" dirty="0" smtClean="0"/>
              <a:t>around 20 weeks’ gestation. Regular monitoring</a:t>
            </a:r>
          </a:p>
          <a:p>
            <a:r>
              <a:rPr lang="en-US" dirty="0" smtClean="0"/>
              <a:t>with assessment of fetal heart rate, fetal growth,</a:t>
            </a:r>
          </a:p>
          <a:p>
            <a:r>
              <a:rPr lang="en-US" dirty="0" smtClean="0"/>
              <a:t>and fetal thyroid is appropriate in those with</a:t>
            </a:r>
          </a:p>
          <a:p>
            <a:r>
              <a:rPr lang="en-US" dirty="0" smtClean="0"/>
              <a:t>significantly elevated </a:t>
            </a:r>
            <a:r>
              <a:rPr lang="en-US" dirty="0" err="1" smtClean="0"/>
              <a:t>TRAb</a:t>
            </a:r>
            <a:r>
              <a:rPr lang="en-US" dirty="0" smtClean="0"/>
              <a:t> concentrations.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0720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Thyroid function can change relatively</a:t>
            </a:r>
          </a:p>
          <a:p>
            <a:r>
              <a:rPr lang="en-US" dirty="0" smtClean="0"/>
              <a:t>quickly during early pregnancy, and regular</a:t>
            </a:r>
          </a:p>
          <a:p>
            <a:r>
              <a:rPr lang="en-US" dirty="0" smtClean="0"/>
              <a:t>testing every 2 to 4 weeks is advisable. Preexisting</a:t>
            </a:r>
          </a:p>
          <a:p>
            <a:r>
              <a:rPr lang="en-US" dirty="0" smtClean="0"/>
              <a:t>Graves disease often goes into remission during</a:t>
            </a:r>
          </a:p>
          <a:p>
            <a:r>
              <a:rPr lang="en-US" dirty="0" smtClean="0"/>
              <a:t>pregnancy as a result of decline in thyroid</a:t>
            </a:r>
          </a:p>
          <a:p>
            <a:r>
              <a:rPr lang="en-US" dirty="0" smtClean="0"/>
              <a:t>autoimmunity (</a:t>
            </a:r>
            <a:r>
              <a:rPr lang="en-US" dirty="0" err="1" smtClean="0"/>
              <a:t>TRAb</a:t>
            </a:r>
            <a:r>
              <a:rPr lang="en-US" dirty="0" smtClean="0"/>
              <a:t> concentrations) and often</a:t>
            </a:r>
          </a:p>
          <a:p>
            <a:r>
              <a:rPr lang="en-US" dirty="0" err="1" smtClean="0"/>
              <a:t>antithyroid</a:t>
            </a:r>
            <a:r>
              <a:rPr lang="en-US" dirty="0" smtClean="0"/>
              <a:t> drugs can be discontinued. Usually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is switched to </a:t>
            </a:r>
            <a:r>
              <a:rPr lang="en-US" dirty="0" err="1" smtClean="0"/>
              <a:t>propylthiouracil</a:t>
            </a:r>
            <a:r>
              <a:rPr lang="en-US" dirty="0" smtClean="0"/>
              <a:t> before</a:t>
            </a:r>
          </a:p>
          <a:p>
            <a:r>
              <a:rPr lang="en-US" dirty="0" smtClean="0"/>
              <a:t>or during early pregnancy and if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are still required beyond 16 weeks’ gestation, then</a:t>
            </a:r>
          </a:p>
          <a:p>
            <a:r>
              <a:rPr lang="en-US" dirty="0" smtClean="0"/>
              <a:t>often </a:t>
            </a:r>
            <a:r>
              <a:rPr lang="en-US" dirty="0" err="1" smtClean="0"/>
              <a:t>propylthiouracil</a:t>
            </a:r>
            <a:r>
              <a:rPr lang="en-US" dirty="0" smtClean="0"/>
              <a:t> is switched to </a:t>
            </a:r>
            <a:r>
              <a:rPr lang="en-US" dirty="0" err="1" smtClean="0"/>
              <a:t>methimazole</a:t>
            </a:r>
            <a:r>
              <a:rPr lang="en-US" dirty="0" smtClean="0"/>
              <a:t>,</a:t>
            </a:r>
          </a:p>
          <a:p>
            <a:r>
              <a:rPr lang="en-US" dirty="0" smtClean="0"/>
              <a:t>although not all studies indicate that this approach</a:t>
            </a:r>
          </a:p>
          <a:p>
            <a:r>
              <a:rPr lang="en-US" dirty="0" smtClean="0"/>
              <a:t>is associated with improved outcomes.23,24</a:t>
            </a:r>
          </a:p>
          <a:p>
            <a:r>
              <a:rPr lang="en-US" dirty="0" smtClean="0"/>
              <a:t>Women of childbearing age with active</a:t>
            </a:r>
          </a:p>
          <a:p>
            <a:r>
              <a:rPr lang="en-US" dirty="0" smtClean="0"/>
              <a:t>hyperthyroidism should be counseled on the risk</a:t>
            </a:r>
          </a:p>
          <a:p>
            <a:r>
              <a:rPr lang="en-US" dirty="0" smtClean="0"/>
              <a:t>of fetal harm from uncontrolled hyperthyroidism</a:t>
            </a:r>
          </a:p>
          <a:p>
            <a:r>
              <a:rPr lang="en-US" dirty="0" smtClean="0"/>
              <a:t>and advised to delay pregnancy with effective</a:t>
            </a:r>
          </a:p>
          <a:p>
            <a:r>
              <a:rPr lang="en-US" dirty="0" smtClean="0"/>
              <a:t>contraception until a stable </a:t>
            </a:r>
            <a:r>
              <a:rPr lang="en-US" dirty="0" err="1" smtClean="0"/>
              <a:t>euthyroid</a:t>
            </a:r>
            <a:r>
              <a:rPr lang="en-US" dirty="0" smtClean="0"/>
              <a:t> state</a:t>
            </a:r>
          </a:p>
          <a:p>
            <a:r>
              <a:rPr lang="en-US" dirty="0" smtClean="0"/>
              <a:t>has been achieved. Definitive treatment with</a:t>
            </a:r>
          </a:p>
          <a:p>
            <a:r>
              <a:rPr lang="en-US" dirty="0" smtClean="0"/>
              <a:t>radioiodine or surgery is an option since this will</a:t>
            </a:r>
          </a:p>
          <a:p>
            <a:r>
              <a:rPr lang="en-US" dirty="0" smtClean="0"/>
              <a:t>avoid exposure to the risks of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during pregnancy, as well as the risk of relapse</a:t>
            </a:r>
          </a:p>
          <a:p>
            <a:r>
              <a:rPr lang="en-US" dirty="0" smtClean="0"/>
              <a:t>of Graves disease following delivery. Pregnancy</a:t>
            </a:r>
          </a:p>
          <a:p>
            <a:r>
              <a:rPr lang="en-US" dirty="0" smtClean="0"/>
              <a:t>should be avoided during the 6 months following</a:t>
            </a:r>
          </a:p>
          <a:p>
            <a:r>
              <a:rPr lang="en-US" dirty="0" smtClean="0"/>
              <a:t>radioiodine administration. Circulating maternal</a:t>
            </a:r>
          </a:p>
          <a:p>
            <a:r>
              <a:rPr lang="en-US" dirty="0" err="1" smtClean="0"/>
              <a:t>TRAbs</a:t>
            </a:r>
            <a:r>
              <a:rPr lang="en-US" dirty="0" smtClean="0"/>
              <a:t> cross the placenta and may induce fetal</a:t>
            </a:r>
          </a:p>
          <a:p>
            <a:r>
              <a:rPr lang="en-US" dirty="0" smtClean="0"/>
              <a:t>hyperthyroidism and goiter.1,3 An important</a:t>
            </a:r>
          </a:p>
          <a:p>
            <a:r>
              <a:rPr lang="en-US" dirty="0" smtClean="0"/>
              <a:t>consideration is that pregnant women with</a:t>
            </a:r>
          </a:p>
          <a:p>
            <a:r>
              <a:rPr lang="en-US" dirty="0" smtClean="0"/>
              <a:t>Graves disease who were rendered hypothyroid</a:t>
            </a:r>
          </a:p>
          <a:p>
            <a:r>
              <a:rPr lang="en-US" dirty="0" smtClean="0"/>
              <a:t>by radioiodine therapy or surgery may continue</a:t>
            </a:r>
          </a:p>
          <a:p>
            <a:r>
              <a:rPr lang="en-US" dirty="0" smtClean="0"/>
              <a:t>to harbor high levels of </a:t>
            </a:r>
            <a:r>
              <a:rPr lang="en-US" dirty="0" err="1" smtClean="0"/>
              <a:t>TRAbs</a:t>
            </a:r>
            <a:r>
              <a:rPr lang="en-US" dirty="0" smtClean="0"/>
              <a:t>, thereby placing</a:t>
            </a:r>
          </a:p>
          <a:p>
            <a:r>
              <a:rPr lang="en-US" dirty="0" smtClean="0"/>
              <a:t>the fetus at risk of thyroid dysfunction. Persistence</a:t>
            </a:r>
          </a:p>
          <a:p>
            <a:r>
              <a:rPr lang="en-US" dirty="0" smtClean="0"/>
              <a:t>of </a:t>
            </a:r>
            <a:r>
              <a:rPr lang="en-US" dirty="0" err="1" smtClean="0"/>
              <a:t>TRAbs</a:t>
            </a:r>
            <a:r>
              <a:rPr lang="en-US" dirty="0" smtClean="0"/>
              <a:t> well beyond 18 months following</a:t>
            </a:r>
          </a:p>
          <a:p>
            <a:r>
              <a:rPr lang="en-US" dirty="0" smtClean="0"/>
              <a:t>treatment has been documented in 75% of those</a:t>
            </a:r>
          </a:p>
          <a:p>
            <a:r>
              <a:rPr lang="en-US" dirty="0" smtClean="0"/>
              <a:t>who received radioiodine vs only 30% of patients</a:t>
            </a:r>
          </a:p>
          <a:p>
            <a:r>
              <a:rPr lang="en-US" dirty="0" smtClean="0"/>
              <a:t>treated with surgery and 3% of those treated with</a:t>
            </a:r>
          </a:p>
          <a:p>
            <a:r>
              <a:rPr lang="en-US" dirty="0" err="1" smtClean="0"/>
              <a:t>antithyroid</a:t>
            </a:r>
            <a:r>
              <a:rPr lang="en-US" dirty="0" smtClean="0"/>
              <a:t> drugs.27 Measurement of </a:t>
            </a:r>
            <a:r>
              <a:rPr lang="en-US" dirty="0" err="1" smtClean="0"/>
              <a:t>TRAbs</a:t>
            </a:r>
            <a:endParaRPr lang="en-US" dirty="0" smtClean="0"/>
          </a:p>
          <a:p>
            <a:r>
              <a:rPr lang="en-US" dirty="0" smtClean="0"/>
              <a:t>in early pregnancy is indicated in those with</a:t>
            </a:r>
          </a:p>
          <a:p>
            <a:r>
              <a:rPr lang="en-US" dirty="0" smtClean="0"/>
              <a:t>preexisting Graves disease and is often repeated</a:t>
            </a:r>
          </a:p>
          <a:p>
            <a:r>
              <a:rPr lang="en-US" dirty="0" smtClean="0"/>
              <a:t>around 20 weeks’ gestation. Regular monitoring</a:t>
            </a:r>
          </a:p>
          <a:p>
            <a:r>
              <a:rPr lang="en-US" dirty="0" smtClean="0"/>
              <a:t>with assessment of fetal heart rate, fetal growth,</a:t>
            </a:r>
          </a:p>
          <a:p>
            <a:r>
              <a:rPr lang="en-US" dirty="0" smtClean="0"/>
              <a:t>and fetal thyroid is appropriate in those with</a:t>
            </a:r>
          </a:p>
          <a:p>
            <a:r>
              <a:rPr lang="en-US" dirty="0" smtClean="0"/>
              <a:t>significantly elevated </a:t>
            </a:r>
            <a:r>
              <a:rPr lang="en-US" dirty="0" err="1" smtClean="0"/>
              <a:t>TRAb</a:t>
            </a:r>
            <a:r>
              <a:rPr lang="en-US" dirty="0" smtClean="0"/>
              <a:t> concentrations.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7489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Women of childbearing age with active</a:t>
            </a:r>
          </a:p>
          <a:p>
            <a:r>
              <a:rPr lang="en-US" dirty="0" smtClean="0"/>
              <a:t>hyperthyroidism should be counseled on the risk</a:t>
            </a:r>
          </a:p>
          <a:p>
            <a:r>
              <a:rPr lang="en-US" dirty="0" smtClean="0"/>
              <a:t>of fetal harm from uncontrolled hyperthyroidism</a:t>
            </a:r>
          </a:p>
          <a:p>
            <a:r>
              <a:rPr lang="en-US" dirty="0" smtClean="0"/>
              <a:t>and advised to delay pregnancy with effective</a:t>
            </a:r>
          </a:p>
          <a:p>
            <a:r>
              <a:rPr lang="en-US" dirty="0" smtClean="0"/>
              <a:t>contraception until a stable </a:t>
            </a:r>
            <a:r>
              <a:rPr lang="en-US" dirty="0" err="1" smtClean="0"/>
              <a:t>euthyroid</a:t>
            </a:r>
            <a:r>
              <a:rPr lang="en-US" dirty="0" smtClean="0"/>
              <a:t> state</a:t>
            </a:r>
          </a:p>
          <a:p>
            <a:r>
              <a:rPr lang="en-US" dirty="0" smtClean="0"/>
              <a:t>has been achieved. Definitive treatment with</a:t>
            </a:r>
          </a:p>
          <a:p>
            <a:r>
              <a:rPr lang="en-US" dirty="0" smtClean="0"/>
              <a:t>radioiodine or surgery is an option since this will</a:t>
            </a:r>
          </a:p>
          <a:p>
            <a:r>
              <a:rPr lang="en-US" dirty="0" smtClean="0"/>
              <a:t>avoid exposure to the risks of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during pregnancy, as well as the risk of relapse</a:t>
            </a:r>
          </a:p>
          <a:p>
            <a:r>
              <a:rPr lang="en-US" dirty="0" smtClean="0"/>
              <a:t>of Graves disease following delivery. Pregnancy</a:t>
            </a:r>
          </a:p>
          <a:p>
            <a:r>
              <a:rPr lang="en-US" dirty="0" smtClean="0"/>
              <a:t>should be avoided during the 6 months following</a:t>
            </a:r>
          </a:p>
          <a:p>
            <a:r>
              <a:rPr lang="en-US" dirty="0" smtClean="0"/>
              <a:t>radioiodine administration. Circulating maternal</a:t>
            </a:r>
          </a:p>
          <a:p>
            <a:r>
              <a:rPr lang="en-US" dirty="0" err="1" smtClean="0"/>
              <a:t>TRAbs</a:t>
            </a:r>
            <a:r>
              <a:rPr lang="en-US" dirty="0" smtClean="0"/>
              <a:t> cross the placenta and may induce fetal</a:t>
            </a:r>
          </a:p>
          <a:p>
            <a:r>
              <a:rPr lang="en-US" dirty="0" smtClean="0"/>
              <a:t>hyperthyroidism and goiter.1,3 An important</a:t>
            </a:r>
          </a:p>
          <a:p>
            <a:r>
              <a:rPr lang="en-US" dirty="0" smtClean="0"/>
              <a:t>consideration is that pregnant women with</a:t>
            </a:r>
          </a:p>
          <a:p>
            <a:r>
              <a:rPr lang="en-US" dirty="0" smtClean="0"/>
              <a:t>Graves disease who were rendered hypothyroid</a:t>
            </a:r>
          </a:p>
          <a:p>
            <a:r>
              <a:rPr lang="en-US" dirty="0" smtClean="0"/>
              <a:t>by radioiodine therapy or surgery may continue</a:t>
            </a:r>
          </a:p>
          <a:p>
            <a:r>
              <a:rPr lang="en-US" dirty="0" smtClean="0"/>
              <a:t>to harbor high levels of </a:t>
            </a:r>
            <a:r>
              <a:rPr lang="en-US" dirty="0" err="1" smtClean="0"/>
              <a:t>TRAbs</a:t>
            </a:r>
            <a:r>
              <a:rPr lang="en-US" dirty="0" smtClean="0"/>
              <a:t>, thereby placing</a:t>
            </a:r>
          </a:p>
          <a:p>
            <a:r>
              <a:rPr lang="en-US" dirty="0" smtClean="0"/>
              <a:t>the fetus at risk of thyroid dysfunction. Persistence</a:t>
            </a:r>
          </a:p>
          <a:p>
            <a:r>
              <a:rPr lang="en-US" dirty="0" smtClean="0"/>
              <a:t>of </a:t>
            </a:r>
            <a:r>
              <a:rPr lang="en-US" dirty="0" err="1" smtClean="0"/>
              <a:t>TRAbs</a:t>
            </a:r>
            <a:r>
              <a:rPr lang="en-US" dirty="0" smtClean="0"/>
              <a:t> well beyond 18 months following</a:t>
            </a:r>
          </a:p>
          <a:p>
            <a:r>
              <a:rPr lang="en-US" dirty="0" smtClean="0"/>
              <a:t>treatment has been documented in 75% of those</a:t>
            </a:r>
          </a:p>
          <a:p>
            <a:r>
              <a:rPr lang="en-US" dirty="0" smtClean="0"/>
              <a:t>who received radioiodine vs only 30% of patients</a:t>
            </a:r>
          </a:p>
          <a:p>
            <a:r>
              <a:rPr lang="en-US" dirty="0" smtClean="0"/>
              <a:t>treated with surgery and 3% of those treated with</a:t>
            </a:r>
          </a:p>
          <a:p>
            <a:r>
              <a:rPr lang="en-US" dirty="0" err="1" smtClean="0"/>
              <a:t>antithyroid</a:t>
            </a:r>
            <a:r>
              <a:rPr lang="en-US" dirty="0" smtClean="0"/>
              <a:t> drugs.27 Measurement of </a:t>
            </a:r>
            <a:r>
              <a:rPr lang="en-US" dirty="0" err="1" smtClean="0"/>
              <a:t>TRAbs</a:t>
            </a:r>
            <a:endParaRPr lang="en-US" dirty="0" smtClean="0"/>
          </a:p>
          <a:p>
            <a:r>
              <a:rPr lang="en-US" dirty="0" smtClean="0"/>
              <a:t>in early pregnancy is indicated in those with</a:t>
            </a:r>
          </a:p>
          <a:p>
            <a:r>
              <a:rPr lang="en-US" dirty="0" smtClean="0"/>
              <a:t>preexisting Graves disease and is often repeated</a:t>
            </a:r>
          </a:p>
          <a:p>
            <a:r>
              <a:rPr lang="en-US" dirty="0" smtClean="0"/>
              <a:t>around 20 weeks’ gestation. Regular monitoring</a:t>
            </a:r>
          </a:p>
          <a:p>
            <a:r>
              <a:rPr lang="en-US" dirty="0" smtClean="0"/>
              <a:t>with assessment of fetal heart rate, fetal growth,</a:t>
            </a:r>
          </a:p>
          <a:p>
            <a:r>
              <a:rPr lang="en-US" dirty="0" smtClean="0"/>
              <a:t>and fetal thyroid is appropriate in those with</a:t>
            </a:r>
          </a:p>
          <a:p>
            <a:r>
              <a:rPr lang="en-US" dirty="0" smtClean="0"/>
              <a:t>significantly elevated </a:t>
            </a:r>
            <a:r>
              <a:rPr lang="en-US" dirty="0" err="1" smtClean="0"/>
              <a:t>TRAb</a:t>
            </a:r>
            <a:r>
              <a:rPr lang="en-US" dirty="0" smtClean="0"/>
              <a:t> concentrations.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5331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. Pregnancy</a:t>
            </a:r>
          </a:p>
          <a:p>
            <a:r>
              <a:rPr lang="en-US" dirty="0" smtClean="0"/>
              <a:t>should be avoided during the 6 months following</a:t>
            </a:r>
          </a:p>
          <a:p>
            <a:r>
              <a:rPr lang="en-US" dirty="0" smtClean="0"/>
              <a:t>radioiodine administration. Circulating maternal</a:t>
            </a:r>
          </a:p>
          <a:p>
            <a:r>
              <a:rPr lang="en-US" dirty="0" err="1" smtClean="0"/>
              <a:t>TRAbs</a:t>
            </a:r>
            <a:r>
              <a:rPr lang="en-US" dirty="0" smtClean="0"/>
              <a:t> cross the placenta and may induce fetal</a:t>
            </a:r>
          </a:p>
          <a:p>
            <a:r>
              <a:rPr lang="en-US" dirty="0" smtClean="0"/>
              <a:t>hyperthyroidism and goiter.1,3 An important</a:t>
            </a:r>
          </a:p>
          <a:p>
            <a:r>
              <a:rPr lang="en-US" dirty="0" smtClean="0"/>
              <a:t>consideration is that pregnant women with</a:t>
            </a:r>
          </a:p>
          <a:p>
            <a:r>
              <a:rPr lang="en-US" dirty="0" smtClean="0"/>
              <a:t>Graves disease who were rendered hypothyroid</a:t>
            </a:r>
          </a:p>
          <a:p>
            <a:r>
              <a:rPr lang="en-US" dirty="0" smtClean="0"/>
              <a:t>by radioiodine therapy or surgery may continue</a:t>
            </a:r>
          </a:p>
          <a:p>
            <a:r>
              <a:rPr lang="en-US" dirty="0" smtClean="0"/>
              <a:t>to harbor high levels of </a:t>
            </a:r>
            <a:r>
              <a:rPr lang="en-US" dirty="0" err="1" smtClean="0"/>
              <a:t>TRAbs</a:t>
            </a:r>
            <a:r>
              <a:rPr lang="en-US" dirty="0" smtClean="0"/>
              <a:t>, thereby placing</a:t>
            </a:r>
          </a:p>
          <a:p>
            <a:r>
              <a:rPr lang="en-US" dirty="0" smtClean="0"/>
              <a:t>the fetus at risk of thyroid dysfunction. Persistence</a:t>
            </a:r>
          </a:p>
          <a:p>
            <a:r>
              <a:rPr lang="en-US" dirty="0" smtClean="0"/>
              <a:t>of </a:t>
            </a:r>
            <a:r>
              <a:rPr lang="en-US" dirty="0" err="1" smtClean="0"/>
              <a:t>TRAbs</a:t>
            </a:r>
            <a:r>
              <a:rPr lang="en-US" dirty="0" smtClean="0"/>
              <a:t> well beyond 18 months following</a:t>
            </a:r>
          </a:p>
          <a:p>
            <a:r>
              <a:rPr lang="en-US" dirty="0" smtClean="0"/>
              <a:t>treatment has been documented in 75% of those</a:t>
            </a:r>
          </a:p>
          <a:p>
            <a:r>
              <a:rPr lang="en-US" dirty="0" smtClean="0"/>
              <a:t>who received radioiodine vs only 30% of patients</a:t>
            </a:r>
          </a:p>
          <a:p>
            <a:r>
              <a:rPr lang="en-US" dirty="0" smtClean="0"/>
              <a:t>treated with surgery and 3% of those treated with</a:t>
            </a:r>
          </a:p>
          <a:p>
            <a:r>
              <a:rPr lang="en-US" dirty="0" err="1" smtClean="0"/>
              <a:t>antithyroid</a:t>
            </a:r>
            <a:r>
              <a:rPr lang="en-US" dirty="0" smtClean="0"/>
              <a:t> drugs.27 Measurement of </a:t>
            </a:r>
            <a:r>
              <a:rPr lang="en-US" dirty="0" err="1" smtClean="0"/>
              <a:t>TRAbs</a:t>
            </a:r>
            <a:endParaRPr lang="en-US" dirty="0" smtClean="0"/>
          </a:p>
          <a:p>
            <a:r>
              <a:rPr lang="en-US" dirty="0" smtClean="0"/>
              <a:t>in early pregnancy is indicated in those with</a:t>
            </a:r>
          </a:p>
          <a:p>
            <a:r>
              <a:rPr lang="en-US" dirty="0" smtClean="0"/>
              <a:t>preexisting Graves disease and is often repeated</a:t>
            </a:r>
          </a:p>
          <a:p>
            <a:r>
              <a:rPr lang="en-US" dirty="0" smtClean="0"/>
              <a:t>around 20 weeks’ gestation. Regular monitoring</a:t>
            </a:r>
          </a:p>
          <a:p>
            <a:r>
              <a:rPr lang="en-US" dirty="0" smtClean="0"/>
              <a:t>with assessment of fetal heart rate, fetal growth,</a:t>
            </a:r>
          </a:p>
          <a:p>
            <a:r>
              <a:rPr lang="en-US" dirty="0" smtClean="0"/>
              <a:t>and fetal thyroid is appropriate in those with</a:t>
            </a:r>
          </a:p>
          <a:p>
            <a:r>
              <a:rPr lang="en-US" dirty="0" smtClean="0"/>
              <a:t>significantly elevated </a:t>
            </a:r>
            <a:r>
              <a:rPr lang="en-US" dirty="0" err="1" smtClean="0"/>
              <a:t>TRAb</a:t>
            </a:r>
            <a:r>
              <a:rPr lang="en-US" dirty="0" smtClean="0"/>
              <a:t> concentrations.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1293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1962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43958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Cevap: B, C veya D)</a:t>
            </a:r>
          </a:p>
          <a:p>
            <a:r>
              <a:rPr lang="tr-TR" dirty="0" smtClean="0"/>
              <a:t>Günde iki kez 300 mg </a:t>
            </a:r>
            <a:r>
              <a:rPr lang="tr-TR" dirty="0" err="1" smtClean="0"/>
              <a:t>propiltiyoürasil</a:t>
            </a:r>
            <a:r>
              <a:rPr lang="tr-TR" dirty="0" smtClean="0"/>
              <a:t> ile değiştirin veya </a:t>
            </a:r>
            <a:r>
              <a:rPr lang="tr-TR" dirty="0" err="1" smtClean="0"/>
              <a:t>radyoiyodin</a:t>
            </a:r>
            <a:r>
              <a:rPr lang="tr-TR" dirty="0" smtClean="0"/>
              <a:t> tedavisi önerin veya total </a:t>
            </a:r>
            <a:r>
              <a:rPr lang="tr-TR" dirty="0" err="1" smtClean="0"/>
              <a:t>tiroidektomi</a:t>
            </a:r>
            <a:r>
              <a:rPr lang="tr-TR" dirty="0" smtClean="0"/>
              <a:t> önerin.</a:t>
            </a:r>
          </a:p>
          <a:p>
            <a:r>
              <a:rPr lang="tr-TR" dirty="0" smtClean="0"/>
              <a:t>Bu hasta, serum </a:t>
            </a:r>
            <a:r>
              <a:rPr lang="tr-TR" dirty="0" err="1" smtClean="0"/>
              <a:t>TSH'si</a:t>
            </a:r>
            <a:r>
              <a:rPr lang="tr-TR" dirty="0" smtClean="0"/>
              <a:t> tamamen baskılanmış olmasına rağmen kontrol edilen </a:t>
            </a:r>
            <a:r>
              <a:rPr lang="tr-TR" dirty="0" err="1" smtClean="0"/>
              <a:t>Graves</a:t>
            </a:r>
            <a:r>
              <a:rPr lang="tr-TR" dirty="0" smtClean="0"/>
              <a:t> hastalığını tedavi etmiştir.</a:t>
            </a:r>
          </a:p>
          <a:p>
            <a:r>
              <a:rPr lang="tr-TR" dirty="0" err="1" smtClean="0"/>
              <a:t>Antitiroid</a:t>
            </a:r>
            <a:r>
              <a:rPr lang="tr-TR" dirty="0" smtClean="0"/>
              <a:t> ilaçların kesilmesi (Cevap E) uygunsuz olacaktır.</a:t>
            </a:r>
          </a:p>
          <a:p>
            <a:r>
              <a:rPr lang="tr-TR" dirty="0" err="1" smtClean="0"/>
              <a:t>Teratojenisite</a:t>
            </a:r>
            <a:r>
              <a:rPr lang="tr-TR" dirty="0" smtClean="0"/>
              <a:t> riskleri göz önüne alındığında, birçok uygulayıcı ve mevcut kılavuzlar </a:t>
            </a:r>
            <a:r>
              <a:rPr lang="tr-TR" dirty="0" err="1" smtClean="0"/>
              <a:t>metimazolün</a:t>
            </a:r>
            <a:r>
              <a:rPr lang="tr-TR" dirty="0" smtClean="0"/>
              <a:t> </a:t>
            </a:r>
            <a:r>
              <a:rPr lang="tr-TR" dirty="0" err="1" smtClean="0"/>
              <a:t>propiltiyoürasil</a:t>
            </a:r>
            <a:r>
              <a:rPr lang="tr-TR" dirty="0" smtClean="0"/>
              <a:t> ile değiştirilmesini önermektedir (Cevap B) ve </a:t>
            </a:r>
            <a:r>
              <a:rPr lang="tr-TR" dirty="0" err="1" smtClean="0"/>
              <a:t>metimazole</a:t>
            </a:r>
            <a:r>
              <a:rPr lang="tr-TR" dirty="0" smtClean="0"/>
              <a:t> devam edilmesi (Cevap A) daha az tercih edilen bir seçenektir.</a:t>
            </a:r>
          </a:p>
          <a:p>
            <a:r>
              <a:rPr lang="tr-TR" dirty="0" err="1" smtClean="0"/>
              <a:t>Radyoiyotla</a:t>
            </a:r>
            <a:r>
              <a:rPr lang="tr-TR" dirty="0" smtClean="0"/>
              <a:t> (Cevap C) veya cerrahiyle (Cevap D) kesin tedavinin değerlendirilmesi de uygun olacaktır.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en-US" dirty="0" smtClean="0"/>
              <a:t>Answer: B, C, or D) Change to </a:t>
            </a:r>
            <a:r>
              <a:rPr lang="en-US" dirty="0" err="1" smtClean="0"/>
              <a:t>propylthiouracil</a:t>
            </a:r>
            <a:r>
              <a:rPr lang="en-US" dirty="0" smtClean="0"/>
              <a:t>,</a:t>
            </a:r>
          </a:p>
          <a:p>
            <a:r>
              <a:rPr lang="en-US" dirty="0" smtClean="0"/>
              <a:t>300 mg twice daily or advise radioiodine</a:t>
            </a:r>
          </a:p>
          <a:p>
            <a:r>
              <a:rPr lang="en-US" dirty="0" smtClean="0"/>
              <a:t>therapy or advise total thyroidectomy</a:t>
            </a:r>
          </a:p>
          <a:p>
            <a:r>
              <a:rPr lang="en-US" dirty="0" smtClean="0"/>
              <a:t>This patient has treated Graves disease that is</a:t>
            </a:r>
          </a:p>
          <a:p>
            <a:r>
              <a:rPr lang="en-US" dirty="0" smtClean="0"/>
              <a:t>controlled, although serum TSH remains fully</a:t>
            </a:r>
          </a:p>
          <a:p>
            <a:r>
              <a:rPr lang="en-US" dirty="0" smtClean="0"/>
              <a:t>suppressed. Discontinuation of </a:t>
            </a:r>
            <a:r>
              <a:rPr lang="en-US" dirty="0" err="1" smtClean="0"/>
              <a:t>antithyroid</a:t>
            </a:r>
            <a:r>
              <a:rPr lang="en-US" dirty="0" smtClean="0"/>
              <a:t> drugs</a:t>
            </a:r>
          </a:p>
          <a:p>
            <a:r>
              <a:rPr lang="en-US" dirty="0" smtClean="0"/>
              <a:t>(Answer E) would be inappropriate. In view</a:t>
            </a:r>
          </a:p>
          <a:p>
            <a:r>
              <a:rPr lang="en-US" dirty="0" smtClean="0"/>
              <a:t>of risks of teratogenicity, many practitioners</a:t>
            </a:r>
          </a:p>
          <a:p>
            <a:r>
              <a:rPr lang="en-US" dirty="0" smtClean="0"/>
              <a:t>and current guidelines7 recommend changing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to </a:t>
            </a:r>
            <a:r>
              <a:rPr lang="en-US" dirty="0" err="1" smtClean="0"/>
              <a:t>propylthiouracil</a:t>
            </a:r>
            <a:r>
              <a:rPr lang="en-US" dirty="0" smtClean="0"/>
              <a:t> (Answer B), and</a:t>
            </a:r>
          </a:p>
          <a:p>
            <a:r>
              <a:rPr lang="en-US" dirty="0" smtClean="0"/>
              <a:t>continuation of </a:t>
            </a:r>
            <a:r>
              <a:rPr lang="en-US" dirty="0" err="1" smtClean="0"/>
              <a:t>methimazole</a:t>
            </a:r>
            <a:r>
              <a:rPr lang="en-US" dirty="0" smtClean="0"/>
              <a:t> (Answer A) is a</a:t>
            </a:r>
          </a:p>
          <a:p>
            <a:r>
              <a:rPr lang="en-US" dirty="0" smtClean="0"/>
              <a:t>less preferred option. Consideration of definitive</a:t>
            </a:r>
          </a:p>
          <a:p>
            <a:r>
              <a:rPr lang="en-US" dirty="0" smtClean="0"/>
              <a:t>treatment with radioiodine (Answer C) or surgery</a:t>
            </a:r>
          </a:p>
          <a:p>
            <a:r>
              <a:rPr lang="en-US" dirty="0" smtClean="0"/>
              <a:t>(Answer D) would also be appropriate.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69553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Case 2</a:t>
            </a:r>
          </a:p>
          <a:p>
            <a:r>
              <a:rPr lang="en-US" dirty="0" smtClean="0"/>
              <a:t>A 64-year-old woman is found to have abnormal</a:t>
            </a:r>
          </a:p>
          <a:p>
            <a:r>
              <a:rPr lang="en-US" dirty="0" smtClean="0"/>
              <a:t>thyroid function (TSH = &lt;0.05 </a:t>
            </a:r>
            <a:r>
              <a:rPr lang="en-US" dirty="0" err="1" smtClean="0"/>
              <a:t>mIU</a:t>
            </a:r>
            <a:r>
              <a:rPr lang="en-US" dirty="0" smtClean="0"/>
              <a:t>/L, free T4</a:t>
            </a:r>
          </a:p>
          <a:p>
            <a:r>
              <a:rPr lang="en-US" dirty="0" smtClean="0"/>
              <a:t>= 2.0 ng/</a:t>
            </a:r>
            <a:r>
              <a:rPr lang="en-US" dirty="0" err="1" smtClean="0"/>
              <a:t>dL</a:t>
            </a:r>
            <a:r>
              <a:rPr lang="en-US" dirty="0" smtClean="0"/>
              <a:t> [26 </a:t>
            </a:r>
            <a:r>
              <a:rPr lang="en-US" dirty="0" err="1" smtClean="0"/>
              <a:t>pmol</a:t>
            </a:r>
            <a:r>
              <a:rPr lang="en-US" dirty="0" smtClean="0"/>
              <a:t>/L]; free T3 = 4.6 </a:t>
            </a:r>
            <a:r>
              <a:rPr lang="en-US" dirty="0" err="1" smtClean="0"/>
              <a:t>pg</a:t>
            </a:r>
            <a:r>
              <a:rPr lang="en-US" dirty="0" smtClean="0"/>
              <a:t>/mL</a:t>
            </a:r>
          </a:p>
          <a:p>
            <a:r>
              <a:rPr lang="en-US" dirty="0" smtClean="0"/>
              <a:t>[7.0 </a:t>
            </a:r>
            <a:r>
              <a:rPr lang="en-US" dirty="0" err="1" smtClean="0"/>
              <a:t>pmol</a:t>
            </a:r>
            <a:r>
              <a:rPr lang="en-US" dirty="0" smtClean="0"/>
              <a:t>/L]) on routine bloodwork before her</a:t>
            </a:r>
          </a:p>
          <a:p>
            <a:r>
              <a:rPr lang="en-US" dirty="0" smtClean="0"/>
              <a:t>fourth cycle of </a:t>
            </a:r>
            <a:r>
              <a:rPr lang="en-US" dirty="0" err="1" smtClean="0"/>
              <a:t>pembrolizumab</a:t>
            </a:r>
            <a:r>
              <a:rPr lang="en-US" dirty="0" smtClean="0"/>
              <a:t> for non–small cell</a:t>
            </a:r>
          </a:p>
          <a:p>
            <a:r>
              <a:rPr lang="en-US" dirty="0" smtClean="0"/>
              <a:t>lung cancer. She has been feeling well and reports</a:t>
            </a:r>
          </a:p>
          <a:p>
            <a:r>
              <a:rPr lang="en-US" dirty="0" smtClean="0"/>
              <a:t>no weight loss, palpitation, or heat intolerance.</a:t>
            </a:r>
          </a:p>
          <a:p>
            <a:r>
              <a:rPr lang="en-US" dirty="0" smtClean="0"/>
              <a:t>On physical examination, her pulse rate is 84</a:t>
            </a:r>
          </a:p>
          <a:p>
            <a:r>
              <a:rPr lang="en-US" dirty="0" smtClean="0"/>
              <a:t>beats/min and regular and there is no goiter or</a:t>
            </a:r>
          </a:p>
          <a:p>
            <a:r>
              <a:rPr lang="en-US" dirty="0" smtClean="0"/>
              <a:t>eye signs.</a:t>
            </a:r>
          </a:p>
          <a:p>
            <a:r>
              <a:rPr lang="en-US" dirty="0" smtClean="0"/>
              <a:t>What further action should be taken?</a:t>
            </a:r>
          </a:p>
          <a:p>
            <a:r>
              <a:rPr lang="en-US" dirty="0" smtClean="0"/>
              <a:t>A. Cancel this cycle of </a:t>
            </a:r>
            <a:r>
              <a:rPr lang="en-US" dirty="0" err="1" smtClean="0"/>
              <a:t>pembrolizumab</a:t>
            </a:r>
            <a:r>
              <a:rPr lang="en-US" dirty="0" smtClean="0"/>
              <a:t> until</a:t>
            </a:r>
          </a:p>
          <a:p>
            <a:r>
              <a:rPr lang="en-US" dirty="0" smtClean="0"/>
              <a:t>further test results are available</a:t>
            </a:r>
          </a:p>
          <a:p>
            <a:r>
              <a:rPr lang="en-US" dirty="0" smtClean="0"/>
              <a:t>B. Measure TSH-receptor antibodies and</a:t>
            </a:r>
          </a:p>
          <a:p>
            <a:r>
              <a:rPr lang="en-US" dirty="0" smtClean="0"/>
              <a:t>perform 99Tc thyroid uptake scan</a:t>
            </a:r>
          </a:p>
          <a:p>
            <a:r>
              <a:rPr lang="en-US" dirty="0" smtClean="0"/>
              <a:t>C. Start </a:t>
            </a:r>
            <a:r>
              <a:rPr lang="en-US" dirty="0" err="1" smtClean="0"/>
              <a:t>methimazole</a:t>
            </a:r>
            <a:r>
              <a:rPr lang="en-US" dirty="0" smtClean="0"/>
              <a:t>, 15 mg daily</a:t>
            </a:r>
          </a:p>
          <a:p>
            <a:r>
              <a:rPr lang="en-US" dirty="0" smtClean="0"/>
              <a:t>D. Start propranolol, 80 mg daily</a:t>
            </a:r>
          </a:p>
          <a:p>
            <a:r>
              <a:rPr lang="en-US" dirty="0" smtClean="0"/>
              <a:t>E. Order repeated thyroid function tests in 2</a:t>
            </a:r>
          </a:p>
          <a:p>
            <a:r>
              <a:rPr lang="en-US" dirty="0" smtClean="0"/>
              <a:t>weeks with TSH-receptor antibodies</a:t>
            </a:r>
          </a:p>
          <a:p>
            <a:r>
              <a:rPr lang="en-US" dirty="0" smtClean="0"/>
              <a:t>Answer: E) Order repeated thyroid function</a:t>
            </a:r>
          </a:p>
          <a:p>
            <a:r>
              <a:rPr lang="en-US" dirty="0" smtClean="0"/>
              <a:t>tests in 2 weeks with TSH-receptor antibodies</a:t>
            </a:r>
          </a:p>
          <a:p>
            <a:r>
              <a:rPr lang="en-US" dirty="0" smtClean="0"/>
              <a:t>This patient had no symptoms and was only</a:t>
            </a:r>
          </a:p>
          <a:p>
            <a:r>
              <a:rPr lang="en-US" dirty="0" smtClean="0"/>
              <a:t>mildly </a:t>
            </a:r>
            <a:r>
              <a:rPr lang="en-US" dirty="0" err="1" smtClean="0"/>
              <a:t>thyrotoxic</a:t>
            </a:r>
            <a:r>
              <a:rPr lang="en-US" dirty="0" smtClean="0"/>
              <a:t>, so it is safe to monitor the</a:t>
            </a:r>
          </a:p>
          <a:p>
            <a:r>
              <a:rPr lang="en-US" dirty="0" smtClean="0"/>
              <a:t>situation (Answer E). Two weeks later, repeated</a:t>
            </a:r>
          </a:p>
          <a:p>
            <a:r>
              <a:rPr lang="en-US" dirty="0" smtClean="0"/>
              <a:t>tests showed TSH-receptor antibodies less than</a:t>
            </a:r>
          </a:p>
          <a:p>
            <a:r>
              <a:rPr lang="en-US" dirty="0" smtClean="0"/>
              <a:t>1.0 U/L, TSH of 4.6 </a:t>
            </a:r>
            <a:r>
              <a:rPr lang="en-US" dirty="0" err="1" smtClean="0"/>
              <a:t>mIU</a:t>
            </a:r>
            <a:r>
              <a:rPr lang="en-US" dirty="0" smtClean="0"/>
              <a:t>/L, and free T4 of</a:t>
            </a:r>
          </a:p>
          <a:p>
            <a:r>
              <a:rPr lang="en-US" dirty="0" smtClean="0"/>
              <a:t>1.1 ng/</a:t>
            </a:r>
            <a:r>
              <a:rPr lang="en-US" dirty="0" err="1" smtClean="0"/>
              <a:t>dL</a:t>
            </a:r>
            <a:r>
              <a:rPr lang="en-US" dirty="0" smtClean="0"/>
              <a:t> (14.1 </a:t>
            </a:r>
            <a:r>
              <a:rPr lang="en-US" dirty="0" err="1" smtClean="0"/>
              <a:t>pmol</a:t>
            </a:r>
            <a:r>
              <a:rPr lang="en-US" dirty="0" smtClean="0"/>
              <a:t>/L) showing spontaneous</a:t>
            </a:r>
          </a:p>
          <a:p>
            <a:r>
              <a:rPr lang="en-US" dirty="0" smtClean="0"/>
              <a:t>improvement. Before her sixth cycle, her TSH</a:t>
            </a:r>
          </a:p>
          <a:p>
            <a:r>
              <a:rPr lang="en-US" dirty="0" smtClean="0"/>
              <a:t>was 39.0 </a:t>
            </a:r>
            <a:r>
              <a:rPr lang="en-US" dirty="0" err="1" smtClean="0"/>
              <a:t>mIU</a:t>
            </a:r>
            <a:r>
              <a:rPr lang="en-US" dirty="0" smtClean="0"/>
              <a:t>/L and free T4 was 0.6 ng/</a:t>
            </a:r>
            <a:r>
              <a:rPr lang="en-US" dirty="0" err="1" smtClean="0"/>
              <a:t>dL</a:t>
            </a:r>
            <a:endParaRPr lang="en-US" dirty="0" smtClean="0"/>
          </a:p>
          <a:p>
            <a:r>
              <a:rPr lang="en-US" dirty="0" smtClean="0"/>
              <a:t>(7.9 </a:t>
            </a:r>
            <a:r>
              <a:rPr lang="en-US" dirty="0" err="1" smtClean="0"/>
              <a:t>pmol</a:t>
            </a:r>
            <a:r>
              <a:rPr lang="en-US" dirty="0" smtClean="0"/>
              <a:t>/L). Levothyroxine, 75 mcg daily, was</a:t>
            </a:r>
          </a:p>
          <a:p>
            <a:r>
              <a:rPr lang="en-US" dirty="0" smtClean="0"/>
              <a:t>started. Thyrotoxicosis is frequently mild, and</a:t>
            </a:r>
          </a:p>
          <a:p>
            <a:r>
              <a:rPr lang="en-US" dirty="0" smtClean="0"/>
              <a:t>its natural history is spontaneous; permanent</a:t>
            </a:r>
          </a:p>
          <a:p>
            <a:r>
              <a:rPr lang="en-US" dirty="0" smtClean="0"/>
              <a:t>hypothyroidism occurs in approximately 50% of</a:t>
            </a:r>
          </a:p>
          <a:p>
            <a:r>
              <a:rPr lang="en-US" dirty="0" smtClean="0"/>
              <a:t>cases. Cancelling this cycle of </a:t>
            </a:r>
            <a:r>
              <a:rPr lang="en-US" dirty="0" err="1" smtClean="0"/>
              <a:t>pembrolizumab</a:t>
            </a:r>
            <a:endParaRPr lang="en-US" dirty="0" smtClean="0"/>
          </a:p>
          <a:p>
            <a:r>
              <a:rPr lang="en-US" dirty="0" smtClean="0"/>
              <a:t>(Answer A) is wrong because she is not ill</a:t>
            </a:r>
          </a:p>
          <a:p>
            <a:r>
              <a:rPr lang="en-US" dirty="0" smtClean="0"/>
              <a:t>enough to interrupt the chemotherapy that is</a:t>
            </a:r>
          </a:p>
          <a:p>
            <a:r>
              <a:rPr lang="en-US" dirty="0" smtClean="0"/>
              <a:t>a life-prolonging treatment for her. Measuring</a:t>
            </a:r>
          </a:p>
          <a:p>
            <a:r>
              <a:rPr lang="en-US" dirty="0" smtClean="0"/>
              <a:t>TSH-receptor antibodies and performing a 99Tc</a:t>
            </a:r>
          </a:p>
          <a:p>
            <a:r>
              <a:rPr lang="en-US" dirty="0" smtClean="0"/>
              <a:t>thyroid uptake scan (Answer B) is not wholly</a:t>
            </a:r>
          </a:p>
          <a:p>
            <a:r>
              <a:rPr lang="en-US" dirty="0" smtClean="0"/>
              <a:t>wrong, but it will be a waste of resources to order</a:t>
            </a:r>
          </a:p>
          <a:p>
            <a:r>
              <a:rPr lang="en-US" dirty="0" smtClean="0"/>
              <a:t>the scan because it would not distinguish between</a:t>
            </a:r>
          </a:p>
          <a:p>
            <a:r>
              <a:rPr lang="en-US" dirty="0" smtClean="0"/>
              <a:t>immune-mediated thyroiditis and iodine contrast</a:t>
            </a:r>
          </a:p>
          <a:p>
            <a:r>
              <a:rPr lang="en-US" dirty="0" smtClean="0"/>
              <a:t>load. It would be appropriate to measure </a:t>
            </a:r>
            <a:r>
              <a:rPr lang="en-US" dirty="0" err="1" smtClean="0"/>
              <a:t>TSHreceptor</a:t>
            </a:r>
            <a:endParaRPr lang="en-US" dirty="0" smtClean="0"/>
          </a:p>
          <a:p>
            <a:r>
              <a:rPr lang="en-US" dirty="0" smtClean="0"/>
              <a:t>antibodies to rule out Graves disease.</a:t>
            </a:r>
          </a:p>
          <a:p>
            <a:r>
              <a:rPr lang="en-US" dirty="0" smtClean="0"/>
              <a:t>Starting </a:t>
            </a:r>
            <a:r>
              <a:rPr lang="en-US" dirty="0" err="1" smtClean="0"/>
              <a:t>methimazole</a:t>
            </a:r>
            <a:r>
              <a:rPr lang="en-US" dirty="0" smtClean="0"/>
              <a:t> (Answer C) is incorrect, as</a:t>
            </a:r>
          </a:p>
          <a:p>
            <a:r>
              <a:rPr lang="en-US" dirty="0" smtClean="0"/>
              <a:t>it will not improve thyrotoxicosis in thyroiditis; it</a:t>
            </a:r>
          </a:p>
          <a:p>
            <a:r>
              <a:rPr lang="en-US" dirty="0" smtClean="0"/>
              <a:t>will just make any rebound hypothyroidism more</a:t>
            </a:r>
          </a:p>
          <a:p>
            <a:r>
              <a:rPr lang="en-US" dirty="0" smtClean="0"/>
              <a:t>prolonged or severe. Starting propranolol (Answer</a:t>
            </a:r>
          </a:p>
          <a:p>
            <a:r>
              <a:rPr lang="en-US" dirty="0" smtClean="0"/>
              <a:t>D) is wrong because she is asymptomatic.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96563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1605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rapid-onset</a:t>
            </a:r>
          </a:p>
          <a:p>
            <a:r>
              <a:rPr lang="en-US" dirty="0" smtClean="0"/>
              <a:t>painless thyroiditis occurs, characterized by 3 to</a:t>
            </a:r>
          </a:p>
          <a:p>
            <a:r>
              <a:rPr lang="en-US" dirty="0" smtClean="0"/>
              <a:t>8 weeks of thyrotoxicosis followed by permanent</a:t>
            </a:r>
          </a:p>
          <a:p>
            <a:r>
              <a:rPr lang="en-US" dirty="0" smtClean="0"/>
              <a:t>hypothyroidism in approximately 50%, implying</a:t>
            </a:r>
          </a:p>
          <a:p>
            <a:r>
              <a:rPr lang="en-US" dirty="0" smtClean="0"/>
              <a:t>that this is frequently an irreversible destructive</a:t>
            </a:r>
          </a:p>
          <a:p>
            <a:r>
              <a:rPr lang="en-US" dirty="0" smtClean="0"/>
              <a:t>process.2-5 The </a:t>
            </a:r>
            <a:r>
              <a:rPr lang="en-US" dirty="0" err="1" smtClean="0"/>
              <a:t>thyrotoxic</a:t>
            </a:r>
            <a:r>
              <a:rPr lang="en-US" dirty="0" smtClean="0"/>
              <a:t> phase is usually mild</a:t>
            </a:r>
          </a:p>
          <a:p>
            <a:r>
              <a:rPr lang="en-US" dirty="0" smtClean="0"/>
              <a:t>and best managed supportively with β-adrenergic</a:t>
            </a:r>
          </a:p>
          <a:p>
            <a:r>
              <a:rPr lang="en-US" dirty="0" smtClean="0"/>
              <a:t>blockers, as </a:t>
            </a:r>
            <a:r>
              <a:rPr lang="en-US" dirty="0" err="1" smtClean="0"/>
              <a:t>antithyroid</a:t>
            </a:r>
            <a:r>
              <a:rPr lang="en-US" dirty="0" smtClean="0"/>
              <a:t> drugs are not expected to</a:t>
            </a:r>
          </a:p>
          <a:p>
            <a:r>
              <a:rPr lang="en-US" dirty="0" smtClean="0"/>
              <a:t>work. A small number of patients presenting with</a:t>
            </a:r>
          </a:p>
          <a:p>
            <a:r>
              <a:rPr lang="en-US" dirty="0" smtClean="0"/>
              <a:t>thyroid storm have been reported and this should</a:t>
            </a:r>
          </a:p>
          <a:p>
            <a:r>
              <a:rPr lang="en-US" dirty="0" smtClean="0"/>
              <a:t>be managed with high-dosage glucocorticoids.</a:t>
            </a:r>
          </a:p>
          <a:p>
            <a:r>
              <a:rPr lang="en-US" dirty="0" smtClean="0"/>
              <a:t>Rarely, </a:t>
            </a:r>
            <a:r>
              <a:rPr lang="en-US" dirty="0" err="1" smtClean="0"/>
              <a:t>thyrotoxic</a:t>
            </a:r>
            <a:r>
              <a:rPr lang="en-US" dirty="0" smtClean="0"/>
              <a:t> patients are positive for</a:t>
            </a:r>
          </a:p>
          <a:p>
            <a:r>
              <a:rPr lang="en-US" dirty="0" smtClean="0"/>
              <a:t>TSH-receptor–stimulating antibodies and </a:t>
            </a:r>
            <a:r>
              <a:rPr lang="en-US" dirty="0" err="1" smtClean="0"/>
              <a:t>TSHreceptor</a:t>
            </a:r>
            <a:endParaRPr lang="en-US" dirty="0" smtClean="0"/>
          </a:p>
          <a:p>
            <a:r>
              <a:rPr lang="en-US" dirty="0" smtClean="0"/>
              <a:t>antibody concentrations should be</a:t>
            </a:r>
          </a:p>
          <a:p>
            <a:r>
              <a:rPr lang="en-US" dirty="0" smtClean="0"/>
              <a:t>routinely measured to exclude Graves disease:</a:t>
            </a:r>
          </a:p>
          <a:p>
            <a:r>
              <a:rPr lang="en-US" dirty="0" smtClean="0"/>
              <a:t>these patients will have a prolonged course of</a:t>
            </a:r>
          </a:p>
          <a:p>
            <a:r>
              <a:rPr lang="en-US" dirty="0" smtClean="0"/>
              <a:t>hyperthyroidism unless they receive </a:t>
            </a:r>
            <a:r>
              <a:rPr lang="en-US" dirty="0" err="1" smtClean="0"/>
              <a:t>antithyroid</a:t>
            </a:r>
            <a:endParaRPr lang="en-US" dirty="0" smtClean="0"/>
          </a:p>
          <a:p>
            <a:r>
              <a:rPr lang="en-US" dirty="0" smtClean="0"/>
              <a:t>drugs. Thyrotoxicosis is much less frequent</a:t>
            </a:r>
          </a:p>
          <a:p>
            <a:r>
              <a:rPr lang="en-US" dirty="0" smtClean="0"/>
              <a:t>with CTLA4 blockers than with PD-1/PD-L1</a:t>
            </a:r>
          </a:p>
          <a:p>
            <a:r>
              <a:rPr lang="en-US" dirty="0" smtClean="0"/>
              <a:t>blockers, and Graves disease is as likely as transient</a:t>
            </a:r>
          </a:p>
          <a:p>
            <a:r>
              <a:rPr lang="en-US" dirty="0" smtClean="0"/>
              <a:t>thyroiditis in this situation.5 In addition, many</a:t>
            </a:r>
          </a:p>
          <a:p>
            <a:r>
              <a:rPr lang="en-US" dirty="0" smtClean="0"/>
              <a:t>patients have received high loads of iodinated</a:t>
            </a:r>
          </a:p>
          <a:p>
            <a:r>
              <a:rPr lang="en-US" dirty="0" smtClean="0"/>
              <a:t>radiographic contrast media during staging CT</a:t>
            </a:r>
          </a:p>
          <a:p>
            <a:r>
              <a:rPr lang="en-US" dirty="0" smtClean="0"/>
              <a:t>imaging, and a transient iodine-induced thyroiditis</a:t>
            </a:r>
          </a:p>
          <a:p>
            <a:r>
              <a:rPr lang="en-US" dirty="0" smtClean="0"/>
              <a:t>may practically be indistinguishable from</a:t>
            </a:r>
          </a:p>
          <a:p>
            <a:r>
              <a:rPr lang="en-US" dirty="0" smtClean="0"/>
              <a:t>destructive thyroiditis in the acute phase. The</a:t>
            </a:r>
          </a:p>
          <a:p>
            <a:r>
              <a:rPr lang="en-US" dirty="0" smtClean="0"/>
              <a:t>initial management is identical, but a full recovery</a:t>
            </a:r>
          </a:p>
          <a:p>
            <a:r>
              <a:rPr lang="en-US" dirty="0" smtClean="0"/>
              <a:t>of thyroid function would be expected with the</a:t>
            </a:r>
          </a:p>
          <a:p>
            <a:r>
              <a:rPr lang="en-US" dirty="0" smtClean="0"/>
              <a:t>former, whereas long-term hypothyroidism</a:t>
            </a:r>
          </a:p>
          <a:p>
            <a:r>
              <a:rPr lang="en-US" dirty="0" smtClean="0"/>
              <a:t>is expected in the latter. Nuclide imaging is</a:t>
            </a:r>
          </a:p>
          <a:p>
            <a:r>
              <a:rPr lang="en-US" dirty="0" smtClean="0"/>
              <a:t>only warranted if there is a preexisting thyroid</a:t>
            </a:r>
          </a:p>
          <a:p>
            <a:r>
              <a:rPr lang="en-US" dirty="0" smtClean="0"/>
              <a:t>condition or clinically palpable thyroid nodules.</a:t>
            </a:r>
          </a:p>
          <a:p>
            <a:r>
              <a:rPr lang="en-US" dirty="0" smtClean="0"/>
              <a:t>Hypothyroidism</a:t>
            </a:r>
          </a:p>
          <a:p>
            <a:r>
              <a:rPr lang="en-US" dirty="0" smtClean="0"/>
              <a:t>Hypothyroidism is a later complication than</a:t>
            </a:r>
          </a:p>
          <a:p>
            <a:r>
              <a:rPr lang="en-US" dirty="0" smtClean="0"/>
              <a:t>thyrotoxicosis, typically occurring after 4 to</a:t>
            </a:r>
          </a:p>
          <a:p>
            <a:r>
              <a:rPr lang="en-US" dirty="0" smtClean="0"/>
              <a:t>6 months of treatment. Primary, destructive</a:t>
            </a:r>
          </a:p>
          <a:p>
            <a:r>
              <a:rPr lang="en-US" dirty="0" smtClean="0"/>
              <a:t>thyroiditis is most common, but a significant</a:t>
            </a:r>
          </a:p>
          <a:p>
            <a:r>
              <a:rPr lang="en-US" dirty="0" smtClean="0"/>
              <a:t>proportion of affected patients develop central</a:t>
            </a:r>
          </a:p>
          <a:p>
            <a:r>
              <a:rPr lang="en-US" dirty="0" smtClean="0"/>
              <a:t>hypothyroidism as a result of </a:t>
            </a:r>
            <a:r>
              <a:rPr lang="en-US" dirty="0" err="1" smtClean="0"/>
              <a:t>hypophysitis</a:t>
            </a:r>
            <a:r>
              <a:rPr lang="en-US" dirty="0" smtClean="0"/>
              <a:t>. As in</a:t>
            </a:r>
          </a:p>
          <a:p>
            <a:r>
              <a:rPr lang="en-US" dirty="0" smtClean="0"/>
              <a:t>other situations, it is not necessary to treat patients</a:t>
            </a:r>
          </a:p>
          <a:p>
            <a:r>
              <a:rPr lang="en-US" dirty="0" smtClean="0"/>
              <a:t>with asymptomatic mild/subclinical primary</a:t>
            </a:r>
          </a:p>
          <a:p>
            <a:r>
              <a:rPr lang="en-US" dirty="0" smtClean="0"/>
              <a:t>hypothyroidism with serum TSH concentrations</a:t>
            </a:r>
          </a:p>
          <a:p>
            <a:r>
              <a:rPr lang="en-US" dirty="0" smtClean="0"/>
              <a:t>in the range of 4 to 10 </a:t>
            </a:r>
            <a:r>
              <a:rPr lang="en-US" dirty="0" err="1" smtClean="0"/>
              <a:t>mIU</a:t>
            </a:r>
            <a:r>
              <a:rPr lang="en-US" dirty="0" smtClean="0"/>
              <a:t>/L and normal serum</a:t>
            </a:r>
          </a:p>
          <a:p>
            <a:r>
              <a:rPr lang="en-US" dirty="0" smtClean="0"/>
              <a:t>free T4 levels, but treatment is indicated once the</a:t>
            </a:r>
          </a:p>
          <a:p>
            <a:r>
              <a:rPr lang="en-US" dirty="0" smtClean="0"/>
              <a:t>TSH concentration rises to 10 </a:t>
            </a:r>
            <a:r>
              <a:rPr lang="en-US" dirty="0" err="1" smtClean="0"/>
              <a:t>mIU</a:t>
            </a:r>
            <a:r>
              <a:rPr lang="en-US" dirty="0" smtClean="0"/>
              <a:t>/L or higher.</a:t>
            </a:r>
          </a:p>
          <a:p>
            <a:r>
              <a:rPr lang="en-US" dirty="0" smtClean="0"/>
              <a:t>Primary hypothyroidism should be assumed to be</a:t>
            </a:r>
          </a:p>
          <a:p>
            <a:r>
              <a:rPr lang="en-US" dirty="0" smtClean="0"/>
              <a:t>permanent. Patients receiving CTLA4 blockade</a:t>
            </a:r>
          </a:p>
          <a:p>
            <a:r>
              <a:rPr lang="en-US" dirty="0" smtClean="0"/>
              <a:t>are at particular risk of central hypothyroidism</a:t>
            </a:r>
          </a:p>
          <a:p>
            <a:r>
              <a:rPr lang="en-US" dirty="0" smtClean="0"/>
              <a:t>due to </a:t>
            </a:r>
            <a:r>
              <a:rPr lang="en-US" dirty="0" err="1" smtClean="0"/>
              <a:t>hypophysitis</a:t>
            </a:r>
            <a:r>
              <a:rPr lang="en-US" dirty="0" smtClean="0"/>
              <a:t>, which presents with declining</a:t>
            </a:r>
          </a:p>
          <a:p>
            <a:r>
              <a:rPr lang="en-US" dirty="0" smtClean="0"/>
              <a:t>serum free T4 concentrations in the context of</a:t>
            </a:r>
          </a:p>
          <a:p>
            <a:r>
              <a:rPr lang="en-US" dirty="0" smtClean="0"/>
              <a:t>normal or low TSH. It is important to recognize</a:t>
            </a:r>
          </a:p>
          <a:p>
            <a:r>
              <a:rPr lang="en-US" dirty="0" smtClean="0"/>
              <a:t>this, as it should immediately trigger testing</a:t>
            </a:r>
          </a:p>
          <a:p>
            <a:r>
              <a:rPr lang="en-US" dirty="0" smtClean="0"/>
              <a:t>for adrenocortical insufficiency, which may</a:t>
            </a:r>
          </a:p>
          <a:p>
            <a:r>
              <a:rPr lang="en-US" dirty="0" smtClean="0"/>
              <a:t>coexist with other pituitary insufficiencies. It is</a:t>
            </a:r>
          </a:p>
          <a:p>
            <a:r>
              <a:rPr lang="en-US" dirty="0" smtClean="0"/>
              <a:t>mandatory to screen for and treat </a:t>
            </a:r>
            <a:r>
              <a:rPr lang="en-US" dirty="0" err="1" smtClean="0"/>
              <a:t>hypoadrenalism</a:t>
            </a:r>
            <a:endParaRPr lang="en-US" dirty="0" smtClean="0"/>
          </a:p>
          <a:p>
            <a:r>
              <a:rPr lang="en-US" dirty="0" smtClean="0"/>
              <a:t>before starting levothyroxine replacement.</a:t>
            </a:r>
          </a:p>
          <a:p>
            <a:r>
              <a:rPr lang="en-US" dirty="0" smtClean="0"/>
              <a:t>There can occasionally be diagnostic difficulty</a:t>
            </a:r>
          </a:p>
          <a:p>
            <a:r>
              <a:rPr lang="en-US" dirty="0" smtClean="0"/>
              <a:t>in distinguishing central hypothyroidism from</a:t>
            </a:r>
          </a:p>
          <a:p>
            <a:r>
              <a:rPr lang="en-US" dirty="0" smtClean="0"/>
              <a:t>sick </a:t>
            </a:r>
            <a:r>
              <a:rPr lang="en-US" dirty="0" err="1" smtClean="0"/>
              <a:t>euthyroid</a:t>
            </a:r>
            <a:r>
              <a:rPr lang="en-US" dirty="0" smtClean="0"/>
              <a:t> syndrome (</a:t>
            </a:r>
            <a:r>
              <a:rPr lang="en-US" dirty="0" err="1" smtClean="0"/>
              <a:t>nonthyroidal</a:t>
            </a:r>
            <a:r>
              <a:rPr lang="en-US" dirty="0" smtClean="0"/>
              <a:t> illness) in</a:t>
            </a:r>
          </a:p>
          <a:p>
            <a:r>
              <a:rPr lang="en-US" dirty="0" smtClean="0"/>
              <a:t>patients with high tumor burden. However, serum</a:t>
            </a:r>
          </a:p>
          <a:p>
            <a:r>
              <a:rPr lang="en-US" dirty="0" smtClean="0"/>
              <a:t>free T4 tends to be relatively preserved in sick</a:t>
            </a:r>
          </a:p>
          <a:p>
            <a:r>
              <a:rPr lang="en-US" dirty="0" err="1" smtClean="0"/>
              <a:t>euthyroid</a:t>
            </a:r>
            <a:r>
              <a:rPr lang="en-US" dirty="0" smtClean="0"/>
              <a:t> syndrome and is likely to be lower in</a:t>
            </a:r>
          </a:p>
          <a:p>
            <a:r>
              <a:rPr lang="en-US" dirty="0" smtClean="0"/>
              <a:t>central hypothyroidism.</a:t>
            </a:r>
            <a:endParaRPr lang="tr-TR" dirty="0" smtClean="0"/>
          </a:p>
          <a:p>
            <a:r>
              <a:rPr lang="en-US" dirty="0" smtClean="0"/>
              <a:t>Considerations</a:t>
            </a:r>
          </a:p>
          <a:p>
            <a:r>
              <a:rPr lang="en-US" dirty="0" smtClean="0"/>
              <a:t>Several studies now show that the development</a:t>
            </a:r>
          </a:p>
          <a:p>
            <a:r>
              <a:rPr lang="en-US" dirty="0" smtClean="0"/>
              <a:t>of immune-related endocrine adverse events</a:t>
            </a:r>
          </a:p>
          <a:p>
            <a:r>
              <a:rPr lang="en-US" dirty="0" smtClean="0"/>
              <a:t>during checkpoint inhibitor therapy is associated</a:t>
            </a:r>
          </a:p>
          <a:p>
            <a:r>
              <a:rPr lang="en-US" dirty="0" smtClean="0"/>
              <a:t>with a positive survival advantage from the</a:t>
            </a:r>
          </a:p>
          <a:p>
            <a:r>
              <a:rPr lang="en-US" dirty="0" smtClean="0"/>
              <a:t>original tumor.8 This stands to reason, in that</a:t>
            </a:r>
          </a:p>
          <a:p>
            <a:r>
              <a:rPr lang="en-US" dirty="0" smtClean="0"/>
              <a:t>a more aggressive autoimmune response is</a:t>
            </a:r>
          </a:p>
          <a:p>
            <a:r>
              <a:rPr lang="en-US" dirty="0" smtClean="0"/>
              <a:t>expected to correlate with a deeper antitumor</a:t>
            </a:r>
          </a:p>
          <a:p>
            <a:r>
              <a:rPr lang="en-US" dirty="0" smtClean="0"/>
              <a:t>immune response. With neat circularity,</a:t>
            </a:r>
          </a:p>
          <a:p>
            <a:r>
              <a:rPr lang="en-US" dirty="0" smtClean="0"/>
              <a:t>the development of vitiligo in patients with</a:t>
            </a:r>
          </a:p>
          <a:p>
            <a:r>
              <a:rPr lang="en-US" dirty="0" smtClean="0"/>
              <a:t>melanoma undergoing checkpoint blockade is</a:t>
            </a:r>
          </a:p>
          <a:p>
            <a:r>
              <a:rPr lang="en-US" dirty="0" smtClean="0"/>
              <a:t>associated with a better prognosis.9 Many of these</a:t>
            </a:r>
          </a:p>
          <a:p>
            <a:r>
              <a:rPr lang="en-US" dirty="0" smtClean="0"/>
              <a:t>endocrine adverse effects are manageable with</a:t>
            </a:r>
          </a:p>
          <a:p>
            <a:r>
              <a:rPr lang="en-US" dirty="0" smtClean="0"/>
              <a:t>observation alone (thyrotoxicosis) or one or more</a:t>
            </a:r>
          </a:p>
          <a:p>
            <a:r>
              <a:rPr lang="en-US" dirty="0" smtClean="0"/>
              <a:t>hormone replacement therapies. Furthermore,</a:t>
            </a:r>
          </a:p>
          <a:p>
            <a:r>
              <a:rPr lang="en-US" dirty="0" smtClean="0"/>
              <a:t>the endocrine dysfunction is already irreversible</a:t>
            </a:r>
          </a:p>
          <a:p>
            <a:r>
              <a:rPr lang="en-US" dirty="0" smtClean="0"/>
              <a:t>at presentation and will not be worsened by</a:t>
            </a:r>
          </a:p>
          <a:p>
            <a:r>
              <a:rPr lang="en-US" dirty="0" smtClean="0"/>
              <a:t>ongoing checkpoint blockade therapy. This leads</a:t>
            </a:r>
          </a:p>
          <a:p>
            <a:r>
              <a:rPr lang="en-US" dirty="0" smtClean="0"/>
              <a:t>to the logic that in most patients experiencing</a:t>
            </a:r>
          </a:p>
          <a:p>
            <a:r>
              <a:rPr lang="en-US" dirty="0" smtClean="0"/>
              <a:t>endocrine adverse effects from checkpoint</a:t>
            </a:r>
          </a:p>
          <a:p>
            <a:r>
              <a:rPr lang="en-US" dirty="0" smtClean="0"/>
              <a:t>inhibitor therapy, the checkpoint blockade should</a:t>
            </a:r>
          </a:p>
          <a:p>
            <a:r>
              <a:rPr lang="en-US" dirty="0" smtClean="0"/>
              <a:t>be continued, either uninterrupted in the case of</a:t>
            </a:r>
          </a:p>
          <a:p>
            <a:r>
              <a:rPr lang="en-US" dirty="0" smtClean="0"/>
              <a:t>hypothyroidism, or following a short period to</a:t>
            </a:r>
          </a:p>
          <a:p>
            <a:r>
              <a:rPr lang="en-US" dirty="0" smtClean="0"/>
              <a:t>allow physical recuperation following a diagnosis</a:t>
            </a:r>
          </a:p>
          <a:p>
            <a:r>
              <a:rPr lang="en-US" dirty="0" smtClean="0"/>
              <a:t>of adrenal insufficiency, hypopituitarism, or type 1</a:t>
            </a:r>
          </a:p>
          <a:p>
            <a:r>
              <a:rPr lang="en-US" dirty="0" smtClean="0"/>
              <a:t>diabetes. Close liaison between the endocrinologist</a:t>
            </a:r>
          </a:p>
          <a:p>
            <a:r>
              <a:rPr lang="en-US" dirty="0" smtClean="0"/>
              <a:t>and oncologist can often lead to early resumption</a:t>
            </a:r>
          </a:p>
          <a:p>
            <a:r>
              <a:rPr lang="en-US" dirty="0" smtClean="0"/>
              <a:t>of checkpoint blockade and ultimately improve the</a:t>
            </a:r>
          </a:p>
          <a:p>
            <a:r>
              <a:rPr lang="en-US" dirty="0" smtClean="0"/>
              <a:t>prognosis of this patient group.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9804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Rarely, </a:t>
            </a:r>
            <a:r>
              <a:rPr lang="en-US" dirty="0" err="1" smtClean="0"/>
              <a:t>thyrotoxic</a:t>
            </a:r>
            <a:r>
              <a:rPr lang="en-US" dirty="0" smtClean="0"/>
              <a:t> patients are positive for</a:t>
            </a:r>
          </a:p>
          <a:p>
            <a:r>
              <a:rPr lang="en-US" dirty="0" smtClean="0"/>
              <a:t>TSH-receptor–stimulating antibodies and </a:t>
            </a:r>
            <a:r>
              <a:rPr lang="en-US" dirty="0" err="1" smtClean="0"/>
              <a:t>TSHreceptor</a:t>
            </a:r>
            <a:endParaRPr lang="en-US" dirty="0" smtClean="0"/>
          </a:p>
          <a:p>
            <a:r>
              <a:rPr lang="en-US" dirty="0" smtClean="0"/>
              <a:t>antibody concentrations should be</a:t>
            </a:r>
          </a:p>
          <a:p>
            <a:r>
              <a:rPr lang="en-US" dirty="0" smtClean="0"/>
              <a:t>routinely measured to exclude Graves disease:</a:t>
            </a:r>
          </a:p>
          <a:p>
            <a:r>
              <a:rPr lang="en-US" dirty="0" smtClean="0"/>
              <a:t>these patients will have a prolonged course of</a:t>
            </a:r>
          </a:p>
          <a:p>
            <a:r>
              <a:rPr lang="en-US" dirty="0" smtClean="0"/>
              <a:t>hyperthyroidism unless they receive </a:t>
            </a:r>
            <a:r>
              <a:rPr lang="en-US" dirty="0" err="1" smtClean="0"/>
              <a:t>antithyroid</a:t>
            </a:r>
            <a:endParaRPr lang="en-US" dirty="0" smtClean="0"/>
          </a:p>
          <a:p>
            <a:r>
              <a:rPr lang="en-US" dirty="0" smtClean="0"/>
              <a:t>drugs. Thyrotoxicosis is much less frequent</a:t>
            </a:r>
          </a:p>
          <a:p>
            <a:r>
              <a:rPr lang="en-US" dirty="0" smtClean="0"/>
              <a:t>with CTLA4 blockers than with PD-1/PD-L1</a:t>
            </a:r>
          </a:p>
          <a:p>
            <a:r>
              <a:rPr lang="en-US" dirty="0" smtClean="0"/>
              <a:t>blockers, and Graves disease is as likely as transient</a:t>
            </a:r>
          </a:p>
          <a:p>
            <a:r>
              <a:rPr lang="en-US" dirty="0" smtClean="0"/>
              <a:t>thyroiditis in this situation.5 In addition, many</a:t>
            </a:r>
          </a:p>
          <a:p>
            <a:r>
              <a:rPr lang="en-US" dirty="0" smtClean="0"/>
              <a:t>patients have received high loads of iodinated</a:t>
            </a:r>
          </a:p>
          <a:p>
            <a:r>
              <a:rPr lang="en-US" dirty="0" smtClean="0"/>
              <a:t>radiographic contrast media during staging CT</a:t>
            </a:r>
          </a:p>
          <a:p>
            <a:r>
              <a:rPr lang="en-US" dirty="0" smtClean="0"/>
              <a:t>imaging, and a transient iodine-induced thyroiditis</a:t>
            </a:r>
          </a:p>
          <a:p>
            <a:r>
              <a:rPr lang="en-US" dirty="0" smtClean="0"/>
              <a:t>may practically be indistinguishable from</a:t>
            </a:r>
          </a:p>
          <a:p>
            <a:r>
              <a:rPr lang="en-US" dirty="0" smtClean="0"/>
              <a:t>destructive thyroiditis in the acute phase. The</a:t>
            </a:r>
          </a:p>
          <a:p>
            <a:r>
              <a:rPr lang="en-US" dirty="0" smtClean="0"/>
              <a:t>initial management is identical, but a full recovery</a:t>
            </a:r>
          </a:p>
          <a:p>
            <a:r>
              <a:rPr lang="en-US" dirty="0" smtClean="0"/>
              <a:t>of thyroid function would be expected with the</a:t>
            </a:r>
          </a:p>
          <a:p>
            <a:r>
              <a:rPr lang="en-US" dirty="0" smtClean="0"/>
              <a:t>former, whereas long-term hypothyroidism</a:t>
            </a:r>
          </a:p>
          <a:p>
            <a:r>
              <a:rPr lang="en-US" dirty="0" smtClean="0"/>
              <a:t>is expected in the latter. Nuclide imaging is</a:t>
            </a:r>
          </a:p>
          <a:p>
            <a:r>
              <a:rPr lang="en-US" dirty="0" smtClean="0"/>
              <a:t>only warranted if there is a preexisting thyroid</a:t>
            </a:r>
          </a:p>
          <a:p>
            <a:r>
              <a:rPr lang="en-US" dirty="0" smtClean="0"/>
              <a:t>condition or clinically palpable thyroid nodules.</a:t>
            </a:r>
          </a:p>
          <a:p>
            <a:r>
              <a:rPr lang="en-US" dirty="0" smtClean="0"/>
              <a:t>Hypothyroidism</a:t>
            </a:r>
          </a:p>
          <a:p>
            <a:r>
              <a:rPr lang="en-US" dirty="0" smtClean="0"/>
              <a:t>Hypothyroidism is a later complication than</a:t>
            </a:r>
          </a:p>
          <a:p>
            <a:r>
              <a:rPr lang="en-US" dirty="0" smtClean="0"/>
              <a:t>thyrotoxicosis, typically occurring after 4 to</a:t>
            </a:r>
          </a:p>
          <a:p>
            <a:r>
              <a:rPr lang="en-US" dirty="0" smtClean="0"/>
              <a:t>6 months of treatment. Primary, destructive</a:t>
            </a:r>
          </a:p>
          <a:p>
            <a:r>
              <a:rPr lang="en-US" dirty="0" smtClean="0"/>
              <a:t>thyroiditis is most common, but a significant</a:t>
            </a:r>
          </a:p>
          <a:p>
            <a:r>
              <a:rPr lang="en-US" dirty="0" smtClean="0"/>
              <a:t>proportion of affected patients develop central</a:t>
            </a:r>
          </a:p>
          <a:p>
            <a:r>
              <a:rPr lang="en-US" dirty="0" smtClean="0"/>
              <a:t>hypothyroidism as a result of </a:t>
            </a:r>
            <a:r>
              <a:rPr lang="en-US" dirty="0" err="1" smtClean="0"/>
              <a:t>hypophysitis</a:t>
            </a:r>
            <a:r>
              <a:rPr lang="en-US" dirty="0" smtClean="0"/>
              <a:t>. As in</a:t>
            </a:r>
          </a:p>
          <a:p>
            <a:r>
              <a:rPr lang="en-US" dirty="0" smtClean="0"/>
              <a:t>other situations, it is not necessary to treat patients</a:t>
            </a:r>
          </a:p>
          <a:p>
            <a:r>
              <a:rPr lang="en-US" dirty="0" smtClean="0"/>
              <a:t>with asymptomatic mild/subclinical primary</a:t>
            </a:r>
          </a:p>
          <a:p>
            <a:r>
              <a:rPr lang="en-US" dirty="0" smtClean="0"/>
              <a:t>hypothyroidism with serum TSH concentrations</a:t>
            </a:r>
          </a:p>
          <a:p>
            <a:r>
              <a:rPr lang="en-US" dirty="0" smtClean="0"/>
              <a:t>in the range of 4 to 10 </a:t>
            </a:r>
            <a:r>
              <a:rPr lang="en-US" dirty="0" err="1" smtClean="0"/>
              <a:t>mIU</a:t>
            </a:r>
            <a:r>
              <a:rPr lang="en-US" dirty="0" smtClean="0"/>
              <a:t>/L and normal serum</a:t>
            </a:r>
          </a:p>
          <a:p>
            <a:r>
              <a:rPr lang="en-US" dirty="0" smtClean="0"/>
              <a:t>free T4 levels, but treatment is indicated once the</a:t>
            </a:r>
          </a:p>
          <a:p>
            <a:r>
              <a:rPr lang="en-US" dirty="0" smtClean="0"/>
              <a:t>TSH concentration rises to 10 </a:t>
            </a:r>
            <a:r>
              <a:rPr lang="en-US" dirty="0" err="1" smtClean="0"/>
              <a:t>mIU</a:t>
            </a:r>
            <a:r>
              <a:rPr lang="en-US" dirty="0" smtClean="0"/>
              <a:t>/L or higher.</a:t>
            </a:r>
          </a:p>
          <a:p>
            <a:r>
              <a:rPr lang="en-US" dirty="0" smtClean="0"/>
              <a:t>Primary hypothyroidism should be assumed to be</a:t>
            </a:r>
          </a:p>
          <a:p>
            <a:r>
              <a:rPr lang="en-US" dirty="0" smtClean="0"/>
              <a:t>permanent. Patients receiving CTLA4 blockade</a:t>
            </a:r>
          </a:p>
          <a:p>
            <a:r>
              <a:rPr lang="en-US" dirty="0" smtClean="0"/>
              <a:t>are at particular risk of central hypothyroidism</a:t>
            </a:r>
          </a:p>
          <a:p>
            <a:r>
              <a:rPr lang="en-US" dirty="0" smtClean="0"/>
              <a:t>due to </a:t>
            </a:r>
            <a:r>
              <a:rPr lang="en-US" dirty="0" err="1" smtClean="0"/>
              <a:t>hypophysitis</a:t>
            </a:r>
            <a:r>
              <a:rPr lang="en-US" dirty="0" smtClean="0"/>
              <a:t>, which presents with declining</a:t>
            </a:r>
          </a:p>
          <a:p>
            <a:r>
              <a:rPr lang="en-US" dirty="0" smtClean="0"/>
              <a:t>serum free T4 concentrations in the context of</a:t>
            </a:r>
          </a:p>
          <a:p>
            <a:r>
              <a:rPr lang="en-US" dirty="0" smtClean="0"/>
              <a:t>normal or low TSH. It is important to recognize</a:t>
            </a:r>
          </a:p>
          <a:p>
            <a:r>
              <a:rPr lang="en-US" dirty="0" smtClean="0"/>
              <a:t>this, as it should immediately trigger testing</a:t>
            </a:r>
          </a:p>
          <a:p>
            <a:r>
              <a:rPr lang="en-US" dirty="0" smtClean="0"/>
              <a:t>for adrenocortical insufficiency, which may</a:t>
            </a:r>
          </a:p>
          <a:p>
            <a:r>
              <a:rPr lang="en-US" dirty="0" smtClean="0"/>
              <a:t>coexist with other pituitary insufficiencies. It is</a:t>
            </a:r>
          </a:p>
          <a:p>
            <a:r>
              <a:rPr lang="en-US" dirty="0" smtClean="0"/>
              <a:t>mandatory to screen for and treat </a:t>
            </a:r>
            <a:r>
              <a:rPr lang="en-US" dirty="0" err="1" smtClean="0"/>
              <a:t>hypoadrenalism</a:t>
            </a:r>
            <a:endParaRPr lang="en-US" dirty="0" smtClean="0"/>
          </a:p>
          <a:p>
            <a:r>
              <a:rPr lang="en-US" dirty="0" smtClean="0"/>
              <a:t>before starting levothyroxine replacement.</a:t>
            </a:r>
          </a:p>
          <a:p>
            <a:r>
              <a:rPr lang="en-US" dirty="0" smtClean="0"/>
              <a:t>There can occasionally be diagnostic difficulty</a:t>
            </a:r>
          </a:p>
          <a:p>
            <a:r>
              <a:rPr lang="en-US" dirty="0" smtClean="0"/>
              <a:t>in distinguishing central hypothyroidism from</a:t>
            </a:r>
          </a:p>
          <a:p>
            <a:r>
              <a:rPr lang="en-US" dirty="0" smtClean="0"/>
              <a:t>sick </a:t>
            </a:r>
            <a:r>
              <a:rPr lang="en-US" dirty="0" err="1" smtClean="0"/>
              <a:t>euthyroid</a:t>
            </a:r>
            <a:r>
              <a:rPr lang="en-US" dirty="0" smtClean="0"/>
              <a:t> syndrome (</a:t>
            </a:r>
            <a:r>
              <a:rPr lang="en-US" dirty="0" err="1" smtClean="0"/>
              <a:t>nonthyroidal</a:t>
            </a:r>
            <a:r>
              <a:rPr lang="en-US" dirty="0" smtClean="0"/>
              <a:t> illness) in</a:t>
            </a:r>
          </a:p>
          <a:p>
            <a:r>
              <a:rPr lang="en-US" dirty="0" smtClean="0"/>
              <a:t>patients with high tumor burden. However, serum</a:t>
            </a:r>
          </a:p>
          <a:p>
            <a:r>
              <a:rPr lang="en-US" dirty="0" smtClean="0"/>
              <a:t>free T4 tends to be relatively preserved in sick</a:t>
            </a:r>
          </a:p>
          <a:p>
            <a:r>
              <a:rPr lang="en-US" dirty="0" err="1" smtClean="0"/>
              <a:t>euthyroid</a:t>
            </a:r>
            <a:r>
              <a:rPr lang="en-US" dirty="0" smtClean="0"/>
              <a:t> syndrome and is likely to be lower in</a:t>
            </a:r>
          </a:p>
          <a:p>
            <a:r>
              <a:rPr lang="en-US" dirty="0" smtClean="0"/>
              <a:t>central hypothyroidism.</a:t>
            </a:r>
            <a:endParaRPr lang="tr-TR" dirty="0" smtClean="0"/>
          </a:p>
          <a:p>
            <a:r>
              <a:rPr lang="en-US" dirty="0" smtClean="0"/>
              <a:t>Considerations</a:t>
            </a:r>
          </a:p>
          <a:p>
            <a:r>
              <a:rPr lang="en-US" dirty="0" smtClean="0"/>
              <a:t>Several studies now show that the development</a:t>
            </a:r>
          </a:p>
          <a:p>
            <a:r>
              <a:rPr lang="en-US" dirty="0" smtClean="0"/>
              <a:t>of immune-related endocrine adverse events</a:t>
            </a:r>
          </a:p>
          <a:p>
            <a:r>
              <a:rPr lang="en-US" dirty="0" smtClean="0"/>
              <a:t>during checkpoint inhibitor therapy is associated</a:t>
            </a:r>
          </a:p>
          <a:p>
            <a:r>
              <a:rPr lang="en-US" dirty="0" smtClean="0"/>
              <a:t>with a positive survival advantage from the</a:t>
            </a:r>
          </a:p>
          <a:p>
            <a:r>
              <a:rPr lang="en-US" dirty="0" smtClean="0"/>
              <a:t>original tumor.8 This stands to reason, in that</a:t>
            </a:r>
          </a:p>
          <a:p>
            <a:r>
              <a:rPr lang="en-US" dirty="0" smtClean="0"/>
              <a:t>a more aggressive autoimmune response is</a:t>
            </a:r>
          </a:p>
          <a:p>
            <a:r>
              <a:rPr lang="en-US" dirty="0" smtClean="0"/>
              <a:t>expected to correlate with a deeper antitumor</a:t>
            </a:r>
          </a:p>
          <a:p>
            <a:r>
              <a:rPr lang="en-US" dirty="0" smtClean="0"/>
              <a:t>immune response. With neat circularity,</a:t>
            </a:r>
          </a:p>
          <a:p>
            <a:r>
              <a:rPr lang="en-US" dirty="0" smtClean="0"/>
              <a:t>the development of vitiligo in patients with</a:t>
            </a:r>
          </a:p>
          <a:p>
            <a:r>
              <a:rPr lang="en-US" dirty="0" smtClean="0"/>
              <a:t>melanoma undergoing checkpoint blockade is</a:t>
            </a:r>
          </a:p>
          <a:p>
            <a:r>
              <a:rPr lang="en-US" dirty="0" smtClean="0"/>
              <a:t>associated with a better prognosis.9 Many of these</a:t>
            </a:r>
          </a:p>
          <a:p>
            <a:r>
              <a:rPr lang="en-US" dirty="0" smtClean="0"/>
              <a:t>endocrine adverse effects are manageable with</a:t>
            </a:r>
          </a:p>
          <a:p>
            <a:r>
              <a:rPr lang="en-US" dirty="0" smtClean="0"/>
              <a:t>observation alone (thyrotoxicosis) or one or more</a:t>
            </a:r>
          </a:p>
          <a:p>
            <a:r>
              <a:rPr lang="en-US" dirty="0" smtClean="0"/>
              <a:t>hormone replacement therapies. Furthermore,</a:t>
            </a:r>
          </a:p>
          <a:p>
            <a:r>
              <a:rPr lang="en-US" dirty="0" smtClean="0"/>
              <a:t>the endocrine dysfunction is already irreversible</a:t>
            </a:r>
          </a:p>
          <a:p>
            <a:r>
              <a:rPr lang="en-US" dirty="0" smtClean="0"/>
              <a:t>at presentation and will not be worsened by</a:t>
            </a:r>
          </a:p>
          <a:p>
            <a:r>
              <a:rPr lang="en-US" dirty="0" smtClean="0"/>
              <a:t>ongoing checkpoint blockade therapy. This leads</a:t>
            </a:r>
          </a:p>
          <a:p>
            <a:r>
              <a:rPr lang="en-US" dirty="0" smtClean="0"/>
              <a:t>to the logic that in most patients experiencing</a:t>
            </a:r>
          </a:p>
          <a:p>
            <a:r>
              <a:rPr lang="en-US" dirty="0" smtClean="0"/>
              <a:t>endocrine adverse effects from checkpoint</a:t>
            </a:r>
          </a:p>
          <a:p>
            <a:r>
              <a:rPr lang="en-US" dirty="0" smtClean="0"/>
              <a:t>inhibitor therapy, the checkpoint blockade should</a:t>
            </a:r>
          </a:p>
          <a:p>
            <a:r>
              <a:rPr lang="en-US" dirty="0" smtClean="0"/>
              <a:t>be continued, either uninterrupted in the case of</a:t>
            </a:r>
          </a:p>
          <a:p>
            <a:r>
              <a:rPr lang="en-US" dirty="0" smtClean="0"/>
              <a:t>hypothyroidism, or following a short period to</a:t>
            </a:r>
          </a:p>
          <a:p>
            <a:r>
              <a:rPr lang="en-US" dirty="0" smtClean="0"/>
              <a:t>allow physical recuperation following a diagnosis</a:t>
            </a:r>
          </a:p>
          <a:p>
            <a:r>
              <a:rPr lang="en-US" dirty="0" smtClean="0"/>
              <a:t>of adrenal insufficiency, hypopituitarism, or type 1</a:t>
            </a:r>
          </a:p>
          <a:p>
            <a:r>
              <a:rPr lang="en-US" dirty="0" smtClean="0"/>
              <a:t>diabetes. Close liaison between the endocrinologist</a:t>
            </a:r>
          </a:p>
          <a:p>
            <a:r>
              <a:rPr lang="en-US" dirty="0" smtClean="0"/>
              <a:t>and oncologist can often lead to early resumption</a:t>
            </a:r>
          </a:p>
          <a:p>
            <a:r>
              <a:rPr lang="en-US" dirty="0" smtClean="0"/>
              <a:t>of checkpoint blockade and ultimately improve the</a:t>
            </a:r>
          </a:p>
          <a:p>
            <a:r>
              <a:rPr lang="en-US" dirty="0" smtClean="0"/>
              <a:t>prognosis of this patient group.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81920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6068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leads</a:t>
            </a:r>
          </a:p>
          <a:p>
            <a:r>
              <a:rPr lang="en-US" dirty="0" smtClean="0"/>
              <a:t>to the logic that in most patients experiencing</a:t>
            </a:r>
          </a:p>
          <a:p>
            <a:r>
              <a:rPr lang="en-US" dirty="0" smtClean="0"/>
              <a:t>endocrine adverse effects from checkpoint</a:t>
            </a:r>
          </a:p>
          <a:p>
            <a:r>
              <a:rPr lang="en-US" dirty="0" smtClean="0"/>
              <a:t>inhibitor therapy, the checkpoint blockade should</a:t>
            </a:r>
          </a:p>
          <a:p>
            <a:r>
              <a:rPr lang="en-US" dirty="0" smtClean="0"/>
              <a:t>be continued, either uninterrupted in the case of</a:t>
            </a:r>
          </a:p>
          <a:p>
            <a:r>
              <a:rPr lang="en-US" dirty="0" smtClean="0"/>
              <a:t>hypothyroidism, or following a short period to</a:t>
            </a:r>
          </a:p>
          <a:p>
            <a:r>
              <a:rPr lang="en-US" dirty="0" smtClean="0"/>
              <a:t>allow physical recuperation following a diagnosis</a:t>
            </a:r>
          </a:p>
          <a:p>
            <a:r>
              <a:rPr lang="en-US" dirty="0" smtClean="0"/>
              <a:t>of adrenal insufficiency, hypopituitarism, or type 1</a:t>
            </a:r>
          </a:p>
          <a:p>
            <a:r>
              <a:rPr lang="en-US" dirty="0" smtClean="0"/>
              <a:t>diabetes. Close liaison between the endocrinologist</a:t>
            </a:r>
          </a:p>
          <a:p>
            <a:r>
              <a:rPr lang="en-US" dirty="0" smtClean="0"/>
              <a:t>and oncologist can often lead to early resumption</a:t>
            </a:r>
          </a:p>
          <a:p>
            <a:r>
              <a:rPr lang="en-US" dirty="0" smtClean="0"/>
              <a:t>of checkpoint blockade and ultimately improve the</a:t>
            </a:r>
          </a:p>
          <a:p>
            <a:r>
              <a:rPr lang="en-US" dirty="0" smtClean="0"/>
              <a:t>prognosis of this patient group.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58288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E) Order repeated thyroid function</a:t>
            </a:r>
          </a:p>
          <a:p>
            <a:r>
              <a:rPr lang="en-US" baseline="0" dirty="0" smtClean="0"/>
              <a:t>tests in 2 weeks with TSH-receptor antibodies</a:t>
            </a:r>
          </a:p>
          <a:p>
            <a:r>
              <a:rPr lang="en-US" baseline="0" dirty="0" smtClean="0"/>
              <a:t>This patient had no symptoms and was only</a:t>
            </a:r>
          </a:p>
          <a:p>
            <a:r>
              <a:rPr lang="en-US" baseline="0" dirty="0" smtClean="0"/>
              <a:t>mildly </a:t>
            </a:r>
            <a:r>
              <a:rPr lang="en-US" baseline="0" dirty="0" err="1" smtClean="0"/>
              <a:t>thyrotoxic</a:t>
            </a:r>
            <a:r>
              <a:rPr lang="en-US" baseline="0" dirty="0" smtClean="0"/>
              <a:t>, so it is safe to monitor the</a:t>
            </a:r>
          </a:p>
          <a:p>
            <a:r>
              <a:rPr lang="en-US" baseline="0" dirty="0" smtClean="0"/>
              <a:t>situation (Answer E). Two weeks later, repeated</a:t>
            </a:r>
          </a:p>
          <a:p>
            <a:r>
              <a:rPr lang="en-US" baseline="0" dirty="0" smtClean="0"/>
              <a:t>tests showed TSH-receptor antibodies less than</a:t>
            </a:r>
          </a:p>
          <a:p>
            <a:r>
              <a:rPr lang="en-US" baseline="0" dirty="0" smtClean="0"/>
              <a:t>1.0 U/L, TSH of 4.6 </a:t>
            </a:r>
            <a:r>
              <a:rPr lang="en-US" baseline="0" dirty="0" err="1" smtClean="0"/>
              <a:t>mIU</a:t>
            </a:r>
            <a:r>
              <a:rPr lang="en-US" baseline="0" dirty="0" smtClean="0"/>
              <a:t>/L, and free T4 of</a:t>
            </a:r>
          </a:p>
          <a:p>
            <a:r>
              <a:rPr lang="en-US" baseline="0" dirty="0" smtClean="0"/>
              <a:t>1.1 ng/</a:t>
            </a:r>
            <a:r>
              <a:rPr lang="en-US" baseline="0" dirty="0" err="1" smtClean="0"/>
              <a:t>dL</a:t>
            </a:r>
            <a:r>
              <a:rPr lang="en-US" baseline="0" dirty="0" smtClean="0"/>
              <a:t> (14.1 </a:t>
            </a:r>
            <a:r>
              <a:rPr lang="en-US" baseline="0" dirty="0" err="1" smtClean="0"/>
              <a:t>pmol</a:t>
            </a:r>
            <a:r>
              <a:rPr lang="en-US" baseline="0" dirty="0" smtClean="0"/>
              <a:t>/L) showing spontaneous</a:t>
            </a:r>
          </a:p>
          <a:p>
            <a:r>
              <a:rPr lang="en-US" baseline="0" dirty="0" smtClean="0"/>
              <a:t>improvement. Before her sixth cycle, her TSH</a:t>
            </a:r>
          </a:p>
          <a:p>
            <a:r>
              <a:rPr lang="en-US" baseline="0" dirty="0" smtClean="0"/>
              <a:t>was 39.0 </a:t>
            </a:r>
            <a:r>
              <a:rPr lang="en-US" baseline="0" dirty="0" err="1" smtClean="0"/>
              <a:t>mIU</a:t>
            </a:r>
            <a:r>
              <a:rPr lang="en-US" baseline="0" dirty="0" smtClean="0"/>
              <a:t>/L and free T4 was 0.6 ng/</a:t>
            </a:r>
            <a:r>
              <a:rPr lang="en-US" baseline="0" dirty="0" err="1" smtClean="0"/>
              <a:t>dL</a:t>
            </a:r>
            <a:endParaRPr lang="en-US" baseline="0" dirty="0" smtClean="0"/>
          </a:p>
          <a:p>
            <a:r>
              <a:rPr lang="en-US" baseline="0" dirty="0" smtClean="0"/>
              <a:t>(7.9 </a:t>
            </a:r>
            <a:r>
              <a:rPr lang="en-US" baseline="0" dirty="0" err="1" smtClean="0"/>
              <a:t>pmol</a:t>
            </a:r>
            <a:r>
              <a:rPr lang="en-US" baseline="0" dirty="0" smtClean="0"/>
              <a:t>/L). Levothyroxine, 75 mcg daily, was</a:t>
            </a:r>
          </a:p>
          <a:p>
            <a:r>
              <a:rPr lang="en-US" baseline="0" dirty="0" smtClean="0"/>
              <a:t>started. Thyrotoxicosis is frequently mild, and</a:t>
            </a:r>
          </a:p>
          <a:p>
            <a:r>
              <a:rPr lang="en-US" baseline="0" dirty="0" smtClean="0"/>
              <a:t>its natural history is spontaneous; permanent</a:t>
            </a:r>
          </a:p>
          <a:p>
            <a:r>
              <a:rPr lang="en-US" baseline="0" dirty="0" smtClean="0"/>
              <a:t>hypothyroidism occurs in approximately 50% of</a:t>
            </a:r>
          </a:p>
          <a:p>
            <a:r>
              <a:rPr lang="en-US" baseline="0" dirty="0" smtClean="0"/>
              <a:t>cases. Cancelling this cycle of </a:t>
            </a:r>
            <a:r>
              <a:rPr lang="en-US" baseline="0" dirty="0" err="1" smtClean="0"/>
              <a:t>pembrolizumab</a:t>
            </a:r>
            <a:endParaRPr lang="en-US" baseline="0" dirty="0" smtClean="0"/>
          </a:p>
          <a:p>
            <a:r>
              <a:rPr lang="en-US" baseline="0" dirty="0" smtClean="0"/>
              <a:t>(Answer A) is wrong because she is not ill</a:t>
            </a:r>
          </a:p>
          <a:p>
            <a:r>
              <a:rPr lang="en-US" baseline="0" dirty="0" smtClean="0"/>
              <a:t>enough to interrupt the chemotherapy that is</a:t>
            </a:r>
          </a:p>
          <a:p>
            <a:r>
              <a:rPr lang="en-US" baseline="0" dirty="0" smtClean="0"/>
              <a:t>a life-prolonging treatment for her. Measuring</a:t>
            </a:r>
          </a:p>
          <a:p>
            <a:r>
              <a:rPr lang="en-US" baseline="0" dirty="0" smtClean="0"/>
              <a:t>TSH-receptor antibodies and performing a 99Tc</a:t>
            </a:r>
          </a:p>
          <a:p>
            <a:r>
              <a:rPr lang="en-US" baseline="0" dirty="0" smtClean="0"/>
              <a:t>thyroid uptake scan (Answer B) is not wholly</a:t>
            </a:r>
          </a:p>
          <a:p>
            <a:r>
              <a:rPr lang="en-US" baseline="0" dirty="0" smtClean="0"/>
              <a:t>wrong, but it will be a waste of resources to order</a:t>
            </a:r>
          </a:p>
          <a:p>
            <a:r>
              <a:rPr lang="en-US" baseline="0" dirty="0" smtClean="0"/>
              <a:t>the scan because it would not distinguish between</a:t>
            </a:r>
          </a:p>
          <a:p>
            <a:r>
              <a:rPr lang="en-US" baseline="0" dirty="0" smtClean="0"/>
              <a:t>immune-mediated thyroiditis and iodine contrast</a:t>
            </a:r>
          </a:p>
          <a:p>
            <a:r>
              <a:rPr lang="en-US" baseline="0" dirty="0" smtClean="0"/>
              <a:t>load. It would be appropriate to measure </a:t>
            </a:r>
            <a:r>
              <a:rPr lang="en-US" baseline="0" dirty="0" err="1" smtClean="0"/>
              <a:t>TSHreceptor</a:t>
            </a:r>
            <a:endParaRPr lang="en-US" baseline="0" dirty="0" smtClean="0"/>
          </a:p>
          <a:p>
            <a:r>
              <a:rPr lang="en-US" baseline="0" dirty="0" smtClean="0"/>
              <a:t>antibodies to rule out Graves disease.</a:t>
            </a:r>
          </a:p>
          <a:p>
            <a:r>
              <a:rPr lang="en-US" baseline="0" dirty="0" smtClean="0"/>
              <a:t>Starting </a:t>
            </a:r>
            <a:r>
              <a:rPr lang="en-US" baseline="0" dirty="0" err="1" smtClean="0"/>
              <a:t>methimazole</a:t>
            </a:r>
            <a:r>
              <a:rPr lang="en-US" baseline="0" dirty="0" smtClean="0"/>
              <a:t> (Answer C) is incorrect, as</a:t>
            </a:r>
          </a:p>
          <a:p>
            <a:r>
              <a:rPr lang="en-US" baseline="0" dirty="0" smtClean="0"/>
              <a:t>it will not improve thyrotoxicosis in thyroiditis; it</a:t>
            </a:r>
          </a:p>
          <a:p>
            <a:r>
              <a:rPr lang="en-US" baseline="0" dirty="0" smtClean="0"/>
              <a:t>will just make any rebound hypothyroidism more</a:t>
            </a:r>
          </a:p>
          <a:p>
            <a:r>
              <a:rPr lang="en-US" baseline="0" dirty="0" smtClean="0"/>
              <a:t>prolonged or severe. Starting propranolol (Answer</a:t>
            </a:r>
          </a:p>
          <a:p>
            <a:r>
              <a:rPr lang="en-US" baseline="0" dirty="0" smtClean="0"/>
              <a:t>D) is wrong because she is asymptomatic.</a:t>
            </a:r>
            <a:endParaRPr lang="tr-TR" baseline="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25145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Koroner arter hastalığı ve </a:t>
            </a:r>
            <a:r>
              <a:rPr lang="tr-TR" dirty="0" err="1" smtClean="0"/>
              <a:t>miyokard</a:t>
            </a:r>
            <a:r>
              <a:rPr lang="tr-TR" dirty="0" smtClean="0"/>
              <a:t> enfarktüsü öyküsü olan 54 yaşında bir erkek, sürekli </a:t>
            </a:r>
            <a:r>
              <a:rPr lang="tr-TR" dirty="0" err="1" smtClean="0"/>
              <a:t>monomorfik</a:t>
            </a:r>
            <a:r>
              <a:rPr lang="tr-TR" dirty="0" smtClean="0"/>
              <a:t> </a:t>
            </a:r>
            <a:r>
              <a:rPr lang="tr-TR" dirty="0" err="1" smtClean="0"/>
              <a:t>ventriküler</a:t>
            </a:r>
            <a:r>
              <a:rPr lang="tr-TR" dirty="0" smtClean="0"/>
              <a:t> taşikardi nedeniyle acil servise </a:t>
            </a:r>
            <a:r>
              <a:rPr lang="tr-TR" dirty="0" err="1" smtClean="0"/>
              <a:t>implante</a:t>
            </a:r>
            <a:r>
              <a:rPr lang="tr-TR" dirty="0" smtClean="0"/>
              <a:t> edilebilir </a:t>
            </a:r>
            <a:r>
              <a:rPr lang="tr-TR" dirty="0" err="1" smtClean="0"/>
              <a:t>kardiyoverter</a:t>
            </a:r>
            <a:r>
              <a:rPr lang="tr-TR" dirty="0" smtClean="0"/>
              <a:t> </a:t>
            </a:r>
            <a:r>
              <a:rPr lang="tr-TR" dirty="0" err="1" smtClean="0"/>
              <a:t>defibrilatörden</a:t>
            </a:r>
            <a:r>
              <a:rPr lang="tr-TR" dirty="0" smtClean="0"/>
              <a:t> kaynaklanan sık sık şoklarla başvurdu.</a:t>
            </a:r>
          </a:p>
          <a:p>
            <a:endParaRPr lang="tr-TR" dirty="0" smtClean="0"/>
          </a:p>
          <a:p>
            <a:r>
              <a:rPr lang="tr-TR" dirty="0" smtClean="0"/>
              <a:t>Durumu hızla kötüleşen hasta, yoğun bakım ünitesine alındıktan sonra </a:t>
            </a:r>
            <a:r>
              <a:rPr lang="tr-TR" dirty="0" err="1" smtClean="0"/>
              <a:t>entübe</a:t>
            </a:r>
            <a:r>
              <a:rPr lang="tr-TR" dirty="0" smtClean="0"/>
              <a:t> edildi ve gerektiği şekilde </a:t>
            </a:r>
            <a:r>
              <a:rPr lang="tr-TR" dirty="0" err="1" smtClean="0"/>
              <a:t>ekstrakorporeal</a:t>
            </a:r>
            <a:r>
              <a:rPr lang="tr-TR" dirty="0" smtClean="0"/>
              <a:t> </a:t>
            </a:r>
            <a:r>
              <a:rPr lang="tr-TR" dirty="0" err="1" smtClean="0"/>
              <a:t>membran</a:t>
            </a:r>
            <a:r>
              <a:rPr lang="tr-TR" dirty="0" smtClean="0"/>
              <a:t> </a:t>
            </a:r>
            <a:r>
              <a:rPr lang="tr-TR" dirty="0" err="1" smtClean="0"/>
              <a:t>oksijenasyonu</a:t>
            </a:r>
            <a:r>
              <a:rPr lang="tr-TR" dirty="0" smtClean="0"/>
              <a:t> uygulandı.</a:t>
            </a:r>
          </a:p>
          <a:p>
            <a:endParaRPr lang="tr-TR" dirty="0" smtClean="0"/>
          </a:p>
          <a:p>
            <a:r>
              <a:rPr lang="tr-TR" dirty="0" smtClean="0"/>
              <a:t>Diğer ilaçların yanı sıra </a:t>
            </a:r>
            <a:r>
              <a:rPr lang="tr-TR" dirty="0" err="1" smtClean="0"/>
              <a:t>ventriküler</a:t>
            </a:r>
            <a:r>
              <a:rPr lang="tr-TR" dirty="0" smtClean="0"/>
              <a:t> aritmi nedeniyle son 2 yıldır </a:t>
            </a:r>
            <a:r>
              <a:rPr lang="tr-TR" dirty="0" err="1" smtClean="0"/>
              <a:t>amiodaron</a:t>
            </a:r>
            <a:r>
              <a:rPr lang="tr-TR" dirty="0" smtClean="0"/>
              <a:t> ile 200 mg/gün dozunda tedavi edilmişti ve bu doz yakın zamanda günde iki kez 150 mg'a yükseltilmişti.</a:t>
            </a:r>
          </a:p>
          <a:p>
            <a:r>
              <a:rPr lang="tr-TR" dirty="0" smtClean="0"/>
              <a:t>Kardiyak ritmi normal sinüs ritmine döndü, ancak </a:t>
            </a:r>
            <a:r>
              <a:rPr lang="tr-TR" dirty="0" err="1" smtClean="0"/>
              <a:t>hemodinamik</a:t>
            </a:r>
            <a:r>
              <a:rPr lang="tr-TR" dirty="0" smtClean="0"/>
              <a:t> </a:t>
            </a:r>
            <a:r>
              <a:rPr lang="tr-TR" dirty="0" err="1" smtClean="0"/>
              <a:t>stabiliteyi</a:t>
            </a:r>
            <a:r>
              <a:rPr lang="tr-TR" dirty="0" smtClean="0"/>
              <a:t> bozan sık sık </a:t>
            </a:r>
            <a:r>
              <a:rPr lang="tr-TR" dirty="0" err="1" smtClean="0"/>
              <a:t>ventriküler</a:t>
            </a:r>
            <a:r>
              <a:rPr lang="tr-TR" dirty="0" smtClean="0"/>
              <a:t> taşikardi/</a:t>
            </a:r>
            <a:r>
              <a:rPr lang="tr-TR" dirty="0" err="1" smtClean="0"/>
              <a:t>fibrilasyon</a:t>
            </a:r>
            <a:r>
              <a:rPr lang="tr-TR" dirty="0" smtClean="0"/>
              <a:t> </a:t>
            </a:r>
            <a:r>
              <a:rPr lang="tr-TR" dirty="0" err="1" smtClean="0"/>
              <a:t>epizodları</a:t>
            </a:r>
            <a:r>
              <a:rPr lang="tr-TR" dirty="0" smtClean="0"/>
              <a:t> yoğun bakım ünitesine tekrar yatırılmasını </a:t>
            </a:r>
            <a:r>
              <a:rPr lang="tr-TR" dirty="0" err="1" smtClean="0"/>
              <a:t>gerektirdi.Hastaneye</a:t>
            </a:r>
            <a:r>
              <a:rPr lang="tr-TR" dirty="0" smtClean="0"/>
              <a:t> yatıştan iki hafta sonra, </a:t>
            </a:r>
            <a:r>
              <a:rPr lang="tr-TR" dirty="0" err="1" smtClean="0"/>
              <a:t>tiroid</a:t>
            </a:r>
            <a:r>
              <a:rPr lang="tr-TR" dirty="0" smtClean="0"/>
              <a:t> fonksiyon testleri arasında 2,42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dL'lik</a:t>
            </a:r>
            <a:r>
              <a:rPr lang="tr-TR" dirty="0" smtClean="0"/>
              <a:t> yüksek serbest T4 (FT4) (normal aralık 0,76-1,46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</a:t>
            </a:r>
            <a:r>
              <a:rPr lang="tr-TR" dirty="0" smtClean="0"/>
              <a:t>), normal T3 90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</a:t>
            </a:r>
            <a:r>
              <a:rPr lang="tr-TR" dirty="0" smtClean="0"/>
              <a:t> (normal aralık 60-180 </a:t>
            </a:r>
            <a:r>
              <a:rPr lang="tr-TR" dirty="0" err="1" smtClean="0"/>
              <a:t>ng</a:t>
            </a:r>
            <a:r>
              <a:rPr lang="tr-TR" dirty="0" smtClean="0"/>
              <a:t>) vardı. /</a:t>
            </a:r>
            <a:r>
              <a:rPr lang="tr-TR" dirty="0" err="1" smtClean="0"/>
              <a:t>dL</a:t>
            </a:r>
            <a:r>
              <a:rPr lang="tr-TR" dirty="0" smtClean="0"/>
              <a:t>) ve 0,026 </a:t>
            </a:r>
            <a:r>
              <a:rPr lang="tr-TR" dirty="0" err="1" smtClean="0"/>
              <a:t>uIU</a:t>
            </a:r>
            <a:r>
              <a:rPr lang="tr-TR" dirty="0" smtClean="0"/>
              <a:t>/</a:t>
            </a:r>
            <a:r>
              <a:rPr lang="tr-TR" dirty="0" err="1" smtClean="0"/>
              <a:t>mL'lik</a:t>
            </a:r>
            <a:r>
              <a:rPr lang="tr-TR" dirty="0" smtClean="0"/>
              <a:t> düşük bir TSH (normal aralık 0,4-4 </a:t>
            </a:r>
            <a:r>
              <a:rPr lang="tr-TR" dirty="0" err="1" smtClean="0"/>
              <a:t>uIU</a:t>
            </a:r>
            <a:r>
              <a:rPr lang="tr-TR" dirty="0" smtClean="0"/>
              <a:t>/</a:t>
            </a:r>
            <a:r>
              <a:rPr lang="tr-TR" dirty="0" err="1" smtClean="0"/>
              <a:t>mL</a:t>
            </a:r>
            <a:r>
              <a:rPr lang="tr-TR" dirty="0" smtClean="0"/>
              <a:t>).Kişisel veya ailevi </a:t>
            </a:r>
            <a:r>
              <a:rPr lang="tr-TR" dirty="0" err="1" smtClean="0"/>
              <a:t>tiroid</a:t>
            </a:r>
            <a:r>
              <a:rPr lang="tr-TR" dirty="0" smtClean="0"/>
              <a:t> hastalığı öyküsü yoktu.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en-US" dirty="0" smtClean="0"/>
              <a:t>A 54-year-old man with a history of coronary artery</a:t>
            </a:r>
          </a:p>
          <a:p>
            <a:r>
              <a:rPr lang="en-US" dirty="0" smtClean="0"/>
              <a:t>disease and myocardial infarction presented to the</a:t>
            </a:r>
          </a:p>
          <a:p>
            <a:r>
              <a:rPr lang="en-US" dirty="0" smtClean="0"/>
              <a:t>emergency department with sustained monomorphic ventricular</a:t>
            </a:r>
          </a:p>
          <a:p>
            <a:r>
              <a:rPr lang="en-US" dirty="0" smtClean="0"/>
              <a:t>tachycardia resulting in frequent shocks from</a:t>
            </a:r>
          </a:p>
          <a:p>
            <a:r>
              <a:rPr lang="en-US" dirty="0" smtClean="0"/>
              <a:t>his implantable cardioverter defibrillator. His condition</a:t>
            </a:r>
          </a:p>
          <a:p>
            <a:r>
              <a:rPr lang="en-US" dirty="0" smtClean="0"/>
              <a:t>quickly deteriorated, and after admission to the intensive</a:t>
            </a:r>
          </a:p>
          <a:p>
            <a:r>
              <a:rPr lang="en-US" dirty="0" smtClean="0"/>
              <a:t>care unit, he was intubated and extracorporeal membrane</a:t>
            </a:r>
            <a:endParaRPr lang="tr-TR" dirty="0" smtClean="0"/>
          </a:p>
          <a:p>
            <a:r>
              <a:rPr lang="en-US" dirty="0" smtClean="0"/>
              <a:t>oxygenation administered as required. Among other medications,</a:t>
            </a:r>
          </a:p>
          <a:p>
            <a:r>
              <a:rPr lang="en-US" dirty="0" smtClean="0"/>
              <a:t>he had been treated for ventricular </a:t>
            </a:r>
            <a:r>
              <a:rPr lang="en-US" dirty="0" err="1" smtClean="0"/>
              <a:t>arrythmia</a:t>
            </a:r>
            <a:endParaRPr lang="en-US" dirty="0" smtClean="0"/>
          </a:p>
          <a:p>
            <a:r>
              <a:rPr lang="en-US" dirty="0" smtClean="0"/>
              <a:t>with amiodarone for the previous 2 years at a dose of</a:t>
            </a:r>
          </a:p>
          <a:p>
            <a:r>
              <a:rPr lang="en-US" dirty="0" smtClean="0"/>
              <a:t>200 mg/d, and that dose had recently been increased to</a:t>
            </a:r>
          </a:p>
          <a:p>
            <a:r>
              <a:rPr lang="en-US" dirty="0" smtClean="0"/>
              <a:t>150 mg twice daily. His cardiac rhythm converted to</a:t>
            </a:r>
          </a:p>
          <a:p>
            <a:r>
              <a:rPr lang="en-US" dirty="0" smtClean="0"/>
              <a:t>normal sinus rhythm, but frequent episodes of ventricular</a:t>
            </a:r>
          </a:p>
          <a:p>
            <a:r>
              <a:rPr lang="en-US" dirty="0" smtClean="0"/>
              <a:t>tachycardia/fibrillation compromising hemodynamic stability</a:t>
            </a:r>
          </a:p>
          <a:p>
            <a:r>
              <a:rPr lang="en-US" dirty="0" smtClean="0"/>
              <a:t>necessitated readmission to the intensive care unit.</a:t>
            </a:r>
          </a:p>
          <a:p>
            <a:r>
              <a:rPr lang="en-US" dirty="0" smtClean="0"/>
              <a:t>Two weeks after admission to the hospital, thyroid function</a:t>
            </a:r>
          </a:p>
          <a:p>
            <a:r>
              <a:rPr lang="en-US" dirty="0" smtClean="0"/>
              <a:t>tests included an elevated free T4 (FT4) of 2.42 ng/</a:t>
            </a:r>
          </a:p>
          <a:p>
            <a:r>
              <a:rPr lang="en-US" dirty="0" err="1" smtClean="0"/>
              <a:t>dL</a:t>
            </a:r>
            <a:r>
              <a:rPr lang="en-US" dirty="0" smtClean="0"/>
              <a:t> (normal range 0.76-1.46 ng/</a:t>
            </a:r>
            <a:r>
              <a:rPr lang="en-US" dirty="0" err="1" smtClean="0"/>
              <a:t>dL</a:t>
            </a:r>
            <a:r>
              <a:rPr lang="en-US" dirty="0" smtClean="0"/>
              <a:t>), a normal T3 of 90 ng/</a:t>
            </a:r>
          </a:p>
          <a:p>
            <a:r>
              <a:rPr lang="en-US" dirty="0" err="1" smtClean="0"/>
              <a:t>dL</a:t>
            </a:r>
            <a:r>
              <a:rPr lang="en-US" dirty="0" smtClean="0"/>
              <a:t> (normal range 60-180 ng/</a:t>
            </a:r>
            <a:r>
              <a:rPr lang="en-US" dirty="0" err="1" smtClean="0"/>
              <a:t>dL</a:t>
            </a:r>
            <a:r>
              <a:rPr lang="en-US" dirty="0" smtClean="0"/>
              <a:t>), and a low TSH of 0.026</a:t>
            </a:r>
          </a:p>
          <a:p>
            <a:r>
              <a:rPr lang="en-US" dirty="0" err="1" smtClean="0"/>
              <a:t>uIU</a:t>
            </a:r>
            <a:r>
              <a:rPr lang="en-US" dirty="0" smtClean="0"/>
              <a:t>/mL (normal range 0.4-4 </a:t>
            </a:r>
            <a:r>
              <a:rPr lang="en-US" dirty="0" err="1" smtClean="0"/>
              <a:t>uIU</a:t>
            </a:r>
            <a:r>
              <a:rPr lang="en-US" dirty="0" smtClean="0"/>
              <a:t>/mL). There was no medical</a:t>
            </a:r>
          </a:p>
          <a:p>
            <a:r>
              <a:rPr lang="en-US" dirty="0" smtClean="0"/>
              <a:t>history of personal or familial thyroid disease.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13970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Koroner arter hastalığı ve </a:t>
            </a:r>
            <a:r>
              <a:rPr lang="tr-TR" dirty="0" err="1" smtClean="0"/>
              <a:t>miyokard</a:t>
            </a:r>
            <a:r>
              <a:rPr lang="tr-TR" dirty="0" smtClean="0"/>
              <a:t> enfarktüsü öyküsü olan 54 yaşında bir erkek, sürekli </a:t>
            </a:r>
            <a:r>
              <a:rPr lang="tr-TR" dirty="0" err="1" smtClean="0"/>
              <a:t>monomorfik</a:t>
            </a:r>
            <a:r>
              <a:rPr lang="tr-TR" dirty="0" smtClean="0"/>
              <a:t> </a:t>
            </a:r>
            <a:r>
              <a:rPr lang="tr-TR" dirty="0" err="1" smtClean="0"/>
              <a:t>ventriküler</a:t>
            </a:r>
            <a:r>
              <a:rPr lang="tr-TR" dirty="0" smtClean="0"/>
              <a:t> taşikardi nedeniyle acil servise </a:t>
            </a:r>
            <a:r>
              <a:rPr lang="tr-TR" dirty="0" err="1" smtClean="0"/>
              <a:t>implante</a:t>
            </a:r>
            <a:r>
              <a:rPr lang="tr-TR" dirty="0" smtClean="0"/>
              <a:t> edilebilir </a:t>
            </a:r>
            <a:r>
              <a:rPr lang="tr-TR" dirty="0" err="1" smtClean="0"/>
              <a:t>kardiyoverter</a:t>
            </a:r>
            <a:r>
              <a:rPr lang="tr-TR" dirty="0" smtClean="0"/>
              <a:t> </a:t>
            </a:r>
            <a:r>
              <a:rPr lang="tr-TR" dirty="0" err="1" smtClean="0"/>
              <a:t>defibrilatörden</a:t>
            </a:r>
            <a:r>
              <a:rPr lang="tr-TR" dirty="0" smtClean="0"/>
              <a:t> kaynaklanan sık sık şoklarla başvurdu.</a:t>
            </a:r>
          </a:p>
          <a:p>
            <a:endParaRPr lang="tr-TR" dirty="0" smtClean="0"/>
          </a:p>
          <a:p>
            <a:r>
              <a:rPr lang="tr-TR" dirty="0" smtClean="0"/>
              <a:t>Durumu hızla kötüleşen hasta, yoğun bakım ünitesine alındıktan sonra </a:t>
            </a:r>
            <a:r>
              <a:rPr lang="tr-TR" dirty="0" err="1" smtClean="0"/>
              <a:t>entübe</a:t>
            </a:r>
            <a:r>
              <a:rPr lang="tr-TR" dirty="0" smtClean="0"/>
              <a:t> edildi ve gerektiği şekilde </a:t>
            </a:r>
            <a:r>
              <a:rPr lang="tr-TR" dirty="0" err="1" smtClean="0"/>
              <a:t>ekstrakorporeal</a:t>
            </a:r>
            <a:r>
              <a:rPr lang="tr-TR" dirty="0" smtClean="0"/>
              <a:t> </a:t>
            </a:r>
            <a:r>
              <a:rPr lang="tr-TR" dirty="0" err="1" smtClean="0"/>
              <a:t>membran</a:t>
            </a:r>
            <a:r>
              <a:rPr lang="tr-TR" dirty="0" smtClean="0"/>
              <a:t> </a:t>
            </a:r>
            <a:r>
              <a:rPr lang="tr-TR" dirty="0" err="1" smtClean="0"/>
              <a:t>oksijenasyonu</a:t>
            </a:r>
            <a:r>
              <a:rPr lang="tr-TR" dirty="0" smtClean="0"/>
              <a:t> uygulandı.</a:t>
            </a:r>
          </a:p>
          <a:p>
            <a:endParaRPr lang="tr-TR" dirty="0" smtClean="0"/>
          </a:p>
          <a:p>
            <a:r>
              <a:rPr lang="tr-TR" dirty="0" smtClean="0"/>
              <a:t>Diğer ilaçların yanı sıra </a:t>
            </a:r>
            <a:r>
              <a:rPr lang="tr-TR" dirty="0" err="1" smtClean="0"/>
              <a:t>ventriküler</a:t>
            </a:r>
            <a:r>
              <a:rPr lang="tr-TR" dirty="0" smtClean="0"/>
              <a:t> aritmi nedeniyle son 2 yıldır </a:t>
            </a:r>
            <a:r>
              <a:rPr lang="tr-TR" dirty="0" err="1" smtClean="0"/>
              <a:t>amiodaron</a:t>
            </a:r>
            <a:r>
              <a:rPr lang="tr-TR" dirty="0" smtClean="0"/>
              <a:t> ile 200 mg/gün dozunda tedavi edilmişti ve bu doz yakın zamanda günde iki kez 150 mg'a yükseltilmişti.</a:t>
            </a:r>
          </a:p>
          <a:p>
            <a:endParaRPr lang="tr-TR" dirty="0" smtClean="0"/>
          </a:p>
          <a:p>
            <a:r>
              <a:rPr lang="tr-TR" dirty="0" smtClean="0"/>
              <a:t>Kardiyak ritmi normal sinüs ritmine döndü, ancak </a:t>
            </a:r>
            <a:r>
              <a:rPr lang="tr-TR" dirty="0" err="1" smtClean="0"/>
              <a:t>hemodinamik</a:t>
            </a:r>
            <a:r>
              <a:rPr lang="tr-TR" dirty="0" smtClean="0"/>
              <a:t> </a:t>
            </a:r>
            <a:r>
              <a:rPr lang="tr-TR" dirty="0" err="1" smtClean="0"/>
              <a:t>stabiliteyi</a:t>
            </a:r>
            <a:r>
              <a:rPr lang="tr-TR" dirty="0" smtClean="0"/>
              <a:t> bozan sık sık </a:t>
            </a:r>
            <a:r>
              <a:rPr lang="tr-TR" dirty="0" err="1" smtClean="0"/>
              <a:t>ventriküler</a:t>
            </a:r>
            <a:r>
              <a:rPr lang="tr-TR" dirty="0" smtClean="0"/>
              <a:t> taşikardi/</a:t>
            </a:r>
            <a:r>
              <a:rPr lang="tr-TR" dirty="0" err="1" smtClean="0"/>
              <a:t>fibrilasyon</a:t>
            </a:r>
            <a:r>
              <a:rPr lang="tr-TR" dirty="0" smtClean="0"/>
              <a:t> </a:t>
            </a:r>
            <a:r>
              <a:rPr lang="tr-TR" dirty="0" err="1" smtClean="0"/>
              <a:t>epizodları</a:t>
            </a:r>
            <a:r>
              <a:rPr lang="tr-TR" dirty="0" smtClean="0"/>
              <a:t> yoğun bakım ünitesine tekrar yatırılmasını gerektirdi.</a:t>
            </a:r>
          </a:p>
          <a:p>
            <a:r>
              <a:rPr lang="tr-TR" dirty="0" smtClean="0"/>
              <a:t>Hastaneye yatıştan iki hafta sonra, </a:t>
            </a:r>
            <a:r>
              <a:rPr lang="tr-TR" dirty="0" err="1" smtClean="0"/>
              <a:t>tiroid</a:t>
            </a:r>
            <a:r>
              <a:rPr lang="tr-TR" dirty="0" smtClean="0"/>
              <a:t> fonksiyon testleri arasında 2,42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dL'lik</a:t>
            </a:r>
            <a:r>
              <a:rPr lang="tr-TR" dirty="0" smtClean="0"/>
              <a:t> yüksek serbest T4 (FT4) (normal aralık 0,76-1,46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</a:t>
            </a:r>
            <a:r>
              <a:rPr lang="tr-TR" dirty="0" smtClean="0"/>
              <a:t>), normal T3 90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</a:t>
            </a:r>
            <a:r>
              <a:rPr lang="tr-TR" dirty="0" smtClean="0"/>
              <a:t> (normal aralık 60-180 </a:t>
            </a:r>
            <a:r>
              <a:rPr lang="tr-TR" dirty="0" err="1" smtClean="0"/>
              <a:t>ng</a:t>
            </a:r>
            <a:r>
              <a:rPr lang="tr-TR" dirty="0" smtClean="0"/>
              <a:t>) vardı. /</a:t>
            </a:r>
            <a:r>
              <a:rPr lang="tr-TR" dirty="0" err="1" smtClean="0"/>
              <a:t>dL</a:t>
            </a:r>
            <a:r>
              <a:rPr lang="tr-TR" dirty="0" smtClean="0"/>
              <a:t>) ve 0,026 </a:t>
            </a:r>
            <a:r>
              <a:rPr lang="tr-TR" dirty="0" err="1" smtClean="0"/>
              <a:t>uIU</a:t>
            </a:r>
            <a:r>
              <a:rPr lang="tr-TR" dirty="0" smtClean="0"/>
              <a:t>/</a:t>
            </a:r>
            <a:r>
              <a:rPr lang="tr-TR" dirty="0" err="1" smtClean="0"/>
              <a:t>mL'lik</a:t>
            </a:r>
            <a:r>
              <a:rPr lang="tr-TR" dirty="0" smtClean="0"/>
              <a:t> düşük bir TSH (normal aralık 0,4-4 </a:t>
            </a:r>
            <a:r>
              <a:rPr lang="tr-TR" dirty="0" err="1" smtClean="0"/>
              <a:t>uIU</a:t>
            </a:r>
            <a:r>
              <a:rPr lang="tr-TR" dirty="0" smtClean="0"/>
              <a:t>/</a:t>
            </a:r>
            <a:r>
              <a:rPr lang="tr-TR" dirty="0" err="1" smtClean="0"/>
              <a:t>mL</a:t>
            </a:r>
            <a:r>
              <a:rPr lang="tr-TR" dirty="0" smtClean="0"/>
              <a:t>).Kişisel veya ailevi </a:t>
            </a:r>
            <a:r>
              <a:rPr lang="tr-TR" dirty="0" err="1" smtClean="0"/>
              <a:t>tiroid</a:t>
            </a:r>
            <a:r>
              <a:rPr lang="tr-TR" dirty="0" smtClean="0"/>
              <a:t> hastalığı öyküsü yoktu.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en-US" dirty="0" smtClean="0"/>
              <a:t>A 54-year-old man with a history of coronary artery</a:t>
            </a:r>
          </a:p>
          <a:p>
            <a:r>
              <a:rPr lang="en-US" dirty="0" smtClean="0"/>
              <a:t>disease and myocardial infarction presented to the</a:t>
            </a:r>
          </a:p>
          <a:p>
            <a:r>
              <a:rPr lang="en-US" dirty="0" smtClean="0"/>
              <a:t>emergency department with sustained monomorphic ventricular</a:t>
            </a:r>
          </a:p>
          <a:p>
            <a:r>
              <a:rPr lang="en-US" dirty="0" smtClean="0"/>
              <a:t>tachycardia resulting in frequent shocks from</a:t>
            </a:r>
          </a:p>
          <a:p>
            <a:r>
              <a:rPr lang="en-US" dirty="0" smtClean="0"/>
              <a:t>his implantable cardioverter defibrillator. His condition</a:t>
            </a:r>
          </a:p>
          <a:p>
            <a:r>
              <a:rPr lang="en-US" dirty="0" smtClean="0"/>
              <a:t>quickly deteriorated, and after admission to the intensive</a:t>
            </a:r>
          </a:p>
          <a:p>
            <a:r>
              <a:rPr lang="en-US" dirty="0" smtClean="0"/>
              <a:t>care unit, he was intubated and extracorporeal membrane</a:t>
            </a:r>
            <a:endParaRPr lang="tr-TR" dirty="0" smtClean="0"/>
          </a:p>
          <a:p>
            <a:r>
              <a:rPr lang="en-US" dirty="0" smtClean="0"/>
              <a:t>oxygenation administered as required. Among other medications,</a:t>
            </a:r>
          </a:p>
          <a:p>
            <a:r>
              <a:rPr lang="en-US" dirty="0" smtClean="0"/>
              <a:t>he had been treated for ventricular </a:t>
            </a:r>
            <a:r>
              <a:rPr lang="en-US" dirty="0" err="1" smtClean="0"/>
              <a:t>arrythmia</a:t>
            </a:r>
            <a:endParaRPr lang="en-US" dirty="0" smtClean="0"/>
          </a:p>
          <a:p>
            <a:r>
              <a:rPr lang="en-US" dirty="0" smtClean="0"/>
              <a:t>with amiodarone for the previous 2 years at a dose of</a:t>
            </a:r>
          </a:p>
          <a:p>
            <a:r>
              <a:rPr lang="en-US" dirty="0" smtClean="0"/>
              <a:t>200 mg/d, and that dose had recently been increased to</a:t>
            </a:r>
          </a:p>
          <a:p>
            <a:r>
              <a:rPr lang="en-US" dirty="0" smtClean="0"/>
              <a:t>150 mg twice daily. His cardiac rhythm converted to</a:t>
            </a:r>
          </a:p>
          <a:p>
            <a:r>
              <a:rPr lang="en-US" dirty="0" smtClean="0"/>
              <a:t>normal sinus rhythm, but frequent episodes of ventricular</a:t>
            </a:r>
          </a:p>
          <a:p>
            <a:r>
              <a:rPr lang="en-US" dirty="0" smtClean="0"/>
              <a:t>tachycardia/fibrillation compromising hemodynamic stability</a:t>
            </a:r>
          </a:p>
          <a:p>
            <a:r>
              <a:rPr lang="en-US" dirty="0" smtClean="0"/>
              <a:t>necessitated readmission to the intensive care unit.</a:t>
            </a:r>
          </a:p>
          <a:p>
            <a:r>
              <a:rPr lang="en-US" dirty="0" smtClean="0"/>
              <a:t>Two weeks after admission to the hospital, thyroid function</a:t>
            </a:r>
          </a:p>
          <a:p>
            <a:r>
              <a:rPr lang="en-US" dirty="0" smtClean="0"/>
              <a:t>tests included an elevated free T4 (FT4) of 2.42 ng/</a:t>
            </a:r>
          </a:p>
          <a:p>
            <a:r>
              <a:rPr lang="en-US" dirty="0" err="1" smtClean="0"/>
              <a:t>dL</a:t>
            </a:r>
            <a:r>
              <a:rPr lang="en-US" dirty="0" smtClean="0"/>
              <a:t> (normal range 0.76-1.46 ng/</a:t>
            </a:r>
            <a:r>
              <a:rPr lang="en-US" dirty="0" err="1" smtClean="0"/>
              <a:t>dL</a:t>
            </a:r>
            <a:r>
              <a:rPr lang="en-US" dirty="0" smtClean="0"/>
              <a:t>), a normal T3 of 90 ng/</a:t>
            </a:r>
          </a:p>
          <a:p>
            <a:r>
              <a:rPr lang="en-US" dirty="0" err="1" smtClean="0"/>
              <a:t>dL</a:t>
            </a:r>
            <a:r>
              <a:rPr lang="en-US" dirty="0" smtClean="0"/>
              <a:t> (normal range 60-180 ng/</a:t>
            </a:r>
            <a:r>
              <a:rPr lang="en-US" dirty="0" err="1" smtClean="0"/>
              <a:t>dL</a:t>
            </a:r>
            <a:r>
              <a:rPr lang="en-US" dirty="0" smtClean="0"/>
              <a:t>), and a low TSH of 0.026</a:t>
            </a:r>
          </a:p>
          <a:p>
            <a:r>
              <a:rPr lang="en-US" dirty="0" err="1" smtClean="0"/>
              <a:t>uIU</a:t>
            </a:r>
            <a:r>
              <a:rPr lang="en-US" dirty="0" smtClean="0"/>
              <a:t>/mL (normal range 0.4-4 </a:t>
            </a:r>
            <a:r>
              <a:rPr lang="en-US" dirty="0" err="1" smtClean="0"/>
              <a:t>uIU</a:t>
            </a:r>
            <a:r>
              <a:rPr lang="en-US" dirty="0" smtClean="0"/>
              <a:t>/mL). There was no medical</a:t>
            </a:r>
          </a:p>
          <a:p>
            <a:r>
              <a:rPr lang="en-US" dirty="0" smtClean="0"/>
              <a:t>history of personal or familial thyroid disease.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16270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Koroner arter hastalığı ve </a:t>
            </a:r>
            <a:r>
              <a:rPr lang="tr-TR" dirty="0" err="1" smtClean="0"/>
              <a:t>miyokard</a:t>
            </a:r>
            <a:r>
              <a:rPr lang="tr-TR" dirty="0" smtClean="0"/>
              <a:t> enfarktüsü öyküsü olan 54 yaşında bir erkek, sürekli </a:t>
            </a:r>
            <a:r>
              <a:rPr lang="tr-TR" dirty="0" err="1" smtClean="0"/>
              <a:t>monomorfik</a:t>
            </a:r>
            <a:r>
              <a:rPr lang="tr-TR" dirty="0" smtClean="0"/>
              <a:t> </a:t>
            </a:r>
            <a:r>
              <a:rPr lang="tr-TR" dirty="0" err="1" smtClean="0"/>
              <a:t>ventriküler</a:t>
            </a:r>
            <a:r>
              <a:rPr lang="tr-TR" dirty="0" smtClean="0"/>
              <a:t> taşikardi nedeniyle acil servise </a:t>
            </a:r>
            <a:r>
              <a:rPr lang="tr-TR" dirty="0" err="1" smtClean="0"/>
              <a:t>implante</a:t>
            </a:r>
            <a:r>
              <a:rPr lang="tr-TR" dirty="0" smtClean="0"/>
              <a:t> edilebilir </a:t>
            </a:r>
            <a:r>
              <a:rPr lang="tr-TR" dirty="0" err="1" smtClean="0"/>
              <a:t>kardiyoverter</a:t>
            </a:r>
            <a:r>
              <a:rPr lang="tr-TR" dirty="0" smtClean="0"/>
              <a:t> </a:t>
            </a:r>
            <a:r>
              <a:rPr lang="tr-TR" dirty="0" err="1" smtClean="0"/>
              <a:t>defibrilatörden</a:t>
            </a:r>
            <a:r>
              <a:rPr lang="tr-TR" dirty="0" smtClean="0"/>
              <a:t> kaynaklanan sık sık şoklarla başvurdu.</a:t>
            </a:r>
          </a:p>
          <a:p>
            <a:endParaRPr lang="tr-TR" dirty="0" smtClean="0"/>
          </a:p>
          <a:p>
            <a:r>
              <a:rPr lang="tr-TR" dirty="0" smtClean="0"/>
              <a:t>Durumu hızla kötüleşen hasta, yoğun bakım ünitesine alındıktan sonra </a:t>
            </a:r>
            <a:r>
              <a:rPr lang="tr-TR" dirty="0" err="1" smtClean="0"/>
              <a:t>entübe</a:t>
            </a:r>
            <a:r>
              <a:rPr lang="tr-TR" dirty="0" smtClean="0"/>
              <a:t> edildi ve gerektiği şekilde </a:t>
            </a:r>
            <a:r>
              <a:rPr lang="tr-TR" dirty="0" err="1" smtClean="0"/>
              <a:t>ekstrakorporeal</a:t>
            </a:r>
            <a:r>
              <a:rPr lang="tr-TR" dirty="0" smtClean="0"/>
              <a:t> </a:t>
            </a:r>
            <a:r>
              <a:rPr lang="tr-TR" dirty="0" err="1" smtClean="0"/>
              <a:t>membran</a:t>
            </a:r>
            <a:r>
              <a:rPr lang="tr-TR" dirty="0" smtClean="0"/>
              <a:t> </a:t>
            </a:r>
            <a:r>
              <a:rPr lang="tr-TR" dirty="0" err="1" smtClean="0"/>
              <a:t>oksijenasyonu</a:t>
            </a:r>
            <a:r>
              <a:rPr lang="tr-TR" dirty="0" smtClean="0"/>
              <a:t> uygulandı.</a:t>
            </a:r>
          </a:p>
          <a:p>
            <a:endParaRPr lang="tr-TR" dirty="0" smtClean="0"/>
          </a:p>
          <a:p>
            <a:r>
              <a:rPr lang="tr-TR" dirty="0" smtClean="0"/>
              <a:t>Diğer ilaçların yanı sıra </a:t>
            </a:r>
            <a:r>
              <a:rPr lang="tr-TR" dirty="0" err="1" smtClean="0"/>
              <a:t>ventriküler</a:t>
            </a:r>
            <a:r>
              <a:rPr lang="tr-TR" dirty="0" smtClean="0"/>
              <a:t> aritmi nedeniyle son 2 yıldır </a:t>
            </a:r>
            <a:r>
              <a:rPr lang="tr-TR" dirty="0" err="1" smtClean="0"/>
              <a:t>amiodaron</a:t>
            </a:r>
            <a:r>
              <a:rPr lang="tr-TR" dirty="0" smtClean="0"/>
              <a:t> ile 200 mg/gün dozunda tedavi edilmişti ve bu doz yakın zamanda günde iki kez 150 mg'a yükseltilmişti.</a:t>
            </a:r>
          </a:p>
          <a:p>
            <a:endParaRPr lang="tr-TR" dirty="0" smtClean="0"/>
          </a:p>
          <a:p>
            <a:r>
              <a:rPr lang="tr-TR" dirty="0" smtClean="0"/>
              <a:t>Kardiyak ritmi normal sinüs ritmine döndü, ancak </a:t>
            </a:r>
            <a:r>
              <a:rPr lang="tr-TR" dirty="0" err="1" smtClean="0"/>
              <a:t>hemodinamik</a:t>
            </a:r>
            <a:r>
              <a:rPr lang="tr-TR" dirty="0" smtClean="0"/>
              <a:t> </a:t>
            </a:r>
            <a:r>
              <a:rPr lang="tr-TR" dirty="0" err="1" smtClean="0"/>
              <a:t>stabiliteyi</a:t>
            </a:r>
            <a:r>
              <a:rPr lang="tr-TR" dirty="0" smtClean="0"/>
              <a:t> bozan sık sık </a:t>
            </a:r>
            <a:r>
              <a:rPr lang="tr-TR" dirty="0" err="1" smtClean="0"/>
              <a:t>ventriküler</a:t>
            </a:r>
            <a:r>
              <a:rPr lang="tr-TR" dirty="0" smtClean="0"/>
              <a:t> taşikardi/</a:t>
            </a:r>
            <a:r>
              <a:rPr lang="tr-TR" dirty="0" err="1" smtClean="0"/>
              <a:t>fibrilasyon</a:t>
            </a:r>
            <a:r>
              <a:rPr lang="tr-TR" dirty="0" smtClean="0"/>
              <a:t> </a:t>
            </a:r>
            <a:r>
              <a:rPr lang="tr-TR" dirty="0" err="1" smtClean="0"/>
              <a:t>epizodları</a:t>
            </a:r>
            <a:r>
              <a:rPr lang="tr-TR" dirty="0" smtClean="0"/>
              <a:t> yoğun bakım ünitesine tekrar yatırılmasını gerektirdi.</a:t>
            </a:r>
          </a:p>
          <a:p>
            <a:r>
              <a:rPr lang="tr-TR" dirty="0" smtClean="0"/>
              <a:t>Hastaneye yatıştan iki hafta sonra, </a:t>
            </a:r>
            <a:r>
              <a:rPr lang="tr-TR" dirty="0" err="1" smtClean="0"/>
              <a:t>tiroid</a:t>
            </a:r>
            <a:r>
              <a:rPr lang="tr-TR" dirty="0" smtClean="0"/>
              <a:t> fonksiyon testleri arasında 2,42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dL'lik</a:t>
            </a:r>
            <a:r>
              <a:rPr lang="tr-TR" dirty="0" smtClean="0"/>
              <a:t> yüksek serbest T4 (FT4) (normal aralık 0,76-1,46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</a:t>
            </a:r>
            <a:r>
              <a:rPr lang="tr-TR" dirty="0" smtClean="0"/>
              <a:t>), normal T3 90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</a:t>
            </a:r>
            <a:r>
              <a:rPr lang="tr-TR" dirty="0" smtClean="0"/>
              <a:t> (normal aralık 60-180 </a:t>
            </a:r>
            <a:r>
              <a:rPr lang="tr-TR" dirty="0" err="1" smtClean="0"/>
              <a:t>ng</a:t>
            </a:r>
            <a:r>
              <a:rPr lang="tr-TR" dirty="0" smtClean="0"/>
              <a:t>) vardı. /</a:t>
            </a:r>
            <a:r>
              <a:rPr lang="tr-TR" dirty="0" err="1" smtClean="0"/>
              <a:t>dL</a:t>
            </a:r>
            <a:r>
              <a:rPr lang="tr-TR" dirty="0" smtClean="0"/>
              <a:t>) ve 0,026 </a:t>
            </a:r>
            <a:r>
              <a:rPr lang="tr-TR" dirty="0" err="1" smtClean="0"/>
              <a:t>uIU</a:t>
            </a:r>
            <a:r>
              <a:rPr lang="tr-TR" dirty="0" smtClean="0"/>
              <a:t>/</a:t>
            </a:r>
            <a:r>
              <a:rPr lang="tr-TR" dirty="0" err="1" smtClean="0"/>
              <a:t>mL'lik</a:t>
            </a:r>
            <a:r>
              <a:rPr lang="tr-TR" dirty="0" smtClean="0"/>
              <a:t> düşük bir TSH (normal aralık 0,4-4 </a:t>
            </a:r>
            <a:r>
              <a:rPr lang="tr-TR" dirty="0" err="1" smtClean="0"/>
              <a:t>uIU</a:t>
            </a:r>
            <a:r>
              <a:rPr lang="tr-TR" dirty="0" smtClean="0"/>
              <a:t>/</a:t>
            </a:r>
            <a:r>
              <a:rPr lang="tr-TR" dirty="0" err="1" smtClean="0"/>
              <a:t>mL</a:t>
            </a:r>
            <a:r>
              <a:rPr lang="tr-TR" dirty="0" smtClean="0"/>
              <a:t>).Kişisel veya ailevi </a:t>
            </a:r>
            <a:r>
              <a:rPr lang="tr-TR" dirty="0" err="1" smtClean="0"/>
              <a:t>tiroid</a:t>
            </a:r>
            <a:r>
              <a:rPr lang="tr-TR" dirty="0" smtClean="0"/>
              <a:t> hastalığı öyküsü yoktu.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en-US" dirty="0" smtClean="0"/>
              <a:t>A 54-year-old man with a history of coronary artery</a:t>
            </a:r>
          </a:p>
          <a:p>
            <a:r>
              <a:rPr lang="en-US" dirty="0" smtClean="0"/>
              <a:t>disease and myocardial infarction presented to the</a:t>
            </a:r>
          </a:p>
          <a:p>
            <a:r>
              <a:rPr lang="en-US" dirty="0" smtClean="0"/>
              <a:t>emergency department with sustained monomorphic ventricular</a:t>
            </a:r>
          </a:p>
          <a:p>
            <a:r>
              <a:rPr lang="en-US" dirty="0" smtClean="0"/>
              <a:t>tachycardia resulting in frequent shocks from</a:t>
            </a:r>
          </a:p>
          <a:p>
            <a:r>
              <a:rPr lang="en-US" dirty="0" smtClean="0"/>
              <a:t>his implantable cardioverter defibrillator. His condition</a:t>
            </a:r>
          </a:p>
          <a:p>
            <a:r>
              <a:rPr lang="en-US" dirty="0" smtClean="0"/>
              <a:t>quickly deteriorated, and after admission to the intensive</a:t>
            </a:r>
          </a:p>
          <a:p>
            <a:r>
              <a:rPr lang="en-US" dirty="0" smtClean="0"/>
              <a:t>care unit, he was intubated and extracorporeal membrane</a:t>
            </a:r>
            <a:endParaRPr lang="tr-TR" dirty="0" smtClean="0"/>
          </a:p>
          <a:p>
            <a:r>
              <a:rPr lang="en-US" dirty="0" smtClean="0"/>
              <a:t>oxygenation administered as required. Among other medications,</a:t>
            </a:r>
          </a:p>
          <a:p>
            <a:r>
              <a:rPr lang="en-US" dirty="0" smtClean="0"/>
              <a:t>he had been treated for ventricular </a:t>
            </a:r>
            <a:r>
              <a:rPr lang="en-US" dirty="0" err="1" smtClean="0"/>
              <a:t>arrythmia</a:t>
            </a:r>
            <a:endParaRPr lang="en-US" dirty="0" smtClean="0"/>
          </a:p>
          <a:p>
            <a:r>
              <a:rPr lang="en-US" dirty="0" smtClean="0"/>
              <a:t>with amiodarone for the previous 2 years at a dose of</a:t>
            </a:r>
          </a:p>
          <a:p>
            <a:r>
              <a:rPr lang="en-US" dirty="0" smtClean="0"/>
              <a:t>200 mg/d, and that dose had recently been increased to</a:t>
            </a:r>
          </a:p>
          <a:p>
            <a:r>
              <a:rPr lang="en-US" dirty="0" smtClean="0"/>
              <a:t>150 mg twice daily. His cardiac rhythm converted to</a:t>
            </a:r>
          </a:p>
          <a:p>
            <a:r>
              <a:rPr lang="en-US" dirty="0" smtClean="0"/>
              <a:t>normal sinus rhythm, but frequent episodes of ventricular</a:t>
            </a:r>
          </a:p>
          <a:p>
            <a:r>
              <a:rPr lang="en-US" dirty="0" smtClean="0"/>
              <a:t>tachycardia/fibrillation compromising hemodynamic stability</a:t>
            </a:r>
          </a:p>
          <a:p>
            <a:r>
              <a:rPr lang="en-US" dirty="0" smtClean="0"/>
              <a:t>necessitated readmission to the intensive care unit.</a:t>
            </a:r>
          </a:p>
          <a:p>
            <a:r>
              <a:rPr lang="en-US" dirty="0" smtClean="0"/>
              <a:t>Two weeks after admission to the hospital, thyroid function</a:t>
            </a:r>
          </a:p>
          <a:p>
            <a:r>
              <a:rPr lang="en-US" dirty="0" smtClean="0"/>
              <a:t>tests included an elevated free T4 (FT4) of 2.42 ng/</a:t>
            </a:r>
          </a:p>
          <a:p>
            <a:r>
              <a:rPr lang="en-US" dirty="0" err="1" smtClean="0"/>
              <a:t>dL</a:t>
            </a:r>
            <a:r>
              <a:rPr lang="en-US" dirty="0" smtClean="0"/>
              <a:t> (normal range 0.76-1.46 ng/</a:t>
            </a:r>
            <a:r>
              <a:rPr lang="en-US" dirty="0" err="1" smtClean="0"/>
              <a:t>dL</a:t>
            </a:r>
            <a:r>
              <a:rPr lang="en-US" dirty="0" smtClean="0"/>
              <a:t>), a normal T3 of 90 ng/</a:t>
            </a:r>
          </a:p>
          <a:p>
            <a:r>
              <a:rPr lang="en-US" dirty="0" err="1" smtClean="0"/>
              <a:t>dL</a:t>
            </a:r>
            <a:r>
              <a:rPr lang="en-US" dirty="0" smtClean="0"/>
              <a:t> (normal range 60-180 ng/</a:t>
            </a:r>
            <a:r>
              <a:rPr lang="en-US" dirty="0" err="1" smtClean="0"/>
              <a:t>dL</a:t>
            </a:r>
            <a:r>
              <a:rPr lang="en-US" dirty="0" smtClean="0"/>
              <a:t>), and a low TSH of 0.026</a:t>
            </a:r>
          </a:p>
          <a:p>
            <a:r>
              <a:rPr lang="en-US" dirty="0" err="1" smtClean="0"/>
              <a:t>uIU</a:t>
            </a:r>
            <a:r>
              <a:rPr lang="en-US" dirty="0" smtClean="0"/>
              <a:t>/mL (normal range 0.4-4 </a:t>
            </a:r>
            <a:r>
              <a:rPr lang="en-US" dirty="0" err="1" smtClean="0"/>
              <a:t>uIU</a:t>
            </a:r>
            <a:r>
              <a:rPr lang="en-US" dirty="0" smtClean="0"/>
              <a:t>/mL). There was no medical</a:t>
            </a:r>
          </a:p>
          <a:p>
            <a:r>
              <a:rPr lang="en-US" dirty="0" smtClean="0"/>
              <a:t>history of personal or familial thyroid disease.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72150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Epidemiology of thyroid dysfunction in</a:t>
            </a:r>
          </a:p>
          <a:p>
            <a:r>
              <a:rPr lang="en-US" b="1" dirty="0" smtClean="0"/>
              <a:t>amiodarone-treated patients</a:t>
            </a:r>
          </a:p>
          <a:p>
            <a:r>
              <a:rPr lang="en-US" dirty="0" smtClean="0"/>
              <a:t>Amiodarone is a class III antiarrhythmic drug used in the</a:t>
            </a:r>
          </a:p>
          <a:p>
            <a:r>
              <a:rPr lang="en-US" dirty="0" smtClean="0"/>
              <a:t>management of ventricular and atrial arrhythmias. It is used</a:t>
            </a:r>
          </a:p>
          <a:p>
            <a:r>
              <a:rPr lang="en-US" dirty="0" smtClean="0"/>
              <a:t>both in life-threatening emergencies such as ventricular fibrillation/</a:t>
            </a:r>
          </a:p>
          <a:p>
            <a:r>
              <a:rPr lang="en-US" dirty="0" smtClean="0"/>
              <a:t>pulseless ventricular tachycardia unresponsive to</a:t>
            </a:r>
          </a:p>
          <a:p>
            <a:r>
              <a:rPr lang="en-US" dirty="0" smtClean="0"/>
              <a:t>defibrillation (1) and for maintenance therapy in patients</a:t>
            </a:r>
          </a:p>
          <a:p>
            <a:r>
              <a:rPr lang="en-US" dirty="0" smtClean="0"/>
              <a:t>who have had sustained ventricular </a:t>
            </a:r>
            <a:r>
              <a:rPr lang="en-US" dirty="0" err="1" smtClean="0"/>
              <a:t>tachyarrhythmias</a:t>
            </a:r>
            <a:r>
              <a:rPr lang="en-US" dirty="0" smtClean="0"/>
              <a:t>,</a:t>
            </a:r>
          </a:p>
          <a:p>
            <a:r>
              <a:rPr lang="en-US" dirty="0" smtClean="0"/>
              <a:t>particularly those with left ventricular dysfunction (2).</a:t>
            </a:r>
          </a:p>
          <a:p>
            <a:r>
              <a:rPr lang="en-US" dirty="0" smtClean="0"/>
              <a:t>In selected patients, amiodarone is indicated in atrial</a:t>
            </a:r>
          </a:p>
          <a:p>
            <a:r>
              <a:rPr lang="en-US" dirty="0" err="1" smtClean="0"/>
              <a:t>tachyarrhythmias</a:t>
            </a:r>
            <a:r>
              <a:rPr lang="en-US" dirty="0" smtClean="0"/>
              <a:t>, particularly in those patients who need</a:t>
            </a:r>
          </a:p>
          <a:p>
            <a:r>
              <a:rPr lang="en-US" dirty="0" smtClean="0"/>
              <a:t>rhythm control or who are refractory to atrioventricular</a:t>
            </a:r>
          </a:p>
          <a:p>
            <a:r>
              <a:rPr lang="en-US" dirty="0" smtClean="0"/>
              <a:t>nodal blockade and in whom other antiarrhythmic drugs</a:t>
            </a:r>
          </a:p>
          <a:p>
            <a:r>
              <a:rPr lang="en-US" dirty="0" smtClean="0"/>
              <a:t>are contraindicated because of a reduced ejection fraction</a:t>
            </a:r>
          </a:p>
          <a:p>
            <a:r>
              <a:rPr lang="en-US" dirty="0" smtClean="0"/>
              <a:t>(2). Apart from its potential benefits, amiodarone possesses</a:t>
            </a:r>
          </a:p>
          <a:p>
            <a:r>
              <a:rPr lang="en-US" dirty="0" smtClean="0"/>
              <a:t>a relatively high incidence of adverse side effects, such as</a:t>
            </a:r>
          </a:p>
          <a:p>
            <a:r>
              <a:rPr lang="en-US" dirty="0" smtClean="0"/>
              <a:t>pulmonary toxicity, cardiac QT prolongation, photosensitivity,</a:t>
            </a:r>
          </a:p>
          <a:p>
            <a:r>
              <a:rPr lang="en-US" dirty="0" smtClean="0"/>
              <a:t>blue skin discoloration, corneal </a:t>
            </a:r>
            <a:r>
              <a:rPr lang="en-US" dirty="0" err="1" smtClean="0"/>
              <a:t>microdeposits</a:t>
            </a:r>
            <a:r>
              <a:rPr lang="en-US" dirty="0" smtClean="0"/>
              <a:t>, optic</a:t>
            </a:r>
          </a:p>
          <a:p>
            <a:r>
              <a:rPr lang="en-US" dirty="0" smtClean="0"/>
              <a:t>neuropathy, hepatic enzyme elevation, and thyroid disorders</a:t>
            </a:r>
          </a:p>
          <a:p>
            <a:r>
              <a:rPr lang="en-US" dirty="0" smtClean="0"/>
              <a:t>(3). Amiodarone </a:t>
            </a:r>
            <a:r>
              <a:rPr lang="en-US" dirty="0" err="1" smtClean="0"/>
              <a:t>liposolubility</a:t>
            </a:r>
            <a:r>
              <a:rPr lang="en-US" dirty="0" smtClean="0"/>
              <a:t> enables prolonged</a:t>
            </a:r>
          </a:p>
          <a:p>
            <a:r>
              <a:rPr lang="en-US" dirty="0" smtClean="0"/>
              <a:t>storage in high concentrations in fat and muscle tissue. This</a:t>
            </a:r>
          </a:p>
          <a:p>
            <a:r>
              <a:rPr lang="en-US" dirty="0" smtClean="0"/>
              <a:t>characteristic of amiodarone, combined with a very long</a:t>
            </a:r>
          </a:p>
          <a:p>
            <a:r>
              <a:rPr lang="en-US" dirty="0" smtClean="0"/>
              <a:t>plasma half-life (about 60-142 days), explains why adverse</a:t>
            </a:r>
          </a:p>
          <a:p>
            <a:r>
              <a:rPr lang="en-US" dirty="0" smtClean="0"/>
              <a:t>effects can occur and persist long after discontinuation of</a:t>
            </a:r>
          </a:p>
          <a:p>
            <a:r>
              <a:rPr lang="en-US" dirty="0" smtClean="0"/>
              <a:t>the drug (4).</a:t>
            </a:r>
          </a:p>
          <a:p>
            <a:r>
              <a:rPr lang="en-US" dirty="0" smtClean="0"/>
              <a:t>The incidence of amiodarone-induced thyroid disorders</a:t>
            </a:r>
          </a:p>
          <a:p>
            <a:r>
              <a:rPr lang="en-US" dirty="0" smtClean="0"/>
              <a:t>is estimated to vary from 2% to 24% (5, 6). Typically, hypothyroidism</a:t>
            </a:r>
          </a:p>
          <a:p>
            <a:r>
              <a:rPr lang="en-US" dirty="0" smtClean="0"/>
              <a:t>will manifest within a short time (&lt; 3 months)</a:t>
            </a:r>
          </a:p>
          <a:p>
            <a:r>
              <a:rPr lang="en-US" dirty="0" smtClean="0"/>
              <a:t>after amiodarone initiation in 10% to 20% of cases, but</a:t>
            </a:r>
          </a:p>
          <a:p>
            <a:r>
              <a:rPr lang="en-US" dirty="0" smtClean="0"/>
              <a:t>can present later (&gt; 1 year) in 5% to 10% of cases (4).</a:t>
            </a:r>
          </a:p>
          <a:p>
            <a:r>
              <a:rPr lang="en-US" dirty="0" smtClean="0"/>
              <a:t>Kinoshita et al. described a cohort of 1279 patients under</a:t>
            </a:r>
          </a:p>
          <a:p>
            <a:r>
              <a:rPr lang="en-US" dirty="0" smtClean="0"/>
              <a:t>treatment with amiodarone and observed a median time to</a:t>
            </a:r>
          </a:p>
          <a:p>
            <a:r>
              <a:rPr lang="en-US" dirty="0" smtClean="0"/>
              <a:t>onset of amiodarone induced thyroid disease of 183 days</a:t>
            </a:r>
          </a:p>
          <a:p>
            <a:r>
              <a:rPr lang="en-US" dirty="0" smtClean="0"/>
              <a:t>for hypothyroidism and 720 days for thyrotoxicosis (7).</a:t>
            </a:r>
          </a:p>
          <a:p>
            <a:r>
              <a:rPr lang="en-US" dirty="0" smtClean="0"/>
              <a:t>Thyrotoxicosis occurs less often than hypothyroidism with</a:t>
            </a:r>
          </a:p>
          <a:p>
            <a:r>
              <a:rPr lang="en-US" dirty="0" smtClean="0"/>
              <a:t>an incidence of 5% to 10% (4, 5, 8), with higher incidence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05186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Amiodarone </a:t>
            </a:r>
            <a:r>
              <a:rPr lang="en-US" dirty="0" err="1" smtClean="0"/>
              <a:t>liposolubility</a:t>
            </a:r>
            <a:r>
              <a:rPr lang="en-US" dirty="0" smtClean="0"/>
              <a:t> enables prolonged</a:t>
            </a:r>
          </a:p>
          <a:p>
            <a:r>
              <a:rPr lang="en-US" dirty="0" smtClean="0"/>
              <a:t>storage in high concentrations in fat and muscle tissue. This</a:t>
            </a:r>
          </a:p>
          <a:p>
            <a:r>
              <a:rPr lang="en-US" dirty="0" smtClean="0"/>
              <a:t>characteristic of amiodarone, combined with a very long</a:t>
            </a:r>
          </a:p>
          <a:p>
            <a:r>
              <a:rPr lang="en-US" dirty="0" smtClean="0"/>
              <a:t>plasma half-life (about 60-142 days), explains why adverse</a:t>
            </a:r>
          </a:p>
          <a:p>
            <a:r>
              <a:rPr lang="en-US" dirty="0" smtClean="0"/>
              <a:t>effects can occur and persist long after discontinuation of</a:t>
            </a:r>
          </a:p>
          <a:p>
            <a:r>
              <a:rPr lang="en-US" dirty="0" smtClean="0"/>
              <a:t>the drug (4).</a:t>
            </a:r>
          </a:p>
          <a:p>
            <a:r>
              <a:rPr lang="en-US" dirty="0" smtClean="0"/>
              <a:t>The incidence of amiodarone-induced thyroid disorders</a:t>
            </a:r>
          </a:p>
          <a:p>
            <a:r>
              <a:rPr lang="en-US" dirty="0" smtClean="0"/>
              <a:t>is estimated to vary from 2% to 24% (5, 6). Typically, hypothyroidism</a:t>
            </a:r>
          </a:p>
          <a:p>
            <a:r>
              <a:rPr lang="en-US" dirty="0" smtClean="0"/>
              <a:t>will manifest within a short time (&lt; 3 months)</a:t>
            </a:r>
          </a:p>
          <a:p>
            <a:r>
              <a:rPr lang="en-US" dirty="0" smtClean="0"/>
              <a:t>after amiodarone initiation in 10% to 20% of cases, but</a:t>
            </a:r>
          </a:p>
          <a:p>
            <a:r>
              <a:rPr lang="en-US" dirty="0" smtClean="0"/>
              <a:t>can present later (&gt; 1 year) in 5% to 10% of cases (4).</a:t>
            </a:r>
          </a:p>
          <a:p>
            <a:r>
              <a:rPr lang="en-US" dirty="0" smtClean="0"/>
              <a:t>Kinoshita et al. described a cohort of 1279 patients under</a:t>
            </a:r>
          </a:p>
          <a:p>
            <a:r>
              <a:rPr lang="en-US" dirty="0" smtClean="0"/>
              <a:t>treatment with amiodarone and observed a median time to</a:t>
            </a:r>
          </a:p>
          <a:p>
            <a:r>
              <a:rPr lang="en-US" dirty="0" smtClean="0"/>
              <a:t>onset of amiodarone induced thyroid disease of 183 days</a:t>
            </a:r>
          </a:p>
          <a:p>
            <a:r>
              <a:rPr lang="en-US" dirty="0" smtClean="0"/>
              <a:t>for hypothyroidism and 720 days for thyrotoxicosis (7).</a:t>
            </a:r>
          </a:p>
          <a:p>
            <a:r>
              <a:rPr lang="en-US" dirty="0" smtClean="0"/>
              <a:t>Thyrotoxicosis occurs less often than hypothyroidism with</a:t>
            </a:r>
          </a:p>
          <a:p>
            <a:r>
              <a:rPr lang="en-US" dirty="0" smtClean="0"/>
              <a:t>an incidence of 5% to 10% (4, 5, 8), with higher incidence</a:t>
            </a:r>
            <a:endParaRPr lang="tr-TR" dirty="0" smtClean="0"/>
          </a:p>
          <a:p>
            <a:r>
              <a:rPr lang="en-US" dirty="0" smtClean="0"/>
              <a:t>in areas of iodine deficiency (9). Either hypothyroidism or</a:t>
            </a:r>
          </a:p>
          <a:p>
            <a:r>
              <a:rPr lang="en-US" dirty="0" smtClean="0"/>
              <a:t>thyrotoxicosis also can present in a subclinical form. In a</a:t>
            </a:r>
          </a:p>
          <a:p>
            <a:r>
              <a:rPr lang="en-US" dirty="0" smtClean="0"/>
              <a:t>cohort of 267 patients treated with amiodarone, subclinical</a:t>
            </a:r>
          </a:p>
          <a:p>
            <a:r>
              <a:rPr lang="en-US" dirty="0" smtClean="0"/>
              <a:t>hypothyroidism was observed in 26% of patients. In the</a:t>
            </a:r>
          </a:p>
          <a:p>
            <a:r>
              <a:rPr lang="en-US" dirty="0" smtClean="0"/>
              <a:t>same cohort, thyrotoxicosis was observed in 5% of the patients</a:t>
            </a:r>
          </a:p>
          <a:p>
            <a:r>
              <a:rPr lang="en-US" dirty="0" smtClean="0"/>
              <a:t>and its main presentation was subclinical (10).</a:t>
            </a:r>
          </a:p>
          <a:p>
            <a:r>
              <a:rPr lang="en-US" dirty="0" smtClean="0"/>
              <a:t>Although amiodarone-induced hypothyroidism (AIH)</a:t>
            </a:r>
          </a:p>
          <a:p>
            <a:r>
              <a:rPr lang="en-US" dirty="0" smtClean="0"/>
              <a:t>may occur in patients with an apparently normal thyroid</a:t>
            </a:r>
          </a:p>
          <a:p>
            <a:r>
              <a:rPr lang="en-US" dirty="0" smtClean="0"/>
              <a:t>gland and absent evidence of thyroid autoimmunity,</a:t>
            </a:r>
          </a:p>
          <a:p>
            <a:r>
              <a:rPr lang="en-US" dirty="0" smtClean="0"/>
              <a:t>most frequently it develops in patients with underlying</a:t>
            </a:r>
          </a:p>
          <a:p>
            <a:r>
              <a:rPr lang="en-US" dirty="0" smtClean="0"/>
              <a:t>chronic autoimmune thyroiditis, with a higher prevalence</a:t>
            </a:r>
          </a:p>
          <a:p>
            <a:r>
              <a:rPr lang="en-US" dirty="0" smtClean="0"/>
              <a:t>in women and in subjects in iodine-replete areas (2, 11,</a:t>
            </a:r>
          </a:p>
          <a:p>
            <a:r>
              <a:rPr lang="en-US" dirty="0" smtClean="0"/>
              <a:t>12). Women taking amiodarone are more predisposed to</a:t>
            </a:r>
          </a:p>
          <a:p>
            <a:r>
              <a:rPr lang="en-US" dirty="0" smtClean="0"/>
              <a:t>develop AIH at a </a:t>
            </a:r>
            <a:r>
              <a:rPr lang="en-US" dirty="0" err="1" smtClean="0"/>
              <a:t>female:male</a:t>
            </a:r>
            <a:r>
              <a:rPr lang="en-US" dirty="0" smtClean="0"/>
              <a:t> ratio of 1.5:1 (8), as was</a:t>
            </a:r>
          </a:p>
          <a:p>
            <a:r>
              <a:rPr lang="en-US" dirty="0" smtClean="0"/>
              <a:t>noted in a large </a:t>
            </a:r>
            <a:r>
              <a:rPr lang="en-US" dirty="0" err="1" smtClean="0"/>
              <a:t>metanalysis</a:t>
            </a:r>
            <a:r>
              <a:rPr lang="en-US" dirty="0" smtClean="0"/>
              <a:t> of 1972 patients in whom</a:t>
            </a:r>
          </a:p>
          <a:p>
            <a:r>
              <a:rPr lang="en-US" dirty="0" smtClean="0"/>
              <a:t>AIH occurred in 19.2% of women and 13.3% of men (13).</a:t>
            </a:r>
          </a:p>
          <a:p>
            <a:r>
              <a:rPr lang="en-US" dirty="0" smtClean="0"/>
              <a:t>However, underlying Hashimoto thyroiditis is the most</a:t>
            </a:r>
          </a:p>
          <a:p>
            <a:r>
              <a:rPr lang="en-US" dirty="0" smtClean="0"/>
              <a:t>common risk factor for the development and persistence</a:t>
            </a:r>
          </a:p>
          <a:p>
            <a:r>
              <a:rPr lang="en-US" dirty="0" smtClean="0"/>
              <a:t>of AIH and is the likely explanation for the female preponderance</a:t>
            </a:r>
          </a:p>
          <a:p>
            <a:r>
              <a:rPr lang="en-US" dirty="0" smtClean="0"/>
              <a:t>(14). AIT instead appears to be more common</a:t>
            </a:r>
          </a:p>
          <a:p>
            <a:r>
              <a:rPr lang="en-US" dirty="0" smtClean="0"/>
              <a:t>in men (~3.9%-8.5% males vs 0.4% females) (15, 16) but</a:t>
            </a:r>
          </a:p>
          <a:p>
            <a:r>
              <a:rPr lang="en-US" dirty="0" smtClean="0"/>
              <a:t>may reflect the underlying sex difference in propensity to</a:t>
            </a:r>
          </a:p>
          <a:p>
            <a:r>
              <a:rPr lang="en-US" dirty="0" smtClean="0"/>
              <a:t>cardiac arrhythmias.</a:t>
            </a:r>
            <a:endParaRPr lang="tr-TR" dirty="0" smtClean="0"/>
          </a:p>
          <a:p>
            <a:r>
              <a:rPr lang="en-US" dirty="0" smtClean="0"/>
              <a:t>The incidence of AIT has been reported to be higher in</a:t>
            </a:r>
          </a:p>
          <a:p>
            <a:r>
              <a:rPr lang="en-US" dirty="0" smtClean="0"/>
              <a:t>iodine-depleted areas (10%), whereas AIH is more frequent</a:t>
            </a:r>
          </a:p>
          <a:p>
            <a:r>
              <a:rPr lang="en-US" dirty="0" smtClean="0"/>
              <a:t>in iodine-sufficient areas (22%) (17). Among AIT patients,</a:t>
            </a:r>
          </a:p>
          <a:p>
            <a:r>
              <a:rPr lang="en-US" dirty="0" smtClean="0"/>
              <a:t>AIT type 2 is more prevalent in iodine-sufficient areas (11,</a:t>
            </a:r>
          </a:p>
          <a:p>
            <a:r>
              <a:rPr lang="en-US" dirty="0" smtClean="0"/>
              <a:t>18).</a:t>
            </a:r>
          </a:p>
          <a:p>
            <a:r>
              <a:rPr lang="en-US" dirty="0" smtClean="0"/>
              <a:t>The risk of developing thyroid or liver dysfunction appears</a:t>
            </a:r>
          </a:p>
          <a:p>
            <a:r>
              <a:rPr lang="en-US" dirty="0" smtClean="0"/>
              <a:t>similar in those on low-dose amiodarone compared</a:t>
            </a:r>
          </a:p>
          <a:p>
            <a:r>
              <a:rPr lang="en-US" dirty="0" smtClean="0"/>
              <a:t>with those on high-dose amiodarone and suggests that</a:t>
            </a:r>
          </a:p>
          <a:p>
            <a:r>
              <a:rPr lang="en-US" dirty="0" smtClean="0"/>
              <a:t>amiodarone-related thyroid toxicity is not dose-dependent</a:t>
            </a:r>
          </a:p>
          <a:p>
            <a:r>
              <a:rPr lang="en-US" dirty="0" smtClean="0"/>
              <a:t>(3, 12, 13, 18). Last, it is vital to appreciate that AIT may</a:t>
            </a:r>
          </a:p>
          <a:p>
            <a:r>
              <a:rPr lang="en-US" dirty="0" smtClean="0"/>
              <a:t>carry significant morbidity and mortality because 33% of</a:t>
            </a:r>
          </a:p>
          <a:p>
            <a:r>
              <a:rPr lang="en-US" dirty="0" smtClean="0"/>
              <a:t>patients with AIT-related thyroid storm admitted to an intensive</a:t>
            </a:r>
          </a:p>
          <a:p>
            <a:r>
              <a:rPr lang="en-US" dirty="0" smtClean="0"/>
              <a:t>care unit had a mortality rate reaching 23% (19).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58102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AIT instead appears to be more common</a:t>
            </a:r>
          </a:p>
          <a:p>
            <a:r>
              <a:rPr lang="en-US" dirty="0" smtClean="0"/>
              <a:t>in men (~3.9%-8.5% males vs 0.4% females) (15, 16) but</a:t>
            </a:r>
          </a:p>
          <a:p>
            <a:r>
              <a:rPr lang="en-US" dirty="0" smtClean="0"/>
              <a:t>may reflect the underlying sex difference in propensity to</a:t>
            </a:r>
          </a:p>
          <a:p>
            <a:r>
              <a:rPr lang="en-US" dirty="0" smtClean="0"/>
              <a:t>cardiac arrhythmias.</a:t>
            </a:r>
            <a:endParaRPr lang="tr-TR" dirty="0" smtClean="0"/>
          </a:p>
          <a:p>
            <a:r>
              <a:rPr lang="en-US" dirty="0" smtClean="0"/>
              <a:t>The incidence of AIT has been reported to be higher in</a:t>
            </a:r>
          </a:p>
          <a:p>
            <a:r>
              <a:rPr lang="en-US" dirty="0" smtClean="0"/>
              <a:t>iodine-depleted areas (10%), whereas AIH is more frequent</a:t>
            </a:r>
          </a:p>
          <a:p>
            <a:r>
              <a:rPr lang="en-US" dirty="0" smtClean="0"/>
              <a:t>in iodine-sufficient areas (22%) (17). Among AIT patients,</a:t>
            </a:r>
          </a:p>
          <a:p>
            <a:r>
              <a:rPr lang="en-US" dirty="0" smtClean="0"/>
              <a:t>AIT type 2 is more prevalent in iodine-sufficient areas (11,</a:t>
            </a:r>
          </a:p>
          <a:p>
            <a:r>
              <a:rPr lang="en-US" dirty="0" smtClean="0"/>
              <a:t>18).</a:t>
            </a:r>
          </a:p>
          <a:p>
            <a:r>
              <a:rPr lang="en-US" dirty="0" smtClean="0"/>
              <a:t>The risk of developing thyroid or liver dysfunction appears</a:t>
            </a:r>
          </a:p>
          <a:p>
            <a:r>
              <a:rPr lang="en-US" dirty="0" smtClean="0"/>
              <a:t>similar in those on low-dose amiodarone compared</a:t>
            </a:r>
          </a:p>
          <a:p>
            <a:r>
              <a:rPr lang="en-US" dirty="0" smtClean="0"/>
              <a:t>with those on high-dose amiodarone and suggests that</a:t>
            </a:r>
          </a:p>
          <a:p>
            <a:r>
              <a:rPr lang="en-US" dirty="0" smtClean="0"/>
              <a:t>amiodarone-related thyroid toxicity is not dose-dependent</a:t>
            </a:r>
          </a:p>
          <a:p>
            <a:r>
              <a:rPr lang="en-US" dirty="0" smtClean="0"/>
              <a:t>(3, 12, 13, 18). Last, it is vital to appreciate that AIT may</a:t>
            </a:r>
          </a:p>
          <a:p>
            <a:r>
              <a:rPr lang="en-US" dirty="0" smtClean="0"/>
              <a:t>carry significant morbidity and mortality because 33% of</a:t>
            </a:r>
          </a:p>
          <a:p>
            <a:r>
              <a:rPr lang="en-US" dirty="0" smtClean="0"/>
              <a:t>patients with AIT-related thyroid storm admitted to an intensive</a:t>
            </a:r>
          </a:p>
          <a:p>
            <a:r>
              <a:rPr lang="en-US" dirty="0" smtClean="0"/>
              <a:t>care unit had a mortality rate reaching 23% (19).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89654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Last, it is vital to appreciate that AIT may</a:t>
            </a:r>
          </a:p>
          <a:p>
            <a:r>
              <a:rPr lang="en-US" dirty="0" smtClean="0"/>
              <a:t>carry significant morbidity and mortality because 33% of</a:t>
            </a:r>
          </a:p>
          <a:p>
            <a:r>
              <a:rPr lang="en-US" dirty="0" smtClean="0"/>
              <a:t>patients with AIT-related thyroid storm admitted to an intensive</a:t>
            </a:r>
          </a:p>
          <a:p>
            <a:r>
              <a:rPr lang="en-US" dirty="0" smtClean="0"/>
              <a:t>care unit had a mortality rate reaching 23% (19).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50096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Mechanisms of amiodarone-induced thyroid</a:t>
            </a:r>
          </a:p>
          <a:p>
            <a:r>
              <a:rPr lang="en-US" b="1" dirty="0" smtClean="0"/>
              <a:t>Disorder</a:t>
            </a:r>
            <a:endParaRPr lang="tr-TR" b="1" dirty="0" smtClean="0"/>
          </a:p>
          <a:p>
            <a:r>
              <a:rPr lang="en-US" b="1" dirty="0" err="1" smtClean="0"/>
              <a:t>Amiodaronun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fonksiyonu</a:t>
            </a:r>
            <a:r>
              <a:rPr lang="en-US" b="1" dirty="0" smtClean="0"/>
              <a:t> </a:t>
            </a:r>
            <a:r>
              <a:rPr lang="en-US" b="1" dirty="0" err="1" smtClean="0"/>
              <a:t>üzerindeki</a:t>
            </a:r>
            <a:r>
              <a:rPr lang="en-US" b="1" dirty="0" smtClean="0"/>
              <a:t> </a:t>
            </a:r>
            <a:r>
              <a:rPr lang="en-US" b="1" dirty="0" err="1" smtClean="0"/>
              <a:t>etkisi</a:t>
            </a:r>
            <a:r>
              <a:rPr lang="en-US" b="1" dirty="0" smtClean="0"/>
              <a:t>,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açısından</a:t>
            </a:r>
            <a:r>
              <a:rPr lang="en-US" b="1" dirty="0" smtClean="0"/>
              <a:t> </a:t>
            </a:r>
            <a:r>
              <a:rPr lang="en-US" b="1" dirty="0" err="1" smtClean="0"/>
              <a:t>zengin</a:t>
            </a:r>
            <a:r>
              <a:rPr lang="en-US" b="1" dirty="0" smtClean="0"/>
              <a:t> </a:t>
            </a:r>
            <a:r>
              <a:rPr lang="en-US" b="1" dirty="0" err="1" smtClean="0"/>
              <a:t>içeriğinin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sonucu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iyotla</a:t>
            </a:r>
            <a:r>
              <a:rPr lang="en-US" b="1" dirty="0" smtClean="0"/>
              <a:t> </a:t>
            </a:r>
            <a:r>
              <a:rPr lang="en-US" b="1" dirty="0" err="1" smtClean="0"/>
              <a:t>ilişkili</a:t>
            </a:r>
            <a:r>
              <a:rPr lang="en-US" b="1" dirty="0" smtClean="0"/>
              <a:t> </a:t>
            </a:r>
            <a:r>
              <a:rPr lang="en-US" b="1" dirty="0" err="1" smtClean="0"/>
              <a:t>olmayan</a:t>
            </a:r>
            <a:r>
              <a:rPr lang="en-US" b="1" dirty="0" smtClean="0"/>
              <a:t> </a:t>
            </a:r>
            <a:r>
              <a:rPr lang="en-US" b="1" dirty="0" err="1" smtClean="0"/>
              <a:t>mekanizmalar</a:t>
            </a:r>
            <a:r>
              <a:rPr lang="en-US" b="1" dirty="0" smtClean="0"/>
              <a:t> </a:t>
            </a:r>
            <a:r>
              <a:rPr lang="en-US" b="1" dirty="0" err="1" smtClean="0"/>
              <a:t>yoluyla</a:t>
            </a:r>
            <a:r>
              <a:rPr lang="en-US" b="1" dirty="0" smtClean="0"/>
              <a:t> </a:t>
            </a:r>
            <a:r>
              <a:rPr lang="en-US" b="1" dirty="0" err="1" smtClean="0"/>
              <a:t>ortaya</a:t>
            </a:r>
            <a:r>
              <a:rPr lang="en-US" b="1" dirty="0" smtClean="0"/>
              <a:t> </a:t>
            </a:r>
            <a:r>
              <a:rPr lang="en-US" b="1" dirty="0" err="1" smtClean="0"/>
              <a:t>çıkabilir</a:t>
            </a:r>
            <a:r>
              <a:rPr lang="en-US" b="1" dirty="0" smtClean="0"/>
              <a:t> (20, 21), </a:t>
            </a:r>
            <a:r>
              <a:rPr lang="en-US" b="1" dirty="0" err="1" smtClean="0"/>
              <a:t>ancak</a:t>
            </a:r>
            <a:r>
              <a:rPr lang="en-US" b="1" dirty="0" smtClean="0"/>
              <a:t> her </a:t>
            </a:r>
            <a:r>
              <a:rPr lang="en-US" b="1" dirty="0" err="1" smtClean="0"/>
              <a:t>iki</a:t>
            </a:r>
            <a:r>
              <a:rPr lang="en-US" b="1" dirty="0" smtClean="0"/>
              <a:t> </a:t>
            </a:r>
            <a:r>
              <a:rPr lang="en-US" b="1" dirty="0" err="1" smtClean="0"/>
              <a:t>sunum</a:t>
            </a:r>
            <a:r>
              <a:rPr lang="en-US" b="1" dirty="0" smtClean="0"/>
              <a:t> da </a:t>
            </a:r>
            <a:r>
              <a:rPr lang="en-US" b="1" dirty="0" err="1" smtClean="0"/>
              <a:t>günlük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kümülatif</a:t>
            </a:r>
            <a:r>
              <a:rPr lang="en-US" b="1" dirty="0" smtClean="0"/>
              <a:t> </a:t>
            </a:r>
            <a:r>
              <a:rPr lang="en-US" b="1" dirty="0" err="1" smtClean="0"/>
              <a:t>dozla</a:t>
            </a:r>
            <a:r>
              <a:rPr lang="en-US" b="1" dirty="0" smtClean="0"/>
              <a:t> </a:t>
            </a:r>
            <a:r>
              <a:rPr lang="en-US" b="1" dirty="0" err="1" smtClean="0"/>
              <a:t>ilişkili</a:t>
            </a:r>
            <a:r>
              <a:rPr lang="en-US" b="1" dirty="0" smtClean="0"/>
              <a:t> </a:t>
            </a:r>
            <a:r>
              <a:rPr lang="en-US" b="1" dirty="0" err="1" smtClean="0"/>
              <a:t>görünmemektedir</a:t>
            </a:r>
            <a:r>
              <a:rPr lang="en-US" b="1" dirty="0" smtClean="0"/>
              <a:t> (12, 13, 18).</a:t>
            </a:r>
            <a:r>
              <a:rPr lang="en-US" b="1" dirty="0" err="1" smtClean="0"/>
              <a:t>İyotla</a:t>
            </a:r>
            <a:r>
              <a:rPr lang="en-US" b="1" dirty="0" smtClean="0"/>
              <a:t> </a:t>
            </a:r>
            <a:r>
              <a:rPr lang="en-US" b="1" dirty="0" err="1" smtClean="0"/>
              <a:t>ilgili</a:t>
            </a:r>
            <a:r>
              <a:rPr lang="en-US" b="1" dirty="0" smtClean="0"/>
              <a:t> </a:t>
            </a:r>
            <a:r>
              <a:rPr lang="en-US" b="1" dirty="0" err="1" smtClean="0"/>
              <a:t>mekanizmalar</a:t>
            </a:r>
            <a:r>
              <a:rPr lang="en-US" b="1" dirty="0" smtClean="0"/>
              <a:t>. Her 200 mg </a:t>
            </a:r>
            <a:r>
              <a:rPr lang="en-US" b="1" dirty="0" err="1" smtClean="0"/>
              <a:t>amiodaron</a:t>
            </a:r>
            <a:r>
              <a:rPr lang="en-US" b="1" dirty="0" smtClean="0"/>
              <a:t> </a:t>
            </a:r>
            <a:r>
              <a:rPr lang="en-US" b="1" dirty="0" err="1" smtClean="0"/>
              <a:t>tableti</a:t>
            </a:r>
            <a:r>
              <a:rPr lang="en-US" b="1" dirty="0" smtClean="0"/>
              <a:t>, </a:t>
            </a:r>
            <a:r>
              <a:rPr lang="en-US" b="1" dirty="0" err="1" smtClean="0"/>
              <a:t>deiyodinasyon</a:t>
            </a:r>
            <a:r>
              <a:rPr lang="en-US" b="1" dirty="0" smtClean="0"/>
              <a:t> </a:t>
            </a:r>
            <a:r>
              <a:rPr lang="en-US" b="1" dirty="0" err="1" smtClean="0"/>
              <a:t>yoluyla</a:t>
            </a:r>
            <a:r>
              <a:rPr lang="en-US" b="1" dirty="0" smtClean="0"/>
              <a:t> </a:t>
            </a:r>
            <a:r>
              <a:rPr lang="en-US" b="1" dirty="0" err="1" smtClean="0"/>
              <a:t>salınan</a:t>
            </a:r>
            <a:r>
              <a:rPr lang="en-US" b="1" dirty="0" smtClean="0"/>
              <a:t> ~7 mg </a:t>
            </a:r>
            <a:r>
              <a:rPr lang="en-US" b="1" dirty="0" err="1" smtClean="0"/>
              <a:t>serbest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75 mg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içerir.Önerilen</a:t>
            </a:r>
            <a:r>
              <a:rPr lang="en-US" b="1" dirty="0" smtClean="0"/>
              <a:t> normal </a:t>
            </a:r>
            <a:r>
              <a:rPr lang="en-US" b="1" dirty="0" err="1" smtClean="0"/>
              <a:t>günlük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ihtiyacından</a:t>
            </a:r>
            <a:r>
              <a:rPr lang="en-US" b="1" dirty="0" smtClean="0"/>
              <a:t> (0,15-0,30 mg) </a:t>
            </a:r>
            <a:r>
              <a:rPr lang="en-US" b="1" dirty="0" err="1" smtClean="0"/>
              <a:t>oldukça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bu</a:t>
            </a:r>
            <a:r>
              <a:rPr lang="en-US" b="1" dirty="0" smtClean="0"/>
              <a:t> </a:t>
            </a:r>
            <a:r>
              <a:rPr lang="en-US" b="1" dirty="0" err="1" smtClean="0"/>
              <a:t>miktar</a:t>
            </a:r>
            <a:r>
              <a:rPr lang="en-US" b="1" dirty="0" smtClean="0"/>
              <a:t>, </a:t>
            </a:r>
            <a:r>
              <a:rPr lang="en-US" b="1" dirty="0" err="1" smtClean="0"/>
              <a:t>aşırı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yüklenmesine</a:t>
            </a:r>
            <a:r>
              <a:rPr lang="en-US" b="1" dirty="0" smtClean="0"/>
              <a:t> </a:t>
            </a:r>
            <a:r>
              <a:rPr lang="en-US" b="1" dirty="0" err="1" smtClean="0"/>
              <a:t>neden</a:t>
            </a:r>
            <a:r>
              <a:rPr lang="en-US" b="1" dirty="0" smtClean="0"/>
              <a:t> </a:t>
            </a:r>
            <a:r>
              <a:rPr lang="en-US" b="1" dirty="0" err="1" smtClean="0"/>
              <a:t>olur</a:t>
            </a:r>
            <a:r>
              <a:rPr lang="en-US" b="1" dirty="0" smtClean="0"/>
              <a:t> (20, 22).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bezinin</a:t>
            </a:r>
            <a:r>
              <a:rPr lang="en-US" b="1" dirty="0" smtClean="0"/>
              <a:t> </a:t>
            </a:r>
            <a:r>
              <a:rPr lang="en-US" b="1" dirty="0" err="1" smtClean="0"/>
              <a:t>patofizyolojik</a:t>
            </a:r>
            <a:r>
              <a:rPr lang="en-US" b="1" dirty="0" smtClean="0"/>
              <a:t> </a:t>
            </a:r>
            <a:r>
              <a:rPr lang="en-US" b="1" dirty="0" err="1" smtClean="0"/>
              <a:t>yanıtı</a:t>
            </a:r>
            <a:r>
              <a:rPr lang="en-US" b="1" dirty="0" smtClean="0"/>
              <a:t>, </a:t>
            </a:r>
            <a:r>
              <a:rPr lang="en-US" b="1" dirty="0" err="1" smtClean="0"/>
              <a:t>bezin</a:t>
            </a:r>
            <a:r>
              <a:rPr lang="en-US" b="1" dirty="0" smtClean="0"/>
              <a:t> normal </a:t>
            </a:r>
            <a:r>
              <a:rPr lang="en-US" b="1" dirty="0" err="1" smtClean="0"/>
              <a:t>olup</a:t>
            </a:r>
            <a:r>
              <a:rPr lang="en-US" b="1" dirty="0" smtClean="0"/>
              <a:t> </a:t>
            </a:r>
            <a:r>
              <a:rPr lang="en-US" b="1" dirty="0" err="1" smtClean="0"/>
              <a:t>olmadığına</a:t>
            </a:r>
            <a:r>
              <a:rPr lang="en-US" b="1" dirty="0" smtClean="0"/>
              <a:t>, Hashimoto </a:t>
            </a:r>
            <a:r>
              <a:rPr lang="en-US" b="1" dirty="0" err="1" smtClean="0"/>
              <a:t>tiroiditinden</a:t>
            </a:r>
            <a:r>
              <a:rPr lang="en-US" b="1" dirty="0" smtClean="0"/>
              <a:t> </a:t>
            </a:r>
            <a:r>
              <a:rPr lang="en-US" b="1" dirty="0" err="1" smtClean="0"/>
              <a:t>etkilenip</a:t>
            </a:r>
            <a:r>
              <a:rPr lang="en-US" b="1" dirty="0" smtClean="0"/>
              <a:t> </a:t>
            </a:r>
            <a:r>
              <a:rPr lang="en-US" b="1" dirty="0" err="1" smtClean="0"/>
              <a:t>etkilenmediğine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</a:t>
            </a:r>
            <a:r>
              <a:rPr lang="en-US" b="1" dirty="0" err="1" smtClean="0"/>
              <a:t>fonksiyonel</a:t>
            </a:r>
            <a:r>
              <a:rPr lang="en-US" b="1" dirty="0" smtClean="0"/>
              <a:t> </a:t>
            </a:r>
            <a:r>
              <a:rPr lang="en-US" b="1" dirty="0" err="1" smtClean="0"/>
              <a:t>özerkliğe</a:t>
            </a:r>
            <a:r>
              <a:rPr lang="en-US" b="1" dirty="0" smtClean="0"/>
              <a:t> </a:t>
            </a:r>
            <a:r>
              <a:rPr lang="en-US" b="1" dirty="0" err="1" smtClean="0"/>
              <a:t>sahip</a:t>
            </a:r>
            <a:r>
              <a:rPr lang="en-US" b="1" dirty="0" smtClean="0"/>
              <a:t> </a:t>
            </a:r>
            <a:r>
              <a:rPr lang="en-US" b="1" dirty="0" err="1" smtClean="0"/>
              <a:t>olup</a:t>
            </a:r>
            <a:r>
              <a:rPr lang="en-US" b="1" dirty="0" smtClean="0"/>
              <a:t> </a:t>
            </a:r>
            <a:r>
              <a:rPr lang="en-US" b="1" dirty="0" err="1" smtClean="0"/>
              <a:t>olmamasına</a:t>
            </a:r>
            <a:r>
              <a:rPr lang="en-US" b="1" dirty="0" smtClean="0"/>
              <a:t> </a:t>
            </a:r>
            <a:r>
              <a:rPr lang="en-US" b="1" dirty="0" err="1" smtClean="0"/>
              <a:t>bağlı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aşağıdaki</a:t>
            </a:r>
            <a:r>
              <a:rPr lang="en-US" b="1" dirty="0" smtClean="0"/>
              <a:t>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değişecektir</a:t>
            </a:r>
            <a:r>
              <a:rPr lang="en-US" b="1" dirty="0" smtClean="0"/>
              <a:t> (</a:t>
            </a:r>
            <a:r>
              <a:rPr lang="en-US" b="1" dirty="0" err="1" smtClean="0"/>
              <a:t>Şekil</a:t>
            </a:r>
            <a:r>
              <a:rPr lang="en-US" b="1" dirty="0" smtClean="0"/>
              <a:t> 1).</a:t>
            </a:r>
            <a:r>
              <a:rPr lang="en-US" b="1" dirty="0" err="1" smtClean="0"/>
              <a:t>Aşırı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yüklenmesi</a:t>
            </a:r>
            <a:r>
              <a:rPr lang="en-US" b="1" dirty="0" smtClean="0"/>
              <a:t> </a:t>
            </a:r>
            <a:r>
              <a:rPr lang="en-US" b="1" dirty="0" err="1" smtClean="0"/>
              <a:t>durumunda</a:t>
            </a:r>
            <a:r>
              <a:rPr lang="en-US" b="1" dirty="0" smtClean="0"/>
              <a:t> </a:t>
            </a:r>
            <a:r>
              <a:rPr lang="en-US" b="1" dirty="0" err="1" smtClean="0"/>
              <a:t>fizyolojik</a:t>
            </a:r>
            <a:r>
              <a:rPr lang="en-US" b="1" dirty="0" smtClean="0"/>
              <a:t> </a:t>
            </a:r>
            <a:r>
              <a:rPr lang="en-US" b="1" dirty="0" err="1" smtClean="0"/>
              <a:t>tiroidal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organifikasyonu</a:t>
            </a:r>
            <a:r>
              <a:rPr lang="en-US" b="1" dirty="0" smtClean="0"/>
              <a:t> </a:t>
            </a:r>
            <a:r>
              <a:rPr lang="en-US" b="1" dirty="0" err="1" smtClean="0"/>
              <a:t>ilerlemez.Bunun</a:t>
            </a:r>
            <a:r>
              <a:rPr lang="en-US" b="1" dirty="0" smtClean="0"/>
              <a:t> </a:t>
            </a:r>
            <a:r>
              <a:rPr lang="en-US" b="1" dirty="0" err="1" smtClean="0"/>
              <a:t>yerine</a:t>
            </a:r>
            <a:r>
              <a:rPr lang="en-US" b="1" dirty="0" smtClean="0"/>
              <a:t> Wolff-</a:t>
            </a:r>
            <a:r>
              <a:rPr lang="en-US" b="1" dirty="0" err="1" smtClean="0"/>
              <a:t>Chaikoff</a:t>
            </a:r>
            <a:r>
              <a:rPr lang="en-US" b="1" dirty="0" smtClean="0"/>
              <a:t> </a:t>
            </a:r>
            <a:r>
              <a:rPr lang="en-US" b="1" dirty="0" err="1" smtClean="0"/>
              <a:t>etkisinin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fonksiyonu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organifikasyonun</a:t>
            </a:r>
            <a:r>
              <a:rPr lang="en-US" b="1" dirty="0" smtClean="0"/>
              <a:t> </a:t>
            </a:r>
            <a:r>
              <a:rPr lang="en-US" b="1" dirty="0" err="1" smtClean="0"/>
              <a:t>inhibisyonu</a:t>
            </a:r>
            <a:r>
              <a:rPr lang="en-US" b="1" dirty="0" smtClean="0"/>
              <a:t> </a:t>
            </a:r>
            <a:r>
              <a:rPr lang="en-US" b="1" dirty="0" err="1" smtClean="0"/>
              <a:t>gözlenir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dolayısıyla</a:t>
            </a:r>
            <a:r>
              <a:rPr lang="en-US" b="1" dirty="0" smtClean="0"/>
              <a:t> </a:t>
            </a:r>
            <a:r>
              <a:rPr lang="en-US" b="1" dirty="0" err="1" smtClean="0"/>
              <a:t>hormon</a:t>
            </a:r>
            <a:r>
              <a:rPr lang="en-US" b="1" dirty="0" smtClean="0"/>
              <a:t> </a:t>
            </a:r>
            <a:r>
              <a:rPr lang="en-US" b="1" dirty="0" err="1" smtClean="0"/>
              <a:t>biyosentezi</a:t>
            </a:r>
            <a:r>
              <a:rPr lang="en-US" b="1" dirty="0" smtClean="0"/>
              <a:t> </a:t>
            </a:r>
            <a:r>
              <a:rPr lang="en-US" b="1" dirty="0" err="1" smtClean="0"/>
              <a:t>azalır</a:t>
            </a:r>
            <a:r>
              <a:rPr lang="en-US" b="1" dirty="0" smtClean="0"/>
              <a:t> (23).</a:t>
            </a:r>
            <a:r>
              <a:rPr lang="en-US" b="1" dirty="0" err="1" smtClean="0"/>
              <a:t>Sonuç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T3 </a:t>
            </a:r>
            <a:r>
              <a:rPr lang="en-US" b="1" dirty="0" err="1" smtClean="0"/>
              <a:t>ve</a:t>
            </a:r>
            <a:r>
              <a:rPr lang="en-US" b="1" dirty="0" smtClean="0"/>
              <a:t> T4 </a:t>
            </a:r>
            <a:r>
              <a:rPr lang="en-US" b="1" dirty="0" err="1" smtClean="0"/>
              <a:t>üretimi</a:t>
            </a:r>
            <a:r>
              <a:rPr lang="en-US" b="1" dirty="0" smtClean="0"/>
              <a:t> </a:t>
            </a:r>
            <a:r>
              <a:rPr lang="en-US" b="1" dirty="0" err="1" smtClean="0"/>
              <a:t>azalır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yeterince</a:t>
            </a:r>
            <a:r>
              <a:rPr lang="en-US" b="1" dirty="0" smtClean="0"/>
              <a:t> </a:t>
            </a:r>
            <a:r>
              <a:rPr lang="en-US" b="1" dirty="0" err="1" smtClean="0"/>
              <a:t>azaltılırsa</a:t>
            </a:r>
            <a:r>
              <a:rPr lang="en-US" b="1" dirty="0" smtClean="0"/>
              <a:t> serum </a:t>
            </a:r>
            <a:r>
              <a:rPr lang="en-US" b="1" dirty="0" err="1" smtClean="0"/>
              <a:t>TSH'si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sonra</a:t>
            </a:r>
            <a:r>
              <a:rPr lang="en-US" b="1" dirty="0" smtClean="0"/>
              <a:t> </a:t>
            </a:r>
            <a:r>
              <a:rPr lang="en-US" b="1" dirty="0" err="1" smtClean="0"/>
              <a:t>artacaktır.Normal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organifikasyonu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hormon</a:t>
            </a:r>
            <a:r>
              <a:rPr lang="en-US" b="1" dirty="0" smtClean="0"/>
              <a:t> </a:t>
            </a:r>
            <a:r>
              <a:rPr lang="en-US" b="1" dirty="0" err="1" smtClean="0"/>
              <a:t>sentezinin</a:t>
            </a:r>
            <a:r>
              <a:rPr lang="en-US" b="1" dirty="0" smtClean="0"/>
              <a:t> </a:t>
            </a:r>
            <a:r>
              <a:rPr lang="en-US" b="1" dirty="0" err="1" smtClean="0"/>
              <a:t>yeniden</a:t>
            </a:r>
            <a:r>
              <a:rPr lang="en-US" b="1" dirty="0" smtClean="0"/>
              <a:t> </a:t>
            </a:r>
            <a:r>
              <a:rPr lang="en-US" b="1" dirty="0" err="1" smtClean="0"/>
              <a:t>başlaması</a:t>
            </a:r>
            <a:r>
              <a:rPr lang="en-US" b="1" dirty="0" smtClean="0"/>
              <a:t>, "</a:t>
            </a:r>
            <a:r>
              <a:rPr lang="en-US" b="1" dirty="0" err="1" smtClean="0"/>
              <a:t>akut</a:t>
            </a:r>
            <a:r>
              <a:rPr lang="en-US" b="1" dirty="0" smtClean="0"/>
              <a:t> Wolff-</a:t>
            </a:r>
            <a:r>
              <a:rPr lang="en-US" b="1" dirty="0" err="1" smtClean="0"/>
              <a:t>Chaikoff</a:t>
            </a:r>
            <a:r>
              <a:rPr lang="en-US" b="1" dirty="0" smtClean="0"/>
              <a:t> </a:t>
            </a:r>
            <a:r>
              <a:rPr lang="en-US" b="1" dirty="0" err="1" smtClean="0"/>
              <a:t>etkisinden</a:t>
            </a:r>
            <a:r>
              <a:rPr lang="en-US" b="1" dirty="0" smtClean="0"/>
              <a:t> </a:t>
            </a:r>
            <a:r>
              <a:rPr lang="en-US" b="1" dirty="0" err="1" smtClean="0"/>
              <a:t>kaçış</a:t>
            </a:r>
            <a:r>
              <a:rPr lang="en-US" b="1" dirty="0" smtClean="0"/>
              <a:t>"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adlandırılmıştır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sodyum</a:t>
            </a:r>
            <a:r>
              <a:rPr lang="en-US" b="1" dirty="0" smtClean="0"/>
              <a:t>/</a:t>
            </a:r>
            <a:r>
              <a:rPr lang="en-US" b="1" dirty="0" err="1" smtClean="0"/>
              <a:t>iyodür</a:t>
            </a:r>
            <a:r>
              <a:rPr lang="en-US" b="1" dirty="0" smtClean="0"/>
              <a:t> </a:t>
            </a:r>
            <a:r>
              <a:rPr lang="en-US" b="1" dirty="0" err="1" smtClean="0"/>
              <a:t>simporter</a:t>
            </a:r>
            <a:r>
              <a:rPr lang="en-US" b="1" dirty="0" smtClean="0"/>
              <a:t> </a:t>
            </a:r>
            <a:r>
              <a:rPr lang="en-US" b="1" dirty="0" err="1" smtClean="0"/>
              <a:t>fonksiyonunda</a:t>
            </a:r>
            <a:r>
              <a:rPr lang="en-US" b="1" dirty="0" smtClean="0"/>
              <a:t> </a:t>
            </a:r>
            <a:r>
              <a:rPr lang="en-US" b="1" dirty="0" err="1" smtClean="0"/>
              <a:t>azalma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serum TSH, </a:t>
            </a:r>
            <a:r>
              <a:rPr lang="en-US" b="1" dirty="0" err="1" smtClean="0"/>
              <a:t>serbest</a:t>
            </a:r>
            <a:r>
              <a:rPr lang="en-US" b="1" dirty="0" smtClean="0"/>
              <a:t> T3 (FT3) </a:t>
            </a:r>
            <a:r>
              <a:rPr lang="en-US" b="1" dirty="0" err="1" smtClean="0"/>
              <a:t>ve</a:t>
            </a:r>
            <a:r>
              <a:rPr lang="en-US" b="1" dirty="0" smtClean="0"/>
              <a:t> FT4 </a:t>
            </a:r>
            <a:r>
              <a:rPr lang="en-US" b="1" dirty="0" err="1" smtClean="0"/>
              <a:t>seviyelerinin</a:t>
            </a:r>
            <a:r>
              <a:rPr lang="en-US" b="1" dirty="0" smtClean="0"/>
              <a:t> </a:t>
            </a:r>
            <a:r>
              <a:rPr lang="en-US" b="1" dirty="0" err="1" smtClean="0"/>
              <a:t>başlangıç</a:t>
            </a:r>
            <a:r>
              <a:rPr lang="en-US" b="1" dirty="0" smtClean="0"/>
              <a:t> </a:t>
            </a:r>
            <a:r>
              <a:rPr lang="en-US" b="1" dirty="0" err="1" smtClean="0"/>
              <a:t>değerlerine</a:t>
            </a:r>
            <a:r>
              <a:rPr lang="en-US" b="1" dirty="0" smtClean="0"/>
              <a:t> </a:t>
            </a:r>
            <a:r>
              <a:rPr lang="en-US" b="1" dirty="0" err="1" smtClean="0"/>
              <a:t>dönmesi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işaretlenmiştir</a:t>
            </a:r>
            <a:r>
              <a:rPr lang="en-US" b="1" dirty="0" smtClean="0"/>
              <a:t>. (20).</a:t>
            </a:r>
            <a:r>
              <a:rPr lang="en-US" b="1" dirty="0" err="1" smtClean="0"/>
              <a:t>Tiroidin</a:t>
            </a:r>
            <a:r>
              <a:rPr lang="en-US" b="1" dirty="0" smtClean="0"/>
              <a:t> Wolff-</a:t>
            </a:r>
            <a:r>
              <a:rPr lang="en-US" b="1" dirty="0" err="1" smtClean="0"/>
              <a:t>Chaikoff</a:t>
            </a:r>
            <a:r>
              <a:rPr lang="en-US" b="1" dirty="0" smtClean="0"/>
              <a:t> </a:t>
            </a:r>
            <a:r>
              <a:rPr lang="en-US" b="1" dirty="0" err="1" smtClean="0"/>
              <a:t>etkisinden</a:t>
            </a:r>
            <a:r>
              <a:rPr lang="en-US" b="1" dirty="0" smtClean="0"/>
              <a:t> </a:t>
            </a:r>
            <a:r>
              <a:rPr lang="en-US" b="1" dirty="0" err="1" smtClean="0"/>
              <a:t>kurtulamadığı</a:t>
            </a:r>
            <a:r>
              <a:rPr lang="en-US" b="1" dirty="0" smtClean="0"/>
              <a:t> </a:t>
            </a:r>
            <a:r>
              <a:rPr lang="en-US" b="1" dirty="0" err="1" smtClean="0"/>
              <a:t>hastalarda</a:t>
            </a:r>
            <a:r>
              <a:rPr lang="en-US" b="1" dirty="0" smtClean="0"/>
              <a:t> </a:t>
            </a:r>
            <a:r>
              <a:rPr lang="en-US" b="1" dirty="0" err="1" smtClean="0"/>
              <a:t>hipotiroidizm</a:t>
            </a:r>
            <a:r>
              <a:rPr lang="en-US" b="1" dirty="0" smtClean="0"/>
              <a:t> </a:t>
            </a:r>
            <a:r>
              <a:rPr lang="en-US" b="1" dirty="0" err="1" smtClean="0"/>
              <a:t>devam</a:t>
            </a:r>
            <a:r>
              <a:rPr lang="en-US" b="1" dirty="0" smtClean="0"/>
              <a:t> </a:t>
            </a:r>
            <a:r>
              <a:rPr lang="en-US" b="1" dirty="0" err="1" smtClean="0"/>
              <a:t>edecektir</a:t>
            </a:r>
            <a:r>
              <a:rPr lang="en-US" b="1" dirty="0" smtClean="0"/>
              <a:t>.</a:t>
            </a:r>
          </a:p>
          <a:p>
            <a:r>
              <a:rPr lang="en-US" dirty="0" smtClean="0"/>
              <a:t>The effect of amiodarone on thyroid function can present as</a:t>
            </a:r>
          </a:p>
          <a:p>
            <a:r>
              <a:rPr lang="en-US" dirty="0" smtClean="0"/>
              <a:t>the result of either its iodine-rich content or by non-</a:t>
            </a:r>
            <a:r>
              <a:rPr lang="en-US" dirty="0" err="1" smtClean="0"/>
              <a:t>iodinerelated</a:t>
            </a:r>
            <a:endParaRPr lang="en-US" dirty="0" smtClean="0"/>
          </a:p>
          <a:p>
            <a:r>
              <a:rPr lang="en-US" dirty="0" smtClean="0"/>
              <a:t>mechanisms (20, 21), although neither presentation</a:t>
            </a:r>
          </a:p>
          <a:p>
            <a:r>
              <a:rPr lang="en-US" dirty="0" smtClean="0"/>
              <a:t>appears related to the daily or cumulative dose (12, 13, 18).</a:t>
            </a:r>
          </a:p>
          <a:p>
            <a:r>
              <a:rPr lang="en-US" dirty="0" smtClean="0"/>
              <a:t>Iodine-related mechanisms. Each 200-mg amiodarone</a:t>
            </a:r>
          </a:p>
          <a:p>
            <a:r>
              <a:rPr lang="en-US" dirty="0" smtClean="0"/>
              <a:t>tablet contains 75 mg of iodine, with ~7 mg of free iodine</a:t>
            </a:r>
          </a:p>
          <a:p>
            <a:r>
              <a:rPr lang="en-US" dirty="0" smtClean="0"/>
              <a:t>released by </a:t>
            </a:r>
            <a:r>
              <a:rPr lang="en-US" dirty="0" err="1" smtClean="0"/>
              <a:t>deiodination</a:t>
            </a:r>
            <a:r>
              <a:rPr lang="en-US" dirty="0" smtClean="0"/>
              <a:t>. This amount, which is notably</a:t>
            </a:r>
          </a:p>
          <a:p>
            <a:r>
              <a:rPr lang="en-US" dirty="0" smtClean="0"/>
              <a:t>higher than the suggested normal iodine daily requirement</a:t>
            </a:r>
          </a:p>
          <a:p>
            <a:r>
              <a:rPr lang="en-US" dirty="0" smtClean="0"/>
              <a:t>(0.15-0.30 mg), results in iodine overload (20, 22). The</a:t>
            </a:r>
          </a:p>
          <a:p>
            <a:r>
              <a:rPr lang="en-US" dirty="0" smtClean="0"/>
              <a:t>pathophysiologic response of the thyroid gland will vary</a:t>
            </a:r>
          </a:p>
          <a:p>
            <a:r>
              <a:rPr lang="en-US" dirty="0" smtClean="0"/>
              <a:t>as follows depending on whether the gland is normal,</a:t>
            </a:r>
            <a:endParaRPr lang="tr-TR" dirty="0" smtClean="0"/>
          </a:p>
          <a:p>
            <a:r>
              <a:rPr lang="en-US" dirty="0" smtClean="0"/>
              <a:t>affected by Hashimoto thyroiditis, or has some underlying</a:t>
            </a:r>
          </a:p>
          <a:p>
            <a:r>
              <a:rPr lang="en-US" dirty="0" smtClean="0"/>
              <a:t>functional autonomy (Fig. 1).</a:t>
            </a:r>
          </a:p>
          <a:p>
            <a:r>
              <a:rPr lang="en-US" dirty="0" smtClean="0"/>
              <a:t>1. Physiologic thyroidal iodine </a:t>
            </a:r>
            <a:r>
              <a:rPr lang="en-US" dirty="0" err="1" smtClean="0"/>
              <a:t>organification</a:t>
            </a:r>
            <a:r>
              <a:rPr lang="en-US" dirty="0" smtClean="0"/>
              <a:t> does not</a:t>
            </a:r>
          </a:p>
          <a:p>
            <a:r>
              <a:rPr lang="en-US" dirty="0" smtClean="0"/>
              <a:t>proceed in the presence of iodine overload. Instead,</a:t>
            </a:r>
          </a:p>
          <a:p>
            <a:r>
              <a:rPr lang="en-US" dirty="0" smtClean="0"/>
              <a:t>as a function of the Wolff-</a:t>
            </a:r>
            <a:r>
              <a:rPr lang="en-US" dirty="0" err="1" smtClean="0"/>
              <a:t>Chaikoff</a:t>
            </a:r>
            <a:r>
              <a:rPr lang="en-US" dirty="0" smtClean="0"/>
              <a:t> effect, inhibition</a:t>
            </a:r>
          </a:p>
          <a:p>
            <a:r>
              <a:rPr lang="en-US" dirty="0" smtClean="0"/>
              <a:t>of </a:t>
            </a:r>
            <a:r>
              <a:rPr lang="en-US" dirty="0" err="1" smtClean="0"/>
              <a:t>organification</a:t>
            </a:r>
            <a:r>
              <a:rPr lang="en-US" dirty="0" smtClean="0"/>
              <a:t> is observed and thereby diminishing</a:t>
            </a:r>
          </a:p>
          <a:p>
            <a:r>
              <a:rPr lang="en-US" dirty="0" smtClean="0"/>
              <a:t>hormone biosynthesis (23). As a result, T3 and T4</a:t>
            </a:r>
          </a:p>
          <a:p>
            <a:r>
              <a:rPr lang="en-US" dirty="0" smtClean="0"/>
              <a:t>production decreases, and if sufficiently reduced, serum</a:t>
            </a:r>
          </a:p>
          <a:p>
            <a:r>
              <a:rPr lang="en-US" dirty="0" smtClean="0"/>
              <a:t>TSH will subsequently increase. The resumption of</a:t>
            </a:r>
          </a:p>
          <a:p>
            <a:r>
              <a:rPr lang="en-US" dirty="0" smtClean="0"/>
              <a:t>normal iodine </a:t>
            </a:r>
            <a:r>
              <a:rPr lang="en-US" dirty="0" err="1" smtClean="0"/>
              <a:t>organification</a:t>
            </a:r>
            <a:r>
              <a:rPr lang="en-US" dirty="0" smtClean="0"/>
              <a:t> and hormone synthesis</a:t>
            </a:r>
          </a:p>
          <a:p>
            <a:r>
              <a:rPr lang="en-US" dirty="0" smtClean="0"/>
              <a:t>has been termed “escape from the acute Wolff-</a:t>
            </a:r>
          </a:p>
          <a:p>
            <a:r>
              <a:rPr lang="en-US" dirty="0" err="1" smtClean="0"/>
              <a:t>Chaikoff</a:t>
            </a:r>
            <a:r>
              <a:rPr lang="en-US" dirty="0" smtClean="0"/>
              <a:t> effect” and is marked by decreased sodium/</a:t>
            </a:r>
          </a:p>
          <a:p>
            <a:r>
              <a:rPr lang="en-US" dirty="0" smtClean="0"/>
              <a:t>iodide symporter function and return of serum TSH,</a:t>
            </a:r>
          </a:p>
          <a:p>
            <a:r>
              <a:rPr lang="en-US" dirty="0" smtClean="0"/>
              <a:t>free T3 (FT3), and FT4 levels to baseline values (20).</a:t>
            </a:r>
          </a:p>
          <a:p>
            <a:r>
              <a:rPr lang="en-US" dirty="0" smtClean="0"/>
              <a:t>Hypothyroidism will persist in those patients in whom</a:t>
            </a:r>
          </a:p>
          <a:p>
            <a:r>
              <a:rPr lang="en-US" dirty="0" smtClean="0"/>
              <a:t>the thyroid fails to escape from the Wolff-</a:t>
            </a:r>
            <a:r>
              <a:rPr lang="en-US" dirty="0" err="1" smtClean="0"/>
              <a:t>Chaikoff</a:t>
            </a:r>
            <a:endParaRPr lang="en-US" dirty="0" smtClean="0"/>
          </a:p>
          <a:p>
            <a:r>
              <a:rPr lang="en-US" dirty="0" smtClean="0"/>
              <a:t>effect.</a:t>
            </a:r>
          </a:p>
          <a:p>
            <a:r>
              <a:rPr lang="en-US" dirty="0" smtClean="0"/>
              <a:t>2. Presentation of an iodine overload to the thyroid gland</a:t>
            </a:r>
          </a:p>
          <a:p>
            <a:r>
              <a:rPr lang="en-US" dirty="0" smtClean="0"/>
              <a:t>can result in the so-called “</a:t>
            </a:r>
            <a:r>
              <a:rPr lang="en-US" dirty="0" err="1" smtClean="0"/>
              <a:t>Jod-Basedow</a:t>
            </a:r>
            <a:r>
              <a:rPr lang="en-US" dirty="0" smtClean="0"/>
              <a:t> phenomenon”</a:t>
            </a:r>
          </a:p>
          <a:p>
            <a:r>
              <a:rPr lang="en-US" dirty="0" smtClean="0"/>
              <a:t>or iodine-induced thyrotoxicosis. Generally, it occurs in</a:t>
            </a:r>
          </a:p>
          <a:p>
            <a:r>
              <a:rPr lang="en-US" dirty="0" smtClean="0"/>
              <a:t>subjects with underlying predisposition to autonomous</a:t>
            </a:r>
          </a:p>
          <a:p>
            <a:r>
              <a:rPr lang="en-US" dirty="0" smtClean="0"/>
              <a:t>thyroid function, and particularly those who reside in</a:t>
            </a:r>
          </a:p>
          <a:p>
            <a:r>
              <a:rPr lang="en-US" dirty="0" smtClean="0"/>
              <a:t>iodine-deficient areas (20). In this circumstance, the</a:t>
            </a:r>
          </a:p>
          <a:p>
            <a:r>
              <a:rPr lang="en-US" dirty="0" smtClean="0"/>
              <a:t>surfeit of iodine substrate is responsible for uncontrolled</a:t>
            </a:r>
          </a:p>
          <a:p>
            <a:r>
              <a:rPr lang="en-US" dirty="0" smtClean="0"/>
              <a:t>overproduction of the thyroid hormones (20).</a:t>
            </a:r>
          </a:p>
          <a:p>
            <a:r>
              <a:rPr lang="en-US" dirty="0" smtClean="0"/>
              <a:t>3. Several studies indicate that exposure to excess iodine</a:t>
            </a:r>
          </a:p>
          <a:p>
            <a:r>
              <a:rPr lang="en-US" dirty="0" smtClean="0"/>
              <a:t>can inhibit pituitary D2 activity, causing a decrease</a:t>
            </a:r>
          </a:p>
          <a:p>
            <a:r>
              <a:rPr lang="en-US" dirty="0" smtClean="0"/>
              <a:t>in negative feedback of the hypothalamic-</a:t>
            </a:r>
            <a:r>
              <a:rPr lang="en-US" dirty="0" err="1" smtClean="0"/>
              <a:t>pituitarythyroid</a:t>
            </a:r>
            <a:endParaRPr lang="en-US" dirty="0" smtClean="0"/>
          </a:p>
          <a:p>
            <a:r>
              <a:rPr lang="en-US" dirty="0" smtClean="0"/>
              <a:t>axis and inducing an elevation of serum TSH</a:t>
            </a:r>
          </a:p>
          <a:p>
            <a:r>
              <a:rPr lang="en-US" dirty="0" smtClean="0"/>
              <a:t>levels. However, the mechanism has not been fully</a:t>
            </a:r>
          </a:p>
          <a:p>
            <a:r>
              <a:rPr lang="en-US" dirty="0" smtClean="0"/>
              <a:t>elucidated and the increase in TSH conceivably may</a:t>
            </a:r>
          </a:p>
          <a:p>
            <a:r>
              <a:rPr lang="en-US" dirty="0" smtClean="0"/>
              <a:t>come as a response to thyroid hormone reduction (T4,</a:t>
            </a:r>
          </a:p>
          <a:p>
            <a:r>
              <a:rPr lang="en-US" dirty="0" smtClean="0"/>
              <a:t>T3) resulting from the Wolff-</a:t>
            </a:r>
            <a:r>
              <a:rPr lang="en-US" dirty="0" err="1" smtClean="0"/>
              <a:t>Chaikoff</a:t>
            </a:r>
            <a:r>
              <a:rPr lang="en-US" dirty="0" smtClean="0"/>
              <a:t> effect (24, 25).</a:t>
            </a:r>
          </a:p>
          <a:p>
            <a:r>
              <a:rPr lang="en-US" dirty="0" smtClean="0"/>
              <a:t>Mechanism not related to iodine. Amiodarone can also</a:t>
            </a:r>
          </a:p>
          <a:p>
            <a:r>
              <a:rPr lang="en-US" dirty="0" smtClean="0"/>
              <a:t>cause direct toxicity to the thyroid gland. Amiodarone</a:t>
            </a:r>
          </a:p>
          <a:p>
            <a:r>
              <a:rPr lang="en-US" dirty="0" smtClean="0"/>
              <a:t>inhibits deiodinases thereby decreasing conversion of T4</a:t>
            </a:r>
          </a:p>
          <a:p>
            <a:r>
              <a:rPr lang="en-US" dirty="0" smtClean="0"/>
              <a:t>to T3 and rT3 to T2 (18, 26, 27). As a result, there will</a:t>
            </a:r>
          </a:p>
          <a:p>
            <a:r>
              <a:rPr lang="en-US" dirty="0" smtClean="0"/>
              <a:t>be a reduction in serum T3 level and an increase in rT3.</a:t>
            </a:r>
          </a:p>
          <a:p>
            <a:r>
              <a:rPr lang="en-US" dirty="0" smtClean="0"/>
              <a:t>Furthermore, either amiodarone itself or its metabolite,</a:t>
            </a:r>
          </a:p>
          <a:p>
            <a:r>
              <a:rPr lang="en-US" dirty="0" err="1" smtClean="0"/>
              <a:t>desethylamiodarone</a:t>
            </a:r>
            <a:r>
              <a:rPr lang="en-US" dirty="0" smtClean="0"/>
              <a:t>, can inhibit T3 binding to its nuclear</a:t>
            </a:r>
          </a:p>
          <a:p>
            <a:r>
              <a:rPr lang="en-US" dirty="0" smtClean="0"/>
              <a:t>receptor, thus reducing the expression of thyroid </a:t>
            </a:r>
            <a:r>
              <a:rPr lang="en-US" dirty="0" err="1" smtClean="0"/>
              <a:t>hormonerelated</a:t>
            </a:r>
            <a:endParaRPr lang="en-US" dirty="0" smtClean="0"/>
          </a:p>
          <a:p>
            <a:r>
              <a:rPr lang="en-US" dirty="0" smtClean="0"/>
              <a:t>genes and hormone action (Fig. 1). Finally,</a:t>
            </a:r>
          </a:p>
          <a:p>
            <a:r>
              <a:rPr lang="en-US" dirty="0" smtClean="0"/>
              <a:t>amiodarone or </a:t>
            </a:r>
            <a:r>
              <a:rPr lang="en-US" dirty="0" err="1" smtClean="0"/>
              <a:t>desethylamiodarone</a:t>
            </a:r>
            <a:r>
              <a:rPr lang="en-US" dirty="0" smtClean="0"/>
              <a:t> may have a direct</a:t>
            </a:r>
          </a:p>
          <a:p>
            <a:r>
              <a:rPr lang="en-US" dirty="0" smtClean="0"/>
              <a:t>cytotoxic effect and thereby mediate apoptosis in thyroid</a:t>
            </a:r>
          </a:p>
          <a:p>
            <a:r>
              <a:rPr lang="en-US" dirty="0" smtClean="0"/>
              <a:t>cells resulting in gland alterations histologically consistent</a:t>
            </a:r>
          </a:p>
          <a:p>
            <a:r>
              <a:rPr lang="en-US" dirty="0" smtClean="0"/>
              <a:t>with a destructive thyroiditis (28–30).</a:t>
            </a:r>
          </a:p>
          <a:p>
            <a:r>
              <a:rPr lang="en-US" dirty="0" smtClean="0"/>
              <a:t>Thus, changes in thyroid hormone levels resulting from</a:t>
            </a:r>
          </a:p>
          <a:p>
            <a:r>
              <a:rPr lang="en-US" dirty="0" smtClean="0"/>
              <a:t>amiodarone therapy can come as the result of a direct effect</a:t>
            </a:r>
          </a:p>
          <a:p>
            <a:r>
              <a:rPr lang="en-US" dirty="0" smtClean="0"/>
              <a:t>of amiodarone on the thyroid gland and/or the inhibitory</a:t>
            </a:r>
          </a:p>
          <a:p>
            <a:r>
              <a:rPr lang="en-US" dirty="0" smtClean="0"/>
              <a:t>effect of amiodarone on deiodinases (Fig. 1).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33440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Mechanisms of amiodarone-induced thyroid</a:t>
            </a:r>
          </a:p>
          <a:p>
            <a:r>
              <a:rPr lang="en-US" b="1" dirty="0" smtClean="0"/>
              <a:t>Disorder</a:t>
            </a:r>
            <a:endParaRPr lang="tr-TR" b="1" dirty="0" smtClean="0"/>
          </a:p>
          <a:p>
            <a:r>
              <a:rPr lang="en-US" b="1" dirty="0" err="1" smtClean="0"/>
              <a:t>Amiodaronun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fonksiyonu</a:t>
            </a:r>
            <a:r>
              <a:rPr lang="en-US" b="1" dirty="0" smtClean="0"/>
              <a:t> </a:t>
            </a:r>
            <a:r>
              <a:rPr lang="en-US" b="1" dirty="0" err="1" smtClean="0"/>
              <a:t>üzerindeki</a:t>
            </a:r>
            <a:r>
              <a:rPr lang="en-US" b="1" dirty="0" smtClean="0"/>
              <a:t> </a:t>
            </a:r>
            <a:r>
              <a:rPr lang="en-US" b="1" dirty="0" err="1" smtClean="0"/>
              <a:t>etkisi</a:t>
            </a:r>
            <a:r>
              <a:rPr lang="en-US" b="1" dirty="0" smtClean="0"/>
              <a:t>,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açısından</a:t>
            </a:r>
            <a:r>
              <a:rPr lang="en-US" b="1" dirty="0" smtClean="0"/>
              <a:t> </a:t>
            </a:r>
            <a:r>
              <a:rPr lang="en-US" b="1" dirty="0" err="1" smtClean="0"/>
              <a:t>zengin</a:t>
            </a:r>
            <a:r>
              <a:rPr lang="en-US" b="1" dirty="0" smtClean="0"/>
              <a:t> </a:t>
            </a:r>
            <a:r>
              <a:rPr lang="en-US" b="1" dirty="0" err="1" smtClean="0"/>
              <a:t>içeriğinin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sonucu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iyotla</a:t>
            </a:r>
            <a:r>
              <a:rPr lang="en-US" b="1" dirty="0" smtClean="0"/>
              <a:t> </a:t>
            </a:r>
            <a:r>
              <a:rPr lang="en-US" b="1" dirty="0" err="1" smtClean="0"/>
              <a:t>ilişkili</a:t>
            </a:r>
            <a:r>
              <a:rPr lang="en-US" b="1" dirty="0" smtClean="0"/>
              <a:t> </a:t>
            </a:r>
            <a:r>
              <a:rPr lang="en-US" b="1" dirty="0" err="1" smtClean="0"/>
              <a:t>olmayan</a:t>
            </a:r>
            <a:r>
              <a:rPr lang="en-US" b="1" dirty="0" smtClean="0"/>
              <a:t> </a:t>
            </a:r>
            <a:r>
              <a:rPr lang="en-US" b="1" dirty="0" err="1" smtClean="0"/>
              <a:t>mekanizmalar</a:t>
            </a:r>
            <a:r>
              <a:rPr lang="en-US" b="1" dirty="0" smtClean="0"/>
              <a:t> </a:t>
            </a:r>
            <a:r>
              <a:rPr lang="en-US" b="1" dirty="0" err="1" smtClean="0"/>
              <a:t>yoluyla</a:t>
            </a:r>
            <a:r>
              <a:rPr lang="en-US" b="1" dirty="0" smtClean="0"/>
              <a:t> </a:t>
            </a:r>
            <a:r>
              <a:rPr lang="en-US" b="1" dirty="0" err="1" smtClean="0"/>
              <a:t>ortaya</a:t>
            </a:r>
            <a:r>
              <a:rPr lang="en-US" b="1" dirty="0" smtClean="0"/>
              <a:t> </a:t>
            </a:r>
            <a:r>
              <a:rPr lang="en-US" b="1" dirty="0" err="1" smtClean="0"/>
              <a:t>çıkabilir</a:t>
            </a:r>
            <a:r>
              <a:rPr lang="en-US" b="1" dirty="0" smtClean="0"/>
              <a:t> (20, 21), </a:t>
            </a:r>
            <a:r>
              <a:rPr lang="en-US" b="1" dirty="0" err="1" smtClean="0"/>
              <a:t>ancak</a:t>
            </a:r>
            <a:r>
              <a:rPr lang="en-US" b="1" dirty="0" smtClean="0"/>
              <a:t> her </a:t>
            </a:r>
            <a:r>
              <a:rPr lang="en-US" b="1" dirty="0" err="1" smtClean="0"/>
              <a:t>iki</a:t>
            </a:r>
            <a:r>
              <a:rPr lang="en-US" b="1" dirty="0" smtClean="0"/>
              <a:t> </a:t>
            </a:r>
            <a:r>
              <a:rPr lang="en-US" b="1" dirty="0" err="1" smtClean="0"/>
              <a:t>sunum</a:t>
            </a:r>
            <a:r>
              <a:rPr lang="en-US" b="1" dirty="0" smtClean="0"/>
              <a:t> da </a:t>
            </a:r>
            <a:r>
              <a:rPr lang="en-US" b="1" dirty="0" err="1" smtClean="0"/>
              <a:t>günlük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kümülatif</a:t>
            </a:r>
            <a:r>
              <a:rPr lang="en-US" b="1" dirty="0" smtClean="0"/>
              <a:t> </a:t>
            </a:r>
            <a:r>
              <a:rPr lang="en-US" b="1" dirty="0" err="1" smtClean="0"/>
              <a:t>dozla</a:t>
            </a:r>
            <a:r>
              <a:rPr lang="en-US" b="1" dirty="0" smtClean="0"/>
              <a:t> </a:t>
            </a:r>
            <a:r>
              <a:rPr lang="en-US" b="1" dirty="0" err="1" smtClean="0"/>
              <a:t>ilişkili</a:t>
            </a:r>
            <a:r>
              <a:rPr lang="en-US" b="1" dirty="0" smtClean="0"/>
              <a:t> </a:t>
            </a:r>
            <a:r>
              <a:rPr lang="en-US" b="1" dirty="0" err="1" smtClean="0"/>
              <a:t>görünmemektedir</a:t>
            </a:r>
            <a:r>
              <a:rPr lang="en-US" b="1" dirty="0" smtClean="0"/>
              <a:t> (12, 13, 18).</a:t>
            </a:r>
            <a:r>
              <a:rPr lang="en-US" b="1" dirty="0" err="1" smtClean="0"/>
              <a:t>İyotla</a:t>
            </a:r>
            <a:r>
              <a:rPr lang="en-US" b="1" dirty="0" smtClean="0"/>
              <a:t> </a:t>
            </a:r>
            <a:r>
              <a:rPr lang="en-US" b="1" dirty="0" err="1" smtClean="0"/>
              <a:t>ilgili</a:t>
            </a:r>
            <a:r>
              <a:rPr lang="en-US" b="1" dirty="0" smtClean="0"/>
              <a:t> </a:t>
            </a:r>
            <a:r>
              <a:rPr lang="en-US" b="1" dirty="0" err="1" smtClean="0"/>
              <a:t>mekanizmalar</a:t>
            </a:r>
            <a:r>
              <a:rPr lang="en-US" b="1" dirty="0" smtClean="0"/>
              <a:t>. Her 200 mg </a:t>
            </a:r>
            <a:r>
              <a:rPr lang="en-US" b="1" dirty="0" err="1" smtClean="0"/>
              <a:t>amiodaron</a:t>
            </a:r>
            <a:r>
              <a:rPr lang="en-US" b="1" dirty="0" smtClean="0"/>
              <a:t> </a:t>
            </a:r>
            <a:r>
              <a:rPr lang="en-US" b="1" dirty="0" err="1" smtClean="0"/>
              <a:t>tableti</a:t>
            </a:r>
            <a:r>
              <a:rPr lang="en-US" b="1" dirty="0" smtClean="0"/>
              <a:t>, </a:t>
            </a:r>
            <a:r>
              <a:rPr lang="en-US" b="1" dirty="0" err="1" smtClean="0"/>
              <a:t>deiyodinasyon</a:t>
            </a:r>
            <a:r>
              <a:rPr lang="en-US" b="1" dirty="0" smtClean="0"/>
              <a:t> </a:t>
            </a:r>
            <a:r>
              <a:rPr lang="en-US" b="1" dirty="0" err="1" smtClean="0"/>
              <a:t>yoluyla</a:t>
            </a:r>
            <a:r>
              <a:rPr lang="en-US" b="1" dirty="0" smtClean="0"/>
              <a:t> </a:t>
            </a:r>
            <a:r>
              <a:rPr lang="en-US" b="1" dirty="0" err="1" smtClean="0"/>
              <a:t>salınan</a:t>
            </a:r>
            <a:r>
              <a:rPr lang="en-US" b="1" dirty="0" smtClean="0"/>
              <a:t> ~7 mg </a:t>
            </a:r>
            <a:r>
              <a:rPr lang="en-US" b="1" dirty="0" err="1" smtClean="0"/>
              <a:t>serbest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75 mg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içerir.Önerilen</a:t>
            </a:r>
            <a:r>
              <a:rPr lang="en-US" b="1" dirty="0" smtClean="0"/>
              <a:t> normal </a:t>
            </a:r>
            <a:r>
              <a:rPr lang="en-US" b="1" dirty="0" err="1" smtClean="0"/>
              <a:t>günlük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ihtiyacından</a:t>
            </a:r>
            <a:r>
              <a:rPr lang="en-US" b="1" dirty="0" smtClean="0"/>
              <a:t> (0,15-0,30 mg) </a:t>
            </a:r>
            <a:r>
              <a:rPr lang="en-US" b="1" dirty="0" err="1" smtClean="0"/>
              <a:t>oldukça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bu</a:t>
            </a:r>
            <a:r>
              <a:rPr lang="en-US" b="1" dirty="0" smtClean="0"/>
              <a:t> </a:t>
            </a:r>
            <a:r>
              <a:rPr lang="en-US" b="1" dirty="0" err="1" smtClean="0"/>
              <a:t>miktar</a:t>
            </a:r>
            <a:r>
              <a:rPr lang="en-US" b="1" dirty="0" smtClean="0"/>
              <a:t>, </a:t>
            </a:r>
            <a:r>
              <a:rPr lang="en-US" b="1" dirty="0" err="1" smtClean="0"/>
              <a:t>aşırı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yüklenmesine</a:t>
            </a:r>
            <a:r>
              <a:rPr lang="en-US" b="1" dirty="0" smtClean="0"/>
              <a:t> </a:t>
            </a:r>
            <a:r>
              <a:rPr lang="en-US" b="1" dirty="0" err="1" smtClean="0"/>
              <a:t>neden</a:t>
            </a:r>
            <a:r>
              <a:rPr lang="en-US" b="1" dirty="0" smtClean="0"/>
              <a:t> </a:t>
            </a:r>
            <a:r>
              <a:rPr lang="en-US" b="1" dirty="0" err="1" smtClean="0"/>
              <a:t>olur</a:t>
            </a:r>
            <a:r>
              <a:rPr lang="en-US" b="1" dirty="0" smtClean="0"/>
              <a:t> (20, 22).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bezinin</a:t>
            </a:r>
            <a:r>
              <a:rPr lang="en-US" b="1" dirty="0" smtClean="0"/>
              <a:t> </a:t>
            </a:r>
            <a:r>
              <a:rPr lang="en-US" b="1" dirty="0" err="1" smtClean="0"/>
              <a:t>patofizyolojik</a:t>
            </a:r>
            <a:r>
              <a:rPr lang="en-US" b="1" dirty="0" smtClean="0"/>
              <a:t> </a:t>
            </a:r>
            <a:r>
              <a:rPr lang="en-US" b="1" dirty="0" err="1" smtClean="0"/>
              <a:t>yanıtı</a:t>
            </a:r>
            <a:r>
              <a:rPr lang="en-US" b="1" dirty="0" smtClean="0"/>
              <a:t>, </a:t>
            </a:r>
            <a:r>
              <a:rPr lang="en-US" b="1" dirty="0" err="1" smtClean="0"/>
              <a:t>bezin</a:t>
            </a:r>
            <a:r>
              <a:rPr lang="en-US" b="1" dirty="0" smtClean="0"/>
              <a:t> normal </a:t>
            </a:r>
            <a:r>
              <a:rPr lang="en-US" b="1" dirty="0" err="1" smtClean="0"/>
              <a:t>olup</a:t>
            </a:r>
            <a:r>
              <a:rPr lang="en-US" b="1" dirty="0" smtClean="0"/>
              <a:t> </a:t>
            </a:r>
            <a:r>
              <a:rPr lang="en-US" b="1" dirty="0" err="1" smtClean="0"/>
              <a:t>olmadığına</a:t>
            </a:r>
            <a:r>
              <a:rPr lang="en-US" b="1" dirty="0" smtClean="0"/>
              <a:t>, Hashimoto </a:t>
            </a:r>
            <a:r>
              <a:rPr lang="en-US" b="1" dirty="0" err="1" smtClean="0"/>
              <a:t>tiroiditinden</a:t>
            </a:r>
            <a:r>
              <a:rPr lang="en-US" b="1" dirty="0" smtClean="0"/>
              <a:t> </a:t>
            </a:r>
            <a:r>
              <a:rPr lang="en-US" b="1" dirty="0" err="1" smtClean="0"/>
              <a:t>etkilenip</a:t>
            </a:r>
            <a:r>
              <a:rPr lang="en-US" b="1" dirty="0" smtClean="0"/>
              <a:t> </a:t>
            </a:r>
            <a:r>
              <a:rPr lang="en-US" b="1" dirty="0" err="1" smtClean="0"/>
              <a:t>etkilenmediğine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</a:t>
            </a:r>
            <a:r>
              <a:rPr lang="en-US" b="1" dirty="0" err="1" smtClean="0"/>
              <a:t>fonksiyonel</a:t>
            </a:r>
            <a:r>
              <a:rPr lang="en-US" b="1" dirty="0" smtClean="0"/>
              <a:t> </a:t>
            </a:r>
            <a:r>
              <a:rPr lang="en-US" b="1" dirty="0" err="1" smtClean="0"/>
              <a:t>özerkliğe</a:t>
            </a:r>
            <a:r>
              <a:rPr lang="en-US" b="1" dirty="0" smtClean="0"/>
              <a:t> </a:t>
            </a:r>
            <a:r>
              <a:rPr lang="en-US" b="1" dirty="0" err="1" smtClean="0"/>
              <a:t>sahip</a:t>
            </a:r>
            <a:r>
              <a:rPr lang="en-US" b="1" dirty="0" smtClean="0"/>
              <a:t> </a:t>
            </a:r>
            <a:r>
              <a:rPr lang="en-US" b="1" dirty="0" err="1" smtClean="0"/>
              <a:t>olup</a:t>
            </a:r>
            <a:r>
              <a:rPr lang="en-US" b="1" dirty="0" smtClean="0"/>
              <a:t> </a:t>
            </a:r>
            <a:r>
              <a:rPr lang="en-US" b="1" dirty="0" err="1" smtClean="0"/>
              <a:t>olmamasına</a:t>
            </a:r>
            <a:r>
              <a:rPr lang="en-US" b="1" dirty="0" smtClean="0"/>
              <a:t> </a:t>
            </a:r>
            <a:r>
              <a:rPr lang="en-US" b="1" dirty="0" err="1" smtClean="0"/>
              <a:t>bağlı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aşağıdaki</a:t>
            </a:r>
            <a:r>
              <a:rPr lang="en-US" b="1" dirty="0" smtClean="0"/>
              <a:t>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değişecektir</a:t>
            </a:r>
            <a:r>
              <a:rPr lang="en-US" b="1" dirty="0" smtClean="0"/>
              <a:t> (</a:t>
            </a:r>
            <a:r>
              <a:rPr lang="en-US" b="1" dirty="0" err="1" smtClean="0"/>
              <a:t>Şekil</a:t>
            </a:r>
            <a:r>
              <a:rPr lang="en-US" b="1" dirty="0" smtClean="0"/>
              <a:t> 1).</a:t>
            </a:r>
            <a:r>
              <a:rPr lang="en-US" b="1" dirty="0" err="1" smtClean="0"/>
              <a:t>Aşırı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yüklenmesi</a:t>
            </a:r>
            <a:r>
              <a:rPr lang="en-US" b="1" dirty="0" smtClean="0"/>
              <a:t> </a:t>
            </a:r>
            <a:r>
              <a:rPr lang="en-US" b="1" dirty="0" err="1" smtClean="0"/>
              <a:t>durumunda</a:t>
            </a:r>
            <a:r>
              <a:rPr lang="en-US" b="1" dirty="0" smtClean="0"/>
              <a:t> </a:t>
            </a:r>
            <a:r>
              <a:rPr lang="en-US" b="1" dirty="0" err="1" smtClean="0"/>
              <a:t>fizyolojik</a:t>
            </a:r>
            <a:r>
              <a:rPr lang="en-US" b="1" dirty="0" smtClean="0"/>
              <a:t> </a:t>
            </a:r>
            <a:r>
              <a:rPr lang="en-US" b="1" dirty="0" err="1" smtClean="0"/>
              <a:t>tiroidal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organifikasyonu</a:t>
            </a:r>
            <a:r>
              <a:rPr lang="en-US" b="1" dirty="0" smtClean="0"/>
              <a:t> </a:t>
            </a:r>
            <a:r>
              <a:rPr lang="en-US" b="1" dirty="0" err="1" smtClean="0"/>
              <a:t>ilerlemez.Bunun</a:t>
            </a:r>
            <a:r>
              <a:rPr lang="en-US" b="1" dirty="0" smtClean="0"/>
              <a:t> </a:t>
            </a:r>
            <a:r>
              <a:rPr lang="en-US" b="1" dirty="0" err="1" smtClean="0"/>
              <a:t>yerine</a:t>
            </a:r>
            <a:r>
              <a:rPr lang="en-US" b="1" dirty="0" smtClean="0"/>
              <a:t> Wolff-</a:t>
            </a:r>
            <a:r>
              <a:rPr lang="en-US" b="1" dirty="0" err="1" smtClean="0"/>
              <a:t>Chaikoff</a:t>
            </a:r>
            <a:r>
              <a:rPr lang="en-US" b="1" dirty="0" smtClean="0"/>
              <a:t> </a:t>
            </a:r>
            <a:r>
              <a:rPr lang="en-US" b="1" dirty="0" err="1" smtClean="0"/>
              <a:t>etkisinin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fonksiyonu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organifikasyonun</a:t>
            </a:r>
            <a:r>
              <a:rPr lang="en-US" b="1" dirty="0" smtClean="0"/>
              <a:t> </a:t>
            </a:r>
            <a:r>
              <a:rPr lang="en-US" b="1" dirty="0" err="1" smtClean="0"/>
              <a:t>inhibisyonu</a:t>
            </a:r>
            <a:r>
              <a:rPr lang="en-US" b="1" dirty="0" smtClean="0"/>
              <a:t> </a:t>
            </a:r>
            <a:r>
              <a:rPr lang="en-US" b="1" dirty="0" err="1" smtClean="0"/>
              <a:t>gözlenir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dolayısıyla</a:t>
            </a:r>
            <a:r>
              <a:rPr lang="en-US" b="1" dirty="0" smtClean="0"/>
              <a:t> </a:t>
            </a:r>
            <a:r>
              <a:rPr lang="en-US" b="1" dirty="0" err="1" smtClean="0"/>
              <a:t>hormon</a:t>
            </a:r>
            <a:r>
              <a:rPr lang="en-US" b="1" dirty="0" smtClean="0"/>
              <a:t> </a:t>
            </a:r>
            <a:r>
              <a:rPr lang="en-US" b="1" dirty="0" err="1" smtClean="0"/>
              <a:t>biyosentezi</a:t>
            </a:r>
            <a:r>
              <a:rPr lang="en-US" b="1" dirty="0" smtClean="0"/>
              <a:t> </a:t>
            </a:r>
            <a:r>
              <a:rPr lang="en-US" b="1" dirty="0" err="1" smtClean="0"/>
              <a:t>azalır</a:t>
            </a:r>
            <a:r>
              <a:rPr lang="en-US" b="1" dirty="0" smtClean="0"/>
              <a:t> (23).</a:t>
            </a:r>
            <a:r>
              <a:rPr lang="en-US" b="1" dirty="0" err="1" smtClean="0"/>
              <a:t>Sonuç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T3 </a:t>
            </a:r>
            <a:r>
              <a:rPr lang="en-US" b="1" dirty="0" err="1" smtClean="0"/>
              <a:t>ve</a:t>
            </a:r>
            <a:r>
              <a:rPr lang="en-US" b="1" dirty="0" smtClean="0"/>
              <a:t> T4 </a:t>
            </a:r>
            <a:r>
              <a:rPr lang="en-US" b="1" dirty="0" err="1" smtClean="0"/>
              <a:t>üretimi</a:t>
            </a:r>
            <a:r>
              <a:rPr lang="en-US" b="1" dirty="0" smtClean="0"/>
              <a:t> </a:t>
            </a:r>
            <a:r>
              <a:rPr lang="en-US" b="1" dirty="0" err="1" smtClean="0"/>
              <a:t>azalır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yeterince</a:t>
            </a:r>
            <a:r>
              <a:rPr lang="en-US" b="1" dirty="0" smtClean="0"/>
              <a:t> </a:t>
            </a:r>
            <a:r>
              <a:rPr lang="en-US" b="1" dirty="0" err="1" smtClean="0"/>
              <a:t>azaltılırsa</a:t>
            </a:r>
            <a:r>
              <a:rPr lang="en-US" b="1" dirty="0" smtClean="0"/>
              <a:t> serum </a:t>
            </a:r>
            <a:r>
              <a:rPr lang="en-US" b="1" dirty="0" err="1" smtClean="0"/>
              <a:t>TSH'si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sonra</a:t>
            </a:r>
            <a:r>
              <a:rPr lang="en-US" b="1" dirty="0" smtClean="0"/>
              <a:t> </a:t>
            </a:r>
            <a:r>
              <a:rPr lang="en-US" b="1" dirty="0" err="1" smtClean="0"/>
              <a:t>artacaktır.Normal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organifikasyonu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hormon</a:t>
            </a:r>
            <a:r>
              <a:rPr lang="en-US" b="1" dirty="0" smtClean="0"/>
              <a:t> </a:t>
            </a:r>
            <a:r>
              <a:rPr lang="en-US" b="1" dirty="0" err="1" smtClean="0"/>
              <a:t>sentezinin</a:t>
            </a:r>
            <a:r>
              <a:rPr lang="en-US" b="1" dirty="0" smtClean="0"/>
              <a:t> </a:t>
            </a:r>
            <a:r>
              <a:rPr lang="en-US" b="1" dirty="0" err="1" smtClean="0"/>
              <a:t>yeniden</a:t>
            </a:r>
            <a:r>
              <a:rPr lang="en-US" b="1" dirty="0" smtClean="0"/>
              <a:t> </a:t>
            </a:r>
            <a:r>
              <a:rPr lang="en-US" b="1" dirty="0" err="1" smtClean="0"/>
              <a:t>başlaması</a:t>
            </a:r>
            <a:r>
              <a:rPr lang="en-US" b="1" dirty="0" smtClean="0"/>
              <a:t>, "</a:t>
            </a:r>
            <a:r>
              <a:rPr lang="en-US" b="1" dirty="0" err="1" smtClean="0"/>
              <a:t>akut</a:t>
            </a:r>
            <a:r>
              <a:rPr lang="en-US" b="1" dirty="0" smtClean="0"/>
              <a:t> Wolff-</a:t>
            </a:r>
            <a:r>
              <a:rPr lang="en-US" b="1" dirty="0" err="1" smtClean="0"/>
              <a:t>Chaikoff</a:t>
            </a:r>
            <a:r>
              <a:rPr lang="en-US" b="1" dirty="0" smtClean="0"/>
              <a:t> </a:t>
            </a:r>
            <a:r>
              <a:rPr lang="en-US" b="1" dirty="0" err="1" smtClean="0"/>
              <a:t>etkisinden</a:t>
            </a:r>
            <a:r>
              <a:rPr lang="en-US" b="1" dirty="0" smtClean="0"/>
              <a:t> </a:t>
            </a:r>
            <a:r>
              <a:rPr lang="en-US" b="1" dirty="0" err="1" smtClean="0"/>
              <a:t>kaçış</a:t>
            </a:r>
            <a:r>
              <a:rPr lang="en-US" b="1" dirty="0" smtClean="0"/>
              <a:t>"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adlandırılmıştır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sodyum</a:t>
            </a:r>
            <a:r>
              <a:rPr lang="en-US" b="1" dirty="0" smtClean="0"/>
              <a:t>/</a:t>
            </a:r>
            <a:r>
              <a:rPr lang="en-US" b="1" dirty="0" err="1" smtClean="0"/>
              <a:t>iyodür</a:t>
            </a:r>
            <a:r>
              <a:rPr lang="en-US" b="1" dirty="0" smtClean="0"/>
              <a:t> </a:t>
            </a:r>
            <a:r>
              <a:rPr lang="en-US" b="1" dirty="0" err="1" smtClean="0"/>
              <a:t>simporter</a:t>
            </a:r>
            <a:r>
              <a:rPr lang="en-US" b="1" dirty="0" smtClean="0"/>
              <a:t> </a:t>
            </a:r>
            <a:r>
              <a:rPr lang="en-US" b="1" dirty="0" err="1" smtClean="0"/>
              <a:t>fonksiyonunda</a:t>
            </a:r>
            <a:r>
              <a:rPr lang="en-US" b="1" dirty="0" smtClean="0"/>
              <a:t> </a:t>
            </a:r>
            <a:r>
              <a:rPr lang="en-US" b="1" dirty="0" err="1" smtClean="0"/>
              <a:t>azalma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serum TSH, </a:t>
            </a:r>
            <a:r>
              <a:rPr lang="en-US" b="1" dirty="0" err="1" smtClean="0"/>
              <a:t>serbest</a:t>
            </a:r>
            <a:r>
              <a:rPr lang="en-US" b="1" dirty="0" smtClean="0"/>
              <a:t> T3 (FT3) </a:t>
            </a:r>
            <a:r>
              <a:rPr lang="en-US" b="1" dirty="0" err="1" smtClean="0"/>
              <a:t>ve</a:t>
            </a:r>
            <a:r>
              <a:rPr lang="en-US" b="1" dirty="0" smtClean="0"/>
              <a:t> FT4 </a:t>
            </a:r>
            <a:r>
              <a:rPr lang="en-US" b="1" dirty="0" err="1" smtClean="0"/>
              <a:t>seviyelerinin</a:t>
            </a:r>
            <a:r>
              <a:rPr lang="en-US" b="1" dirty="0" smtClean="0"/>
              <a:t> </a:t>
            </a:r>
            <a:r>
              <a:rPr lang="en-US" b="1" dirty="0" err="1" smtClean="0"/>
              <a:t>başlangıç</a:t>
            </a:r>
            <a:r>
              <a:rPr lang="en-US" b="1" dirty="0" smtClean="0"/>
              <a:t> </a:t>
            </a:r>
            <a:r>
              <a:rPr lang="en-US" b="1" dirty="0" err="1" smtClean="0"/>
              <a:t>değerlerine</a:t>
            </a:r>
            <a:r>
              <a:rPr lang="en-US" b="1" dirty="0" smtClean="0"/>
              <a:t> </a:t>
            </a:r>
            <a:r>
              <a:rPr lang="en-US" b="1" dirty="0" err="1" smtClean="0"/>
              <a:t>dönmesi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işaretlenmiştir</a:t>
            </a:r>
            <a:r>
              <a:rPr lang="en-US" b="1" dirty="0" smtClean="0"/>
              <a:t>. (20).</a:t>
            </a:r>
            <a:r>
              <a:rPr lang="en-US" b="1" dirty="0" err="1" smtClean="0"/>
              <a:t>Tiroidin</a:t>
            </a:r>
            <a:r>
              <a:rPr lang="en-US" b="1" dirty="0" smtClean="0"/>
              <a:t> Wolff-</a:t>
            </a:r>
            <a:r>
              <a:rPr lang="en-US" b="1" dirty="0" err="1" smtClean="0"/>
              <a:t>Chaikoff</a:t>
            </a:r>
            <a:r>
              <a:rPr lang="en-US" b="1" dirty="0" smtClean="0"/>
              <a:t> </a:t>
            </a:r>
            <a:r>
              <a:rPr lang="en-US" b="1" dirty="0" err="1" smtClean="0"/>
              <a:t>etkisinden</a:t>
            </a:r>
            <a:r>
              <a:rPr lang="en-US" b="1" dirty="0" smtClean="0"/>
              <a:t> </a:t>
            </a:r>
            <a:r>
              <a:rPr lang="en-US" b="1" dirty="0" err="1" smtClean="0"/>
              <a:t>kurtulamadığı</a:t>
            </a:r>
            <a:r>
              <a:rPr lang="en-US" b="1" dirty="0" smtClean="0"/>
              <a:t> </a:t>
            </a:r>
            <a:r>
              <a:rPr lang="en-US" b="1" dirty="0" err="1" smtClean="0"/>
              <a:t>hastalarda</a:t>
            </a:r>
            <a:r>
              <a:rPr lang="en-US" b="1" dirty="0" smtClean="0"/>
              <a:t> </a:t>
            </a:r>
            <a:r>
              <a:rPr lang="en-US" b="1" dirty="0" err="1" smtClean="0"/>
              <a:t>hipotiroidizm</a:t>
            </a:r>
            <a:r>
              <a:rPr lang="en-US" b="1" dirty="0" smtClean="0"/>
              <a:t> </a:t>
            </a:r>
            <a:r>
              <a:rPr lang="en-US" b="1" dirty="0" err="1" smtClean="0"/>
              <a:t>devam</a:t>
            </a:r>
            <a:r>
              <a:rPr lang="en-US" b="1" dirty="0" smtClean="0"/>
              <a:t> </a:t>
            </a:r>
            <a:r>
              <a:rPr lang="en-US" b="1" dirty="0" err="1" smtClean="0"/>
              <a:t>edecektir</a:t>
            </a:r>
            <a:r>
              <a:rPr lang="en-US" b="1" dirty="0" smtClean="0"/>
              <a:t>.</a:t>
            </a:r>
          </a:p>
          <a:p>
            <a:r>
              <a:rPr lang="en-US" dirty="0" smtClean="0"/>
              <a:t>1. Physiologic thyroidal iodine </a:t>
            </a:r>
            <a:r>
              <a:rPr lang="en-US" dirty="0" err="1" smtClean="0"/>
              <a:t>organification</a:t>
            </a:r>
            <a:r>
              <a:rPr lang="en-US" dirty="0" smtClean="0"/>
              <a:t> does not</a:t>
            </a:r>
          </a:p>
          <a:p>
            <a:r>
              <a:rPr lang="en-US" dirty="0" smtClean="0"/>
              <a:t>proceed in the presence of iodine overload. Instead,</a:t>
            </a:r>
          </a:p>
          <a:p>
            <a:r>
              <a:rPr lang="en-US" dirty="0" smtClean="0"/>
              <a:t>as a function of the Wolff-</a:t>
            </a:r>
            <a:r>
              <a:rPr lang="en-US" dirty="0" err="1" smtClean="0"/>
              <a:t>Chaikoff</a:t>
            </a:r>
            <a:r>
              <a:rPr lang="en-US" dirty="0" smtClean="0"/>
              <a:t> effect, inhibition</a:t>
            </a:r>
          </a:p>
          <a:p>
            <a:r>
              <a:rPr lang="en-US" dirty="0" smtClean="0"/>
              <a:t>of </a:t>
            </a:r>
            <a:r>
              <a:rPr lang="en-US" dirty="0" err="1" smtClean="0"/>
              <a:t>organification</a:t>
            </a:r>
            <a:r>
              <a:rPr lang="en-US" dirty="0" smtClean="0"/>
              <a:t> is observed and thereby diminishing</a:t>
            </a:r>
          </a:p>
          <a:p>
            <a:r>
              <a:rPr lang="en-US" dirty="0" smtClean="0"/>
              <a:t>hormone biosynthesis (23). As a result, T3 and T4</a:t>
            </a:r>
          </a:p>
          <a:p>
            <a:r>
              <a:rPr lang="en-US" dirty="0" smtClean="0"/>
              <a:t>production decreases, and if sufficiently reduced, serum</a:t>
            </a:r>
          </a:p>
          <a:p>
            <a:r>
              <a:rPr lang="en-US" dirty="0" smtClean="0"/>
              <a:t>TSH will subsequently increase. The resumption of</a:t>
            </a:r>
          </a:p>
          <a:p>
            <a:r>
              <a:rPr lang="en-US" dirty="0" smtClean="0"/>
              <a:t>normal iodine </a:t>
            </a:r>
            <a:r>
              <a:rPr lang="en-US" dirty="0" err="1" smtClean="0"/>
              <a:t>organification</a:t>
            </a:r>
            <a:r>
              <a:rPr lang="en-US" dirty="0" smtClean="0"/>
              <a:t> and hormone synthesis</a:t>
            </a:r>
          </a:p>
          <a:p>
            <a:r>
              <a:rPr lang="en-US" dirty="0" smtClean="0"/>
              <a:t>has been termed “escape from the acute Wolff-</a:t>
            </a:r>
          </a:p>
          <a:p>
            <a:r>
              <a:rPr lang="en-US" dirty="0" err="1" smtClean="0"/>
              <a:t>Chaikoff</a:t>
            </a:r>
            <a:r>
              <a:rPr lang="en-US" dirty="0" smtClean="0"/>
              <a:t> effect” and is marked by decreased sodium/</a:t>
            </a:r>
          </a:p>
          <a:p>
            <a:r>
              <a:rPr lang="en-US" dirty="0" smtClean="0"/>
              <a:t>iodide symporter function and return of serum TSH,</a:t>
            </a:r>
          </a:p>
          <a:p>
            <a:r>
              <a:rPr lang="en-US" dirty="0" smtClean="0"/>
              <a:t>free T3 (FT3), and FT4 levels to baseline values (20).</a:t>
            </a:r>
          </a:p>
          <a:p>
            <a:r>
              <a:rPr lang="en-US" dirty="0" smtClean="0"/>
              <a:t>Hypothyroidism will persist in those patients in whom</a:t>
            </a:r>
          </a:p>
          <a:p>
            <a:r>
              <a:rPr lang="en-US" dirty="0" smtClean="0"/>
              <a:t>the thyroid fails to escape from the Wolff-</a:t>
            </a:r>
            <a:r>
              <a:rPr lang="en-US" dirty="0" err="1" smtClean="0"/>
              <a:t>Chaikoff</a:t>
            </a:r>
            <a:endParaRPr lang="en-US" dirty="0" smtClean="0"/>
          </a:p>
          <a:p>
            <a:r>
              <a:rPr lang="en-US" dirty="0" smtClean="0"/>
              <a:t>effect.</a:t>
            </a:r>
          </a:p>
          <a:p>
            <a:r>
              <a:rPr lang="en-US" dirty="0" smtClean="0"/>
              <a:t>2. Presentation of an iodine overload to the thyroid gland</a:t>
            </a:r>
          </a:p>
          <a:p>
            <a:r>
              <a:rPr lang="en-US" dirty="0" smtClean="0"/>
              <a:t>can result in the so-called “</a:t>
            </a:r>
            <a:r>
              <a:rPr lang="en-US" dirty="0" err="1" smtClean="0"/>
              <a:t>Jod-Basedow</a:t>
            </a:r>
            <a:r>
              <a:rPr lang="en-US" dirty="0" smtClean="0"/>
              <a:t> phenomenon”</a:t>
            </a:r>
          </a:p>
          <a:p>
            <a:r>
              <a:rPr lang="en-US" dirty="0" smtClean="0"/>
              <a:t>or iodine-induced thyrotoxicosis. Generally, it occurs in</a:t>
            </a:r>
          </a:p>
          <a:p>
            <a:r>
              <a:rPr lang="en-US" dirty="0" smtClean="0"/>
              <a:t>subjects with underlying predisposition to autonomous</a:t>
            </a:r>
          </a:p>
          <a:p>
            <a:r>
              <a:rPr lang="en-US" dirty="0" smtClean="0"/>
              <a:t>thyroid function, and particularly those who reside in</a:t>
            </a:r>
          </a:p>
          <a:p>
            <a:r>
              <a:rPr lang="en-US" dirty="0" smtClean="0"/>
              <a:t>iodine-deficient areas (20). In this circumstance, the</a:t>
            </a:r>
          </a:p>
          <a:p>
            <a:r>
              <a:rPr lang="en-US" dirty="0" smtClean="0"/>
              <a:t>surfeit of iodine substrate is responsible for uncontrolled</a:t>
            </a:r>
          </a:p>
          <a:p>
            <a:r>
              <a:rPr lang="en-US" dirty="0" smtClean="0"/>
              <a:t>overproduction of the thyroid hormones (20).</a:t>
            </a:r>
          </a:p>
          <a:p>
            <a:r>
              <a:rPr lang="en-US" dirty="0" smtClean="0"/>
              <a:t>3. Several studies indicate that exposure to excess iodine</a:t>
            </a:r>
          </a:p>
          <a:p>
            <a:r>
              <a:rPr lang="en-US" dirty="0" smtClean="0"/>
              <a:t>can inhibit pituitary D2 activity, causing a decrease</a:t>
            </a:r>
          </a:p>
          <a:p>
            <a:r>
              <a:rPr lang="en-US" dirty="0" smtClean="0"/>
              <a:t>in negative feedback of the hypothalamic-</a:t>
            </a:r>
            <a:r>
              <a:rPr lang="en-US" dirty="0" err="1" smtClean="0"/>
              <a:t>pituitarythyroid</a:t>
            </a:r>
            <a:endParaRPr lang="en-US" dirty="0" smtClean="0"/>
          </a:p>
          <a:p>
            <a:r>
              <a:rPr lang="en-US" dirty="0" smtClean="0"/>
              <a:t>axis and inducing an elevation of serum TSH</a:t>
            </a:r>
          </a:p>
          <a:p>
            <a:r>
              <a:rPr lang="en-US" dirty="0" smtClean="0"/>
              <a:t>levels. However, the mechanism has not been fully</a:t>
            </a:r>
          </a:p>
          <a:p>
            <a:r>
              <a:rPr lang="en-US" dirty="0" smtClean="0"/>
              <a:t>elucidated and the increase in TSH conceivably may</a:t>
            </a:r>
          </a:p>
          <a:p>
            <a:r>
              <a:rPr lang="en-US" dirty="0" smtClean="0"/>
              <a:t>come as a response to thyroid hormone reduction (T4,</a:t>
            </a:r>
          </a:p>
          <a:p>
            <a:r>
              <a:rPr lang="en-US" dirty="0" smtClean="0"/>
              <a:t>T3) resulting from the Wolff-</a:t>
            </a:r>
            <a:r>
              <a:rPr lang="en-US" dirty="0" err="1" smtClean="0"/>
              <a:t>Chaikoff</a:t>
            </a:r>
            <a:r>
              <a:rPr lang="en-US" dirty="0" smtClean="0"/>
              <a:t> effect (24, 25).</a:t>
            </a:r>
          </a:p>
          <a:p>
            <a:r>
              <a:rPr lang="en-US" dirty="0" smtClean="0"/>
              <a:t>Mechanism not related to iodine. Amiodarone can also</a:t>
            </a:r>
          </a:p>
          <a:p>
            <a:r>
              <a:rPr lang="en-US" dirty="0" smtClean="0"/>
              <a:t>cause direct toxicity to the thyroid gland. Amiodarone</a:t>
            </a:r>
          </a:p>
          <a:p>
            <a:r>
              <a:rPr lang="en-US" dirty="0" smtClean="0"/>
              <a:t>inhibits deiodinases thereby decreasing conversion of T4</a:t>
            </a:r>
          </a:p>
          <a:p>
            <a:r>
              <a:rPr lang="en-US" dirty="0" smtClean="0"/>
              <a:t>to T3 and rT3 to T2 (18, 26, 27). As a result, there will</a:t>
            </a:r>
          </a:p>
          <a:p>
            <a:r>
              <a:rPr lang="en-US" dirty="0" smtClean="0"/>
              <a:t>be a reduction in serum T3 level and an increase in rT3.</a:t>
            </a:r>
          </a:p>
          <a:p>
            <a:r>
              <a:rPr lang="en-US" dirty="0" smtClean="0"/>
              <a:t>Furthermore, either amiodarone itself or its metabolite,</a:t>
            </a:r>
          </a:p>
          <a:p>
            <a:r>
              <a:rPr lang="en-US" dirty="0" err="1" smtClean="0"/>
              <a:t>desethylamiodarone</a:t>
            </a:r>
            <a:r>
              <a:rPr lang="en-US" dirty="0" smtClean="0"/>
              <a:t>, can inhibit T3 binding to its nuclear</a:t>
            </a:r>
          </a:p>
          <a:p>
            <a:r>
              <a:rPr lang="en-US" dirty="0" smtClean="0"/>
              <a:t>receptor, thus reducing the expression of thyroid </a:t>
            </a:r>
            <a:r>
              <a:rPr lang="en-US" dirty="0" err="1" smtClean="0"/>
              <a:t>hormonerelated</a:t>
            </a:r>
            <a:endParaRPr lang="en-US" dirty="0" smtClean="0"/>
          </a:p>
          <a:p>
            <a:r>
              <a:rPr lang="en-US" dirty="0" smtClean="0"/>
              <a:t>genes and hormone action (Fig. 1). Finally,</a:t>
            </a:r>
          </a:p>
          <a:p>
            <a:r>
              <a:rPr lang="en-US" dirty="0" smtClean="0"/>
              <a:t>amiodarone or </a:t>
            </a:r>
            <a:r>
              <a:rPr lang="en-US" dirty="0" err="1" smtClean="0"/>
              <a:t>desethylamiodarone</a:t>
            </a:r>
            <a:r>
              <a:rPr lang="en-US" dirty="0" smtClean="0"/>
              <a:t> may have a direct</a:t>
            </a:r>
          </a:p>
          <a:p>
            <a:r>
              <a:rPr lang="en-US" dirty="0" smtClean="0"/>
              <a:t>cytotoxic effect and thereby mediate apoptosis in thyroid</a:t>
            </a:r>
          </a:p>
          <a:p>
            <a:r>
              <a:rPr lang="en-US" dirty="0" smtClean="0"/>
              <a:t>cells resulting in gland alterations histologically consistent</a:t>
            </a:r>
          </a:p>
          <a:p>
            <a:r>
              <a:rPr lang="en-US" dirty="0" smtClean="0"/>
              <a:t>with a destructive thyroiditis (28–30).</a:t>
            </a:r>
          </a:p>
          <a:p>
            <a:r>
              <a:rPr lang="en-US" dirty="0" smtClean="0"/>
              <a:t>Thus, changes in thyroid hormone levels resulting from</a:t>
            </a:r>
          </a:p>
          <a:p>
            <a:r>
              <a:rPr lang="en-US" dirty="0" smtClean="0"/>
              <a:t>amiodarone therapy can come as the result of a direct effect</a:t>
            </a:r>
          </a:p>
          <a:p>
            <a:r>
              <a:rPr lang="en-US" dirty="0" smtClean="0"/>
              <a:t>of amiodarone on the thyroid gland and/or the inhibitory</a:t>
            </a:r>
          </a:p>
          <a:p>
            <a:r>
              <a:rPr lang="en-US" dirty="0" smtClean="0"/>
              <a:t>effect of amiodarone on deiodinases (Fig. 1).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42096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Panel A </a:t>
            </a:r>
            <a:r>
              <a:rPr lang="tr-TR" dirty="0" err="1" smtClean="0"/>
              <a:t>shows</a:t>
            </a:r>
            <a:r>
              <a:rPr lang="tr-TR" dirty="0" smtClean="0"/>
              <a:t> a </a:t>
            </a:r>
            <a:r>
              <a:rPr lang="tr-TR" dirty="0" err="1" smtClean="0"/>
              <a:t>propsed</a:t>
            </a:r>
            <a:r>
              <a:rPr lang="tr-TR" dirty="0" smtClean="0"/>
              <a:t> </a:t>
            </a:r>
            <a:r>
              <a:rPr lang="tr-TR" dirty="0" err="1" smtClean="0"/>
              <a:t>mechanism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acute</a:t>
            </a:r>
            <a:r>
              <a:rPr lang="tr-TR" dirty="0" smtClean="0"/>
              <a:t> </a:t>
            </a:r>
            <a:r>
              <a:rPr lang="tr-TR" dirty="0" err="1" smtClean="0"/>
              <a:t>Wolff-Chaikoff</a:t>
            </a:r>
            <a:r>
              <a:rPr lang="tr-TR" dirty="0" smtClean="0"/>
              <a:t> </a:t>
            </a:r>
            <a:r>
              <a:rPr lang="tr-TR" dirty="0" err="1" smtClean="0"/>
              <a:t>effect</a:t>
            </a:r>
            <a:r>
              <a:rPr lang="tr-TR" dirty="0" smtClean="0"/>
              <a:t>. </a:t>
            </a:r>
            <a:r>
              <a:rPr lang="tr-TR" dirty="0" err="1" smtClean="0"/>
              <a:t>During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first</a:t>
            </a:r>
            <a:r>
              <a:rPr lang="tr-TR" dirty="0" smtClean="0"/>
              <a:t> </a:t>
            </a:r>
            <a:r>
              <a:rPr lang="tr-TR" dirty="0" err="1" smtClean="0"/>
              <a:t>day</a:t>
            </a:r>
            <a:r>
              <a:rPr lang="tr-TR" dirty="0" smtClean="0"/>
              <a:t> of </a:t>
            </a:r>
            <a:r>
              <a:rPr lang="tr-TR" dirty="0" err="1" smtClean="0"/>
              <a:t>iodine</a:t>
            </a:r>
            <a:r>
              <a:rPr lang="tr-TR" dirty="0" smtClean="0"/>
              <a:t> </a:t>
            </a:r>
            <a:r>
              <a:rPr lang="tr-TR" dirty="0" err="1" smtClean="0"/>
              <a:t>exposure</a:t>
            </a:r>
            <a:r>
              <a:rPr lang="tr-TR" dirty="0" smtClean="0"/>
              <a:t>,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sodium-iodide</a:t>
            </a:r>
            <a:r>
              <a:rPr lang="tr-TR" dirty="0" smtClean="0"/>
              <a:t> </a:t>
            </a:r>
            <a:r>
              <a:rPr lang="tr-TR" dirty="0" err="1" smtClean="0"/>
              <a:t>symporter</a:t>
            </a:r>
            <a:r>
              <a:rPr lang="tr-TR" dirty="0" smtClean="0"/>
              <a:t> </a:t>
            </a:r>
            <a:r>
              <a:rPr lang="tr-TR" dirty="0" err="1" smtClean="0"/>
              <a:t>transports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excess</a:t>
            </a:r>
            <a:r>
              <a:rPr lang="tr-TR" dirty="0" smtClean="0"/>
              <a:t> </a:t>
            </a:r>
            <a:r>
              <a:rPr lang="tr-TR" dirty="0" err="1" smtClean="0"/>
              <a:t>iodine</a:t>
            </a:r>
            <a:r>
              <a:rPr lang="tr-TR" dirty="0" smtClean="0"/>
              <a:t> </a:t>
            </a:r>
            <a:r>
              <a:rPr lang="tr-TR" dirty="0" err="1" smtClean="0"/>
              <a:t>into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thyroid</a:t>
            </a:r>
            <a:r>
              <a:rPr lang="tr-TR" dirty="0" smtClean="0"/>
              <a:t>, </a:t>
            </a:r>
            <a:r>
              <a:rPr lang="tr-TR" dirty="0" err="1" smtClean="0"/>
              <a:t>resulting</a:t>
            </a:r>
            <a:r>
              <a:rPr lang="tr-TR" dirty="0" smtClean="0"/>
              <a:t> in </a:t>
            </a:r>
            <a:r>
              <a:rPr lang="tr-TR" dirty="0" err="1" smtClean="0"/>
              <a:t>transient</a:t>
            </a:r>
            <a:r>
              <a:rPr lang="tr-TR" dirty="0" smtClean="0"/>
              <a:t> </a:t>
            </a:r>
            <a:r>
              <a:rPr lang="tr-TR" dirty="0" err="1" smtClean="0"/>
              <a:t>inhibition</a:t>
            </a:r>
            <a:r>
              <a:rPr lang="tr-TR" dirty="0" smtClean="0"/>
              <a:t> of </a:t>
            </a:r>
            <a:r>
              <a:rPr lang="tr-TR" b="1" dirty="0" err="1" smtClean="0"/>
              <a:t>thyroid</a:t>
            </a:r>
            <a:r>
              <a:rPr lang="tr-TR" b="1" dirty="0" smtClean="0"/>
              <a:t> </a:t>
            </a:r>
            <a:r>
              <a:rPr lang="tr-TR" b="1" dirty="0" err="1" smtClean="0"/>
              <a:t>peroxidase</a:t>
            </a:r>
            <a:r>
              <a:rPr lang="tr-TR" b="1" dirty="0" smtClean="0"/>
              <a:t> (TPO) </a:t>
            </a:r>
            <a:r>
              <a:rPr lang="tr-TR" b="1" dirty="0" err="1" smtClean="0"/>
              <a:t>and</a:t>
            </a:r>
            <a:r>
              <a:rPr lang="tr-TR" b="1" dirty="0" smtClean="0"/>
              <a:t> a </a:t>
            </a:r>
            <a:r>
              <a:rPr lang="tr-TR" b="1" dirty="0" err="1" smtClean="0"/>
              <a:t>decrease</a:t>
            </a:r>
            <a:r>
              <a:rPr lang="tr-TR" b="1" dirty="0" smtClean="0"/>
              <a:t> in </a:t>
            </a:r>
            <a:r>
              <a:rPr lang="tr-TR" b="1" dirty="0" err="1" smtClean="0"/>
              <a:t>thyroid</a:t>
            </a:r>
            <a:r>
              <a:rPr lang="tr-TR" b="1" dirty="0" smtClean="0"/>
              <a:t> </a:t>
            </a:r>
            <a:r>
              <a:rPr lang="tr-TR" b="1" dirty="0" err="1" smtClean="0"/>
              <a:t>hormone</a:t>
            </a:r>
            <a:r>
              <a:rPr lang="tr-TR" b="1" dirty="0" smtClean="0"/>
              <a:t> </a:t>
            </a:r>
            <a:r>
              <a:rPr lang="tr-TR" b="1" dirty="0" err="1" smtClean="0"/>
              <a:t>synthesis</a:t>
            </a:r>
            <a:r>
              <a:rPr lang="tr-TR" dirty="0" smtClean="0"/>
              <a:t>. Panel B </a:t>
            </a:r>
            <a:r>
              <a:rPr lang="tr-TR" dirty="0" err="1" smtClean="0"/>
              <a:t>shows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mechanism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turns</a:t>
            </a:r>
            <a:r>
              <a:rPr lang="tr-TR" dirty="0" smtClean="0"/>
              <a:t> </a:t>
            </a:r>
            <a:r>
              <a:rPr lang="tr-TR" dirty="0" err="1" smtClean="0"/>
              <a:t>off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acute</a:t>
            </a:r>
            <a:r>
              <a:rPr lang="tr-TR" dirty="0" smtClean="0"/>
              <a:t> </a:t>
            </a:r>
            <a:r>
              <a:rPr lang="tr-TR" dirty="0" err="1" smtClean="0"/>
              <a:t>Wolff-Chaikoff</a:t>
            </a:r>
            <a:r>
              <a:rPr lang="tr-TR" dirty="0" smtClean="0"/>
              <a:t> </a:t>
            </a:r>
            <a:r>
              <a:rPr lang="tr-TR" dirty="0" err="1" smtClean="0"/>
              <a:t>effect</a:t>
            </a:r>
            <a:r>
              <a:rPr lang="tr-TR" dirty="0" smtClean="0"/>
              <a:t>: a </a:t>
            </a:r>
            <a:r>
              <a:rPr lang="tr-TR" dirty="0" err="1" smtClean="0"/>
              <a:t>dramatic</a:t>
            </a:r>
            <a:r>
              <a:rPr lang="tr-TR" dirty="0" smtClean="0"/>
              <a:t> </a:t>
            </a:r>
            <a:r>
              <a:rPr lang="tr-TR" dirty="0" err="1" smtClean="0"/>
              <a:t>decrease</a:t>
            </a:r>
            <a:r>
              <a:rPr lang="tr-TR" dirty="0" smtClean="0"/>
              <a:t> in </a:t>
            </a:r>
            <a:r>
              <a:rPr lang="tr-TR" dirty="0" err="1" smtClean="0"/>
              <a:t>sodium-iodide</a:t>
            </a:r>
            <a:r>
              <a:rPr lang="tr-TR" dirty="0" smtClean="0"/>
              <a:t> </a:t>
            </a:r>
            <a:r>
              <a:rPr lang="tr-TR" dirty="0" err="1" smtClean="0"/>
              <a:t>symporter</a:t>
            </a:r>
            <a:r>
              <a:rPr lang="tr-TR" dirty="0" smtClean="0"/>
              <a:t> </a:t>
            </a:r>
            <a:r>
              <a:rPr lang="tr-TR" dirty="0" err="1" smtClean="0"/>
              <a:t>expression</a:t>
            </a:r>
            <a:r>
              <a:rPr lang="tr-TR" dirty="0" smtClean="0"/>
              <a:t> </a:t>
            </a:r>
            <a:r>
              <a:rPr lang="tr-TR" dirty="0" err="1" smtClean="0"/>
              <a:t>results</a:t>
            </a:r>
            <a:r>
              <a:rPr lang="tr-TR" dirty="0" smtClean="0"/>
              <a:t> in </a:t>
            </a:r>
            <a:r>
              <a:rPr lang="tr-TR" dirty="0" err="1" smtClean="0"/>
              <a:t>decreased</a:t>
            </a:r>
            <a:r>
              <a:rPr lang="tr-TR" dirty="0" smtClean="0"/>
              <a:t> </a:t>
            </a:r>
            <a:r>
              <a:rPr lang="tr-TR" dirty="0" err="1" smtClean="0"/>
              <a:t>iodine</a:t>
            </a:r>
            <a:r>
              <a:rPr lang="tr-TR" dirty="0" smtClean="0"/>
              <a:t> transport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subsequent</a:t>
            </a:r>
            <a:r>
              <a:rPr lang="tr-TR" dirty="0" smtClean="0"/>
              <a:t> </a:t>
            </a:r>
            <a:r>
              <a:rPr lang="tr-TR" dirty="0" err="1" smtClean="0"/>
              <a:t>resumption</a:t>
            </a:r>
            <a:r>
              <a:rPr lang="tr-TR" dirty="0" smtClean="0"/>
              <a:t> of </a:t>
            </a:r>
            <a:r>
              <a:rPr lang="tr-TR" dirty="0" err="1" smtClean="0"/>
              <a:t>thyroid</a:t>
            </a:r>
            <a:r>
              <a:rPr lang="tr-TR" dirty="0" smtClean="0"/>
              <a:t> </a:t>
            </a:r>
            <a:r>
              <a:rPr lang="tr-TR" dirty="0" err="1" smtClean="0"/>
              <a:t>hormone</a:t>
            </a:r>
            <a:r>
              <a:rPr lang="tr-TR" dirty="0" smtClean="0"/>
              <a:t> </a:t>
            </a:r>
            <a:r>
              <a:rPr lang="tr-TR" dirty="0" err="1" smtClean="0"/>
              <a:t>synthesis</a:t>
            </a:r>
            <a:r>
              <a:rPr lang="tr-TR" dirty="0" smtClean="0"/>
              <a:t>. DIT </a:t>
            </a:r>
            <a:r>
              <a:rPr lang="tr-TR" dirty="0" err="1" smtClean="0"/>
              <a:t>denotes</a:t>
            </a:r>
            <a:r>
              <a:rPr lang="tr-TR" dirty="0" smtClean="0"/>
              <a:t> </a:t>
            </a:r>
            <a:r>
              <a:rPr lang="tr-TR" dirty="0" err="1" smtClean="0"/>
              <a:t>diiodotyrosine</a:t>
            </a:r>
            <a:r>
              <a:rPr lang="tr-TR" dirty="0" smtClean="0"/>
              <a:t>, I </a:t>
            </a:r>
            <a:r>
              <a:rPr lang="tr-TR" dirty="0" err="1" smtClean="0"/>
              <a:t>iodide</a:t>
            </a:r>
            <a:r>
              <a:rPr lang="tr-TR" dirty="0" smtClean="0"/>
              <a:t>, MIT</a:t>
            </a:r>
          </a:p>
          <a:p>
            <a:r>
              <a:rPr lang="tr-TR" dirty="0" err="1" smtClean="0"/>
              <a:t>monolodotyrosline</a:t>
            </a:r>
            <a:r>
              <a:rPr lang="tr-TR" dirty="0" smtClean="0"/>
              <a:t>, T3 </a:t>
            </a:r>
            <a:r>
              <a:rPr lang="tr-TR" dirty="0" err="1" smtClean="0"/>
              <a:t>triiodothyronine</a:t>
            </a:r>
            <a:r>
              <a:rPr lang="tr-TR" dirty="0" smtClean="0"/>
              <a:t>, </a:t>
            </a:r>
            <a:r>
              <a:rPr lang="tr-TR" dirty="0" err="1" smtClean="0"/>
              <a:t>and</a:t>
            </a:r>
            <a:r>
              <a:rPr lang="tr-TR" dirty="0" smtClean="0"/>
              <a:t> T4 </a:t>
            </a:r>
            <a:r>
              <a:rPr lang="tr-TR" dirty="0" err="1" smtClean="0"/>
              <a:t>thyroxine.Reprinted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P. </a:t>
            </a:r>
            <a:r>
              <a:rPr lang="tr-TR" dirty="0" err="1" smtClean="0"/>
              <a:t>Pramyothin</a:t>
            </a:r>
            <a:r>
              <a:rPr lang="tr-TR" dirty="0" smtClean="0"/>
              <a:t> et al: </a:t>
            </a:r>
            <a:r>
              <a:rPr lang="tr-TR" dirty="0" err="1" smtClean="0"/>
              <a:t>Clinical</a:t>
            </a:r>
            <a:r>
              <a:rPr lang="tr-TR" dirty="0" smtClean="0"/>
              <a:t> problem-</a:t>
            </a:r>
            <a:r>
              <a:rPr lang="tr-TR" dirty="0" err="1" smtClean="0"/>
              <a:t>solving</a:t>
            </a:r>
            <a:r>
              <a:rPr lang="tr-TR" dirty="0" smtClean="0"/>
              <a:t>. A </a:t>
            </a:r>
            <a:r>
              <a:rPr lang="tr-TR" dirty="0" err="1" smtClean="0"/>
              <a:t>hidden</a:t>
            </a:r>
            <a:r>
              <a:rPr lang="tr-TR" dirty="0" smtClean="0"/>
              <a:t> </a:t>
            </a:r>
            <a:r>
              <a:rPr lang="tr-TR" dirty="0" err="1" smtClean="0"/>
              <a:t>solution</a:t>
            </a:r>
            <a:r>
              <a:rPr lang="tr-TR" dirty="0" smtClean="0"/>
              <a:t>. N </a:t>
            </a:r>
            <a:r>
              <a:rPr lang="tr-TR" dirty="0" err="1" smtClean="0"/>
              <a:t>Engl</a:t>
            </a:r>
            <a:r>
              <a:rPr lang="tr-TR" dirty="0" smtClean="0"/>
              <a:t> J </a:t>
            </a:r>
            <a:r>
              <a:rPr lang="tr-TR" dirty="0" err="1" smtClean="0"/>
              <a:t>Med</a:t>
            </a:r>
            <a:r>
              <a:rPr lang="tr-TR" dirty="0" smtClean="0"/>
              <a:t>. 2011;365:2123–2127 (26),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permission</a:t>
            </a:r>
            <a:r>
              <a:rPr lang="tr-TR" dirty="0" smtClean="0"/>
              <a:t>. © Massachusetts </a:t>
            </a:r>
            <a:r>
              <a:rPr lang="tr-TR" dirty="0" err="1" smtClean="0"/>
              <a:t>Medical</a:t>
            </a:r>
            <a:r>
              <a:rPr lang="tr-TR" dirty="0" smtClean="0"/>
              <a:t> </a:t>
            </a:r>
            <a:r>
              <a:rPr lang="tr-TR" dirty="0" err="1" smtClean="0"/>
              <a:t>Society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96168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Mechanisms of amiodarone-induced thyroid</a:t>
            </a:r>
          </a:p>
          <a:p>
            <a:r>
              <a:rPr lang="en-US" b="1" dirty="0" smtClean="0"/>
              <a:t>Disorder</a:t>
            </a:r>
            <a:endParaRPr lang="tr-TR" b="1" dirty="0" smtClean="0"/>
          </a:p>
          <a:p>
            <a:r>
              <a:rPr lang="en-US" b="1" dirty="0" err="1" smtClean="0"/>
              <a:t>Amiodaronun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fonksiyonu</a:t>
            </a:r>
            <a:r>
              <a:rPr lang="en-US" b="1" dirty="0" smtClean="0"/>
              <a:t> </a:t>
            </a:r>
            <a:r>
              <a:rPr lang="en-US" b="1" dirty="0" err="1" smtClean="0"/>
              <a:t>üzerindeki</a:t>
            </a:r>
            <a:r>
              <a:rPr lang="en-US" b="1" dirty="0" smtClean="0"/>
              <a:t> </a:t>
            </a:r>
            <a:r>
              <a:rPr lang="en-US" b="1" dirty="0" err="1" smtClean="0"/>
              <a:t>etkisi</a:t>
            </a:r>
            <a:r>
              <a:rPr lang="en-US" b="1" dirty="0" smtClean="0"/>
              <a:t>,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açısından</a:t>
            </a:r>
            <a:r>
              <a:rPr lang="en-US" b="1" dirty="0" smtClean="0"/>
              <a:t> </a:t>
            </a:r>
            <a:r>
              <a:rPr lang="en-US" b="1" dirty="0" err="1" smtClean="0"/>
              <a:t>zengin</a:t>
            </a:r>
            <a:r>
              <a:rPr lang="en-US" b="1" dirty="0" smtClean="0"/>
              <a:t> </a:t>
            </a:r>
            <a:r>
              <a:rPr lang="en-US" b="1" dirty="0" err="1" smtClean="0"/>
              <a:t>içeriğinin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sonucu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iyotla</a:t>
            </a:r>
            <a:r>
              <a:rPr lang="en-US" b="1" dirty="0" smtClean="0"/>
              <a:t> </a:t>
            </a:r>
            <a:r>
              <a:rPr lang="en-US" b="1" dirty="0" err="1" smtClean="0"/>
              <a:t>ilişkili</a:t>
            </a:r>
            <a:r>
              <a:rPr lang="en-US" b="1" dirty="0" smtClean="0"/>
              <a:t> </a:t>
            </a:r>
            <a:r>
              <a:rPr lang="en-US" b="1" dirty="0" err="1" smtClean="0"/>
              <a:t>olmayan</a:t>
            </a:r>
            <a:r>
              <a:rPr lang="en-US" b="1" dirty="0" smtClean="0"/>
              <a:t> </a:t>
            </a:r>
            <a:r>
              <a:rPr lang="en-US" b="1" dirty="0" err="1" smtClean="0"/>
              <a:t>mekanizmalar</a:t>
            </a:r>
            <a:r>
              <a:rPr lang="en-US" b="1" dirty="0" smtClean="0"/>
              <a:t> </a:t>
            </a:r>
            <a:r>
              <a:rPr lang="en-US" b="1" dirty="0" err="1" smtClean="0"/>
              <a:t>yoluyla</a:t>
            </a:r>
            <a:r>
              <a:rPr lang="en-US" b="1" dirty="0" smtClean="0"/>
              <a:t> </a:t>
            </a:r>
            <a:r>
              <a:rPr lang="en-US" b="1" dirty="0" err="1" smtClean="0"/>
              <a:t>ortaya</a:t>
            </a:r>
            <a:r>
              <a:rPr lang="en-US" b="1" dirty="0" smtClean="0"/>
              <a:t> </a:t>
            </a:r>
            <a:r>
              <a:rPr lang="en-US" b="1" dirty="0" err="1" smtClean="0"/>
              <a:t>çıkabilir</a:t>
            </a:r>
            <a:r>
              <a:rPr lang="en-US" b="1" dirty="0" smtClean="0"/>
              <a:t> (20, 21), </a:t>
            </a:r>
            <a:r>
              <a:rPr lang="en-US" b="1" dirty="0" err="1" smtClean="0"/>
              <a:t>ancak</a:t>
            </a:r>
            <a:r>
              <a:rPr lang="en-US" b="1" dirty="0" smtClean="0"/>
              <a:t> her </a:t>
            </a:r>
            <a:r>
              <a:rPr lang="en-US" b="1" dirty="0" err="1" smtClean="0"/>
              <a:t>iki</a:t>
            </a:r>
            <a:r>
              <a:rPr lang="en-US" b="1" dirty="0" smtClean="0"/>
              <a:t> </a:t>
            </a:r>
            <a:r>
              <a:rPr lang="en-US" b="1" dirty="0" err="1" smtClean="0"/>
              <a:t>sunum</a:t>
            </a:r>
            <a:r>
              <a:rPr lang="en-US" b="1" dirty="0" smtClean="0"/>
              <a:t> da </a:t>
            </a:r>
            <a:r>
              <a:rPr lang="en-US" b="1" dirty="0" err="1" smtClean="0"/>
              <a:t>günlük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kümülatif</a:t>
            </a:r>
            <a:r>
              <a:rPr lang="en-US" b="1" dirty="0" smtClean="0"/>
              <a:t> </a:t>
            </a:r>
            <a:r>
              <a:rPr lang="en-US" b="1" dirty="0" err="1" smtClean="0"/>
              <a:t>dozla</a:t>
            </a:r>
            <a:r>
              <a:rPr lang="en-US" b="1" dirty="0" smtClean="0"/>
              <a:t> </a:t>
            </a:r>
            <a:r>
              <a:rPr lang="en-US" b="1" dirty="0" err="1" smtClean="0"/>
              <a:t>ilişkili</a:t>
            </a:r>
            <a:r>
              <a:rPr lang="en-US" b="1" dirty="0" smtClean="0"/>
              <a:t> </a:t>
            </a:r>
            <a:r>
              <a:rPr lang="en-US" b="1" dirty="0" err="1" smtClean="0"/>
              <a:t>görünmemektedir</a:t>
            </a:r>
            <a:r>
              <a:rPr lang="en-US" b="1" dirty="0" smtClean="0"/>
              <a:t> (12, 13, 18).</a:t>
            </a:r>
            <a:r>
              <a:rPr lang="en-US" b="1" dirty="0" err="1" smtClean="0"/>
              <a:t>İyotla</a:t>
            </a:r>
            <a:r>
              <a:rPr lang="en-US" b="1" dirty="0" smtClean="0"/>
              <a:t> </a:t>
            </a:r>
            <a:r>
              <a:rPr lang="en-US" b="1" dirty="0" err="1" smtClean="0"/>
              <a:t>ilgili</a:t>
            </a:r>
            <a:r>
              <a:rPr lang="en-US" b="1" dirty="0" smtClean="0"/>
              <a:t> </a:t>
            </a:r>
            <a:r>
              <a:rPr lang="en-US" b="1" dirty="0" err="1" smtClean="0"/>
              <a:t>mekanizmalar</a:t>
            </a:r>
            <a:r>
              <a:rPr lang="en-US" b="1" dirty="0" smtClean="0"/>
              <a:t>. Her 200 mg </a:t>
            </a:r>
            <a:r>
              <a:rPr lang="en-US" b="1" dirty="0" err="1" smtClean="0"/>
              <a:t>amiodaron</a:t>
            </a:r>
            <a:r>
              <a:rPr lang="en-US" b="1" dirty="0" smtClean="0"/>
              <a:t> </a:t>
            </a:r>
            <a:r>
              <a:rPr lang="en-US" b="1" dirty="0" err="1" smtClean="0"/>
              <a:t>tableti</a:t>
            </a:r>
            <a:r>
              <a:rPr lang="en-US" b="1" dirty="0" smtClean="0"/>
              <a:t>, </a:t>
            </a:r>
            <a:r>
              <a:rPr lang="en-US" b="1" dirty="0" err="1" smtClean="0"/>
              <a:t>deiyodinasyon</a:t>
            </a:r>
            <a:r>
              <a:rPr lang="en-US" b="1" dirty="0" smtClean="0"/>
              <a:t> </a:t>
            </a:r>
            <a:r>
              <a:rPr lang="en-US" b="1" dirty="0" err="1" smtClean="0"/>
              <a:t>yoluyla</a:t>
            </a:r>
            <a:r>
              <a:rPr lang="en-US" b="1" dirty="0" smtClean="0"/>
              <a:t> </a:t>
            </a:r>
            <a:r>
              <a:rPr lang="en-US" b="1" dirty="0" err="1" smtClean="0"/>
              <a:t>salınan</a:t>
            </a:r>
            <a:r>
              <a:rPr lang="en-US" b="1" dirty="0" smtClean="0"/>
              <a:t> ~7 mg </a:t>
            </a:r>
            <a:r>
              <a:rPr lang="en-US" b="1" dirty="0" err="1" smtClean="0"/>
              <a:t>serbest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75 mg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içerir.Önerilen</a:t>
            </a:r>
            <a:r>
              <a:rPr lang="en-US" b="1" dirty="0" smtClean="0"/>
              <a:t> normal </a:t>
            </a:r>
            <a:r>
              <a:rPr lang="en-US" b="1" dirty="0" err="1" smtClean="0"/>
              <a:t>günlük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ihtiyacından</a:t>
            </a:r>
            <a:r>
              <a:rPr lang="en-US" b="1" dirty="0" smtClean="0"/>
              <a:t> (0,15-0,30 mg) </a:t>
            </a:r>
            <a:r>
              <a:rPr lang="en-US" b="1" dirty="0" err="1" smtClean="0"/>
              <a:t>oldukça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bu</a:t>
            </a:r>
            <a:r>
              <a:rPr lang="en-US" b="1" dirty="0" smtClean="0"/>
              <a:t> </a:t>
            </a:r>
            <a:r>
              <a:rPr lang="en-US" b="1" dirty="0" err="1" smtClean="0"/>
              <a:t>miktar</a:t>
            </a:r>
            <a:r>
              <a:rPr lang="en-US" b="1" dirty="0" smtClean="0"/>
              <a:t>, </a:t>
            </a:r>
            <a:r>
              <a:rPr lang="en-US" b="1" dirty="0" err="1" smtClean="0"/>
              <a:t>aşırı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yüklenmesine</a:t>
            </a:r>
            <a:r>
              <a:rPr lang="en-US" b="1" dirty="0" smtClean="0"/>
              <a:t> </a:t>
            </a:r>
            <a:r>
              <a:rPr lang="en-US" b="1" dirty="0" err="1" smtClean="0"/>
              <a:t>neden</a:t>
            </a:r>
            <a:r>
              <a:rPr lang="en-US" b="1" dirty="0" smtClean="0"/>
              <a:t> </a:t>
            </a:r>
            <a:r>
              <a:rPr lang="en-US" b="1" dirty="0" err="1" smtClean="0"/>
              <a:t>olur</a:t>
            </a:r>
            <a:r>
              <a:rPr lang="en-US" b="1" dirty="0" smtClean="0"/>
              <a:t> (20, 22).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bezinin</a:t>
            </a:r>
            <a:r>
              <a:rPr lang="en-US" b="1" dirty="0" smtClean="0"/>
              <a:t> </a:t>
            </a:r>
            <a:r>
              <a:rPr lang="en-US" b="1" dirty="0" err="1" smtClean="0"/>
              <a:t>patofizyolojik</a:t>
            </a:r>
            <a:r>
              <a:rPr lang="en-US" b="1" dirty="0" smtClean="0"/>
              <a:t> </a:t>
            </a:r>
            <a:r>
              <a:rPr lang="en-US" b="1" dirty="0" err="1" smtClean="0"/>
              <a:t>yanıtı</a:t>
            </a:r>
            <a:r>
              <a:rPr lang="en-US" b="1" dirty="0" smtClean="0"/>
              <a:t>, </a:t>
            </a:r>
            <a:r>
              <a:rPr lang="en-US" b="1" dirty="0" err="1" smtClean="0"/>
              <a:t>bezin</a:t>
            </a:r>
            <a:r>
              <a:rPr lang="en-US" b="1" dirty="0" smtClean="0"/>
              <a:t> normal </a:t>
            </a:r>
            <a:r>
              <a:rPr lang="en-US" b="1" dirty="0" err="1" smtClean="0"/>
              <a:t>olup</a:t>
            </a:r>
            <a:r>
              <a:rPr lang="en-US" b="1" dirty="0" smtClean="0"/>
              <a:t> </a:t>
            </a:r>
            <a:r>
              <a:rPr lang="en-US" b="1" dirty="0" err="1" smtClean="0"/>
              <a:t>olmadığına</a:t>
            </a:r>
            <a:r>
              <a:rPr lang="en-US" b="1" dirty="0" smtClean="0"/>
              <a:t>, Hashimoto </a:t>
            </a:r>
            <a:r>
              <a:rPr lang="en-US" b="1" dirty="0" err="1" smtClean="0"/>
              <a:t>tiroiditinden</a:t>
            </a:r>
            <a:r>
              <a:rPr lang="en-US" b="1" dirty="0" smtClean="0"/>
              <a:t> </a:t>
            </a:r>
            <a:r>
              <a:rPr lang="en-US" b="1" dirty="0" err="1" smtClean="0"/>
              <a:t>etkilenip</a:t>
            </a:r>
            <a:r>
              <a:rPr lang="en-US" b="1" dirty="0" smtClean="0"/>
              <a:t> </a:t>
            </a:r>
            <a:r>
              <a:rPr lang="en-US" b="1" dirty="0" err="1" smtClean="0"/>
              <a:t>etkilenmediğine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</a:t>
            </a:r>
            <a:r>
              <a:rPr lang="en-US" b="1" dirty="0" err="1" smtClean="0"/>
              <a:t>fonksiyonel</a:t>
            </a:r>
            <a:r>
              <a:rPr lang="en-US" b="1" dirty="0" smtClean="0"/>
              <a:t> </a:t>
            </a:r>
            <a:r>
              <a:rPr lang="en-US" b="1" dirty="0" err="1" smtClean="0"/>
              <a:t>özerkliğe</a:t>
            </a:r>
            <a:r>
              <a:rPr lang="en-US" b="1" dirty="0" smtClean="0"/>
              <a:t> </a:t>
            </a:r>
            <a:r>
              <a:rPr lang="en-US" b="1" dirty="0" err="1" smtClean="0"/>
              <a:t>sahip</a:t>
            </a:r>
            <a:r>
              <a:rPr lang="en-US" b="1" dirty="0" smtClean="0"/>
              <a:t> </a:t>
            </a:r>
            <a:r>
              <a:rPr lang="en-US" b="1" dirty="0" err="1" smtClean="0"/>
              <a:t>olup</a:t>
            </a:r>
            <a:r>
              <a:rPr lang="en-US" b="1" dirty="0" smtClean="0"/>
              <a:t> </a:t>
            </a:r>
            <a:r>
              <a:rPr lang="en-US" b="1" dirty="0" err="1" smtClean="0"/>
              <a:t>olmamasına</a:t>
            </a:r>
            <a:r>
              <a:rPr lang="en-US" b="1" dirty="0" smtClean="0"/>
              <a:t> </a:t>
            </a:r>
            <a:r>
              <a:rPr lang="en-US" b="1" dirty="0" err="1" smtClean="0"/>
              <a:t>bağlı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aşağıdaki</a:t>
            </a:r>
            <a:r>
              <a:rPr lang="en-US" b="1" dirty="0" smtClean="0"/>
              <a:t>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değişecektir</a:t>
            </a:r>
            <a:r>
              <a:rPr lang="en-US" b="1" dirty="0" smtClean="0"/>
              <a:t> (</a:t>
            </a:r>
            <a:r>
              <a:rPr lang="en-US" b="1" dirty="0" err="1" smtClean="0"/>
              <a:t>Şekil</a:t>
            </a:r>
            <a:r>
              <a:rPr lang="en-US" b="1" dirty="0" smtClean="0"/>
              <a:t> 1).</a:t>
            </a:r>
            <a:r>
              <a:rPr lang="en-US" b="1" dirty="0" err="1" smtClean="0"/>
              <a:t>Aşırı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yüklenmesi</a:t>
            </a:r>
            <a:r>
              <a:rPr lang="en-US" b="1" dirty="0" smtClean="0"/>
              <a:t> </a:t>
            </a:r>
            <a:r>
              <a:rPr lang="en-US" b="1" dirty="0" err="1" smtClean="0"/>
              <a:t>durumunda</a:t>
            </a:r>
            <a:r>
              <a:rPr lang="en-US" b="1" dirty="0" smtClean="0"/>
              <a:t> </a:t>
            </a:r>
            <a:r>
              <a:rPr lang="en-US" b="1" dirty="0" err="1" smtClean="0"/>
              <a:t>fizyolojik</a:t>
            </a:r>
            <a:r>
              <a:rPr lang="en-US" b="1" dirty="0" smtClean="0"/>
              <a:t> </a:t>
            </a:r>
            <a:r>
              <a:rPr lang="en-US" b="1" dirty="0" err="1" smtClean="0"/>
              <a:t>tiroidal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organifikasyonu</a:t>
            </a:r>
            <a:r>
              <a:rPr lang="en-US" b="1" dirty="0" smtClean="0"/>
              <a:t> </a:t>
            </a:r>
            <a:r>
              <a:rPr lang="en-US" b="1" dirty="0" err="1" smtClean="0"/>
              <a:t>ilerlemez.Bunun</a:t>
            </a:r>
            <a:r>
              <a:rPr lang="en-US" b="1" dirty="0" smtClean="0"/>
              <a:t> </a:t>
            </a:r>
            <a:r>
              <a:rPr lang="en-US" b="1" dirty="0" err="1" smtClean="0"/>
              <a:t>yerine</a:t>
            </a:r>
            <a:r>
              <a:rPr lang="en-US" b="1" dirty="0" smtClean="0"/>
              <a:t> Wolff-</a:t>
            </a:r>
            <a:r>
              <a:rPr lang="en-US" b="1" dirty="0" err="1" smtClean="0"/>
              <a:t>Chaikoff</a:t>
            </a:r>
            <a:r>
              <a:rPr lang="en-US" b="1" dirty="0" smtClean="0"/>
              <a:t> </a:t>
            </a:r>
            <a:r>
              <a:rPr lang="en-US" b="1" dirty="0" err="1" smtClean="0"/>
              <a:t>etkisinin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fonksiyonu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organifikasyonun</a:t>
            </a:r>
            <a:r>
              <a:rPr lang="en-US" b="1" dirty="0" smtClean="0"/>
              <a:t> </a:t>
            </a:r>
            <a:r>
              <a:rPr lang="en-US" b="1" dirty="0" err="1" smtClean="0"/>
              <a:t>inhibisyonu</a:t>
            </a:r>
            <a:r>
              <a:rPr lang="en-US" b="1" dirty="0" smtClean="0"/>
              <a:t> </a:t>
            </a:r>
            <a:r>
              <a:rPr lang="en-US" b="1" dirty="0" err="1" smtClean="0"/>
              <a:t>gözlenir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dolayısıyla</a:t>
            </a:r>
            <a:r>
              <a:rPr lang="en-US" b="1" dirty="0" smtClean="0"/>
              <a:t> </a:t>
            </a:r>
            <a:r>
              <a:rPr lang="en-US" b="1" dirty="0" err="1" smtClean="0"/>
              <a:t>hormon</a:t>
            </a:r>
            <a:r>
              <a:rPr lang="en-US" b="1" dirty="0" smtClean="0"/>
              <a:t> </a:t>
            </a:r>
            <a:r>
              <a:rPr lang="en-US" b="1" dirty="0" err="1" smtClean="0"/>
              <a:t>biyosentezi</a:t>
            </a:r>
            <a:r>
              <a:rPr lang="en-US" b="1" dirty="0" smtClean="0"/>
              <a:t> </a:t>
            </a:r>
            <a:r>
              <a:rPr lang="en-US" b="1" dirty="0" err="1" smtClean="0"/>
              <a:t>azalır</a:t>
            </a:r>
            <a:r>
              <a:rPr lang="en-US" b="1" dirty="0" smtClean="0"/>
              <a:t> (23).</a:t>
            </a:r>
            <a:r>
              <a:rPr lang="en-US" b="1" dirty="0" err="1" smtClean="0"/>
              <a:t>Sonuç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T3 </a:t>
            </a:r>
            <a:r>
              <a:rPr lang="en-US" b="1" dirty="0" err="1" smtClean="0"/>
              <a:t>ve</a:t>
            </a:r>
            <a:r>
              <a:rPr lang="en-US" b="1" dirty="0" smtClean="0"/>
              <a:t> T4 </a:t>
            </a:r>
            <a:r>
              <a:rPr lang="en-US" b="1" dirty="0" err="1" smtClean="0"/>
              <a:t>üretimi</a:t>
            </a:r>
            <a:r>
              <a:rPr lang="en-US" b="1" dirty="0" smtClean="0"/>
              <a:t> </a:t>
            </a:r>
            <a:r>
              <a:rPr lang="en-US" b="1" dirty="0" err="1" smtClean="0"/>
              <a:t>azalır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yeterince</a:t>
            </a:r>
            <a:r>
              <a:rPr lang="en-US" b="1" dirty="0" smtClean="0"/>
              <a:t> </a:t>
            </a:r>
            <a:r>
              <a:rPr lang="en-US" b="1" dirty="0" err="1" smtClean="0"/>
              <a:t>azaltılırsa</a:t>
            </a:r>
            <a:r>
              <a:rPr lang="en-US" b="1" dirty="0" smtClean="0"/>
              <a:t> serum </a:t>
            </a:r>
            <a:r>
              <a:rPr lang="en-US" b="1" dirty="0" err="1" smtClean="0"/>
              <a:t>TSH'si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sonra</a:t>
            </a:r>
            <a:r>
              <a:rPr lang="en-US" b="1" dirty="0" smtClean="0"/>
              <a:t> </a:t>
            </a:r>
            <a:r>
              <a:rPr lang="en-US" b="1" dirty="0" err="1" smtClean="0"/>
              <a:t>artacaktır.Normal</a:t>
            </a:r>
            <a:r>
              <a:rPr lang="en-US" b="1" dirty="0" smtClean="0"/>
              <a:t>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organifikasyonu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hormon</a:t>
            </a:r>
            <a:r>
              <a:rPr lang="en-US" b="1" dirty="0" smtClean="0"/>
              <a:t> </a:t>
            </a:r>
            <a:r>
              <a:rPr lang="en-US" b="1" dirty="0" err="1" smtClean="0"/>
              <a:t>sentezinin</a:t>
            </a:r>
            <a:r>
              <a:rPr lang="en-US" b="1" dirty="0" smtClean="0"/>
              <a:t> </a:t>
            </a:r>
            <a:r>
              <a:rPr lang="en-US" b="1" dirty="0" err="1" smtClean="0"/>
              <a:t>yeniden</a:t>
            </a:r>
            <a:r>
              <a:rPr lang="en-US" b="1" dirty="0" smtClean="0"/>
              <a:t> </a:t>
            </a:r>
            <a:r>
              <a:rPr lang="en-US" b="1" dirty="0" err="1" smtClean="0"/>
              <a:t>başlaması</a:t>
            </a:r>
            <a:r>
              <a:rPr lang="en-US" b="1" dirty="0" smtClean="0"/>
              <a:t>, "</a:t>
            </a:r>
            <a:r>
              <a:rPr lang="en-US" b="1" dirty="0" err="1" smtClean="0"/>
              <a:t>akut</a:t>
            </a:r>
            <a:r>
              <a:rPr lang="en-US" b="1" dirty="0" smtClean="0"/>
              <a:t> Wolff-</a:t>
            </a:r>
            <a:r>
              <a:rPr lang="en-US" b="1" dirty="0" err="1" smtClean="0"/>
              <a:t>Chaikoff</a:t>
            </a:r>
            <a:r>
              <a:rPr lang="en-US" b="1" dirty="0" smtClean="0"/>
              <a:t> </a:t>
            </a:r>
            <a:r>
              <a:rPr lang="en-US" b="1" dirty="0" err="1" smtClean="0"/>
              <a:t>etkisinden</a:t>
            </a:r>
            <a:r>
              <a:rPr lang="en-US" b="1" dirty="0" smtClean="0"/>
              <a:t> </a:t>
            </a:r>
            <a:r>
              <a:rPr lang="en-US" b="1" dirty="0" err="1" smtClean="0"/>
              <a:t>kaçış</a:t>
            </a:r>
            <a:r>
              <a:rPr lang="en-US" b="1" dirty="0" smtClean="0"/>
              <a:t>"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adlandırılmıştır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sodyum</a:t>
            </a:r>
            <a:r>
              <a:rPr lang="en-US" b="1" dirty="0" smtClean="0"/>
              <a:t>/</a:t>
            </a:r>
            <a:r>
              <a:rPr lang="en-US" b="1" dirty="0" err="1" smtClean="0"/>
              <a:t>iyodür</a:t>
            </a:r>
            <a:r>
              <a:rPr lang="en-US" b="1" dirty="0" smtClean="0"/>
              <a:t> </a:t>
            </a:r>
            <a:r>
              <a:rPr lang="en-US" b="1" dirty="0" err="1" smtClean="0"/>
              <a:t>simporter</a:t>
            </a:r>
            <a:r>
              <a:rPr lang="en-US" b="1" dirty="0" smtClean="0"/>
              <a:t> </a:t>
            </a:r>
            <a:r>
              <a:rPr lang="en-US" b="1" dirty="0" err="1" smtClean="0"/>
              <a:t>fonksiyonunda</a:t>
            </a:r>
            <a:r>
              <a:rPr lang="en-US" b="1" dirty="0" smtClean="0"/>
              <a:t> </a:t>
            </a:r>
            <a:r>
              <a:rPr lang="en-US" b="1" dirty="0" err="1" smtClean="0"/>
              <a:t>azalma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serum TSH, </a:t>
            </a:r>
            <a:r>
              <a:rPr lang="en-US" b="1" dirty="0" err="1" smtClean="0"/>
              <a:t>serbest</a:t>
            </a:r>
            <a:r>
              <a:rPr lang="en-US" b="1" dirty="0" smtClean="0"/>
              <a:t> T3 (FT3) </a:t>
            </a:r>
            <a:r>
              <a:rPr lang="en-US" b="1" dirty="0" err="1" smtClean="0"/>
              <a:t>ve</a:t>
            </a:r>
            <a:r>
              <a:rPr lang="en-US" b="1" dirty="0" smtClean="0"/>
              <a:t> FT4 </a:t>
            </a:r>
            <a:r>
              <a:rPr lang="en-US" b="1" dirty="0" err="1" smtClean="0"/>
              <a:t>seviyelerinin</a:t>
            </a:r>
            <a:r>
              <a:rPr lang="en-US" b="1" dirty="0" smtClean="0"/>
              <a:t> </a:t>
            </a:r>
            <a:r>
              <a:rPr lang="en-US" b="1" dirty="0" err="1" smtClean="0"/>
              <a:t>başlangıç</a:t>
            </a:r>
            <a:r>
              <a:rPr lang="en-US" b="1" dirty="0" smtClean="0"/>
              <a:t> </a:t>
            </a:r>
            <a:r>
              <a:rPr lang="en-US" b="1" dirty="0" err="1" smtClean="0"/>
              <a:t>değerlerine</a:t>
            </a:r>
            <a:r>
              <a:rPr lang="en-US" b="1" dirty="0" smtClean="0"/>
              <a:t> </a:t>
            </a:r>
            <a:r>
              <a:rPr lang="en-US" b="1" dirty="0" err="1" smtClean="0"/>
              <a:t>dönmesi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işaretlenmiştir</a:t>
            </a:r>
            <a:r>
              <a:rPr lang="en-US" b="1" dirty="0" smtClean="0"/>
              <a:t>. (20).</a:t>
            </a:r>
            <a:r>
              <a:rPr lang="en-US" b="1" dirty="0" err="1" smtClean="0"/>
              <a:t>Tiroidin</a:t>
            </a:r>
            <a:r>
              <a:rPr lang="en-US" b="1" dirty="0" smtClean="0"/>
              <a:t> Wolff-</a:t>
            </a:r>
            <a:r>
              <a:rPr lang="en-US" b="1" dirty="0" err="1" smtClean="0"/>
              <a:t>Chaikoff</a:t>
            </a:r>
            <a:r>
              <a:rPr lang="en-US" b="1" dirty="0" smtClean="0"/>
              <a:t> </a:t>
            </a:r>
            <a:r>
              <a:rPr lang="en-US" b="1" dirty="0" err="1" smtClean="0"/>
              <a:t>etkisinden</a:t>
            </a:r>
            <a:r>
              <a:rPr lang="en-US" b="1" dirty="0" smtClean="0"/>
              <a:t> </a:t>
            </a:r>
            <a:r>
              <a:rPr lang="en-US" b="1" dirty="0" err="1" smtClean="0"/>
              <a:t>kurtulamadığı</a:t>
            </a:r>
            <a:r>
              <a:rPr lang="en-US" b="1" dirty="0" smtClean="0"/>
              <a:t> </a:t>
            </a:r>
            <a:r>
              <a:rPr lang="en-US" b="1" dirty="0" err="1" smtClean="0"/>
              <a:t>hastalarda</a:t>
            </a:r>
            <a:r>
              <a:rPr lang="en-US" b="1" dirty="0" smtClean="0"/>
              <a:t> </a:t>
            </a:r>
            <a:r>
              <a:rPr lang="en-US" b="1" dirty="0" err="1" smtClean="0"/>
              <a:t>hipotiroidizm</a:t>
            </a:r>
            <a:r>
              <a:rPr lang="en-US" b="1" dirty="0" smtClean="0"/>
              <a:t> </a:t>
            </a:r>
            <a:r>
              <a:rPr lang="en-US" b="1" dirty="0" err="1" smtClean="0"/>
              <a:t>devam</a:t>
            </a:r>
            <a:r>
              <a:rPr lang="en-US" b="1" dirty="0" smtClean="0"/>
              <a:t> </a:t>
            </a:r>
            <a:r>
              <a:rPr lang="en-US" b="1" dirty="0" err="1" smtClean="0"/>
              <a:t>edecektir</a:t>
            </a:r>
            <a:r>
              <a:rPr lang="en-US" b="1" dirty="0" smtClean="0"/>
              <a:t>.</a:t>
            </a:r>
          </a:p>
          <a:p>
            <a:r>
              <a:rPr lang="en-US" dirty="0" smtClean="0"/>
              <a:t>.</a:t>
            </a:r>
          </a:p>
          <a:p>
            <a:r>
              <a:rPr lang="en-US" dirty="0" smtClean="0"/>
              <a:t>2. Presentation of an iodine overload to the thyroid gland</a:t>
            </a:r>
          </a:p>
          <a:p>
            <a:r>
              <a:rPr lang="en-US" dirty="0" smtClean="0"/>
              <a:t>can result in the so-called “</a:t>
            </a:r>
            <a:r>
              <a:rPr lang="en-US" dirty="0" err="1" smtClean="0"/>
              <a:t>Jod-Basedow</a:t>
            </a:r>
            <a:r>
              <a:rPr lang="en-US" dirty="0" smtClean="0"/>
              <a:t> phenomenon”</a:t>
            </a:r>
          </a:p>
          <a:p>
            <a:r>
              <a:rPr lang="en-US" dirty="0" smtClean="0"/>
              <a:t>or iodine-induced thyrotoxicosis. Generally, it occurs in</a:t>
            </a:r>
          </a:p>
          <a:p>
            <a:r>
              <a:rPr lang="en-US" dirty="0" smtClean="0"/>
              <a:t>subjects with underlying predisposition to autonomous</a:t>
            </a:r>
          </a:p>
          <a:p>
            <a:r>
              <a:rPr lang="en-US" dirty="0" smtClean="0"/>
              <a:t>thyroid function, and particularly those who reside in</a:t>
            </a:r>
          </a:p>
          <a:p>
            <a:r>
              <a:rPr lang="en-US" dirty="0" smtClean="0"/>
              <a:t>iodine-deficient areas (20). In this circumstance, the</a:t>
            </a:r>
          </a:p>
          <a:p>
            <a:r>
              <a:rPr lang="en-US" dirty="0" smtClean="0"/>
              <a:t>surfeit of iodine substrate is responsible for uncontrolled</a:t>
            </a:r>
          </a:p>
          <a:p>
            <a:r>
              <a:rPr lang="en-US" dirty="0" smtClean="0"/>
              <a:t>overproduction of the thyroid hormones (20).</a:t>
            </a:r>
          </a:p>
          <a:p>
            <a:r>
              <a:rPr lang="en-US" dirty="0" smtClean="0"/>
              <a:t>3. Several studies indicate that exposure to excess iodine</a:t>
            </a:r>
          </a:p>
          <a:p>
            <a:r>
              <a:rPr lang="en-US" dirty="0" smtClean="0"/>
              <a:t>can inhibit pituitary D2 activity, causing a decrease</a:t>
            </a:r>
          </a:p>
          <a:p>
            <a:r>
              <a:rPr lang="en-US" dirty="0" smtClean="0"/>
              <a:t>in negative feedback of the hypothalamic-</a:t>
            </a:r>
            <a:r>
              <a:rPr lang="en-US" dirty="0" err="1" smtClean="0"/>
              <a:t>pituitarythyroid</a:t>
            </a:r>
            <a:endParaRPr lang="en-US" dirty="0" smtClean="0"/>
          </a:p>
          <a:p>
            <a:r>
              <a:rPr lang="en-US" dirty="0" smtClean="0"/>
              <a:t>axis and inducing an elevation of serum TSH</a:t>
            </a:r>
          </a:p>
          <a:p>
            <a:r>
              <a:rPr lang="en-US" dirty="0" smtClean="0"/>
              <a:t>levels. However, the mechanism has not been fully</a:t>
            </a:r>
          </a:p>
          <a:p>
            <a:r>
              <a:rPr lang="en-US" dirty="0" smtClean="0"/>
              <a:t>elucidated and the increase in TSH conceivably may</a:t>
            </a:r>
          </a:p>
          <a:p>
            <a:r>
              <a:rPr lang="en-US" dirty="0" smtClean="0"/>
              <a:t>come as a response to thyroid hormone reduction (T4,</a:t>
            </a:r>
          </a:p>
          <a:p>
            <a:r>
              <a:rPr lang="en-US" dirty="0" smtClean="0"/>
              <a:t>T3) resulting from the Wolff-</a:t>
            </a:r>
            <a:r>
              <a:rPr lang="en-US" dirty="0" err="1" smtClean="0"/>
              <a:t>Chaikoff</a:t>
            </a:r>
            <a:r>
              <a:rPr lang="en-US" dirty="0" smtClean="0"/>
              <a:t> effect (24, 25).</a:t>
            </a:r>
          </a:p>
          <a:p>
            <a:r>
              <a:rPr lang="en-US" dirty="0" smtClean="0"/>
              <a:t>Mechanism not related to iodine. Amiodarone can also</a:t>
            </a:r>
          </a:p>
          <a:p>
            <a:r>
              <a:rPr lang="en-US" dirty="0" smtClean="0"/>
              <a:t>cause direct toxicity to the thyroid gland. Amiodarone</a:t>
            </a:r>
          </a:p>
          <a:p>
            <a:r>
              <a:rPr lang="en-US" dirty="0" smtClean="0"/>
              <a:t>inhibits deiodinases thereby decreasing conversion of T4</a:t>
            </a:r>
          </a:p>
          <a:p>
            <a:r>
              <a:rPr lang="en-US" dirty="0" smtClean="0"/>
              <a:t>to T3 and rT3 to T2 (18, 26, 27). As a result, there will</a:t>
            </a:r>
          </a:p>
          <a:p>
            <a:r>
              <a:rPr lang="en-US" dirty="0" smtClean="0"/>
              <a:t>be a reduction in serum T3 level and an increase in rT3.</a:t>
            </a:r>
          </a:p>
          <a:p>
            <a:r>
              <a:rPr lang="en-US" dirty="0" smtClean="0"/>
              <a:t>Furthermore, either amiodarone itself or its metabolite,</a:t>
            </a:r>
          </a:p>
          <a:p>
            <a:r>
              <a:rPr lang="en-US" dirty="0" err="1" smtClean="0"/>
              <a:t>desethylamiodarone</a:t>
            </a:r>
            <a:r>
              <a:rPr lang="en-US" dirty="0" smtClean="0"/>
              <a:t>, can inhibit T3 binding to its nuclear</a:t>
            </a:r>
          </a:p>
          <a:p>
            <a:r>
              <a:rPr lang="en-US" dirty="0" smtClean="0"/>
              <a:t>receptor, thus reducing the expression of thyroid </a:t>
            </a:r>
            <a:r>
              <a:rPr lang="en-US" dirty="0" err="1" smtClean="0"/>
              <a:t>hormonerelated</a:t>
            </a:r>
            <a:endParaRPr lang="en-US" dirty="0" smtClean="0"/>
          </a:p>
          <a:p>
            <a:r>
              <a:rPr lang="en-US" dirty="0" smtClean="0"/>
              <a:t>genes and hormone action (Fig. 1). Finally,</a:t>
            </a:r>
          </a:p>
          <a:p>
            <a:r>
              <a:rPr lang="en-US" dirty="0" smtClean="0"/>
              <a:t>amiodarone or </a:t>
            </a:r>
            <a:r>
              <a:rPr lang="en-US" dirty="0" err="1" smtClean="0"/>
              <a:t>desethylamiodarone</a:t>
            </a:r>
            <a:r>
              <a:rPr lang="en-US" dirty="0" smtClean="0"/>
              <a:t> may have a direct</a:t>
            </a:r>
          </a:p>
          <a:p>
            <a:r>
              <a:rPr lang="en-US" dirty="0" smtClean="0"/>
              <a:t>cytotoxic effect and thereby mediate apoptosis in thyroid</a:t>
            </a:r>
          </a:p>
          <a:p>
            <a:r>
              <a:rPr lang="en-US" dirty="0" smtClean="0"/>
              <a:t>cells resulting in gland alterations histologically consistent</a:t>
            </a:r>
          </a:p>
          <a:p>
            <a:r>
              <a:rPr lang="en-US" dirty="0" smtClean="0"/>
              <a:t>with a destructive thyroiditis (28–30).</a:t>
            </a:r>
          </a:p>
          <a:p>
            <a:r>
              <a:rPr lang="en-US" dirty="0" smtClean="0"/>
              <a:t>Thus, changes in thyroid hormone levels resulting from</a:t>
            </a:r>
          </a:p>
          <a:p>
            <a:r>
              <a:rPr lang="en-US" dirty="0" smtClean="0"/>
              <a:t>amiodarone therapy can come as the result of a direct effect</a:t>
            </a:r>
          </a:p>
          <a:p>
            <a:r>
              <a:rPr lang="en-US" dirty="0" smtClean="0"/>
              <a:t>of amiodarone on the thyroid gland and/or the inhibitory</a:t>
            </a:r>
          </a:p>
          <a:p>
            <a:r>
              <a:rPr lang="en-US" dirty="0" smtClean="0"/>
              <a:t>effect of amiodarone on deiodinases (Fig. 1).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57629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Mechanisms of amiodarone-induced thyroid</a:t>
            </a:r>
          </a:p>
          <a:p>
            <a:r>
              <a:rPr lang="en-US" b="1" dirty="0" smtClean="0"/>
              <a:t>Disorder</a:t>
            </a:r>
            <a:endParaRPr lang="tr-TR" b="1" dirty="0" smtClean="0"/>
          </a:p>
          <a:p>
            <a:r>
              <a:rPr lang="en-US" dirty="0" smtClean="0"/>
              <a:t>2.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bezine</a:t>
            </a:r>
            <a:r>
              <a:rPr lang="en-US" dirty="0" smtClean="0"/>
              <a:t> </a:t>
            </a:r>
            <a:r>
              <a:rPr lang="en-US" dirty="0" err="1" smtClean="0"/>
              <a:t>aşırı</a:t>
            </a:r>
            <a:r>
              <a:rPr lang="en-US" dirty="0" smtClean="0"/>
              <a:t> </a:t>
            </a:r>
            <a:r>
              <a:rPr lang="en-US" dirty="0" err="1" smtClean="0"/>
              <a:t>iyot</a:t>
            </a:r>
            <a:r>
              <a:rPr lang="en-US" dirty="0" smtClean="0"/>
              <a:t> </a:t>
            </a:r>
            <a:r>
              <a:rPr lang="en-US" dirty="0" err="1" smtClean="0"/>
              <a:t>yüklenmesi</a:t>
            </a:r>
            <a:r>
              <a:rPr lang="en-US" dirty="0" smtClean="0"/>
              <a:t> "</a:t>
            </a:r>
            <a:r>
              <a:rPr lang="en-US" dirty="0" err="1" smtClean="0"/>
              <a:t>Jod-Basedow</a:t>
            </a:r>
            <a:r>
              <a:rPr lang="en-US" dirty="0" smtClean="0"/>
              <a:t> </a:t>
            </a:r>
            <a:r>
              <a:rPr lang="en-US" dirty="0" err="1" smtClean="0"/>
              <a:t>fenomeni</a:t>
            </a:r>
            <a:r>
              <a:rPr lang="en-US" dirty="0" smtClean="0"/>
              <a:t>"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iyotun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olduğu</a:t>
            </a:r>
            <a:r>
              <a:rPr lang="en-US" dirty="0" smtClean="0"/>
              <a:t> </a:t>
            </a:r>
            <a:r>
              <a:rPr lang="en-US" dirty="0" err="1" smtClean="0"/>
              <a:t>tirotoksikoz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sonuçlanabilir.Genellikle</a:t>
            </a:r>
            <a:r>
              <a:rPr lang="en-US" dirty="0" smtClean="0"/>
              <a:t> </a:t>
            </a:r>
            <a:r>
              <a:rPr lang="en-US" dirty="0" err="1" smtClean="0"/>
              <a:t>otonom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fonksiyonuna</a:t>
            </a:r>
            <a:r>
              <a:rPr lang="en-US" dirty="0" smtClean="0"/>
              <a:t> </a:t>
            </a:r>
            <a:r>
              <a:rPr lang="en-US" dirty="0" err="1" smtClean="0"/>
              <a:t>altta</a:t>
            </a:r>
            <a:r>
              <a:rPr lang="en-US" dirty="0" smtClean="0"/>
              <a:t> </a:t>
            </a:r>
            <a:r>
              <a:rPr lang="en-US" dirty="0" err="1" smtClean="0"/>
              <a:t>yatan</a:t>
            </a:r>
            <a:r>
              <a:rPr lang="en-US" dirty="0" smtClean="0"/>
              <a:t> </a:t>
            </a:r>
            <a:r>
              <a:rPr lang="en-US" dirty="0" err="1" smtClean="0"/>
              <a:t>yatkınlığı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kişilerde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özellikle</a:t>
            </a:r>
            <a:r>
              <a:rPr lang="en-US" dirty="0" smtClean="0"/>
              <a:t> </a:t>
            </a:r>
            <a:r>
              <a:rPr lang="en-US" dirty="0" err="1" smtClean="0"/>
              <a:t>iyot</a:t>
            </a:r>
            <a:r>
              <a:rPr lang="en-US" dirty="0" smtClean="0"/>
              <a:t> </a:t>
            </a:r>
            <a:r>
              <a:rPr lang="en-US" dirty="0" err="1" smtClean="0"/>
              <a:t>eksikliği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bölgelerde</a:t>
            </a:r>
            <a:r>
              <a:rPr lang="en-US" dirty="0" smtClean="0"/>
              <a:t> </a:t>
            </a:r>
            <a:r>
              <a:rPr lang="en-US" dirty="0" err="1" smtClean="0"/>
              <a:t>yaşayanlarda</a:t>
            </a:r>
            <a:r>
              <a:rPr lang="en-US" dirty="0" smtClean="0"/>
              <a:t> </a:t>
            </a:r>
            <a:r>
              <a:rPr lang="en-US" dirty="0" err="1" smtClean="0"/>
              <a:t>görülür</a:t>
            </a:r>
            <a:r>
              <a:rPr lang="en-US" dirty="0" smtClean="0"/>
              <a:t> (20).Bu </a:t>
            </a:r>
            <a:r>
              <a:rPr lang="en-US" dirty="0" err="1" smtClean="0"/>
              <a:t>durumda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hormonlarının</a:t>
            </a:r>
            <a:r>
              <a:rPr lang="en-US" dirty="0" smtClean="0"/>
              <a:t> </a:t>
            </a:r>
            <a:r>
              <a:rPr lang="en-US" dirty="0" err="1" smtClean="0"/>
              <a:t>kontrolsüz</a:t>
            </a:r>
            <a:r>
              <a:rPr lang="en-US" dirty="0" smtClean="0"/>
              <a:t> </a:t>
            </a:r>
            <a:r>
              <a:rPr lang="en-US" dirty="0" err="1" smtClean="0"/>
              <a:t>aşırı</a:t>
            </a:r>
            <a:r>
              <a:rPr lang="en-US" dirty="0" smtClean="0"/>
              <a:t> </a:t>
            </a:r>
            <a:r>
              <a:rPr lang="en-US" dirty="0" err="1" smtClean="0"/>
              <a:t>üretiminden</a:t>
            </a:r>
            <a:r>
              <a:rPr lang="en-US" dirty="0" smtClean="0"/>
              <a:t> </a:t>
            </a:r>
            <a:r>
              <a:rPr lang="en-US" dirty="0" err="1" smtClean="0"/>
              <a:t>iyot</a:t>
            </a:r>
            <a:r>
              <a:rPr lang="en-US" dirty="0" smtClean="0"/>
              <a:t> </a:t>
            </a:r>
            <a:r>
              <a:rPr lang="en-US" dirty="0" err="1" smtClean="0"/>
              <a:t>substratının</a:t>
            </a:r>
            <a:r>
              <a:rPr lang="en-US" dirty="0" smtClean="0"/>
              <a:t> </a:t>
            </a:r>
            <a:r>
              <a:rPr lang="en-US" dirty="0" err="1" smtClean="0"/>
              <a:t>fazlalığı</a:t>
            </a:r>
            <a:r>
              <a:rPr lang="en-US" dirty="0" smtClean="0"/>
              <a:t> </a:t>
            </a:r>
            <a:r>
              <a:rPr lang="en-US" dirty="0" err="1" smtClean="0"/>
              <a:t>sorumludur</a:t>
            </a:r>
            <a:r>
              <a:rPr lang="en-US" dirty="0" smtClean="0"/>
              <a:t> (20).3. </a:t>
            </a:r>
            <a:r>
              <a:rPr lang="en-US" dirty="0" err="1" smtClean="0"/>
              <a:t>Çeşitli</a:t>
            </a:r>
            <a:r>
              <a:rPr lang="en-US" dirty="0" smtClean="0"/>
              <a:t> </a:t>
            </a:r>
            <a:r>
              <a:rPr lang="en-US" dirty="0" err="1" smtClean="0"/>
              <a:t>çalışmalar</a:t>
            </a:r>
            <a:r>
              <a:rPr lang="en-US" dirty="0" smtClean="0"/>
              <a:t> </a:t>
            </a:r>
            <a:r>
              <a:rPr lang="en-US" dirty="0" err="1" smtClean="0"/>
              <a:t>aşırı</a:t>
            </a:r>
            <a:r>
              <a:rPr lang="en-US" dirty="0" smtClean="0"/>
              <a:t> </a:t>
            </a:r>
            <a:r>
              <a:rPr lang="en-US" dirty="0" err="1" smtClean="0"/>
              <a:t>iyota</a:t>
            </a:r>
            <a:r>
              <a:rPr lang="en-US" dirty="0" smtClean="0"/>
              <a:t> </a:t>
            </a:r>
            <a:r>
              <a:rPr lang="en-US" dirty="0" err="1" smtClean="0"/>
              <a:t>maruz</a:t>
            </a:r>
            <a:r>
              <a:rPr lang="en-US" dirty="0" smtClean="0"/>
              <a:t> </a:t>
            </a:r>
            <a:r>
              <a:rPr lang="en-US" dirty="0" err="1" smtClean="0"/>
              <a:t>kalmanın</a:t>
            </a:r>
            <a:r>
              <a:rPr lang="en-US" dirty="0" smtClean="0"/>
              <a:t> </a:t>
            </a:r>
            <a:r>
              <a:rPr lang="en-US" dirty="0" err="1" smtClean="0"/>
              <a:t>hipofiz</a:t>
            </a:r>
            <a:r>
              <a:rPr lang="en-US" dirty="0" smtClean="0"/>
              <a:t> D2 </a:t>
            </a:r>
            <a:r>
              <a:rPr lang="en-US" dirty="0" err="1" smtClean="0"/>
              <a:t>aktivitesini</a:t>
            </a:r>
            <a:r>
              <a:rPr lang="en-US" dirty="0" smtClean="0"/>
              <a:t> </a:t>
            </a:r>
            <a:r>
              <a:rPr lang="en-US" dirty="0" err="1" smtClean="0"/>
              <a:t>inhibe</a:t>
            </a:r>
            <a:r>
              <a:rPr lang="en-US" dirty="0" smtClean="0"/>
              <a:t> </a:t>
            </a:r>
            <a:r>
              <a:rPr lang="en-US" dirty="0" err="1" smtClean="0"/>
              <a:t>edebildiğini</a:t>
            </a:r>
            <a:r>
              <a:rPr lang="en-US" dirty="0" smtClean="0"/>
              <a:t>, </a:t>
            </a:r>
            <a:r>
              <a:rPr lang="en-US" dirty="0" err="1" smtClean="0"/>
              <a:t>hipotalamus-hipofiz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ekseninin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geri</a:t>
            </a:r>
            <a:r>
              <a:rPr lang="en-US" dirty="0" smtClean="0"/>
              <a:t> </a:t>
            </a:r>
            <a:r>
              <a:rPr lang="en-US" dirty="0" err="1" smtClean="0"/>
              <a:t>beslemesinde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azalmaya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olduğunu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serum TSH </a:t>
            </a:r>
            <a:r>
              <a:rPr lang="en-US" dirty="0" err="1" smtClean="0"/>
              <a:t>seviyelerinin</a:t>
            </a:r>
            <a:r>
              <a:rPr lang="en-US" dirty="0" smtClean="0"/>
              <a:t> </a:t>
            </a:r>
            <a:r>
              <a:rPr lang="en-US" dirty="0" err="1" smtClean="0"/>
              <a:t>yükselmesine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olabileceğini</a:t>
            </a:r>
            <a:r>
              <a:rPr lang="en-US" dirty="0" smtClean="0"/>
              <a:t> </a:t>
            </a:r>
            <a:r>
              <a:rPr lang="en-US" dirty="0" err="1" smtClean="0"/>
              <a:t>göstermektedir.Ancak</a:t>
            </a:r>
            <a:r>
              <a:rPr lang="en-US" dirty="0" smtClean="0"/>
              <a:t> </a:t>
            </a:r>
            <a:r>
              <a:rPr lang="en-US" dirty="0" err="1" smtClean="0"/>
              <a:t>mekanizma</a:t>
            </a:r>
            <a:r>
              <a:rPr lang="en-US" dirty="0" smtClean="0"/>
              <a:t> tam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aydınlatılamamıştır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TSH'deki</a:t>
            </a:r>
            <a:r>
              <a:rPr lang="en-US" dirty="0" smtClean="0"/>
              <a:t> </a:t>
            </a:r>
            <a:r>
              <a:rPr lang="en-US" dirty="0" err="1" smtClean="0"/>
              <a:t>artışın</a:t>
            </a:r>
            <a:r>
              <a:rPr lang="en-US" dirty="0" smtClean="0"/>
              <a:t> Wolff-</a:t>
            </a:r>
            <a:r>
              <a:rPr lang="en-US" dirty="0" err="1" smtClean="0"/>
              <a:t>Chaikoff</a:t>
            </a:r>
            <a:r>
              <a:rPr lang="en-US" dirty="0" smtClean="0"/>
              <a:t> </a:t>
            </a:r>
            <a:r>
              <a:rPr lang="en-US" dirty="0" err="1" smtClean="0"/>
              <a:t>etkisinden</a:t>
            </a:r>
            <a:r>
              <a:rPr lang="en-US" dirty="0" smtClean="0"/>
              <a:t> </a:t>
            </a:r>
            <a:r>
              <a:rPr lang="en-US" dirty="0" err="1" smtClean="0"/>
              <a:t>kaynaklanan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hormonu</a:t>
            </a:r>
            <a:r>
              <a:rPr lang="en-US" dirty="0" smtClean="0"/>
              <a:t> </a:t>
            </a:r>
            <a:r>
              <a:rPr lang="en-US" dirty="0" err="1" smtClean="0"/>
              <a:t>azalmasına</a:t>
            </a:r>
            <a:r>
              <a:rPr lang="en-US" dirty="0" smtClean="0"/>
              <a:t> (T4, T3)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yanıt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çıktığı</a:t>
            </a:r>
            <a:r>
              <a:rPr lang="en-US" dirty="0" smtClean="0"/>
              <a:t> </a:t>
            </a:r>
            <a:r>
              <a:rPr lang="en-US" dirty="0" err="1" smtClean="0"/>
              <a:t>düşünülebilir</a:t>
            </a:r>
            <a:r>
              <a:rPr lang="en-US" dirty="0" smtClean="0"/>
              <a:t> (24, 25).</a:t>
            </a:r>
            <a:r>
              <a:rPr lang="en-US" dirty="0" err="1" smtClean="0"/>
              <a:t>İyotla</a:t>
            </a:r>
            <a:r>
              <a:rPr lang="en-US" dirty="0" smtClean="0"/>
              <a:t> </a:t>
            </a:r>
            <a:r>
              <a:rPr lang="en-US" dirty="0" err="1" smtClean="0"/>
              <a:t>ilgili</a:t>
            </a:r>
            <a:r>
              <a:rPr lang="en-US" dirty="0" smtClean="0"/>
              <a:t> </a:t>
            </a:r>
            <a:r>
              <a:rPr lang="en-US" dirty="0" err="1" smtClean="0"/>
              <a:t>olmayan</a:t>
            </a:r>
            <a:r>
              <a:rPr lang="en-US" dirty="0" smtClean="0"/>
              <a:t> </a:t>
            </a:r>
            <a:r>
              <a:rPr lang="en-US" dirty="0" err="1" smtClean="0"/>
              <a:t>mekanizma</a:t>
            </a:r>
            <a:r>
              <a:rPr lang="en-US" dirty="0" smtClean="0"/>
              <a:t>. 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ayrıca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bezinde</a:t>
            </a:r>
            <a:r>
              <a:rPr lang="en-US" dirty="0" smtClean="0"/>
              <a:t> </a:t>
            </a:r>
            <a:r>
              <a:rPr lang="en-US" dirty="0" err="1" smtClean="0"/>
              <a:t>doğrudan</a:t>
            </a:r>
            <a:r>
              <a:rPr lang="en-US" dirty="0" smtClean="0"/>
              <a:t> </a:t>
            </a:r>
            <a:r>
              <a:rPr lang="en-US" dirty="0" err="1" smtClean="0"/>
              <a:t>toksisiteye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olabilir.Amiodaron</a:t>
            </a:r>
            <a:r>
              <a:rPr lang="en-US" dirty="0" smtClean="0"/>
              <a:t> </a:t>
            </a:r>
            <a:r>
              <a:rPr lang="en-US" dirty="0" err="1" smtClean="0"/>
              <a:t>deiyodinazları</a:t>
            </a:r>
            <a:r>
              <a:rPr lang="en-US" dirty="0" smtClean="0"/>
              <a:t> </a:t>
            </a:r>
            <a:r>
              <a:rPr lang="en-US" dirty="0" err="1" smtClean="0"/>
              <a:t>inhibe</a:t>
            </a:r>
            <a:r>
              <a:rPr lang="en-US" dirty="0" smtClean="0"/>
              <a:t> </a:t>
            </a:r>
            <a:r>
              <a:rPr lang="en-US" dirty="0" err="1" smtClean="0"/>
              <a:t>ederek</a:t>
            </a:r>
            <a:r>
              <a:rPr lang="en-US" dirty="0" smtClean="0"/>
              <a:t> T4'ün T3'e </a:t>
            </a:r>
            <a:r>
              <a:rPr lang="en-US" dirty="0" err="1" smtClean="0"/>
              <a:t>ve</a:t>
            </a:r>
            <a:r>
              <a:rPr lang="en-US" dirty="0" smtClean="0"/>
              <a:t> rT3'ün T2'ye </a:t>
            </a:r>
            <a:r>
              <a:rPr lang="en-US" dirty="0" err="1" smtClean="0"/>
              <a:t>dönüşümünü</a:t>
            </a:r>
            <a:r>
              <a:rPr lang="en-US" dirty="0" smtClean="0"/>
              <a:t> </a:t>
            </a:r>
            <a:r>
              <a:rPr lang="en-US" dirty="0" err="1" smtClean="0"/>
              <a:t>azaltır</a:t>
            </a:r>
            <a:r>
              <a:rPr lang="en-US" dirty="0" smtClean="0"/>
              <a:t> (18, 26, 27).  </a:t>
            </a:r>
            <a:r>
              <a:rPr lang="en-US" dirty="0" err="1" smtClean="0"/>
              <a:t>Sonuç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serum T3 </a:t>
            </a:r>
            <a:r>
              <a:rPr lang="en-US" dirty="0" err="1" smtClean="0"/>
              <a:t>seviyesinde</a:t>
            </a:r>
            <a:r>
              <a:rPr lang="en-US" dirty="0" smtClean="0"/>
              <a:t> </a:t>
            </a:r>
            <a:r>
              <a:rPr lang="en-US" dirty="0" err="1" smtClean="0"/>
              <a:t>azalma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rT3'te </a:t>
            </a:r>
            <a:r>
              <a:rPr lang="en-US" dirty="0" err="1" smtClean="0"/>
              <a:t>artış</a:t>
            </a:r>
            <a:r>
              <a:rPr lang="en-US" dirty="0" smtClean="0"/>
              <a:t> </a:t>
            </a:r>
            <a:r>
              <a:rPr lang="en-US" dirty="0" err="1" smtClean="0"/>
              <a:t>olacaktır.Ayrıca</a:t>
            </a:r>
            <a:r>
              <a:rPr lang="en-US" dirty="0" smtClean="0"/>
              <a:t>, </a:t>
            </a:r>
            <a:r>
              <a:rPr lang="en-US" dirty="0" err="1" smtClean="0"/>
              <a:t>amiodaronun</a:t>
            </a:r>
            <a:r>
              <a:rPr lang="en-US" dirty="0" smtClean="0"/>
              <a:t> </a:t>
            </a:r>
            <a:r>
              <a:rPr lang="en-US" dirty="0" err="1" smtClean="0"/>
              <a:t>kendisi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onun</a:t>
            </a:r>
            <a:r>
              <a:rPr lang="en-US" dirty="0" smtClean="0"/>
              <a:t> </a:t>
            </a:r>
            <a:r>
              <a:rPr lang="en-US" dirty="0" err="1" smtClean="0"/>
              <a:t>metaboliti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desetilamiodaron</a:t>
            </a:r>
            <a:r>
              <a:rPr lang="en-US" dirty="0" smtClean="0"/>
              <a:t>, T3'ün </a:t>
            </a:r>
            <a:r>
              <a:rPr lang="en-US" dirty="0" err="1" smtClean="0"/>
              <a:t>nükleer</a:t>
            </a:r>
            <a:r>
              <a:rPr lang="en-US" dirty="0" smtClean="0"/>
              <a:t> </a:t>
            </a:r>
            <a:r>
              <a:rPr lang="en-US" dirty="0" err="1" smtClean="0"/>
              <a:t>reseptörüne</a:t>
            </a:r>
            <a:r>
              <a:rPr lang="en-US" dirty="0" smtClean="0"/>
              <a:t> </a:t>
            </a:r>
            <a:r>
              <a:rPr lang="en-US" dirty="0" err="1" smtClean="0"/>
              <a:t>bağlanmasını</a:t>
            </a:r>
            <a:r>
              <a:rPr lang="en-US" dirty="0" smtClean="0"/>
              <a:t> </a:t>
            </a:r>
            <a:r>
              <a:rPr lang="en-US" dirty="0" err="1" smtClean="0"/>
              <a:t>engelleyebilir</a:t>
            </a:r>
            <a:r>
              <a:rPr lang="en-US" dirty="0" smtClean="0"/>
              <a:t>, </a:t>
            </a:r>
            <a:r>
              <a:rPr lang="en-US" dirty="0" err="1" smtClean="0"/>
              <a:t>böylece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hormonu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ilgili</a:t>
            </a:r>
            <a:r>
              <a:rPr lang="en-US" dirty="0" smtClean="0"/>
              <a:t> </a:t>
            </a:r>
            <a:r>
              <a:rPr lang="en-US" dirty="0" err="1" smtClean="0"/>
              <a:t>genlerin</a:t>
            </a:r>
            <a:r>
              <a:rPr lang="en-US" dirty="0" smtClean="0"/>
              <a:t> </a:t>
            </a:r>
            <a:r>
              <a:rPr lang="en-US" dirty="0" err="1" smtClean="0"/>
              <a:t>ekspresyonunu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hormon</a:t>
            </a:r>
            <a:r>
              <a:rPr lang="en-US" dirty="0" smtClean="0"/>
              <a:t> </a:t>
            </a:r>
            <a:r>
              <a:rPr lang="en-US" dirty="0" err="1" smtClean="0"/>
              <a:t>etkisini</a:t>
            </a:r>
            <a:r>
              <a:rPr lang="en-US" dirty="0" smtClean="0"/>
              <a:t> </a:t>
            </a:r>
            <a:r>
              <a:rPr lang="en-US" dirty="0" err="1" smtClean="0"/>
              <a:t>azaltabilir</a:t>
            </a:r>
            <a:r>
              <a:rPr lang="en-US" dirty="0" smtClean="0"/>
              <a:t> (</a:t>
            </a:r>
            <a:r>
              <a:rPr lang="en-US" dirty="0" err="1" smtClean="0"/>
              <a:t>Şekil</a:t>
            </a:r>
            <a:r>
              <a:rPr lang="en-US" dirty="0" smtClean="0"/>
              <a:t> 1).Son </a:t>
            </a:r>
            <a:r>
              <a:rPr lang="en-US" dirty="0" err="1" smtClean="0"/>
              <a:t>olarak</a:t>
            </a:r>
            <a:r>
              <a:rPr lang="en-US" dirty="0" smtClean="0"/>
              <a:t>, 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desetilamiodaron</a:t>
            </a:r>
            <a:r>
              <a:rPr lang="en-US" dirty="0" smtClean="0"/>
              <a:t> </a:t>
            </a:r>
            <a:r>
              <a:rPr lang="en-US" dirty="0" err="1" smtClean="0"/>
              <a:t>doğrudan</a:t>
            </a:r>
            <a:r>
              <a:rPr lang="en-US" dirty="0" smtClean="0"/>
              <a:t> </a:t>
            </a:r>
            <a:r>
              <a:rPr lang="en-US" dirty="0" err="1" smtClean="0"/>
              <a:t>sitotoksik</a:t>
            </a:r>
            <a:r>
              <a:rPr lang="en-US" dirty="0" smtClean="0"/>
              <a:t> </a:t>
            </a:r>
            <a:r>
              <a:rPr lang="en-US" dirty="0" err="1" smtClean="0"/>
              <a:t>etkiye</a:t>
            </a:r>
            <a:r>
              <a:rPr lang="en-US" dirty="0" smtClean="0"/>
              <a:t> </a:t>
            </a:r>
            <a:r>
              <a:rPr lang="en-US" dirty="0" err="1" smtClean="0"/>
              <a:t>sahip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dolayısıyla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hücrelerinde</a:t>
            </a:r>
            <a:r>
              <a:rPr lang="en-US" dirty="0" smtClean="0"/>
              <a:t> </a:t>
            </a:r>
            <a:r>
              <a:rPr lang="en-US" dirty="0" err="1" smtClean="0"/>
              <a:t>apoptoza</a:t>
            </a:r>
            <a:r>
              <a:rPr lang="en-US" dirty="0" smtClean="0"/>
              <a:t> </a:t>
            </a:r>
            <a:r>
              <a:rPr lang="en-US" dirty="0" err="1" smtClean="0"/>
              <a:t>aracılık</a:t>
            </a:r>
            <a:r>
              <a:rPr lang="en-US" dirty="0" smtClean="0"/>
              <a:t> </a:t>
            </a:r>
            <a:r>
              <a:rPr lang="en-US" dirty="0" err="1" smtClean="0"/>
              <a:t>ederek</a:t>
            </a:r>
            <a:r>
              <a:rPr lang="en-US" dirty="0" smtClean="0"/>
              <a:t> </a:t>
            </a:r>
            <a:r>
              <a:rPr lang="en-US" dirty="0" err="1" smtClean="0"/>
              <a:t>histolojik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yıkıcı</a:t>
            </a:r>
            <a:r>
              <a:rPr lang="en-US" dirty="0" smtClean="0"/>
              <a:t> </a:t>
            </a:r>
            <a:r>
              <a:rPr lang="en-US" dirty="0" err="1" smtClean="0"/>
              <a:t>tiroidit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uyumlu</a:t>
            </a:r>
            <a:r>
              <a:rPr lang="en-US" dirty="0" smtClean="0"/>
              <a:t> bez </a:t>
            </a:r>
            <a:r>
              <a:rPr lang="en-US" dirty="0" err="1" smtClean="0"/>
              <a:t>değişikliklerine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r>
              <a:rPr lang="en-US" dirty="0" smtClean="0"/>
              <a:t> (28-30).Bu </a:t>
            </a:r>
            <a:r>
              <a:rPr lang="en-US" dirty="0" err="1" smtClean="0"/>
              <a:t>nedenle</a:t>
            </a:r>
            <a:r>
              <a:rPr lang="en-US" dirty="0" smtClean="0"/>
              <a:t>, 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tedavisinden</a:t>
            </a:r>
            <a:r>
              <a:rPr lang="en-US" dirty="0" smtClean="0"/>
              <a:t> </a:t>
            </a:r>
            <a:r>
              <a:rPr lang="en-US" dirty="0" err="1" smtClean="0"/>
              <a:t>kaynaklanan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</a:t>
            </a:r>
            <a:r>
              <a:rPr lang="en-US" dirty="0" smtClean="0"/>
              <a:t> </a:t>
            </a:r>
            <a:r>
              <a:rPr lang="en-US" dirty="0" err="1" smtClean="0"/>
              <a:t>seviyelerindeki</a:t>
            </a:r>
            <a:r>
              <a:rPr lang="en-US" dirty="0" smtClean="0"/>
              <a:t> </a:t>
            </a:r>
            <a:r>
              <a:rPr lang="en-US" dirty="0" err="1" smtClean="0"/>
              <a:t>değişiklikler</a:t>
            </a:r>
            <a:r>
              <a:rPr lang="en-US" dirty="0" smtClean="0"/>
              <a:t>, </a:t>
            </a:r>
            <a:r>
              <a:rPr lang="en-US" dirty="0" err="1" smtClean="0"/>
              <a:t>amiodaronun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bezi</a:t>
            </a:r>
            <a:r>
              <a:rPr lang="en-US" dirty="0" smtClean="0"/>
              <a:t> </a:t>
            </a:r>
            <a:r>
              <a:rPr lang="en-US" dirty="0" err="1" smtClean="0"/>
              <a:t>üzerindeki</a:t>
            </a:r>
            <a:r>
              <a:rPr lang="en-US" dirty="0" smtClean="0"/>
              <a:t> </a:t>
            </a:r>
            <a:r>
              <a:rPr lang="en-US" dirty="0" err="1" smtClean="0"/>
              <a:t>doğrudan</a:t>
            </a:r>
            <a:r>
              <a:rPr lang="en-US" dirty="0" smtClean="0"/>
              <a:t> </a:t>
            </a:r>
            <a:r>
              <a:rPr lang="en-US" dirty="0" err="1" smtClean="0"/>
              <a:t>etkisinin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/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amiodaronun</a:t>
            </a:r>
            <a:r>
              <a:rPr lang="en-US" dirty="0" smtClean="0"/>
              <a:t> </a:t>
            </a:r>
            <a:r>
              <a:rPr lang="en-US" dirty="0" err="1" smtClean="0"/>
              <a:t>deiodinazlar</a:t>
            </a:r>
            <a:r>
              <a:rPr lang="en-US" dirty="0" smtClean="0"/>
              <a:t> </a:t>
            </a:r>
            <a:r>
              <a:rPr lang="en-US" dirty="0" err="1" smtClean="0"/>
              <a:t>üzerindeki</a:t>
            </a:r>
            <a:r>
              <a:rPr lang="en-US" dirty="0" smtClean="0"/>
              <a:t> </a:t>
            </a:r>
            <a:r>
              <a:rPr lang="en-US" dirty="0" err="1" smtClean="0"/>
              <a:t>inhibitör</a:t>
            </a:r>
            <a:r>
              <a:rPr lang="en-US" dirty="0" smtClean="0"/>
              <a:t> </a:t>
            </a:r>
            <a:r>
              <a:rPr lang="en-US" dirty="0" err="1" smtClean="0"/>
              <a:t>etkisinin</a:t>
            </a:r>
            <a:r>
              <a:rPr lang="en-US" dirty="0" smtClean="0"/>
              <a:t> </a:t>
            </a:r>
            <a:r>
              <a:rPr lang="en-US" dirty="0" err="1" smtClean="0"/>
              <a:t>sonucu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r>
              <a:rPr lang="en-US" dirty="0" smtClean="0"/>
              <a:t> (</a:t>
            </a:r>
            <a:r>
              <a:rPr lang="en-US" dirty="0" err="1" smtClean="0"/>
              <a:t>Şekil</a:t>
            </a:r>
            <a:r>
              <a:rPr lang="en-US" dirty="0" smtClean="0"/>
              <a:t> 1).</a:t>
            </a:r>
          </a:p>
          <a:p>
            <a:r>
              <a:rPr lang="en-US" dirty="0" smtClean="0"/>
              <a:t>2. Presentation of an iodine overload to the thyroid gland</a:t>
            </a:r>
          </a:p>
          <a:p>
            <a:r>
              <a:rPr lang="en-US" dirty="0" smtClean="0"/>
              <a:t>can result in the so-called “</a:t>
            </a:r>
            <a:r>
              <a:rPr lang="en-US" dirty="0" err="1" smtClean="0"/>
              <a:t>Jod-Basedow</a:t>
            </a:r>
            <a:r>
              <a:rPr lang="en-US" dirty="0" smtClean="0"/>
              <a:t> phenomenon”</a:t>
            </a:r>
          </a:p>
          <a:p>
            <a:r>
              <a:rPr lang="en-US" dirty="0" smtClean="0"/>
              <a:t>or iodine-induced thyrotoxicosis. Generally, it occurs in</a:t>
            </a:r>
          </a:p>
          <a:p>
            <a:r>
              <a:rPr lang="en-US" dirty="0" smtClean="0"/>
              <a:t>subjects with underlying predisposition to autonomous</a:t>
            </a:r>
          </a:p>
          <a:p>
            <a:r>
              <a:rPr lang="en-US" dirty="0" smtClean="0"/>
              <a:t>thyroid function, and particularly those who reside in</a:t>
            </a:r>
          </a:p>
          <a:p>
            <a:r>
              <a:rPr lang="en-US" dirty="0" smtClean="0"/>
              <a:t>iodine-deficient areas (20). In this circumstance, the</a:t>
            </a:r>
          </a:p>
          <a:p>
            <a:r>
              <a:rPr lang="en-US" dirty="0" smtClean="0"/>
              <a:t>surfeit of iodine substrate is responsible for uncontrolled</a:t>
            </a:r>
          </a:p>
          <a:p>
            <a:r>
              <a:rPr lang="en-US" dirty="0" smtClean="0"/>
              <a:t>overproduction of the thyroid hormones (20).</a:t>
            </a:r>
          </a:p>
          <a:p>
            <a:r>
              <a:rPr lang="en-US" dirty="0" smtClean="0"/>
              <a:t>3. Several studies indicate that exposure to excess iodine</a:t>
            </a:r>
          </a:p>
          <a:p>
            <a:r>
              <a:rPr lang="en-US" dirty="0" smtClean="0"/>
              <a:t>can inhibit pituitary D2 activity, causing a decrease</a:t>
            </a:r>
          </a:p>
          <a:p>
            <a:r>
              <a:rPr lang="en-US" dirty="0" smtClean="0"/>
              <a:t>in negative feedback of the hypothalamic-</a:t>
            </a:r>
            <a:r>
              <a:rPr lang="en-US" dirty="0" err="1" smtClean="0"/>
              <a:t>pituitarythyroid</a:t>
            </a:r>
            <a:endParaRPr lang="en-US" dirty="0" smtClean="0"/>
          </a:p>
          <a:p>
            <a:r>
              <a:rPr lang="en-US" dirty="0" smtClean="0"/>
              <a:t>axis and inducing an elevation of serum TSH</a:t>
            </a:r>
          </a:p>
          <a:p>
            <a:r>
              <a:rPr lang="en-US" dirty="0" smtClean="0"/>
              <a:t>levels. However, the mechanism has not been fully</a:t>
            </a:r>
          </a:p>
          <a:p>
            <a:r>
              <a:rPr lang="en-US" dirty="0" smtClean="0"/>
              <a:t>elucidated and the increase in TSH conceivably may</a:t>
            </a:r>
          </a:p>
          <a:p>
            <a:r>
              <a:rPr lang="en-US" dirty="0" smtClean="0"/>
              <a:t>come as a response to thyroid hormone reduction (T4,</a:t>
            </a:r>
          </a:p>
          <a:p>
            <a:r>
              <a:rPr lang="en-US" dirty="0" smtClean="0"/>
              <a:t>T3) resulting from the Wolff-</a:t>
            </a:r>
            <a:r>
              <a:rPr lang="en-US" dirty="0" err="1" smtClean="0"/>
              <a:t>Chaikoff</a:t>
            </a:r>
            <a:r>
              <a:rPr lang="en-US" dirty="0" smtClean="0"/>
              <a:t> effect (24, 25).</a:t>
            </a:r>
          </a:p>
          <a:p>
            <a:r>
              <a:rPr lang="en-US" dirty="0" smtClean="0"/>
              <a:t>Mechanism not related to iodine. Amiodarone can also</a:t>
            </a:r>
          </a:p>
          <a:p>
            <a:r>
              <a:rPr lang="en-US" dirty="0" smtClean="0"/>
              <a:t>cause direct toxicity to the thyroid gland. Amiodarone</a:t>
            </a:r>
          </a:p>
          <a:p>
            <a:r>
              <a:rPr lang="en-US" dirty="0" smtClean="0"/>
              <a:t>inhibits deiodinases thereby decreasing conversion of T4</a:t>
            </a:r>
          </a:p>
          <a:p>
            <a:r>
              <a:rPr lang="en-US" dirty="0" smtClean="0"/>
              <a:t>to T3 and rT3 to T2 (18, 26, 27). As a result, there will</a:t>
            </a:r>
          </a:p>
          <a:p>
            <a:r>
              <a:rPr lang="en-US" dirty="0" smtClean="0"/>
              <a:t>be a reduction in serum T3 level and an increase in rT3.</a:t>
            </a:r>
          </a:p>
          <a:p>
            <a:r>
              <a:rPr lang="en-US" dirty="0" smtClean="0"/>
              <a:t>Furthermore, either amiodarone itself or its metabolite,</a:t>
            </a:r>
          </a:p>
          <a:p>
            <a:r>
              <a:rPr lang="en-US" dirty="0" err="1" smtClean="0"/>
              <a:t>desethylamiodarone</a:t>
            </a:r>
            <a:r>
              <a:rPr lang="en-US" dirty="0" smtClean="0"/>
              <a:t>, can inhibit T3 binding to its nuclear</a:t>
            </a:r>
          </a:p>
          <a:p>
            <a:r>
              <a:rPr lang="en-US" dirty="0" smtClean="0"/>
              <a:t>receptor, thus reducing the expression of thyroid </a:t>
            </a:r>
            <a:r>
              <a:rPr lang="en-US" dirty="0" err="1" smtClean="0"/>
              <a:t>hormonerelated</a:t>
            </a:r>
            <a:endParaRPr lang="en-US" dirty="0" smtClean="0"/>
          </a:p>
          <a:p>
            <a:r>
              <a:rPr lang="en-US" dirty="0" smtClean="0"/>
              <a:t>genes and hormone action (Fig. 1). Finally,</a:t>
            </a:r>
          </a:p>
          <a:p>
            <a:r>
              <a:rPr lang="en-US" dirty="0" smtClean="0"/>
              <a:t>amiodarone or </a:t>
            </a:r>
            <a:r>
              <a:rPr lang="en-US" dirty="0" err="1" smtClean="0"/>
              <a:t>desethylamiodarone</a:t>
            </a:r>
            <a:r>
              <a:rPr lang="en-US" dirty="0" smtClean="0"/>
              <a:t> may have a direct</a:t>
            </a:r>
          </a:p>
          <a:p>
            <a:r>
              <a:rPr lang="en-US" dirty="0" smtClean="0"/>
              <a:t>cytotoxic effect and thereby mediate apoptosis in thyroid</a:t>
            </a:r>
          </a:p>
          <a:p>
            <a:r>
              <a:rPr lang="en-US" dirty="0" smtClean="0"/>
              <a:t>cells resulting in gland alterations histologically consistent</a:t>
            </a:r>
          </a:p>
          <a:p>
            <a:r>
              <a:rPr lang="en-US" dirty="0" smtClean="0"/>
              <a:t>with a destructive thyroiditis (28–30).</a:t>
            </a:r>
          </a:p>
          <a:p>
            <a:r>
              <a:rPr lang="en-US" dirty="0" smtClean="0"/>
              <a:t>Thus, changes in thyroid hormone levels resulting from</a:t>
            </a:r>
          </a:p>
          <a:p>
            <a:r>
              <a:rPr lang="en-US" dirty="0" smtClean="0"/>
              <a:t>amiodarone therapy can come as the result of a direct effect</a:t>
            </a:r>
          </a:p>
          <a:p>
            <a:r>
              <a:rPr lang="en-US" dirty="0" smtClean="0"/>
              <a:t>of amiodarone on the thyroid gland and/or the inhibitory</a:t>
            </a:r>
          </a:p>
          <a:p>
            <a:r>
              <a:rPr lang="en-US" dirty="0" smtClean="0"/>
              <a:t>effect of amiodarone on deiodinases (Fig. 1).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159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Mechanisms of amiodarone-induced thyroid</a:t>
            </a:r>
          </a:p>
          <a:p>
            <a:r>
              <a:rPr lang="en-US" b="1" dirty="0" smtClean="0"/>
              <a:t>Disorder</a:t>
            </a:r>
            <a:endParaRPr lang="tr-TR" b="1" dirty="0" smtClean="0"/>
          </a:p>
          <a:p>
            <a:r>
              <a:rPr lang="en-US" dirty="0" smtClean="0"/>
              <a:t>2.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bezine</a:t>
            </a:r>
            <a:r>
              <a:rPr lang="en-US" dirty="0" smtClean="0"/>
              <a:t> </a:t>
            </a:r>
            <a:r>
              <a:rPr lang="en-US" dirty="0" err="1" smtClean="0"/>
              <a:t>aşırı</a:t>
            </a:r>
            <a:r>
              <a:rPr lang="en-US" dirty="0" smtClean="0"/>
              <a:t> </a:t>
            </a:r>
            <a:r>
              <a:rPr lang="en-US" dirty="0" err="1" smtClean="0"/>
              <a:t>iyot</a:t>
            </a:r>
            <a:r>
              <a:rPr lang="en-US" dirty="0" smtClean="0"/>
              <a:t> </a:t>
            </a:r>
            <a:r>
              <a:rPr lang="en-US" dirty="0" err="1" smtClean="0"/>
              <a:t>yüklenmesi</a:t>
            </a:r>
            <a:r>
              <a:rPr lang="en-US" dirty="0" smtClean="0"/>
              <a:t> "</a:t>
            </a:r>
            <a:r>
              <a:rPr lang="en-US" dirty="0" err="1" smtClean="0"/>
              <a:t>Jod-Basedow</a:t>
            </a:r>
            <a:r>
              <a:rPr lang="en-US" dirty="0" smtClean="0"/>
              <a:t> </a:t>
            </a:r>
            <a:r>
              <a:rPr lang="en-US" dirty="0" err="1" smtClean="0"/>
              <a:t>fenomeni</a:t>
            </a:r>
            <a:r>
              <a:rPr lang="en-US" dirty="0" smtClean="0"/>
              <a:t>"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iyotun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olduğu</a:t>
            </a:r>
            <a:r>
              <a:rPr lang="en-US" dirty="0" smtClean="0"/>
              <a:t> </a:t>
            </a:r>
            <a:r>
              <a:rPr lang="en-US" dirty="0" err="1" smtClean="0"/>
              <a:t>tirotoksikoz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sonuçlanabilir.Genellikle</a:t>
            </a:r>
            <a:r>
              <a:rPr lang="en-US" dirty="0" smtClean="0"/>
              <a:t> </a:t>
            </a:r>
            <a:r>
              <a:rPr lang="en-US" dirty="0" err="1" smtClean="0"/>
              <a:t>otonom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fonksiyonuna</a:t>
            </a:r>
            <a:r>
              <a:rPr lang="en-US" dirty="0" smtClean="0"/>
              <a:t> </a:t>
            </a:r>
            <a:r>
              <a:rPr lang="en-US" dirty="0" err="1" smtClean="0"/>
              <a:t>altta</a:t>
            </a:r>
            <a:r>
              <a:rPr lang="en-US" dirty="0" smtClean="0"/>
              <a:t> </a:t>
            </a:r>
            <a:r>
              <a:rPr lang="en-US" dirty="0" err="1" smtClean="0"/>
              <a:t>yatan</a:t>
            </a:r>
            <a:r>
              <a:rPr lang="en-US" dirty="0" smtClean="0"/>
              <a:t> </a:t>
            </a:r>
            <a:r>
              <a:rPr lang="en-US" dirty="0" err="1" smtClean="0"/>
              <a:t>yatkınlığı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kişilerde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özellikle</a:t>
            </a:r>
            <a:r>
              <a:rPr lang="en-US" dirty="0" smtClean="0"/>
              <a:t> </a:t>
            </a:r>
            <a:r>
              <a:rPr lang="en-US" dirty="0" err="1" smtClean="0"/>
              <a:t>iyot</a:t>
            </a:r>
            <a:r>
              <a:rPr lang="en-US" dirty="0" smtClean="0"/>
              <a:t> </a:t>
            </a:r>
            <a:r>
              <a:rPr lang="en-US" dirty="0" err="1" smtClean="0"/>
              <a:t>eksikliği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bölgelerde</a:t>
            </a:r>
            <a:r>
              <a:rPr lang="en-US" dirty="0" smtClean="0"/>
              <a:t> </a:t>
            </a:r>
            <a:r>
              <a:rPr lang="en-US" dirty="0" err="1" smtClean="0"/>
              <a:t>yaşayanlarda</a:t>
            </a:r>
            <a:r>
              <a:rPr lang="en-US" dirty="0" smtClean="0"/>
              <a:t> </a:t>
            </a:r>
            <a:r>
              <a:rPr lang="en-US" dirty="0" err="1" smtClean="0"/>
              <a:t>görülür</a:t>
            </a:r>
            <a:r>
              <a:rPr lang="en-US" dirty="0" smtClean="0"/>
              <a:t> (20).Bu </a:t>
            </a:r>
            <a:r>
              <a:rPr lang="en-US" dirty="0" err="1" smtClean="0"/>
              <a:t>durumda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hormonlarının</a:t>
            </a:r>
            <a:r>
              <a:rPr lang="en-US" dirty="0" smtClean="0"/>
              <a:t> </a:t>
            </a:r>
            <a:r>
              <a:rPr lang="en-US" dirty="0" err="1" smtClean="0"/>
              <a:t>kontrolsüz</a:t>
            </a:r>
            <a:r>
              <a:rPr lang="en-US" dirty="0" smtClean="0"/>
              <a:t> </a:t>
            </a:r>
            <a:r>
              <a:rPr lang="en-US" dirty="0" err="1" smtClean="0"/>
              <a:t>aşırı</a:t>
            </a:r>
            <a:r>
              <a:rPr lang="en-US" dirty="0" smtClean="0"/>
              <a:t> </a:t>
            </a:r>
            <a:r>
              <a:rPr lang="en-US" dirty="0" err="1" smtClean="0"/>
              <a:t>üretiminden</a:t>
            </a:r>
            <a:r>
              <a:rPr lang="en-US" dirty="0" smtClean="0"/>
              <a:t> </a:t>
            </a:r>
            <a:r>
              <a:rPr lang="en-US" dirty="0" err="1" smtClean="0"/>
              <a:t>iyot</a:t>
            </a:r>
            <a:r>
              <a:rPr lang="en-US" dirty="0" smtClean="0"/>
              <a:t> </a:t>
            </a:r>
            <a:r>
              <a:rPr lang="en-US" dirty="0" err="1" smtClean="0"/>
              <a:t>substratının</a:t>
            </a:r>
            <a:r>
              <a:rPr lang="en-US" dirty="0" smtClean="0"/>
              <a:t> </a:t>
            </a:r>
            <a:r>
              <a:rPr lang="en-US" dirty="0" err="1" smtClean="0"/>
              <a:t>fazlalığı</a:t>
            </a:r>
            <a:r>
              <a:rPr lang="en-US" dirty="0" smtClean="0"/>
              <a:t> </a:t>
            </a:r>
            <a:r>
              <a:rPr lang="en-US" dirty="0" err="1" smtClean="0"/>
              <a:t>sorumludur</a:t>
            </a:r>
            <a:r>
              <a:rPr lang="en-US" dirty="0" smtClean="0"/>
              <a:t> (20).3. </a:t>
            </a:r>
            <a:r>
              <a:rPr lang="en-US" dirty="0" err="1" smtClean="0"/>
              <a:t>Çeşitli</a:t>
            </a:r>
            <a:r>
              <a:rPr lang="en-US" dirty="0" smtClean="0"/>
              <a:t> </a:t>
            </a:r>
            <a:r>
              <a:rPr lang="en-US" dirty="0" err="1" smtClean="0"/>
              <a:t>çalışmalar</a:t>
            </a:r>
            <a:r>
              <a:rPr lang="en-US" dirty="0" smtClean="0"/>
              <a:t> </a:t>
            </a:r>
            <a:r>
              <a:rPr lang="en-US" dirty="0" err="1" smtClean="0"/>
              <a:t>aşırı</a:t>
            </a:r>
            <a:r>
              <a:rPr lang="en-US" dirty="0" smtClean="0"/>
              <a:t> </a:t>
            </a:r>
            <a:r>
              <a:rPr lang="en-US" dirty="0" err="1" smtClean="0"/>
              <a:t>iyota</a:t>
            </a:r>
            <a:r>
              <a:rPr lang="en-US" dirty="0" smtClean="0"/>
              <a:t> </a:t>
            </a:r>
            <a:r>
              <a:rPr lang="en-US" dirty="0" err="1" smtClean="0"/>
              <a:t>maruz</a:t>
            </a:r>
            <a:r>
              <a:rPr lang="en-US" dirty="0" smtClean="0"/>
              <a:t> </a:t>
            </a:r>
            <a:r>
              <a:rPr lang="en-US" dirty="0" err="1" smtClean="0"/>
              <a:t>kalmanın</a:t>
            </a:r>
            <a:r>
              <a:rPr lang="en-US" dirty="0" smtClean="0"/>
              <a:t> </a:t>
            </a:r>
            <a:r>
              <a:rPr lang="en-US" dirty="0" err="1" smtClean="0"/>
              <a:t>hipofiz</a:t>
            </a:r>
            <a:r>
              <a:rPr lang="en-US" dirty="0" smtClean="0"/>
              <a:t> D2 </a:t>
            </a:r>
            <a:r>
              <a:rPr lang="en-US" dirty="0" err="1" smtClean="0"/>
              <a:t>aktivitesini</a:t>
            </a:r>
            <a:r>
              <a:rPr lang="en-US" dirty="0" smtClean="0"/>
              <a:t> </a:t>
            </a:r>
            <a:r>
              <a:rPr lang="en-US" dirty="0" err="1" smtClean="0"/>
              <a:t>inhibe</a:t>
            </a:r>
            <a:r>
              <a:rPr lang="en-US" dirty="0" smtClean="0"/>
              <a:t> </a:t>
            </a:r>
            <a:r>
              <a:rPr lang="en-US" dirty="0" err="1" smtClean="0"/>
              <a:t>edebildiğini</a:t>
            </a:r>
            <a:r>
              <a:rPr lang="en-US" dirty="0" smtClean="0"/>
              <a:t>, </a:t>
            </a:r>
            <a:r>
              <a:rPr lang="en-US" dirty="0" err="1" smtClean="0"/>
              <a:t>hipotalamus-hipofiz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ekseninin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geri</a:t>
            </a:r>
            <a:r>
              <a:rPr lang="en-US" dirty="0" smtClean="0"/>
              <a:t> </a:t>
            </a:r>
            <a:r>
              <a:rPr lang="en-US" dirty="0" err="1" smtClean="0"/>
              <a:t>beslemesinde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azalmaya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olduğunu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serum TSH </a:t>
            </a:r>
            <a:r>
              <a:rPr lang="en-US" dirty="0" err="1" smtClean="0"/>
              <a:t>seviyelerinin</a:t>
            </a:r>
            <a:r>
              <a:rPr lang="en-US" dirty="0" smtClean="0"/>
              <a:t> </a:t>
            </a:r>
            <a:r>
              <a:rPr lang="en-US" dirty="0" err="1" smtClean="0"/>
              <a:t>yükselmesine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olabileceğini</a:t>
            </a:r>
            <a:r>
              <a:rPr lang="en-US" dirty="0" smtClean="0"/>
              <a:t> </a:t>
            </a:r>
            <a:r>
              <a:rPr lang="en-US" dirty="0" err="1" smtClean="0"/>
              <a:t>göstermektedir.Ancak</a:t>
            </a:r>
            <a:r>
              <a:rPr lang="en-US" dirty="0" smtClean="0"/>
              <a:t> </a:t>
            </a:r>
            <a:r>
              <a:rPr lang="en-US" dirty="0" err="1" smtClean="0"/>
              <a:t>mekanizma</a:t>
            </a:r>
            <a:r>
              <a:rPr lang="en-US" dirty="0" smtClean="0"/>
              <a:t> tam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aydınlatılamamıştır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TSH'deki</a:t>
            </a:r>
            <a:r>
              <a:rPr lang="en-US" dirty="0" smtClean="0"/>
              <a:t> </a:t>
            </a:r>
            <a:r>
              <a:rPr lang="en-US" dirty="0" err="1" smtClean="0"/>
              <a:t>artışın</a:t>
            </a:r>
            <a:r>
              <a:rPr lang="en-US" dirty="0" smtClean="0"/>
              <a:t> Wolff-</a:t>
            </a:r>
            <a:r>
              <a:rPr lang="en-US" dirty="0" err="1" smtClean="0"/>
              <a:t>Chaikoff</a:t>
            </a:r>
            <a:r>
              <a:rPr lang="en-US" dirty="0" smtClean="0"/>
              <a:t> </a:t>
            </a:r>
            <a:r>
              <a:rPr lang="en-US" dirty="0" err="1" smtClean="0"/>
              <a:t>etkisinden</a:t>
            </a:r>
            <a:r>
              <a:rPr lang="en-US" dirty="0" smtClean="0"/>
              <a:t> </a:t>
            </a:r>
            <a:r>
              <a:rPr lang="en-US" dirty="0" err="1" smtClean="0"/>
              <a:t>kaynaklanan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hormonu</a:t>
            </a:r>
            <a:r>
              <a:rPr lang="en-US" dirty="0" smtClean="0"/>
              <a:t> </a:t>
            </a:r>
            <a:r>
              <a:rPr lang="en-US" dirty="0" err="1" smtClean="0"/>
              <a:t>azalmasına</a:t>
            </a:r>
            <a:r>
              <a:rPr lang="en-US" dirty="0" smtClean="0"/>
              <a:t> (T4, T3)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yanıt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çıktığı</a:t>
            </a:r>
            <a:r>
              <a:rPr lang="en-US" dirty="0" smtClean="0"/>
              <a:t> </a:t>
            </a:r>
            <a:r>
              <a:rPr lang="en-US" dirty="0" err="1" smtClean="0"/>
              <a:t>düşünülebilir</a:t>
            </a:r>
            <a:r>
              <a:rPr lang="en-US" dirty="0" smtClean="0"/>
              <a:t> (24, 25).</a:t>
            </a:r>
            <a:r>
              <a:rPr lang="en-US" dirty="0" err="1" smtClean="0"/>
              <a:t>İyotla</a:t>
            </a:r>
            <a:r>
              <a:rPr lang="en-US" dirty="0" smtClean="0"/>
              <a:t> </a:t>
            </a:r>
            <a:r>
              <a:rPr lang="en-US" dirty="0" err="1" smtClean="0"/>
              <a:t>ilgili</a:t>
            </a:r>
            <a:r>
              <a:rPr lang="en-US" dirty="0" smtClean="0"/>
              <a:t> </a:t>
            </a:r>
            <a:r>
              <a:rPr lang="en-US" dirty="0" err="1" smtClean="0"/>
              <a:t>olmayan</a:t>
            </a:r>
            <a:r>
              <a:rPr lang="en-US" dirty="0" smtClean="0"/>
              <a:t> </a:t>
            </a:r>
            <a:r>
              <a:rPr lang="en-US" dirty="0" err="1" smtClean="0"/>
              <a:t>mekanizma</a:t>
            </a:r>
            <a:r>
              <a:rPr lang="en-US" dirty="0" smtClean="0"/>
              <a:t>. 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ayrıca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bezinde</a:t>
            </a:r>
            <a:r>
              <a:rPr lang="en-US" dirty="0" smtClean="0"/>
              <a:t> </a:t>
            </a:r>
            <a:r>
              <a:rPr lang="en-US" dirty="0" err="1" smtClean="0"/>
              <a:t>doğrudan</a:t>
            </a:r>
            <a:r>
              <a:rPr lang="en-US" dirty="0" smtClean="0"/>
              <a:t> </a:t>
            </a:r>
            <a:r>
              <a:rPr lang="en-US" dirty="0" err="1" smtClean="0"/>
              <a:t>toksisiteye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olabilir.Amiodaron</a:t>
            </a:r>
            <a:r>
              <a:rPr lang="en-US" dirty="0" smtClean="0"/>
              <a:t> </a:t>
            </a:r>
            <a:r>
              <a:rPr lang="en-US" dirty="0" err="1" smtClean="0"/>
              <a:t>deiyodinazları</a:t>
            </a:r>
            <a:r>
              <a:rPr lang="en-US" dirty="0" smtClean="0"/>
              <a:t> </a:t>
            </a:r>
            <a:r>
              <a:rPr lang="en-US" dirty="0" err="1" smtClean="0"/>
              <a:t>inhibe</a:t>
            </a:r>
            <a:r>
              <a:rPr lang="en-US" dirty="0" smtClean="0"/>
              <a:t> </a:t>
            </a:r>
            <a:r>
              <a:rPr lang="en-US" dirty="0" err="1" smtClean="0"/>
              <a:t>ederek</a:t>
            </a:r>
            <a:r>
              <a:rPr lang="en-US" dirty="0" smtClean="0"/>
              <a:t> T4'ün T3'e </a:t>
            </a:r>
            <a:r>
              <a:rPr lang="en-US" dirty="0" err="1" smtClean="0"/>
              <a:t>ve</a:t>
            </a:r>
            <a:r>
              <a:rPr lang="en-US" dirty="0" smtClean="0"/>
              <a:t> rT3'ün T2'ye </a:t>
            </a:r>
            <a:r>
              <a:rPr lang="en-US" dirty="0" err="1" smtClean="0"/>
              <a:t>dönüşümünü</a:t>
            </a:r>
            <a:r>
              <a:rPr lang="en-US" dirty="0" smtClean="0"/>
              <a:t> </a:t>
            </a:r>
            <a:r>
              <a:rPr lang="en-US" dirty="0" err="1" smtClean="0"/>
              <a:t>azaltır</a:t>
            </a:r>
            <a:r>
              <a:rPr lang="en-US" dirty="0" smtClean="0"/>
              <a:t> (18, 26, 27).  </a:t>
            </a:r>
            <a:r>
              <a:rPr lang="en-US" dirty="0" err="1" smtClean="0"/>
              <a:t>Sonuç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serum T3 </a:t>
            </a:r>
            <a:r>
              <a:rPr lang="en-US" dirty="0" err="1" smtClean="0"/>
              <a:t>seviyesinde</a:t>
            </a:r>
            <a:r>
              <a:rPr lang="en-US" dirty="0" smtClean="0"/>
              <a:t> </a:t>
            </a:r>
            <a:r>
              <a:rPr lang="en-US" dirty="0" err="1" smtClean="0"/>
              <a:t>azalma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rT3'te </a:t>
            </a:r>
            <a:r>
              <a:rPr lang="en-US" dirty="0" err="1" smtClean="0"/>
              <a:t>artış</a:t>
            </a:r>
            <a:r>
              <a:rPr lang="en-US" dirty="0" smtClean="0"/>
              <a:t> </a:t>
            </a:r>
            <a:r>
              <a:rPr lang="en-US" dirty="0" err="1" smtClean="0"/>
              <a:t>olacaktır.Ayrıca</a:t>
            </a:r>
            <a:r>
              <a:rPr lang="en-US" dirty="0" smtClean="0"/>
              <a:t>, </a:t>
            </a:r>
            <a:r>
              <a:rPr lang="en-US" dirty="0" err="1" smtClean="0"/>
              <a:t>amiodaronun</a:t>
            </a:r>
            <a:r>
              <a:rPr lang="en-US" dirty="0" smtClean="0"/>
              <a:t> </a:t>
            </a:r>
            <a:r>
              <a:rPr lang="en-US" dirty="0" err="1" smtClean="0"/>
              <a:t>kendisi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onun</a:t>
            </a:r>
            <a:r>
              <a:rPr lang="en-US" dirty="0" smtClean="0"/>
              <a:t> </a:t>
            </a:r>
            <a:r>
              <a:rPr lang="en-US" dirty="0" err="1" smtClean="0"/>
              <a:t>metaboliti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desetilamiodaron</a:t>
            </a:r>
            <a:r>
              <a:rPr lang="en-US" dirty="0" smtClean="0"/>
              <a:t>, T3'ün </a:t>
            </a:r>
            <a:r>
              <a:rPr lang="en-US" dirty="0" err="1" smtClean="0"/>
              <a:t>nükleer</a:t>
            </a:r>
            <a:r>
              <a:rPr lang="en-US" dirty="0" smtClean="0"/>
              <a:t> </a:t>
            </a:r>
            <a:r>
              <a:rPr lang="en-US" dirty="0" err="1" smtClean="0"/>
              <a:t>reseptörüne</a:t>
            </a:r>
            <a:r>
              <a:rPr lang="en-US" dirty="0" smtClean="0"/>
              <a:t> </a:t>
            </a:r>
            <a:r>
              <a:rPr lang="en-US" dirty="0" err="1" smtClean="0"/>
              <a:t>bağlanmasını</a:t>
            </a:r>
            <a:r>
              <a:rPr lang="en-US" dirty="0" smtClean="0"/>
              <a:t> </a:t>
            </a:r>
            <a:r>
              <a:rPr lang="en-US" dirty="0" err="1" smtClean="0"/>
              <a:t>engelleyebilir</a:t>
            </a:r>
            <a:r>
              <a:rPr lang="en-US" dirty="0" smtClean="0"/>
              <a:t>, </a:t>
            </a:r>
            <a:r>
              <a:rPr lang="en-US" dirty="0" err="1" smtClean="0"/>
              <a:t>böylece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hormonu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ilgili</a:t>
            </a:r>
            <a:r>
              <a:rPr lang="en-US" dirty="0" smtClean="0"/>
              <a:t> </a:t>
            </a:r>
            <a:r>
              <a:rPr lang="en-US" dirty="0" err="1" smtClean="0"/>
              <a:t>genlerin</a:t>
            </a:r>
            <a:r>
              <a:rPr lang="en-US" dirty="0" smtClean="0"/>
              <a:t> </a:t>
            </a:r>
            <a:r>
              <a:rPr lang="en-US" dirty="0" err="1" smtClean="0"/>
              <a:t>ekspresyonunu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hormon</a:t>
            </a:r>
            <a:r>
              <a:rPr lang="en-US" dirty="0" smtClean="0"/>
              <a:t> </a:t>
            </a:r>
            <a:r>
              <a:rPr lang="en-US" dirty="0" err="1" smtClean="0"/>
              <a:t>etkisini</a:t>
            </a:r>
            <a:r>
              <a:rPr lang="en-US" dirty="0" smtClean="0"/>
              <a:t> </a:t>
            </a:r>
            <a:r>
              <a:rPr lang="en-US" dirty="0" err="1" smtClean="0"/>
              <a:t>azaltabilir</a:t>
            </a:r>
            <a:r>
              <a:rPr lang="en-US" dirty="0" smtClean="0"/>
              <a:t> (</a:t>
            </a:r>
            <a:r>
              <a:rPr lang="en-US" dirty="0" err="1" smtClean="0"/>
              <a:t>Şekil</a:t>
            </a:r>
            <a:r>
              <a:rPr lang="en-US" dirty="0" smtClean="0"/>
              <a:t> 1).Son </a:t>
            </a:r>
            <a:r>
              <a:rPr lang="en-US" dirty="0" err="1" smtClean="0"/>
              <a:t>olarak</a:t>
            </a:r>
            <a:r>
              <a:rPr lang="en-US" dirty="0" smtClean="0"/>
              <a:t>, 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desetilamiodaron</a:t>
            </a:r>
            <a:r>
              <a:rPr lang="en-US" dirty="0" smtClean="0"/>
              <a:t> </a:t>
            </a:r>
            <a:r>
              <a:rPr lang="en-US" dirty="0" err="1" smtClean="0"/>
              <a:t>doğrudan</a:t>
            </a:r>
            <a:r>
              <a:rPr lang="en-US" dirty="0" smtClean="0"/>
              <a:t> </a:t>
            </a:r>
            <a:r>
              <a:rPr lang="en-US" dirty="0" err="1" smtClean="0"/>
              <a:t>sitotoksik</a:t>
            </a:r>
            <a:r>
              <a:rPr lang="en-US" dirty="0" smtClean="0"/>
              <a:t> </a:t>
            </a:r>
            <a:r>
              <a:rPr lang="en-US" dirty="0" err="1" smtClean="0"/>
              <a:t>etkiye</a:t>
            </a:r>
            <a:r>
              <a:rPr lang="en-US" dirty="0" smtClean="0"/>
              <a:t> </a:t>
            </a:r>
            <a:r>
              <a:rPr lang="en-US" dirty="0" err="1" smtClean="0"/>
              <a:t>sahip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dolayısıyla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hücrelerinde</a:t>
            </a:r>
            <a:r>
              <a:rPr lang="en-US" dirty="0" smtClean="0"/>
              <a:t> </a:t>
            </a:r>
            <a:r>
              <a:rPr lang="en-US" dirty="0" err="1" smtClean="0"/>
              <a:t>apoptoza</a:t>
            </a:r>
            <a:r>
              <a:rPr lang="en-US" dirty="0" smtClean="0"/>
              <a:t> </a:t>
            </a:r>
            <a:r>
              <a:rPr lang="en-US" dirty="0" err="1" smtClean="0"/>
              <a:t>aracılık</a:t>
            </a:r>
            <a:r>
              <a:rPr lang="en-US" dirty="0" smtClean="0"/>
              <a:t> </a:t>
            </a:r>
            <a:r>
              <a:rPr lang="en-US" dirty="0" err="1" smtClean="0"/>
              <a:t>ederek</a:t>
            </a:r>
            <a:r>
              <a:rPr lang="en-US" dirty="0" smtClean="0"/>
              <a:t> </a:t>
            </a:r>
            <a:r>
              <a:rPr lang="en-US" dirty="0" err="1" smtClean="0"/>
              <a:t>histolojik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yıkıcı</a:t>
            </a:r>
            <a:r>
              <a:rPr lang="en-US" dirty="0" smtClean="0"/>
              <a:t> </a:t>
            </a:r>
            <a:r>
              <a:rPr lang="en-US" dirty="0" err="1" smtClean="0"/>
              <a:t>tiroidit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uyumlu</a:t>
            </a:r>
            <a:r>
              <a:rPr lang="en-US" dirty="0" smtClean="0"/>
              <a:t> bez </a:t>
            </a:r>
            <a:r>
              <a:rPr lang="en-US" dirty="0" err="1" smtClean="0"/>
              <a:t>değişikliklerine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r>
              <a:rPr lang="en-US" dirty="0" smtClean="0"/>
              <a:t> (28-30).Bu </a:t>
            </a:r>
            <a:r>
              <a:rPr lang="en-US" dirty="0" err="1" smtClean="0"/>
              <a:t>nedenle</a:t>
            </a:r>
            <a:r>
              <a:rPr lang="en-US" dirty="0" smtClean="0"/>
              <a:t>, 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tedavisinden</a:t>
            </a:r>
            <a:r>
              <a:rPr lang="en-US" dirty="0" smtClean="0"/>
              <a:t> </a:t>
            </a:r>
            <a:r>
              <a:rPr lang="en-US" dirty="0" err="1" smtClean="0"/>
              <a:t>kaynaklanan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</a:t>
            </a:r>
            <a:r>
              <a:rPr lang="en-US" dirty="0" smtClean="0"/>
              <a:t> </a:t>
            </a:r>
            <a:r>
              <a:rPr lang="en-US" dirty="0" err="1" smtClean="0"/>
              <a:t>seviyelerindeki</a:t>
            </a:r>
            <a:r>
              <a:rPr lang="en-US" dirty="0" smtClean="0"/>
              <a:t> </a:t>
            </a:r>
            <a:r>
              <a:rPr lang="en-US" dirty="0" err="1" smtClean="0"/>
              <a:t>değişiklikler</a:t>
            </a:r>
            <a:r>
              <a:rPr lang="en-US" dirty="0" smtClean="0"/>
              <a:t>, </a:t>
            </a:r>
            <a:r>
              <a:rPr lang="en-US" dirty="0" err="1" smtClean="0"/>
              <a:t>amiodaronun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bezi</a:t>
            </a:r>
            <a:r>
              <a:rPr lang="en-US" dirty="0" smtClean="0"/>
              <a:t> </a:t>
            </a:r>
            <a:r>
              <a:rPr lang="en-US" dirty="0" err="1" smtClean="0"/>
              <a:t>üzerindeki</a:t>
            </a:r>
            <a:r>
              <a:rPr lang="en-US" dirty="0" smtClean="0"/>
              <a:t> </a:t>
            </a:r>
            <a:r>
              <a:rPr lang="en-US" dirty="0" err="1" smtClean="0"/>
              <a:t>doğrudan</a:t>
            </a:r>
            <a:r>
              <a:rPr lang="en-US" dirty="0" smtClean="0"/>
              <a:t> </a:t>
            </a:r>
            <a:r>
              <a:rPr lang="en-US" dirty="0" err="1" smtClean="0"/>
              <a:t>etkisinin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/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amiodaronun</a:t>
            </a:r>
            <a:r>
              <a:rPr lang="en-US" dirty="0" smtClean="0"/>
              <a:t> </a:t>
            </a:r>
            <a:r>
              <a:rPr lang="en-US" dirty="0" err="1" smtClean="0"/>
              <a:t>deiodinazlar</a:t>
            </a:r>
            <a:r>
              <a:rPr lang="en-US" dirty="0" smtClean="0"/>
              <a:t> </a:t>
            </a:r>
            <a:r>
              <a:rPr lang="en-US" dirty="0" err="1" smtClean="0"/>
              <a:t>üzerindeki</a:t>
            </a:r>
            <a:r>
              <a:rPr lang="en-US" dirty="0" smtClean="0"/>
              <a:t> </a:t>
            </a:r>
            <a:r>
              <a:rPr lang="en-US" dirty="0" err="1" smtClean="0"/>
              <a:t>inhibitör</a:t>
            </a:r>
            <a:r>
              <a:rPr lang="en-US" dirty="0" smtClean="0"/>
              <a:t> </a:t>
            </a:r>
            <a:r>
              <a:rPr lang="en-US" dirty="0" err="1" smtClean="0"/>
              <a:t>etkisinin</a:t>
            </a:r>
            <a:r>
              <a:rPr lang="en-US" dirty="0" smtClean="0"/>
              <a:t> </a:t>
            </a:r>
            <a:r>
              <a:rPr lang="en-US" dirty="0" err="1" smtClean="0"/>
              <a:t>sonucu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r>
              <a:rPr lang="en-US" dirty="0" smtClean="0"/>
              <a:t> (</a:t>
            </a:r>
            <a:r>
              <a:rPr lang="en-US" dirty="0" err="1" smtClean="0"/>
              <a:t>Şekil</a:t>
            </a:r>
            <a:r>
              <a:rPr lang="en-US" dirty="0" smtClean="0"/>
              <a:t> 1).</a:t>
            </a:r>
          </a:p>
          <a:p>
            <a:r>
              <a:rPr lang="en-US" dirty="0" smtClean="0"/>
              <a:t>2. Presentation of an iodine overload to the thyroid gland</a:t>
            </a:r>
          </a:p>
          <a:p>
            <a:r>
              <a:rPr lang="en-US" dirty="0" smtClean="0"/>
              <a:t>can result in the so-called “</a:t>
            </a:r>
            <a:r>
              <a:rPr lang="en-US" dirty="0" err="1" smtClean="0"/>
              <a:t>Jod-Basedow</a:t>
            </a:r>
            <a:r>
              <a:rPr lang="en-US" dirty="0" smtClean="0"/>
              <a:t> phenomenon”</a:t>
            </a:r>
          </a:p>
          <a:p>
            <a:r>
              <a:rPr lang="en-US" dirty="0" smtClean="0"/>
              <a:t>or iodine-induced thyrotoxicosis. Generally, it occurs in</a:t>
            </a:r>
          </a:p>
          <a:p>
            <a:r>
              <a:rPr lang="en-US" dirty="0" smtClean="0"/>
              <a:t>subjects with underlying predisposition to autonomous</a:t>
            </a:r>
          </a:p>
          <a:p>
            <a:r>
              <a:rPr lang="en-US" dirty="0" smtClean="0"/>
              <a:t>thyroid function, and particularly those who reside in</a:t>
            </a:r>
          </a:p>
          <a:p>
            <a:r>
              <a:rPr lang="en-US" dirty="0" smtClean="0"/>
              <a:t>iodine-deficient areas (20). In this circumstance, the</a:t>
            </a:r>
          </a:p>
          <a:p>
            <a:r>
              <a:rPr lang="en-US" dirty="0" smtClean="0"/>
              <a:t>surfeit of iodine substrate is responsible for uncontrolled</a:t>
            </a:r>
          </a:p>
          <a:p>
            <a:r>
              <a:rPr lang="en-US" dirty="0" smtClean="0"/>
              <a:t>overproduction of the thyroid hormones (20).</a:t>
            </a:r>
          </a:p>
          <a:p>
            <a:r>
              <a:rPr lang="en-US" dirty="0" smtClean="0"/>
              <a:t>3. Several studies indicate that exposure to excess iodine</a:t>
            </a:r>
          </a:p>
          <a:p>
            <a:r>
              <a:rPr lang="en-US" dirty="0" smtClean="0"/>
              <a:t>can inhibit pituitary D2 activity, causing a decrease</a:t>
            </a:r>
          </a:p>
          <a:p>
            <a:r>
              <a:rPr lang="en-US" dirty="0" smtClean="0"/>
              <a:t>in negative feedback of the hypothalamic-</a:t>
            </a:r>
            <a:r>
              <a:rPr lang="en-US" dirty="0" err="1" smtClean="0"/>
              <a:t>pituitarythyroid</a:t>
            </a:r>
            <a:endParaRPr lang="en-US" dirty="0" smtClean="0"/>
          </a:p>
          <a:p>
            <a:r>
              <a:rPr lang="en-US" dirty="0" smtClean="0"/>
              <a:t>axis and inducing an elevation of serum TSH</a:t>
            </a:r>
          </a:p>
          <a:p>
            <a:r>
              <a:rPr lang="en-US" dirty="0" smtClean="0"/>
              <a:t>levels. However, the mechanism has not been fully</a:t>
            </a:r>
          </a:p>
          <a:p>
            <a:r>
              <a:rPr lang="en-US" dirty="0" smtClean="0"/>
              <a:t>elucidated and the increase in TSH conceivably may</a:t>
            </a:r>
          </a:p>
          <a:p>
            <a:r>
              <a:rPr lang="en-US" dirty="0" smtClean="0"/>
              <a:t>come as a response to thyroid hormone reduction (T4,</a:t>
            </a:r>
          </a:p>
          <a:p>
            <a:r>
              <a:rPr lang="en-US" dirty="0" smtClean="0"/>
              <a:t>T3) resulting from the Wolff-</a:t>
            </a:r>
            <a:r>
              <a:rPr lang="en-US" dirty="0" err="1" smtClean="0"/>
              <a:t>Chaikoff</a:t>
            </a:r>
            <a:r>
              <a:rPr lang="en-US" dirty="0" smtClean="0"/>
              <a:t> effect (24, 25).</a:t>
            </a:r>
          </a:p>
          <a:p>
            <a:r>
              <a:rPr lang="en-US" dirty="0" smtClean="0"/>
              <a:t>Mechanism not related to iodine. Amiodarone can also</a:t>
            </a:r>
          </a:p>
          <a:p>
            <a:r>
              <a:rPr lang="en-US" dirty="0" smtClean="0"/>
              <a:t>cause direct toxicity to the thyroid gland. Amiodarone</a:t>
            </a:r>
          </a:p>
          <a:p>
            <a:r>
              <a:rPr lang="en-US" dirty="0" smtClean="0"/>
              <a:t>inhibits deiodinases thereby decreasing conversion of T4</a:t>
            </a:r>
          </a:p>
          <a:p>
            <a:r>
              <a:rPr lang="en-US" dirty="0" smtClean="0"/>
              <a:t>to T3 and rT3 to T2 (18, 26, 27). As a result, there will</a:t>
            </a:r>
          </a:p>
          <a:p>
            <a:r>
              <a:rPr lang="en-US" dirty="0" smtClean="0"/>
              <a:t>be a reduction in serum T3 level and an increase in rT3.</a:t>
            </a:r>
          </a:p>
          <a:p>
            <a:r>
              <a:rPr lang="en-US" dirty="0" smtClean="0"/>
              <a:t>Furthermore, either amiodarone itself or its metabolite,</a:t>
            </a:r>
          </a:p>
          <a:p>
            <a:r>
              <a:rPr lang="en-US" dirty="0" err="1" smtClean="0"/>
              <a:t>desethylamiodarone</a:t>
            </a:r>
            <a:r>
              <a:rPr lang="en-US" dirty="0" smtClean="0"/>
              <a:t>, can inhibit T3 binding to its nuclear</a:t>
            </a:r>
          </a:p>
          <a:p>
            <a:r>
              <a:rPr lang="en-US" dirty="0" smtClean="0"/>
              <a:t>receptor, thus reducing the expression of thyroid </a:t>
            </a:r>
            <a:r>
              <a:rPr lang="en-US" dirty="0" err="1" smtClean="0"/>
              <a:t>hormonerelated</a:t>
            </a:r>
            <a:endParaRPr lang="en-US" dirty="0" smtClean="0"/>
          </a:p>
          <a:p>
            <a:r>
              <a:rPr lang="en-US" dirty="0" smtClean="0"/>
              <a:t>genes and hormone action (Fig. 1). Finally,</a:t>
            </a:r>
          </a:p>
          <a:p>
            <a:r>
              <a:rPr lang="en-US" dirty="0" smtClean="0"/>
              <a:t>amiodarone or </a:t>
            </a:r>
            <a:r>
              <a:rPr lang="en-US" dirty="0" err="1" smtClean="0"/>
              <a:t>desethylamiodarone</a:t>
            </a:r>
            <a:r>
              <a:rPr lang="en-US" dirty="0" smtClean="0"/>
              <a:t> may have a direct</a:t>
            </a:r>
          </a:p>
          <a:p>
            <a:r>
              <a:rPr lang="en-US" dirty="0" smtClean="0"/>
              <a:t>cytotoxic effect and thereby mediate apoptosis in thyroid</a:t>
            </a:r>
          </a:p>
          <a:p>
            <a:r>
              <a:rPr lang="en-US" dirty="0" smtClean="0"/>
              <a:t>cells resulting in gland alterations histologically consistent</a:t>
            </a:r>
          </a:p>
          <a:p>
            <a:r>
              <a:rPr lang="en-US" dirty="0" smtClean="0"/>
              <a:t>with a destructive thyroiditis (28–30).</a:t>
            </a:r>
          </a:p>
          <a:p>
            <a:r>
              <a:rPr lang="en-US" dirty="0" smtClean="0"/>
              <a:t>Thus, changes in thyroid hormone levels resulting from</a:t>
            </a:r>
          </a:p>
          <a:p>
            <a:r>
              <a:rPr lang="en-US" dirty="0" smtClean="0"/>
              <a:t>amiodarone therapy can come as the result of a direct effect</a:t>
            </a:r>
          </a:p>
          <a:p>
            <a:r>
              <a:rPr lang="en-US" dirty="0" smtClean="0"/>
              <a:t>of amiodarone on the thyroid gland and/or the inhibitory</a:t>
            </a:r>
          </a:p>
          <a:p>
            <a:r>
              <a:rPr lang="en-US" dirty="0" smtClean="0"/>
              <a:t>effect of amiodarone on deiodinases (Fig. 1).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43694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Mechanisms of amiodarone-induced thyroid</a:t>
            </a:r>
          </a:p>
          <a:p>
            <a:r>
              <a:rPr lang="en-US" b="1" dirty="0" smtClean="0"/>
              <a:t>Disorder</a:t>
            </a:r>
            <a:endParaRPr lang="tr-TR" b="1" dirty="0" smtClean="0"/>
          </a:p>
          <a:p>
            <a:r>
              <a:rPr lang="en-US" dirty="0" smtClean="0"/>
              <a:t>2.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bezine</a:t>
            </a:r>
            <a:r>
              <a:rPr lang="en-US" dirty="0" smtClean="0"/>
              <a:t> </a:t>
            </a:r>
            <a:r>
              <a:rPr lang="en-US" dirty="0" err="1" smtClean="0"/>
              <a:t>aşırı</a:t>
            </a:r>
            <a:r>
              <a:rPr lang="en-US" dirty="0" smtClean="0"/>
              <a:t> </a:t>
            </a:r>
            <a:r>
              <a:rPr lang="en-US" dirty="0" err="1" smtClean="0"/>
              <a:t>iyot</a:t>
            </a:r>
            <a:r>
              <a:rPr lang="en-US" dirty="0" smtClean="0"/>
              <a:t> </a:t>
            </a:r>
            <a:r>
              <a:rPr lang="en-US" dirty="0" err="1" smtClean="0"/>
              <a:t>yüklenmesi</a:t>
            </a:r>
            <a:r>
              <a:rPr lang="en-US" dirty="0" smtClean="0"/>
              <a:t> "</a:t>
            </a:r>
            <a:r>
              <a:rPr lang="en-US" dirty="0" err="1" smtClean="0"/>
              <a:t>Jod-Basedow</a:t>
            </a:r>
            <a:r>
              <a:rPr lang="en-US" dirty="0" smtClean="0"/>
              <a:t> </a:t>
            </a:r>
            <a:r>
              <a:rPr lang="en-US" dirty="0" err="1" smtClean="0"/>
              <a:t>fenomeni</a:t>
            </a:r>
            <a:r>
              <a:rPr lang="en-US" dirty="0" smtClean="0"/>
              <a:t>"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iyotun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olduğu</a:t>
            </a:r>
            <a:r>
              <a:rPr lang="en-US" dirty="0" smtClean="0"/>
              <a:t> </a:t>
            </a:r>
            <a:r>
              <a:rPr lang="en-US" dirty="0" err="1" smtClean="0"/>
              <a:t>tirotoksikoz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sonuçlanabilir.Genellikle</a:t>
            </a:r>
            <a:r>
              <a:rPr lang="en-US" dirty="0" smtClean="0"/>
              <a:t> </a:t>
            </a:r>
            <a:r>
              <a:rPr lang="en-US" dirty="0" err="1" smtClean="0"/>
              <a:t>otonom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fonksiyonuna</a:t>
            </a:r>
            <a:r>
              <a:rPr lang="en-US" dirty="0" smtClean="0"/>
              <a:t> </a:t>
            </a:r>
            <a:r>
              <a:rPr lang="en-US" dirty="0" err="1" smtClean="0"/>
              <a:t>altta</a:t>
            </a:r>
            <a:r>
              <a:rPr lang="en-US" dirty="0" smtClean="0"/>
              <a:t> </a:t>
            </a:r>
            <a:r>
              <a:rPr lang="en-US" dirty="0" err="1" smtClean="0"/>
              <a:t>yatan</a:t>
            </a:r>
            <a:r>
              <a:rPr lang="en-US" dirty="0" smtClean="0"/>
              <a:t> </a:t>
            </a:r>
            <a:r>
              <a:rPr lang="en-US" dirty="0" err="1" smtClean="0"/>
              <a:t>yatkınlığı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kişilerde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özellikle</a:t>
            </a:r>
            <a:r>
              <a:rPr lang="en-US" dirty="0" smtClean="0"/>
              <a:t> </a:t>
            </a:r>
            <a:r>
              <a:rPr lang="en-US" dirty="0" err="1" smtClean="0"/>
              <a:t>iyot</a:t>
            </a:r>
            <a:r>
              <a:rPr lang="en-US" dirty="0" smtClean="0"/>
              <a:t> </a:t>
            </a:r>
            <a:r>
              <a:rPr lang="en-US" dirty="0" err="1" smtClean="0"/>
              <a:t>eksikliği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bölgelerde</a:t>
            </a:r>
            <a:r>
              <a:rPr lang="en-US" dirty="0" smtClean="0"/>
              <a:t> </a:t>
            </a:r>
            <a:r>
              <a:rPr lang="en-US" dirty="0" err="1" smtClean="0"/>
              <a:t>yaşayanlarda</a:t>
            </a:r>
            <a:r>
              <a:rPr lang="en-US" dirty="0" smtClean="0"/>
              <a:t> </a:t>
            </a:r>
            <a:r>
              <a:rPr lang="en-US" dirty="0" err="1" smtClean="0"/>
              <a:t>görülür</a:t>
            </a:r>
            <a:r>
              <a:rPr lang="en-US" dirty="0" smtClean="0"/>
              <a:t> (20).Bu </a:t>
            </a:r>
            <a:r>
              <a:rPr lang="en-US" dirty="0" err="1" smtClean="0"/>
              <a:t>durumda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hormonlarının</a:t>
            </a:r>
            <a:r>
              <a:rPr lang="en-US" dirty="0" smtClean="0"/>
              <a:t> </a:t>
            </a:r>
            <a:r>
              <a:rPr lang="en-US" dirty="0" err="1" smtClean="0"/>
              <a:t>kontrolsüz</a:t>
            </a:r>
            <a:r>
              <a:rPr lang="en-US" dirty="0" smtClean="0"/>
              <a:t> </a:t>
            </a:r>
            <a:r>
              <a:rPr lang="en-US" dirty="0" err="1" smtClean="0"/>
              <a:t>aşırı</a:t>
            </a:r>
            <a:r>
              <a:rPr lang="en-US" dirty="0" smtClean="0"/>
              <a:t> </a:t>
            </a:r>
            <a:r>
              <a:rPr lang="en-US" dirty="0" err="1" smtClean="0"/>
              <a:t>üretiminden</a:t>
            </a:r>
            <a:r>
              <a:rPr lang="en-US" dirty="0" smtClean="0"/>
              <a:t> </a:t>
            </a:r>
            <a:r>
              <a:rPr lang="en-US" dirty="0" err="1" smtClean="0"/>
              <a:t>iyot</a:t>
            </a:r>
            <a:r>
              <a:rPr lang="en-US" dirty="0" smtClean="0"/>
              <a:t> </a:t>
            </a:r>
            <a:r>
              <a:rPr lang="en-US" dirty="0" err="1" smtClean="0"/>
              <a:t>substratının</a:t>
            </a:r>
            <a:r>
              <a:rPr lang="en-US" dirty="0" smtClean="0"/>
              <a:t> </a:t>
            </a:r>
            <a:r>
              <a:rPr lang="en-US" dirty="0" err="1" smtClean="0"/>
              <a:t>fazlalığı</a:t>
            </a:r>
            <a:r>
              <a:rPr lang="en-US" dirty="0" smtClean="0"/>
              <a:t> </a:t>
            </a:r>
            <a:r>
              <a:rPr lang="en-US" dirty="0" err="1" smtClean="0"/>
              <a:t>sorumludur</a:t>
            </a:r>
            <a:r>
              <a:rPr lang="en-US" dirty="0" smtClean="0"/>
              <a:t> (20).3. </a:t>
            </a:r>
            <a:r>
              <a:rPr lang="en-US" dirty="0" err="1" smtClean="0"/>
              <a:t>Çeşitli</a:t>
            </a:r>
            <a:r>
              <a:rPr lang="en-US" dirty="0" smtClean="0"/>
              <a:t> </a:t>
            </a:r>
            <a:r>
              <a:rPr lang="en-US" dirty="0" err="1" smtClean="0"/>
              <a:t>çalışmalar</a:t>
            </a:r>
            <a:r>
              <a:rPr lang="en-US" dirty="0" smtClean="0"/>
              <a:t> </a:t>
            </a:r>
            <a:r>
              <a:rPr lang="en-US" dirty="0" err="1" smtClean="0"/>
              <a:t>aşırı</a:t>
            </a:r>
            <a:r>
              <a:rPr lang="en-US" dirty="0" smtClean="0"/>
              <a:t> </a:t>
            </a:r>
            <a:r>
              <a:rPr lang="en-US" dirty="0" err="1" smtClean="0"/>
              <a:t>iyota</a:t>
            </a:r>
            <a:r>
              <a:rPr lang="en-US" dirty="0" smtClean="0"/>
              <a:t> </a:t>
            </a:r>
            <a:r>
              <a:rPr lang="en-US" dirty="0" err="1" smtClean="0"/>
              <a:t>maruz</a:t>
            </a:r>
            <a:r>
              <a:rPr lang="en-US" dirty="0" smtClean="0"/>
              <a:t> </a:t>
            </a:r>
            <a:r>
              <a:rPr lang="en-US" dirty="0" err="1" smtClean="0"/>
              <a:t>kalmanın</a:t>
            </a:r>
            <a:r>
              <a:rPr lang="en-US" dirty="0" smtClean="0"/>
              <a:t> </a:t>
            </a:r>
            <a:r>
              <a:rPr lang="en-US" dirty="0" err="1" smtClean="0"/>
              <a:t>hipofiz</a:t>
            </a:r>
            <a:r>
              <a:rPr lang="en-US" dirty="0" smtClean="0"/>
              <a:t> D2 </a:t>
            </a:r>
            <a:r>
              <a:rPr lang="en-US" dirty="0" err="1" smtClean="0"/>
              <a:t>aktivitesini</a:t>
            </a:r>
            <a:r>
              <a:rPr lang="en-US" dirty="0" smtClean="0"/>
              <a:t> </a:t>
            </a:r>
            <a:r>
              <a:rPr lang="en-US" dirty="0" err="1" smtClean="0"/>
              <a:t>inhibe</a:t>
            </a:r>
            <a:r>
              <a:rPr lang="en-US" dirty="0" smtClean="0"/>
              <a:t> </a:t>
            </a:r>
            <a:r>
              <a:rPr lang="en-US" dirty="0" err="1" smtClean="0"/>
              <a:t>edebildiğini</a:t>
            </a:r>
            <a:r>
              <a:rPr lang="en-US" dirty="0" smtClean="0"/>
              <a:t>, </a:t>
            </a:r>
            <a:r>
              <a:rPr lang="en-US" dirty="0" err="1" smtClean="0"/>
              <a:t>hipotalamus-hipofiz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ekseninin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geri</a:t>
            </a:r>
            <a:r>
              <a:rPr lang="en-US" dirty="0" smtClean="0"/>
              <a:t> </a:t>
            </a:r>
            <a:r>
              <a:rPr lang="en-US" dirty="0" err="1" smtClean="0"/>
              <a:t>beslemesinde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azalmaya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olduğunu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serum TSH </a:t>
            </a:r>
            <a:r>
              <a:rPr lang="en-US" dirty="0" err="1" smtClean="0"/>
              <a:t>seviyelerinin</a:t>
            </a:r>
            <a:r>
              <a:rPr lang="en-US" dirty="0" smtClean="0"/>
              <a:t> </a:t>
            </a:r>
            <a:r>
              <a:rPr lang="en-US" dirty="0" err="1" smtClean="0"/>
              <a:t>yükselmesine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olabileceğini</a:t>
            </a:r>
            <a:r>
              <a:rPr lang="en-US" dirty="0" smtClean="0"/>
              <a:t> </a:t>
            </a:r>
            <a:r>
              <a:rPr lang="en-US" dirty="0" err="1" smtClean="0"/>
              <a:t>göstermektedir.Ancak</a:t>
            </a:r>
            <a:r>
              <a:rPr lang="en-US" dirty="0" smtClean="0"/>
              <a:t> </a:t>
            </a:r>
            <a:r>
              <a:rPr lang="en-US" dirty="0" err="1" smtClean="0"/>
              <a:t>mekanizma</a:t>
            </a:r>
            <a:r>
              <a:rPr lang="en-US" dirty="0" smtClean="0"/>
              <a:t> tam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aydınlatılamamıştır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TSH'deki</a:t>
            </a:r>
            <a:r>
              <a:rPr lang="en-US" dirty="0" smtClean="0"/>
              <a:t> </a:t>
            </a:r>
            <a:r>
              <a:rPr lang="en-US" dirty="0" err="1" smtClean="0"/>
              <a:t>artışın</a:t>
            </a:r>
            <a:r>
              <a:rPr lang="en-US" dirty="0" smtClean="0"/>
              <a:t> Wolff-</a:t>
            </a:r>
            <a:r>
              <a:rPr lang="en-US" dirty="0" err="1" smtClean="0"/>
              <a:t>Chaikoff</a:t>
            </a:r>
            <a:r>
              <a:rPr lang="en-US" dirty="0" smtClean="0"/>
              <a:t> </a:t>
            </a:r>
            <a:r>
              <a:rPr lang="en-US" dirty="0" err="1" smtClean="0"/>
              <a:t>etkisinden</a:t>
            </a:r>
            <a:r>
              <a:rPr lang="en-US" dirty="0" smtClean="0"/>
              <a:t> </a:t>
            </a:r>
            <a:r>
              <a:rPr lang="en-US" dirty="0" err="1" smtClean="0"/>
              <a:t>kaynaklanan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hormonu</a:t>
            </a:r>
            <a:r>
              <a:rPr lang="en-US" dirty="0" smtClean="0"/>
              <a:t> </a:t>
            </a:r>
            <a:r>
              <a:rPr lang="en-US" dirty="0" err="1" smtClean="0"/>
              <a:t>azalmasına</a:t>
            </a:r>
            <a:r>
              <a:rPr lang="en-US" dirty="0" smtClean="0"/>
              <a:t> (T4, T3)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yanıt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çıktığı</a:t>
            </a:r>
            <a:r>
              <a:rPr lang="en-US" dirty="0" smtClean="0"/>
              <a:t> </a:t>
            </a:r>
            <a:r>
              <a:rPr lang="en-US" dirty="0" err="1" smtClean="0"/>
              <a:t>düşünülebilir</a:t>
            </a:r>
            <a:r>
              <a:rPr lang="en-US" dirty="0" smtClean="0"/>
              <a:t> (24, 25).</a:t>
            </a:r>
            <a:r>
              <a:rPr lang="en-US" dirty="0" err="1" smtClean="0"/>
              <a:t>İyotla</a:t>
            </a:r>
            <a:r>
              <a:rPr lang="en-US" dirty="0" smtClean="0"/>
              <a:t> </a:t>
            </a:r>
            <a:r>
              <a:rPr lang="en-US" dirty="0" err="1" smtClean="0"/>
              <a:t>ilgili</a:t>
            </a:r>
            <a:r>
              <a:rPr lang="en-US" dirty="0" smtClean="0"/>
              <a:t> </a:t>
            </a:r>
            <a:r>
              <a:rPr lang="en-US" dirty="0" err="1" smtClean="0"/>
              <a:t>olmayan</a:t>
            </a:r>
            <a:r>
              <a:rPr lang="en-US" dirty="0" smtClean="0"/>
              <a:t> </a:t>
            </a:r>
            <a:r>
              <a:rPr lang="en-US" dirty="0" err="1" smtClean="0"/>
              <a:t>mekanizma</a:t>
            </a:r>
            <a:r>
              <a:rPr lang="en-US" dirty="0" smtClean="0"/>
              <a:t>. 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ayrıca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bezinde</a:t>
            </a:r>
            <a:r>
              <a:rPr lang="en-US" dirty="0" smtClean="0"/>
              <a:t> </a:t>
            </a:r>
            <a:r>
              <a:rPr lang="en-US" dirty="0" err="1" smtClean="0"/>
              <a:t>doğrudan</a:t>
            </a:r>
            <a:r>
              <a:rPr lang="en-US" dirty="0" smtClean="0"/>
              <a:t> </a:t>
            </a:r>
            <a:r>
              <a:rPr lang="en-US" dirty="0" err="1" smtClean="0"/>
              <a:t>toksisiteye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olabilir.Amiodaron</a:t>
            </a:r>
            <a:r>
              <a:rPr lang="en-US" dirty="0" smtClean="0"/>
              <a:t> </a:t>
            </a:r>
            <a:r>
              <a:rPr lang="en-US" dirty="0" err="1" smtClean="0"/>
              <a:t>deiyodinazları</a:t>
            </a:r>
            <a:r>
              <a:rPr lang="en-US" dirty="0" smtClean="0"/>
              <a:t> </a:t>
            </a:r>
            <a:r>
              <a:rPr lang="en-US" dirty="0" err="1" smtClean="0"/>
              <a:t>inhibe</a:t>
            </a:r>
            <a:r>
              <a:rPr lang="en-US" dirty="0" smtClean="0"/>
              <a:t> </a:t>
            </a:r>
            <a:r>
              <a:rPr lang="en-US" dirty="0" err="1" smtClean="0"/>
              <a:t>ederek</a:t>
            </a:r>
            <a:r>
              <a:rPr lang="en-US" dirty="0" smtClean="0"/>
              <a:t> T4'ün T3'e </a:t>
            </a:r>
            <a:r>
              <a:rPr lang="en-US" dirty="0" err="1" smtClean="0"/>
              <a:t>ve</a:t>
            </a:r>
            <a:r>
              <a:rPr lang="en-US" dirty="0" smtClean="0"/>
              <a:t> rT3'ün T2'ye </a:t>
            </a:r>
            <a:r>
              <a:rPr lang="en-US" dirty="0" err="1" smtClean="0"/>
              <a:t>dönüşümünü</a:t>
            </a:r>
            <a:r>
              <a:rPr lang="en-US" dirty="0" smtClean="0"/>
              <a:t> </a:t>
            </a:r>
            <a:r>
              <a:rPr lang="en-US" dirty="0" err="1" smtClean="0"/>
              <a:t>azaltır</a:t>
            </a:r>
            <a:r>
              <a:rPr lang="en-US" dirty="0" smtClean="0"/>
              <a:t> (18, 26, 27).  </a:t>
            </a:r>
            <a:r>
              <a:rPr lang="en-US" dirty="0" err="1" smtClean="0"/>
              <a:t>Sonuç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serum T3 </a:t>
            </a:r>
            <a:r>
              <a:rPr lang="en-US" dirty="0" err="1" smtClean="0"/>
              <a:t>seviyesinde</a:t>
            </a:r>
            <a:r>
              <a:rPr lang="en-US" dirty="0" smtClean="0"/>
              <a:t> </a:t>
            </a:r>
            <a:r>
              <a:rPr lang="en-US" dirty="0" err="1" smtClean="0"/>
              <a:t>azalma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rT3'te </a:t>
            </a:r>
            <a:r>
              <a:rPr lang="en-US" dirty="0" err="1" smtClean="0"/>
              <a:t>artış</a:t>
            </a:r>
            <a:r>
              <a:rPr lang="en-US" dirty="0" smtClean="0"/>
              <a:t> </a:t>
            </a:r>
            <a:r>
              <a:rPr lang="en-US" dirty="0" err="1" smtClean="0"/>
              <a:t>olacaktır.Ayrıca</a:t>
            </a:r>
            <a:r>
              <a:rPr lang="en-US" dirty="0" smtClean="0"/>
              <a:t>, </a:t>
            </a:r>
            <a:r>
              <a:rPr lang="en-US" dirty="0" err="1" smtClean="0"/>
              <a:t>amiodaronun</a:t>
            </a:r>
            <a:r>
              <a:rPr lang="en-US" dirty="0" smtClean="0"/>
              <a:t> </a:t>
            </a:r>
            <a:r>
              <a:rPr lang="en-US" dirty="0" err="1" smtClean="0"/>
              <a:t>kendisi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onun</a:t>
            </a:r>
            <a:r>
              <a:rPr lang="en-US" dirty="0" smtClean="0"/>
              <a:t> </a:t>
            </a:r>
            <a:r>
              <a:rPr lang="en-US" dirty="0" err="1" smtClean="0"/>
              <a:t>metaboliti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desetilamiodaron</a:t>
            </a:r>
            <a:r>
              <a:rPr lang="en-US" dirty="0" smtClean="0"/>
              <a:t>, T3'ün </a:t>
            </a:r>
            <a:r>
              <a:rPr lang="en-US" dirty="0" err="1" smtClean="0"/>
              <a:t>nükleer</a:t>
            </a:r>
            <a:r>
              <a:rPr lang="en-US" dirty="0" smtClean="0"/>
              <a:t> </a:t>
            </a:r>
            <a:r>
              <a:rPr lang="en-US" dirty="0" err="1" smtClean="0"/>
              <a:t>reseptörüne</a:t>
            </a:r>
            <a:r>
              <a:rPr lang="en-US" dirty="0" smtClean="0"/>
              <a:t> </a:t>
            </a:r>
            <a:r>
              <a:rPr lang="en-US" dirty="0" err="1" smtClean="0"/>
              <a:t>bağlanmasını</a:t>
            </a:r>
            <a:r>
              <a:rPr lang="en-US" dirty="0" smtClean="0"/>
              <a:t> </a:t>
            </a:r>
            <a:r>
              <a:rPr lang="en-US" dirty="0" err="1" smtClean="0"/>
              <a:t>engelleyebilir</a:t>
            </a:r>
            <a:r>
              <a:rPr lang="en-US" dirty="0" smtClean="0"/>
              <a:t>, </a:t>
            </a:r>
            <a:r>
              <a:rPr lang="en-US" dirty="0" err="1" smtClean="0"/>
              <a:t>böylece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hormonu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ilgili</a:t>
            </a:r>
            <a:r>
              <a:rPr lang="en-US" dirty="0" smtClean="0"/>
              <a:t> </a:t>
            </a:r>
            <a:r>
              <a:rPr lang="en-US" dirty="0" err="1" smtClean="0"/>
              <a:t>genlerin</a:t>
            </a:r>
            <a:r>
              <a:rPr lang="en-US" dirty="0" smtClean="0"/>
              <a:t> </a:t>
            </a:r>
            <a:r>
              <a:rPr lang="en-US" dirty="0" err="1" smtClean="0"/>
              <a:t>ekspresyonunu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hormon</a:t>
            </a:r>
            <a:r>
              <a:rPr lang="en-US" dirty="0" smtClean="0"/>
              <a:t> </a:t>
            </a:r>
            <a:r>
              <a:rPr lang="en-US" dirty="0" err="1" smtClean="0"/>
              <a:t>etkisini</a:t>
            </a:r>
            <a:r>
              <a:rPr lang="en-US" dirty="0" smtClean="0"/>
              <a:t> </a:t>
            </a:r>
            <a:r>
              <a:rPr lang="en-US" dirty="0" err="1" smtClean="0"/>
              <a:t>azaltabilir</a:t>
            </a:r>
            <a:r>
              <a:rPr lang="en-US" dirty="0" smtClean="0"/>
              <a:t> (</a:t>
            </a:r>
            <a:r>
              <a:rPr lang="en-US" dirty="0" err="1" smtClean="0"/>
              <a:t>Şekil</a:t>
            </a:r>
            <a:r>
              <a:rPr lang="en-US" dirty="0" smtClean="0"/>
              <a:t> 1).Son </a:t>
            </a:r>
            <a:r>
              <a:rPr lang="en-US" dirty="0" err="1" smtClean="0"/>
              <a:t>olarak</a:t>
            </a:r>
            <a:r>
              <a:rPr lang="en-US" dirty="0" smtClean="0"/>
              <a:t>, 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desetilamiodaron</a:t>
            </a:r>
            <a:r>
              <a:rPr lang="en-US" dirty="0" smtClean="0"/>
              <a:t> </a:t>
            </a:r>
            <a:r>
              <a:rPr lang="en-US" dirty="0" err="1" smtClean="0"/>
              <a:t>doğrudan</a:t>
            </a:r>
            <a:r>
              <a:rPr lang="en-US" dirty="0" smtClean="0"/>
              <a:t> </a:t>
            </a:r>
            <a:r>
              <a:rPr lang="en-US" dirty="0" err="1" smtClean="0"/>
              <a:t>sitotoksik</a:t>
            </a:r>
            <a:r>
              <a:rPr lang="en-US" dirty="0" smtClean="0"/>
              <a:t> </a:t>
            </a:r>
            <a:r>
              <a:rPr lang="en-US" dirty="0" err="1" smtClean="0"/>
              <a:t>etkiye</a:t>
            </a:r>
            <a:r>
              <a:rPr lang="en-US" dirty="0" smtClean="0"/>
              <a:t> </a:t>
            </a:r>
            <a:r>
              <a:rPr lang="en-US" dirty="0" err="1" smtClean="0"/>
              <a:t>sahip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dolayısıyla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hücrelerinde</a:t>
            </a:r>
            <a:r>
              <a:rPr lang="en-US" dirty="0" smtClean="0"/>
              <a:t> </a:t>
            </a:r>
            <a:r>
              <a:rPr lang="en-US" dirty="0" err="1" smtClean="0"/>
              <a:t>apoptoza</a:t>
            </a:r>
            <a:r>
              <a:rPr lang="en-US" dirty="0" smtClean="0"/>
              <a:t> </a:t>
            </a:r>
            <a:r>
              <a:rPr lang="en-US" dirty="0" err="1" smtClean="0"/>
              <a:t>aracılık</a:t>
            </a:r>
            <a:r>
              <a:rPr lang="en-US" dirty="0" smtClean="0"/>
              <a:t> </a:t>
            </a:r>
            <a:r>
              <a:rPr lang="en-US" dirty="0" err="1" smtClean="0"/>
              <a:t>ederek</a:t>
            </a:r>
            <a:r>
              <a:rPr lang="en-US" dirty="0" smtClean="0"/>
              <a:t> </a:t>
            </a:r>
            <a:r>
              <a:rPr lang="en-US" dirty="0" err="1" smtClean="0"/>
              <a:t>histolojik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yıkıcı</a:t>
            </a:r>
            <a:r>
              <a:rPr lang="en-US" dirty="0" smtClean="0"/>
              <a:t> </a:t>
            </a:r>
            <a:r>
              <a:rPr lang="en-US" dirty="0" err="1" smtClean="0"/>
              <a:t>tiroidit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uyumlu</a:t>
            </a:r>
            <a:r>
              <a:rPr lang="en-US" dirty="0" smtClean="0"/>
              <a:t> bez </a:t>
            </a:r>
            <a:r>
              <a:rPr lang="en-US" dirty="0" err="1" smtClean="0"/>
              <a:t>değişikliklerine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r>
              <a:rPr lang="en-US" dirty="0" smtClean="0"/>
              <a:t> (28-30).Bu </a:t>
            </a:r>
            <a:r>
              <a:rPr lang="en-US" dirty="0" err="1" smtClean="0"/>
              <a:t>nedenle</a:t>
            </a:r>
            <a:r>
              <a:rPr lang="en-US" dirty="0" smtClean="0"/>
              <a:t>, 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tedavisinden</a:t>
            </a:r>
            <a:r>
              <a:rPr lang="en-US" dirty="0" smtClean="0"/>
              <a:t> </a:t>
            </a:r>
            <a:r>
              <a:rPr lang="en-US" dirty="0" err="1" smtClean="0"/>
              <a:t>kaynaklanan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</a:t>
            </a:r>
            <a:r>
              <a:rPr lang="en-US" dirty="0" smtClean="0"/>
              <a:t> </a:t>
            </a:r>
            <a:r>
              <a:rPr lang="en-US" dirty="0" err="1" smtClean="0"/>
              <a:t>seviyelerindeki</a:t>
            </a:r>
            <a:r>
              <a:rPr lang="en-US" dirty="0" smtClean="0"/>
              <a:t> </a:t>
            </a:r>
            <a:r>
              <a:rPr lang="en-US" dirty="0" err="1" smtClean="0"/>
              <a:t>değişiklikler</a:t>
            </a:r>
            <a:r>
              <a:rPr lang="en-US" dirty="0" smtClean="0"/>
              <a:t>, </a:t>
            </a:r>
            <a:r>
              <a:rPr lang="en-US" dirty="0" err="1" smtClean="0"/>
              <a:t>amiodaronun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bezi</a:t>
            </a:r>
            <a:r>
              <a:rPr lang="en-US" dirty="0" smtClean="0"/>
              <a:t> </a:t>
            </a:r>
            <a:r>
              <a:rPr lang="en-US" dirty="0" err="1" smtClean="0"/>
              <a:t>üzerindeki</a:t>
            </a:r>
            <a:r>
              <a:rPr lang="en-US" dirty="0" smtClean="0"/>
              <a:t> </a:t>
            </a:r>
            <a:r>
              <a:rPr lang="en-US" dirty="0" err="1" smtClean="0"/>
              <a:t>doğrudan</a:t>
            </a:r>
            <a:r>
              <a:rPr lang="en-US" dirty="0" smtClean="0"/>
              <a:t> </a:t>
            </a:r>
            <a:r>
              <a:rPr lang="en-US" dirty="0" err="1" smtClean="0"/>
              <a:t>etkisinin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/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amiodaronun</a:t>
            </a:r>
            <a:r>
              <a:rPr lang="en-US" dirty="0" smtClean="0"/>
              <a:t> </a:t>
            </a:r>
            <a:r>
              <a:rPr lang="en-US" dirty="0" err="1" smtClean="0"/>
              <a:t>deiodinazlar</a:t>
            </a:r>
            <a:r>
              <a:rPr lang="en-US" dirty="0" smtClean="0"/>
              <a:t> </a:t>
            </a:r>
            <a:r>
              <a:rPr lang="en-US" dirty="0" err="1" smtClean="0"/>
              <a:t>üzerindeki</a:t>
            </a:r>
            <a:r>
              <a:rPr lang="en-US" dirty="0" smtClean="0"/>
              <a:t> </a:t>
            </a:r>
            <a:r>
              <a:rPr lang="en-US" dirty="0" err="1" smtClean="0"/>
              <a:t>inhibitör</a:t>
            </a:r>
            <a:r>
              <a:rPr lang="en-US" dirty="0" smtClean="0"/>
              <a:t> </a:t>
            </a:r>
            <a:r>
              <a:rPr lang="en-US" dirty="0" err="1" smtClean="0"/>
              <a:t>etkisinin</a:t>
            </a:r>
            <a:r>
              <a:rPr lang="en-US" dirty="0" smtClean="0"/>
              <a:t> </a:t>
            </a:r>
            <a:r>
              <a:rPr lang="en-US" dirty="0" err="1" smtClean="0"/>
              <a:t>sonucu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r>
              <a:rPr lang="en-US" dirty="0" smtClean="0"/>
              <a:t> (</a:t>
            </a:r>
            <a:r>
              <a:rPr lang="en-US" dirty="0" err="1" smtClean="0"/>
              <a:t>Şekil</a:t>
            </a:r>
            <a:r>
              <a:rPr lang="en-US" dirty="0" smtClean="0"/>
              <a:t> 1).</a:t>
            </a:r>
          </a:p>
          <a:p>
            <a:r>
              <a:rPr lang="en-US" dirty="0" smtClean="0"/>
              <a:t>2. Presentation of an iodine overload to the thyroid gland</a:t>
            </a:r>
          </a:p>
          <a:p>
            <a:r>
              <a:rPr lang="en-US" dirty="0" smtClean="0"/>
              <a:t>can result in the so-called “</a:t>
            </a:r>
            <a:r>
              <a:rPr lang="en-US" dirty="0" err="1" smtClean="0"/>
              <a:t>Jod-Basedow</a:t>
            </a:r>
            <a:r>
              <a:rPr lang="en-US" dirty="0" smtClean="0"/>
              <a:t> phenomenon”</a:t>
            </a:r>
          </a:p>
          <a:p>
            <a:r>
              <a:rPr lang="en-US" dirty="0" smtClean="0"/>
              <a:t>or iodine-induced thyrotoxicosis. Generally, it occurs in</a:t>
            </a:r>
          </a:p>
          <a:p>
            <a:r>
              <a:rPr lang="en-US" dirty="0" smtClean="0"/>
              <a:t>subjects with underlying predisposition to autonomous</a:t>
            </a:r>
          </a:p>
          <a:p>
            <a:r>
              <a:rPr lang="en-US" dirty="0" smtClean="0"/>
              <a:t>thyroid function, and particularly those who reside in</a:t>
            </a:r>
          </a:p>
          <a:p>
            <a:r>
              <a:rPr lang="en-US" dirty="0" smtClean="0"/>
              <a:t>iodine-deficient areas (20). In this circumstance, the</a:t>
            </a:r>
          </a:p>
          <a:p>
            <a:r>
              <a:rPr lang="en-US" dirty="0" smtClean="0"/>
              <a:t>surfeit of iodine substrate is responsible for uncontrolled</a:t>
            </a:r>
          </a:p>
          <a:p>
            <a:r>
              <a:rPr lang="en-US" dirty="0" smtClean="0"/>
              <a:t>overproduction of the thyroid hormones (20).</a:t>
            </a:r>
          </a:p>
          <a:p>
            <a:r>
              <a:rPr lang="en-US" dirty="0" smtClean="0"/>
              <a:t>3. Several studies indicate that exposure to excess iodine</a:t>
            </a:r>
          </a:p>
          <a:p>
            <a:r>
              <a:rPr lang="en-US" dirty="0" smtClean="0"/>
              <a:t>can inhibit pituitary D2 activity, causing a decrease</a:t>
            </a:r>
          </a:p>
          <a:p>
            <a:r>
              <a:rPr lang="en-US" dirty="0" smtClean="0"/>
              <a:t>in negative feedback of the hypothalamic-</a:t>
            </a:r>
            <a:r>
              <a:rPr lang="en-US" dirty="0" err="1" smtClean="0"/>
              <a:t>pituitarythyroid</a:t>
            </a:r>
            <a:endParaRPr lang="en-US" dirty="0" smtClean="0"/>
          </a:p>
          <a:p>
            <a:r>
              <a:rPr lang="en-US" dirty="0" smtClean="0"/>
              <a:t>axis and inducing an elevation of serum TSH</a:t>
            </a:r>
          </a:p>
          <a:p>
            <a:r>
              <a:rPr lang="en-US" dirty="0" smtClean="0"/>
              <a:t>levels. However, the mechanism has not been fully</a:t>
            </a:r>
          </a:p>
          <a:p>
            <a:r>
              <a:rPr lang="en-US" dirty="0" smtClean="0"/>
              <a:t>elucidated and the increase in TSH conceivably may</a:t>
            </a:r>
          </a:p>
          <a:p>
            <a:r>
              <a:rPr lang="en-US" dirty="0" smtClean="0"/>
              <a:t>come as a response to thyroid hormone reduction (T4,</a:t>
            </a:r>
          </a:p>
          <a:p>
            <a:r>
              <a:rPr lang="en-US" dirty="0" smtClean="0"/>
              <a:t>T3) resulting from the Wolff-</a:t>
            </a:r>
            <a:r>
              <a:rPr lang="en-US" dirty="0" err="1" smtClean="0"/>
              <a:t>Chaikoff</a:t>
            </a:r>
            <a:r>
              <a:rPr lang="en-US" dirty="0" smtClean="0"/>
              <a:t> effect (24, 25).</a:t>
            </a:r>
          </a:p>
          <a:p>
            <a:r>
              <a:rPr lang="en-US" dirty="0" smtClean="0"/>
              <a:t>Mechanism not related to iodine. Amiodarone can also</a:t>
            </a:r>
          </a:p>
          <a:p>
            <a:r>
              <a:rPr lang="en-US" dirty="0" smtClean="0"/>
              <a:t>cause direct toxicity to the thyroid gland. Amiodarone</a:t>
            </a:r>
          </a:p>
          <a:p>
            <a:r>
              <a:rPr lang="en-US" dirty="0" smtClean="0"/>
              <a:t>inhibits deiodinases thereby decreasing conversion of T4</a:t>
            </a:r>
          </a:p>
          <a:p>
            <a:r>
              <a:rPr lang="en-US" dirty="0" smtClean="0"/>
              <a:t>to T3 and rT3 to T2 (18, 26, 27). As a result, there will</a:t>
            </a:r>
          </a:p>
          <a:p>
            <a:r>
              <a:rPr lang="en-US" dirty="0" smtClean="0"/>
              <a:t>be a reduction in serum T3 level and an increase in rT3.</a:t>
            </a:r>
          </a:p>
          <a:p>
            <a:r>
              <a:rPr lang="en-US" dirty="0" smtClean="0"/>
              <a:t>Furthermore, either amiodarone itself or its metabolite,</a:t>
            </a:r>
          </a:p>
          <a:p>
            <a:r>
              <a:rPr lang="en-US" dirty="0" err="1" smtClean="0"/>
              <a:t>desethylamiodarone</a:t>
            </a:r>
            <a:r>
              <a:rPr lang="en-US" dirty="0" smtClean="0"/>
              <a:t>, can inhibit T3 binding to its nuclear</a:t>
            </a:r>
          </a:p>
          <a:p>
            <a:r>
              <a:rPr lang="en-US" dirty="0" smtClean="0"/>
              <a:t>receptor, thus reducing the expression of thyroid </a:t>
            </a:r>
            <a:r>
              <a:rPr lang="en-US" dirty="0" err="1" smtClean="0"/>
              <a:t>hormonerelated</a:t>
            </a:r>
            <a:endParaRPr lang="en-US" dirty="0" smtClean="0"/>
          </a:p>
          <a:p>
            <a:r>
              <a:rPr lang="en-US" dirty="0" smtClean="0"/>
              <a:t>genes and hormone action (Fig. 1). Finally,</a:t>
            </a:r>
          </a:p>
          <a:p>
            <a:r>
              <a:rPr lang="en-US" dirty="0" smtClean="0"/>
              <a:t>amiodarone or </a:t>
            </a:r>
            <a:r>
              <a:rPr lang="en-US" dirty="0" err="1" smtClean="0"/>
              <a:t>desethylamiodarone</a:t>
            </a:r>
            <a:r>
              <a:rPr lang="en-US" dirty="0" smtClean="0"/>
              <a:t> may have a direct</a:t>
            </a:r>
          </a:p>
          <a:p>
            <a:r>
              <a:rPr lang="en-US" dirty="0" smtClean="0"/>
              <a:t>cytotoxic effect and thereby mediate apoptosis in thyroid</a:t>
            </a:r>
          </a:p>
          <a:p>
            <a:r>
              <a:rPr lang="en-US" dirty="0" smtClean="0"/>
              <a:t>cells resulting in gland alterations histologically consistent</a:t>
            </a:r>
          </a:p>
          <a:p>
            <a:r>
              <a:rPr lang="en-US" dirty="0" smtClean="0"/>
              <a:t>with a destructive thyroiditis (28–30).</a:t>
            </a:r>
          </a:p>
          <a:p>
            <a:r>
              <a:rPr lang="en-US" dirty="0" smtClean="0"/>
              <a:t>Thus, changes in thyroid hormone levels resulting from</a:t>
            </a:r>
          </a:p>
          <a:p>
            <a:r>
              <a:rPr lang="en-US" dirty="0" smtClean="0"/>
              <a:t>amiodarone therapy can come as the result of a direct effect</a:t>
            </a:r>
          </a:p>
          <a:p>
            <a:r>
              <a:rPr lang="en-US" dirty="0" smtClean="0"/>
              <a:t>of amiodarone on the thyroid gland and/or the inhibitory</a:t>
            </a:r>
          </a:p>
          <a:p>
            <a:r>
              <a:rPr lang="en-US" dirty="0" smtClean="0"/>
              <a:t>effect of amiodarone on deiodinases (Fig. 1).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86817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Mechanisms of amiodarone-induced thyroid</a:t>
            </a:r>
          </a:p>
          <a:p>
            <a:r>
              <a:rPr lang="en-US" b="1" dirty="0" smtClean="0"/>
              <a:t>Disorder</a:t>
            </a:r>
            <a:endParaRPr lang="tr-TR" b="1" dirty="0" smtClean="0"/>
          </a:p>
          <a:p>
            <a:r>
              <a:rPr lang="en-US" dirty="0" smtClean="0"/>
              <a:t>2.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bezine</a:t>
            </a:r>
            <a:r>
              <a:rPr lang="en-US" dirty="0" smtClean="0"/>
              <a:t> </a:t>
            </a:r>
            <a:r>
              <a:rPr lang="en-US" dirty="0" err="1" smtClean="0"/>
              <a:t>aşırı</a:t>
            </a:r>
            <a:r>
              <a:rPr lang="en-US" dirty="0" smtClean="0"/>
              <a:t> </a:t>
            </a:r>
            <a:r>
              <a:rPr lang="en-US" dirty="0" err="1" smtClean="0"/>
              <a:t>iyot</a:t>
            </a:r>
            <a:r>
              <a:rPr lang="en-US" dirty="0" smtClean="0"/>
              <a:t> </a:t>
            </a:r>
            <a:r>
              <a:rPr lang="en-US" dirty="0" err="1" smtClean="0"/>
              <a:t>yüklenmesi</a:t>
            </a:r>
            <a:r>
              <a:rPr lang="en-US" dirty="0" smtClean="0"/>
              <a:t> "</a:t>
            </a:r>
            <a:r>
              <a:rPr lang="en-US" dirty="0" err="1" smtClean="0"/>
              <a:t>Jod-Basedow</a:t>
            </a:r>
            <a:r>
              <a:rPr lang="en-US" dirty="0" smtClean="0"/>
              <a:t> </a:t>
            </a:r>
            <a:r>
              <a:rPr lang="en-US" dirty="0" err="1" smtClean="0"/>
              <a:t>fenomeni</a:t>
            </a:r>
            <a:r>
              <a:rPr lang="en-US" dirty="0" smtClean="0"/>
              <a:t>"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iyotun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olduğu</a:t>
            </a:r>
            <a:r>
              <a:rPr lang="en-US" dirty="0" smtClean="0"/>
              <a:t> </a:t>
            </a:r>
            <a:r>
              <a:rPr lang="en-US" dirty="0" err="1" smtClean="0"/>
              <a:t>tirotoksikoz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sonuçlanabilir.Genellikle</a:t>
            </a:r>
            <a:r>
              <a:rPr lang="en-US" dirty="0" smtClean="0"/>
              <a:t> </a:t>
            </a:r>
            <a:r>
              <a:rPr lang="en-US" dirty="0" err="1" smtClean="0"/>
              <a:t>otonom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fonksiyonuna</a:t>
            </a:r>
            <a:r>
              <a:rPr lang="en-US" dirty="0" smtClean="0"/>
              <a:t> </a:t>
            </a:r>
            <a:r>
              <a:rPr lang="en-US" dirty="0" err="1" smtClean="0"/>
              <a:t>altta</a:t>
            </a:r>
            <a:r>
              <a:rPr lang="en-US" dirty="0" smtClean="0"/>
              <a:t> </a:t>
            </a:r>
            <a:r>
              <a:rPr lang="en-US" dirty="0" err="1" smtClean="0"/>
              <a:t>yatan</a:t>
            </a:r>
            <a:r>
              <a:rPr lang="en-US" dirty="0" smtClean="0"/>
              <a:t> </a:t>
            </a:r>
            <a:r>
              <a:rPr lang="en-US" dirty="0" err="1" smtClean="0"/>
              <a:t>yatkınlığı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kişilerde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özellikle</a:t>
            </a:r>
            <a:r>
              <a:rPr lang="en-US" dirty="0" smtClean="0"/>
              <a:t> </a:t>
            </a:r>
            <a:r>
              <a:rPr lang="en-US" dirty="0" err="1" smtClean="0"/>
              <a:t>iyot</a:t>
            </a:r>
            <a:r>
              <a:rPr lang="en-US" dirty="0" smtClean="0"/>
              <a:t> </a:t>
            </a:r>
            <a:r>
              <a:rPr lang="en-US" dirty="0" err="1" smtClean="0"/>
              <a:t>eksikliği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bölgelerde</a:t>
            </a:r>
            <a:r>
              <a:rPr lang="en-US" dirty="0" smtClean="0"/>
              <a:t> </a:t>
            </a:r>
            <a:r>
              <a:rPr lang="en-US" dirty="0" err="1" smtClean="0"/>
              <a:t>yaşayanlarda</a:t>
            </a:r>
            <a:r>
              <a:rPr lang="en-US" dirty="0" smtClean="0"/>
              <a:t> </a:t>
            </a:r>
            <a:r>
              <a:rPr lang="en-US" dirty="0" err="1" smtClean="0"/>
              <a:t>görülür</a:t>
            </a:r>
            <a:r>
              <a:rPr lang="en-US" dirty="0" smtClean="0"/>
              <a:t> (20).Bu </a:t>
            </a:r>
            <a:r>
              <a:rPr lang="en-US" dirty="0" err="1" smtClean="0"/>
              <a:t>durumda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hormonlarının</a:t>
            </a:r>
            <a:r>
              <a:rPr lang="en-US" dirty="0" smtClean="0"/>
              <a:t> </a:t>
            </a:r>
            <a:r>
              <a:rPr lang="en-US" dirty="0" err="1" smtClean="0"/>
              <a:t>kontrolsüz</a:t>
            </a:r>
            <a:r>
              <a:rPr lang="en-US" dirty="0" smtClean="0"/>
              <a:t> </a:t>
            </a:r>
            <a:r>
              <a:rPr lang="en-US" dirty="0" err="1" smtClean="0"/>
              <a:t>aşırı</a:t>
            </a:r>
            <a:r>
              <a:rPr lang="en-US" dirty="0" smtClean="0"/>
              <a:t> </a:t>
            </a:r>
            <a:r>
              <a:rPr lang="en-US" dirty="0" err="1" smtClean="0"/>
              <a:t>üretiminden</a:t>
            </a:r>
            <a:r>
              <a:rPr lang="en-US" dirty="0" smtClean="0"/>
              <a:t> </a:t>
            </a:r>
            <a:r>
              <a:rPr lang="en-US" dirty="0" err="1" smtClean="0"/>
              <a:t>iyot</a:t>
            </a:r>
            <a:r>
              <a:rPr lang="en-US" dirty="0" smtClean="0"/>
              <a:t> </a:t>
            </a:r>
            <a:r>
              <a:rPr lang="en-US" dirty="0" err="1" smtClean="0"/>
              <a:t>substratının</a:t>
            </a:r>
            <a:r>
              <a:rPr lang="en-US" dirty="0" smtClean="0"/>
              <a:t> </a:t>
            </a:r>
            <a:r>
              <a:rPr lang="en-US" dirty="0" err="1" smtClean="0"/>
              <a:t>fazlalığı</a:t>
            </a:r>
            <a:r>
              <a:rPr lang="en-US" dirty="0" smtClean="0"/>
              <a:t> </a:t>
            </a:r>
            <a:r>
              <a:rPr lang="en-US" dirty="0" err="1" smtClean="0"/>
              <a:t>sorumludur</a:t>
            </a:r>
            <a:r>
              <a:rPr lang="en-US" dirty="0" smtClean="0"/>
              <a:t> (20).3. </a:t>
            </a:r>
            <a:r>
              <a:rPr lang="en-US" dirty="0" err="1" smtClean="0"/>
              <a:t>Çeşitli</a:t>
            </a:r>
            <a:r>
              <a:rPr lang="en-US" dirty="0" smtClean="0"/>
              <a:t> </a:t>
            </a:r>
            <a:r>
              <a:rPr lang="en-US" dirty="0" err="1" smtClean="0"/>
              <a:t>çalışmalar</a:t>
            </a:r>
            <a:r>
              <a:rPr lang="en-US" dirty="0" smtClean="0"/>
              <a:t> </a:t>
            </a:r>
            <a:r>
              <a:rPr lang="en-US" dirty="0" err="1" smtClean="0"/>
              <a:t>aşırı</a:t>
            </a:r>
            <a:r>
              <a:rPr lang="en-US" dirty="0" smtClean="0"/>
              <a:t> </a:t>
            </a:r>
            <a:r>
              <a:rPr lang="en-US" dirty="0" err="1" smtClean="0"/>
              <a:t>iyota</a:t>
            </a:r>
            <a:r>
              <a:rPr lang="en-US" dirty="0" smtClean="0"/>
              <a:t> </a:t>
            </a:r>
            <a:r>
              <a:rPr lang="en-US" dirty="0" err="1" smtClean="0"/>
              <a:t>maruz</a:t>
            </a:r>
            <a:r>
              <a:rPr lang="en-US" dirty="0" smtClean="0"/>
              <a:t> </a:t>
            </a:r>
            <a:r>
              <a:rPr lang="en-US" dirty="0" err="1" smtClean="0"/>
              <a:t>kalmanın</a:t>
            </a:r>
            <a:r>
              <a:rPr lang="en-US" dirty="0" smtClean="0"/>
              <a:t> </a:t>
            </a:r>
            <a:r>
              <a:rPr lang="en-US" dirty="0" err="1" smtClean="0"/>
              <a:t>hipofiz</a:t>
            </a:r>
            <a:r>
              <a:rPr lang="en-US" dirty="0" smtClean="0"/>
              <a:t> D2 </a:t>
            </a:r>
            <a:r>
              <a:rPr lang="en-US" dirty="0" err="1" smtClean="0"/>
              <a:t>aktivitesini</a:t>
            </a:r>
            <a:r>
              <a:rPr lang="en-US" dirty="0" smtClean="0"/>
              <a:t> </a:t>
            </a:r>
            <a:r>
              <a:rPr lang="en-US" dirty="0" err="1" smtClean="0"/>
              <a:t>inhibe</a:t>
            </a:r>
            <a:r>
              <a:rPr lang="en-US" dirty="0" smtClean="0"/>
              <a:t> </a:t>
            </a:r>
            <a:r>
              <a:rPr lang="en-US" dirty="0" err="1" smtClean="0"/>
              <a:t>edebildiğini</a:t>
            </a:r>
            <a:r>
              <a:rPr lang="en-US" dirty="0" smtClean="0"/>
              <a:t>, </a:t>
            </a:r>
            <a:r>
              <a:rPr lang="en-US" dirty="0" err="1" smtClean="0"/>
              <a:t>hipotalamus-hipofiz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ekseninin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geri</a:t>
            </a:r>
            <a:r>
              <a:rPr lang="en-US" dirty="0" smtClean="0"/>
              <a:t> </a:t>
            </a:r>
            <a:r>
              <a:rPr lang="en-US" dirty="0" err="1" smtClean="0"/>
              <a:t>beslemesinde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azalmaya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olduğunu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serum TSH </a:t>
            </a:r>
            <a:r>
              <a:rPr lang="en-US" dirty="0" err="1" smtClean="0"/>
              <a:t>seviyelerinin</a:t>
            </a:r>
            <a:r>
              <a:rPr lang="en-US" dirty="0" smtClean="0"/>
              <a:t> </a:t>
            </a:r>
            <a:r>
              <a:rPr lang="en-US" dirty="0" err="1" smtClean="0"/>
              <a:t>yükselmesine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olabileceğini</a:t>
            </a:r>
            <a:r>
              <a:rPr lang="en-US" dirty="0" smtClean="0"/>
              <a:t> </a:t>
            </a:r>
            <a:r>
              <a:rPr lang="en-US" dirty="0" err="1" smtClean="0"/>
              <a:t>göstermektedir.Ancak</a:t>
            </a:r>
            <a:r>
              <a:rPr lang="en-US" dirty="0" smtClean="0"/>
              <a:t> </a:t>
            </a:r>
            <a:r>
              <a:rPr lang="en-US" dirty="0" err="1" smtClean="0"/>
              <a:t>mekanizma</a:t>
            </a:r>
            <a:r>
              <a:rPr lang="en-US" dirty="0" smtClean="0"/>
              <a:t> tam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aydınlatılamamıştır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TSH'deki</a:t>
            </a:r>
            <a:r>
              <a:rPr lang="en-US" dirty="0" smtClean="0"/>
              <a:t> </a:t>
            </a:r>
            <a:r>
              <a:rPr lang="en-US" dirty="0" err="1" smtClean="0"/>
              <a:t>artışın</a:t>
            </a:r>
            <a:r>
              <a:rPr lang="en-US" dirty="0" smtClean="0"/>
              <a:t> Wolff-</a:t>
            </a:r>
            <a:r>
              <a:rPr lang="en-US" dirty="0" err="1" smtClean="0"/>
              <a:t>Chaikoff</a:t>
            </a:r>
            <a:r>
              <a:rPr lang="en-US" dirty="0" smtClean="0"/>
              <a:t> </a:t>
            </a:r>
            <a:r>
              <a:rPr lang="en-US" dirty="0" err="1" smtClean="0"/>
              <a:t>etkisinden</a:t>
            </a:r>
            <a:r>
              <a:rPr lang="en-US" dirty="0" smtClean="0"/>
              <a:t> </a:t>
            </a:r>
            <a:r>
              <a:rPr lang="en-US" dirty="0" err="1" smtClean="0"/>
              <a:t>kaynaklanan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hormonu</a:t>
            </a:r>
            <a:r>
              <a:rPr lang="en-US" dirty="0" smtClean="0"/>
              <a:t> </a:t>
            </a:r>
            <a:r>
              <a:rPr lang="en-US" dirty="0" err="1" smtClean="0"/>
              <a:t>azalmasına</a:t>
            </a:r>
            <a:r>
              <a:rPr lang="en-US" dirty="0" smtClean="0"/>
              <a:t> (T4, T3)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yanıt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çıktığı</a:t>
            </a:r>
            <a:r>
              <a:rPr lang="en-US" dirty="0" smtClean="0"/>
              <a:t> </a:t>
            </a:r>
            <a:r>
              <a:rPr lang="en-US" dirty="0" err="1" smtClean="0"/>
              <a:t>düşünülebilir</a:t>
            </a:r>
            <a:r>
              <a:rPr lang="en-US" dirty="0" smtClean="0"/>
              <a:t> (24, 25).</a:t>
            </a:r>
            <a:r>
              <a:rPr lang="en-US" dirty="0" err="1" smtClean="0"/>
              <a:t>İyotla</a:t>
            </a:r>
            <a:r>
              <a:rPr lang="en-US" dirty="0" smtClean="0"/>
              <a:t> </a:t>
            </a:r>
            <a:r>
              <a:rPr lang="en-US" dirty="0" err="1" smtClean="0"/>
              <a:t>ilgili</a:t>
            </a:r>
            <a:r>
              <a:rPr lang="en-US" dirty="0" smtClean="0"/>
              <a:t> </a:t>
            </a:r>
            <a:r>
              <a:rPr lang="en-US" dirty="0" err="1" smtClean="0"/>
              <a:t>olmayan</a:t>
            </a:r>
            <a:r>
              <a:rPr lang="en-US" dirty="0" smtClean="0"/>
              <a:t> </a:t>
            </a:r>
            <a:r>
              <a:rPr lang="en-US" dirty="0" err="1" smtClean="0"/>
              <a:t>mekanizma</a:t>
            </a:r>
            <a:r>
              <a:rPr lang="en-US" dirty="0" smtClean="0"/>
              <a:t>. 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ayrıca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bezinde</a:t>
            </a:r>
            <a:r>
              <a:rPr lang="en-US" dirty="0" smtClean="0"/>
              <a:t> </a:t>
            </a:r>
            <a:r>
              <a:rPr lang="en-US" dirty="0" err="1" smtClean="0"/>
              <a:t>doğrudan</a:t>
            </a:r>
            <a:r>
              <a:rPr lang="en-US" dirty="0" smtClean="0"/>
              <a:t> </a:t>
            </a:r>
            <a:r>
              <a:rPr lang="en-US" dirty="0" err="1" smtClean="0"/>
              <a:t>toksisiteye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olabilir.Amiodaron</a:t>
            </a:r>
            <a:r>
              <a:rPr lang="en-US" dirty="0" smtClean="0"/>
              <a:t> </a:t>
            </a:r>
            <a:r>
              <a:rPr lang="en-US" dirty="0" err="1" smtClean="0"/>
              <a:t>deiyodinazları</a:t>
            </a:r>
            <a:r>
              <a:rPr lang="en-US" dirty="0" smtClean="0"/>
              <a:t> </a:t>
            </a:r>
            <a:r>
              <a:rPr lang="en-US" dirty="0" err="1" smtClean="0"/>
              <a:t>inhibe</a:t>
            </a:r>
            <a:r>
              <a:rPr lang="en-US" dirty="0" smtClean="0"/>
              <a:t> </a:t>
            </a:r>
            <a:r>
              <a:rPr lang="en-US" dirty="0" err="1" smtClean="0"/>
              <a:t>ederek</a:t>
            </a:r>
            <a:r>
              <a:rPr lang="en-US" dirty="0" smtClean="0"/>
              <a:t> T4'ün T3'e </a:t>
            </a:r>
            <a:r>
              <a:rPr lang="en-US" dirty="0" err="1" smtClean="0"/>
              <a:t>ve</a:t>
            </a:r>
            <a:r>
              <a:rPr lang="en-US" dirty="0" smtClean="0"/>
              <a:t> rT3'ün T2'ye </a:t>
            </a:r>
            <a:r>
              <a:rPr lang="en-US" dirty="0" err="1" smtClean="0"/>
              <a:t>dönüşümünü</a:t>
            </a:r>
            <a:r>
              <a:rPr lang="en-US" dirty="0" smtClean="0"/>
              <a:t> </a:t>
            </a:r>
            <a:r>
              <a:rPr lang="en-US" dirty="0" err="1" smtClean="0"/>
              <a:t>azaltır</a:t>
            </a:r>
            <a:r>
              <a:rPr lang="en-US" dirty="0" smtClean="0"/>
              <a:t> (18, 26, 27).  </a:t>
            </a:r>
            <a:r>
              <a:rPr lang="en-US" dirty="0" err="1" smtClean="0"/>
              <a:t>Sonuç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serum T3 </a:t>
            </a:r>
            <a:r>
              <a:rPr lang="en-US" dirty="0" err="1" smtClean="0"/>
              <a:t>seviyesinde</a:t>
            </a:r>
            <a:r>
              <a:rPr lang="en-US" dirty="0" smtClean="0"/>
              <a:t> </a:t>
            </a:r>
            <a:r>
              <a:rPr lang="en-US" dirty="0" err="1" smtClean="0"/>
              <a:t>azalma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rT3'te </a:t>
            </a:r>
            <a:r>
              <a:rPr lang="en-US" dirty="0" err="1" smtClean="0"/>
              <a:t>artış</a:t>
            </a:r>
            <a:r>
              <a:rPr lang="en-US" dirty="0" smtClean="0"/>
              <a:t> </a:t>
            </a:r>
            <a:r>
              <a:rPr lang="en-US" dirty="0" err="1" smtClean="0"/>
              <a:t>olacaktır.Ayrıca</a:t>
            </a:r>
            <a:r>
              <a:rPr lang="en-US" dirty="0" smtClean="0"/>
              <a:t>, </a:t>
            </a:r>
            <a:r>
              <a:rPr lang="en-US" dirty="0" err="1" smtClean="0"/>
              <a:t>amiodaronun</a:t>
            </a:r>
            <a:r>
              <a:rPr lang="en-US" dirty="0" smtClean="0"/>
              <a:t> </a:t>
            </a:r>
            <a:r>
              <a:rPr lang="en-US" dirty="0" err="1" smtClean="0"/>
              <a:t>kendisi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onun</a:t>
            </a:r>
            <a:r>
              <a:rPr lang="en-US" dirty="0" smtClean="0"/>
              <a:t> </a:t>
            </a:r>
            <a:r>
              <a:rPr lang="en-US" dirty="0" err="1" smtClean="0"/>
              <a:t>metaboliti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desetilamiodaron</a:t>
            </a:r>
            <a:r>
              <a:rPr lang="en-US" dirty="0" smtClean="0"/>
              <a:t>, T3'ün </a:t>
            </a:r>
            <a:r>
              <a:rPr lang="en-US" dirty="0" err="1" smtClean="0"/>
              <a:t>nükleer</a:t>
            </a:r>
            <a:r>
              <a:rPr lang="en-US" dirty="0" smtClean="0"/>
              <a:t> </a:t>
            </a:r>
            <a:r>
              <a:rPr lang="en-US" dirty="0" err="1" smtClean="0"/>
              <a:t>reseptörüne</a:t>
            </a:r>
            <a:r>
              <a:rPr lang="en-US" dirty="0" smtClean="0"/>
              <a:t> </a:t>
            </a:r>
            <a:r>
              <a:rPr lang="en-US" dirty="0" err="1" smtClean="0"/>
              <a:t>bağlanmasını</a:t>
            </a:r>
            <a:r>
              <a:rPr lang="en-US" dirty="0" smtClean="0"/>
              <a:t> </a:t>
            </a:r>
            <a:r>
              <a:rPr lang="en-US" dirty="0" err="1" smtClean="0"/>
              <a:t>engelleyebilir</a:t>
            </a:r>
            <a:r>
              <a:rPr lang="en-US" dirty="0" smtClean="0"/>
              <a:t>, </a:t>
            </a:r>
            <a:r>
              <a:rPr lang="en-US" dirty="0" err="1" smtClean="0"/>
              <a:t>böylece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hormonu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ilgili</a:t>
            </a:r>
            <a:r>
              <a:rPr lang="en-US" dirty="0" smtClean="0"/>
              <a:t> </a:t>
            </a:r>
            <a:r>
              <a:rPr lang="en-US" dirty="0" err="1" smtClean="0"/>
              <a:t>genlerin</a:t>
            </a:r>
            <a:r>
              <a:rPr lang="en-US" dirty="0" smtClean="0"/>
              <a:t> </a:t>
            </a:r>
            <a:r>
              <a:rPr lang="en-US" dirty="0" err="1" smtClean="0"/>
              <a:t>ekspresyonunu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hormon</a:t>
            </a:r>
            <a:r>
              <a:rPr lang="en-US" dirty="0" smtClean="0"/>
              <a:t> </a:t>
            </a:r>
            <a:r>
              <a:rPr lang="en-US" dirty="0" err="1" smtClean="0"/>
              <a:t>etkisini</a:t>
            </a:r>
            <a:r>
              <a:rPr lang="en-US" dirty="0" smtClean="0"/>
              <a:t> </a:t>
            </a:r>
            <a:r>
              <a:rPr lang="en-US" dirty="0" err="1" smtClean="0"/>
              <a:t>azaltabilir</a:t>
            </a:r>
            <a:r>
              <a:rPr lang="en-US" dirty="0" smtClean="0"/>
              <a:t> (</a:t>
            </a:r>
            <a:r>
              <a:rPr lang="en-US" dirty="0" err="1" smtClean="0"/>
              <a:t>Şekil</a:t>
            </a:r>
            <a:r>
              <a:rPr lang="en-US" dirty="0" smtClean="0"/>
              <a:t> 1).Son </a:t>
            </a:r>
            <a:r>
              <a:rPr lang="en-US" dirty="0" err="1" smtClean="0"/>
              <a:t>olarak</a:t>
            </a:r>
            <a:r>
              <a:rPr lang="en-US" dirty="0" smtClean="0"/>
              <a:t>, 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desetilamiodaron</a:t>
            </a:r>
            <a:r>
              <a:rPr lang="en-US" dirty="0" smtClean="0"/>
              <a:t> </a:t>
            </a:r>
            <a:r>
              <a:rPr lang="en-US" dirty="0" err="1" smtClean="0"/>
              <a:t>doğrudan</a:t>
            </a:r>
            <a:r>
              <a:rPr lang="en-US" dirty="0" smtClean="0"/>
              <a:t> </a:t>
            </a:r>
            <a:r>
              <a:rPr lang="en-US" dirty="0" err="1" smtClean="0"/>
              <a:t>sitotoksik</a:t>
            </a:r>
            <a:r>
              <a:rPr lang="en-US" dirty="0" smtClean="0"/>
              <a:t> </a:t>
            </a:r>
            <a:r>
              <a:rPr lang="en-US" dirty="0" err="1" smtClean="0"/>
              <a:t>etkiye</a:t>
            </a:r>
            <a:r>
              <a:rPr lang="en-US" dirty="0" smtClean="0"/>
              <a:t> </a:t>
            </a:r>
            <a:r>
              <a:rPr lang="en-US" dirty="0" err="1" smtClean="0"/>
              <a:t>sahip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dolayısıyla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hücrelerinde</a:t>
            </a:r>
            <a:r>
              <a:rPr lang="en-US" dirty="0" smtClean="0"/>
              <a:t> </a:t>
            </a:r>
            <a:r>
              <a:rPr lang="en-US" dirty="0" err="1" smtClean="0"/>
              <a:t>apoptoza</a:t>
            </a:r>
            <a:r>
              <a:rPr lang="en-US" dirty="0" smtClean="0"/>
              <a:t> </a:t>
            </a:r>
            <a:r>
              <a:rPr lang="en-US" dirty="0" err="1" smtClean="0"/>
              <a:t>aracılık</a:t>
            </a:r>
            <a:r>
              <a:rPr lang="en-US" dirty="0" smtClean="0"/>
              <a:t> </a:t>
            </a:r>
            <a:r>
              <a:rPr lang="en-US" dirty="0" err="1" smtClean="0"/>
              <a:t>ederek</a:t>
            </a:r>
            <a:r>
              <a:rPr lang="en-US" dirty="0" smtClean="0"/>
              <a:t> </a:t>
            </a:r>
            <a:r>
              <a:rPr lang="en-US" dirty="0" err="1" smtClean="0"/>
              <a:t>histolojik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yıkıcı</a:t>
            </a:r>
            <a:r>
              <a:rPr lang="en-US" dirty="0" smtClean="0"/>
              <a:t> </a:t>
            </a:r>
            <a:r>
              <a:rPr lang="en-US" dirty="0" err="1" smtClean="0"/>
              <a:t>tiroidit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uyumlu</a:t>
            </a:r>
            <a:r>
              <a:rPr lang="en-US" dirty="0" smtClean="0"/>
              <a:t> bez </a:t>
            </a:r>
            <a:r>
              <a:rPr lang="en-US" dirty="0" err="1" smtClean="0"/>
              <a:t>değişikliklerine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r>
              <a:rPr lang="en-US" dirty="0" smtClean="0"/>
              <a:t> (28-30).Bu </a:t>
            </a:r>
            <a:r>
              <a:rPr lang="en-US" dirty="0" err="1" smtClean="0"/>
              <a:t>nedenle</a:t>
            </a:r>
            <a:r>
              <a:rPr lang="en-US" dirty="0" smtClean="0"/>
              <a:t>, 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tedavisinden</a:t>
            </a:r>
            <a:r>
              <a:rPr lang="en-US" dirty="0" smtClean="0"/>
              <a:t> </a:t>
            </a:r>
            <a:r>
              <a:rPr lang="en-US" dirty="0" err="1" smtClean="0"/>
              <a:t>kaynaklanan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hormon</a:t>
            </a:r>
            <a:r>
              <a:rPr lang="en-US" dirty="0" smtClean="0"/>
              <a:t> </a:t>
            </a:r>
            <a:r>
              <a:rPr lang="en-US" dirty="0" err="1" smtClean="0"/>
              <a:t>seviyelerindeki</a:t>
            </a:r>
            <a:r>
              <a:rPr lang="en-US" dirty="0" smtClean="0"/>
              <a:t> </a:t>
            </a:r>
            <a:r>
              <a:rPr lang="en-US" dirty="0" err="1" smtClean="0"/>
              <a:t>değişiklikler</a:t>
            </a:r>
            <a:r>
              <a:rPr lang="en-US" dirty="0" smtClean="0"/>
              <a:t>, </a:t>
            </a:r>
            <a:r>
              <a:rPr lang="en-US" dirty="0" err="1" smtClean="0"/>
              <a:t>amiodaronun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bezi</a:t>
            </a:r>
            <a:r>
              <a:rPr lang="en-US" dirty="0" smtClean="0"/>
              <a:t> </a:t>
            </a:r>
            <a:r>
              <a:rPr lang="en-US" dirty="0" err="1" smtClean="0"/>
              <a:t>üzerindeki</a:t>
            </a:r>
            <a:r>
              <a:rPr lang="en-US" dirty="0" smtClean="0"/>
              <a:t> </a:t>
            </a:r>
            <a:r>
              <a:rPr lang="en-US" dirty="0" err="1" smtClean="0"/>
              <a:t>doğrudan</a:t>
            </a:r>
            <a:r>
              <a:rPr lang="en-US" dirty="0" smtClean="0"/>
              <a:t> </a:t>
            </a:r>
            <a:r>
              <a:rPr lang="en-US" dirty="0" err="1" smtClean="0"/>
              <a:t>etkisinin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/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amiodaronun</a:t>
            </a:r>
            <a:r>
              <a:rPr lang="en-US" dirty="0" smtClean="0"/>
              <a:t> </a:t>
            </a:r>
            <a:r>
              <a:rPr lang="en-US" dirty="0" err="1" smtClean="0"/>
              <a:t>deiodinazlar</a:t>
            </a:r>
            <a:r>
              <a:rPr lang="en-US" dirty="0" smtClean="0"/>
              <a:t> </a:t>
            </a:r>
            <a:r>
              <a:rPr lang="en-US" dirty="0" err="1" smtClean="0"/>
              <a:t>üzerindeki</a:t>
            </a:r>
            <a:r>
              <a:rPr lang="en-US" dirty="0" smtClean="0"/>
              <a:t> </a:t>
            </a:r>
            <a:r>
              <a:rPr lang="en-US" dirty="0" err="1" smtClean="0"/>
              <a:t>inhibitör</a:t>
            </a:r>
            <a:r>
              <a:rPr lang="en-US" dirty="0" smtClean="0"/>
              <a:t> </a:t>
            </a:r>
            <a:r>
              <a:rPr lang="en-US" dirty="0" err="1" smtClean="0"/>
              <a:t>etkisinin</a:t>
            </a:r>
            <a:r>
              <a:rPr lang="en-US" dirty="0" smtClean="0"/>
              <a:t> </a:t>
            </a:r>
            <a:r>
              <a:rPr lang="en-US" dirty="0" err="1" smtClean="0"/>
              <a:t>sonucu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r>
              <a:rPr lang="en-US" dirty="0" smtClean="0"/>
              <a:t> (</a:t>
            </a:r>
            <a:r>
              <a:rPr lang="en-US" dirty="0" err="1" smtClean="0"/>
              <a:t>Şekil</a:t>
            </a:r>
            <a:r>
              <a:rPr lang="en-US" dirty="0" smtClean="0"/>
              <a:t> 1).</a:t>
            </a:r>
          </a:p>
          <a:p>
            <a:r>
              <a:rPr lang="en-US" dirty="0" smtClean="0"/>
              <a:t>2. Presentation of an iodine overload to the thyroid gland</a:t>
            </a:r>
          </a:p>
          <a:p>
            <a:r>
              <a:rPr lang="en-US" dirty="0" smtClean="0"/>
              <a:t>can result in the so-called “</a:t>
            </a:r>
            <a:r>
              <a:rPr lang="en-US" dirty="0" err="1" smtClean="0"/>
              <a:t>Jod-Basedow</a:t>
            </a:r>
            <a:r>
              <a:rPr lang="en-US" dirty="0" smtClean="0"/>
              <a:t> phenomenon”</a:t>
            </a:r>
          </a:p>
          <a:p>
            <a:r>
              <a:rPr lang="en-US" dirty="0" smtClean="0"/>
              <a:t>or iodine-induced thyrotoxicosis. Generally, it occurs in</a:t>
            </a:r>
          </a:p>
          <a:p>
            <a:r>
              <a:rPr lang="en-US" dirty="0" smtClean="0"/>
              <a:t>subjects with underlying predisposition to autonomous</a:t>
            </a:r>
          </a:p>
          <a:p>
            <a:r>
              <a:rPr lang="en-US" dirty="0" smtClean="0"/>
              <a:t>thyroid function, and particularly those who reside in</a:t>
            </a:r>
          </a:p>
          <a:p>
            <a:r>
              <a:rPr lang="en-US" dirty="0" smtClean="0"/>
              <a:t>iodine-deficient areas (20). In this circumstance, the</a:t>
            </a:r>
          </a:p>
          <a:p>
            <a:r>
              <a:rPr lang="en-US" dirty="0" smtClean="0"/>
              <a:t>surfeit of iodine substrate is responsible for uncontrolled</a:t>
            </a:r>
          </a:p>
          <a:p>
            <a:r>
              <a:rPr lang="en-US" dirty="0" smtClean="0"/>
              <a:t>overproduction of the thyroid hormones (20).</a:t>
            </a:r>
          </a:p>
          <a:p>
            <a:r>
              <a:rPr lang="en-US" dirty="0" smtClean="0"/>
              <a:t>3. Several studies indicate that exposure to excess iodine</a:t>
            </a:r>
          </a:p>
          <a:p>
            <a:r>
              <a:rPr lang="en-US" dirty="0" smtClean="0"/>
              <a:t>can inhibit pituitary D2 activity, causing a decrease</a:t>
            </a:r>
          </a:p>
          <a:p>
            <a:r>
              <a:rPr lang="en-US" dirty="0" smtClean="0"/>
              <a:t>in negative feedback of the hypothalamic-</a:t>
            </a:r>
            <a:r>
              <a:rPr lang="en-US" dirty="0" err="1" smtClean="0"/>
              <a:t>pituitarythyroid</a:t>
            </a:r>
            <a:endParaRPr lang="en-US" dirty="0" smtClean="0"/>
          </a:p>
          <a:p>
            <a:r>
              <a:rPr lang="en-US" dirty="0" smtClean="0"/>
              <a:t>axis and inducing an elevation of serum TSH</a:t>
            </a:r>
          </a:p>
          <a:p>
            <a:r>
              <a:rPr lang="en-US" dirty="0" smtClean="0"/>
              <a:t>levels. However, the mechanism has not been fully</a:t>
            </a:r>
          </a:p>
          <a:p>
            <a:r>
              <a:rPr lang="en-US" dirty="0" smtClean="0"/>
              <a:t>elucidated and the increase in TSH conceivably may</a:t>
            </a:r>
          </a:p>
          <a:p>
            <a:r>
              <a:rPr lang="en-US" dirty="0" smtClean="0"/>
              <a:t>come as a response to thyroid hormone reduction (T4,</a:t>
            </a:r>
          </a:p>
          <a:p>
            <a:r>
              <a:rPr lang="en-US" dirty="0" smtClean="0"/>
              <a:t>T3) resulting from the Wolff-</a:t>
            </a:r>
            <a:r>
              <a:rPr lang="en-US" dirty="0" err="1" smtClean="0"/>
              <a:t>Chaikoff</a:t>
            </a:r>
            <a:r>
              <a:rPr lang="en-US" dirty="0" smtClean="0"/>
              <a:t> effect (24, 25).</a:t>
            </a:r>
          </a:p>
          <a:p>
            <a:r>
              <a:rPr lang="en-US" dirty="0" smtClean="0"/>
              <a:t>Mechanism not related to iodine. Amiodarone can also</a:t>
            </a:r>
          </a:p>
          <a:p>
            <a:r>
              <a:rPr lang="en-US" dirty="0" smtClean="0"/>
              <a:t>cause direct toxicity to the thyroid gland. Amiodarone</a:t>
            </a:r>
          </a:p>
          <a:p>
            <a:r>
              <a:rPr lang="en-US" dirty="0" smtClean="0"/>
              <a:t>inhibits deiodinases thereby decreasing conversion of T4</a:t>
            </a:r>
          </a:p>
          <a:p>
            <a:r>
              <a:rPr lang="en-US" dirty="0" smtClean="0"/>
              <a:t>to T3 and rT3 to T2 (18, 26, 27). As a result, there will</a:t>
            </a:r>
          </a:p>
          <a:p>
            <a:r>
              <a:rPr lang="en-US" dirty="0" smtClean="0"/>
              <a:t>be a reduction in serum T3 level and an increase in rT3.</a:t>
            </a:r>
          </a:p>
          <a:p>
            <a:r>
              <a:rPr lang="en-US" dirty="0" smtClean="0"/>
              <a:t>Furthermore, either amiodarone itself or its metabolite,</a:t>
            </a:r>
          </a:p>
          <a:p>
            <a:r>
              <a:rPr lang="en-US" dirty="0" err="1" smtClean="0"/>
              <a:t>desethylamiodarone</a:t>
            </a:r>
            <a:r>
              <a:rPr lang="en-US" dirty="0" smtClean="0"/>
              <a:t>, can inhibit T3 binding to its nuclear</a:t>
            </a:r>
          </a:p>
          <a:p>
            <a:r>
              <a:rPr lang="en-US" dirty="0" smtClean="0"/>
              <a:t>receptor, thus reducing the expression of thyroid </a:t>
            </a:r>
            <a:r>
              <a:rPr lang="en-US" dirty="0" err="1" smtClean="0"/>
              <a:t>hormonerelated</a:t>
            </a:r>
            <a:endParaRPr lang="en-US" dirty="0" smtClean="0"/>
          </a:p>
          <a:p>
            <a:r>
              <a:rPr lang="en-US" dirty="0" smtClean="0"/>
              <a:t>genes and hormone action (Fig. 1). Finally,</a:t>
            </a:r>
          </a:p>
          <a:p>
            <a:r>
              <a:rPr lang="en-US" dirty="0" smtClean="0"/>
              <a:t>amiodarone or </a:t>
            </a:r>
            <a:r>
              <a:rPr lang="en-US" dirty="0" err="1" smtClean="0"/>
              <a:t>desethylamiodarone</a:t>
            </a:r>
            <a:r>
              <a:rPr lang="en-US" dirty="0" smtClean="0"/>
              <a:t> may have a direct</a:t>
            </a:r>
          </a:p>
          <a:p>
            <a:r>
              <a:rPr lang="en-US" dirty="0" smtClean="0"/>
              <a:t>cytotoxic effect and thereby mediate apoptosis in thyroid</a:t>
            </a:r>
          </a:p>
          <a:p>
            <a:r>
              <a:rPr lang="en-US" dirty="0" smtClean="0"/>
              <a:t>cells resulting in gland alterations histologically consistent</a:t>
            </a:r>
          </a:p>
          <a:p>
            <a:r>
              <a:rPr lang="en-US" dirty="0" smtClean="0"/>
              <a:t>with a destructive thyroiditis (28–30).</a:t>
            </a:r>
          </a:p>
          <a:p>
            <a:r>
              <a:rPr lang="en-US" dirty="0" smtClean="0"/>
              <a:t>Thus, changes in thyroid hormone levels resulting from</a:t>
            </a:r>
          </a:p>
          <a:p>
            <a:r>
              <a:rPr lang="en-US" dirty="0" smtClean="0"/>
              <a:t>amiodarone therapy can come as the result of a direct effect</a:t>
            </a:r>
          </a:p>
          <a:p>
            <a:r>
              <a:rPr lang="en-US" dirty="0" smtClean="0"/>
              <a:t>of amiodarone on the thyroid gland and/or the inhibitory</a:t>
            </a:r>
          </a:p>
          <a:p>
            <a:r>
              <a:rPr lang="en-US" dirty="0" smtClean="0"/>
              <a:t>effect of amiodarone on deiodinases (Fig. 1).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24199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Diagnostic tools</a:t>
            </a:r>
            <a:endParaRPr lang="tr-TR" b="1" dirty="0" smtClean="0"/>
          </a:p>
          <a:p>
            <a:pPr marL="0" indent="0">
              <a:buNone/>
            </a:pPr>
            <a:r>
              <a:rPr lang="tr-TR" b="1" dirty="0" err="1" smtClean="0"/>
              <a:t>Amiodaron</a:t>
            </a:r>
            <a:r>
              <a:rPr lang="tr-TR" b="1" dirty="0" smtClean="0"/>
              <a:t> kaynaklı bozukluğun tipinin etkili tanısı, belirli bir hastanın klinik bağlamı içerisinde yorumlanması ve entegrasyonunu gerektiren çeşitli laboratuvar testleri ve görüntüleme yöntemlerinin varlığıyla kolaylaştırılır</a:t>
            </a:r>
          </a:p>
          <a:p>
            <a:pPr marL="0" indent="0">
              <a:buNone/>
            </a:pPr>
            <a:r>
              <a:rPr lang="tr-TR" b="1" dirty="0" smtClean="0"/>
              <a:t>Biyokimyasal laboratuvar çalışmaları. En yaygın olarak, </a:t>
            </a:r>
            <a:r>
              <a:rPr lang="tr-TR" b="1" dirty="0" err="1" smtClean="0"/>
              <a:t>amiodaron</a:t>
            </a:r>
            <a:r>
              <a:rPr lang="tr-TR" b="1" dirty="0" smtClean="0"/>
              <a:t> alan bir hastada endokrin konsültasyonu talebiyle sonuçlanan anormal kan </a:t>
            </a:r>
            <a:r>
              <a:rPr lang="tr-TR" b="1" dirty="0" err="1" smtClean="0"/>
              <a:t>tiroid</a:t>
            </a:r>
            <a:r>
              <a:rPr lang="tr-TR" b="1" dirty="0" smtClean="0"/>
              <a:t> fonksiyon testinin keşfedilmesidir.</a:t>
            </a:r>
          </a:p>
          <a:p>
            <a:r>
              <a:rPr lang="en-US" b="1" dirty="0" smtClean="0"/>
              <a:t>Normal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bezi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ötiroid</a:t>
            </a:r>
            <a:r>
              <a:rPr lang="en-US" b="1" dirty="0" smtClean="0"/>
              <a:t> </a:t>
            </a:r>
            <a:r>
              <a:rPr lang="en-US" b="1" dirty="0" err="1" smtClean="0"/>
              <a:t>bireylerde</a:t>
            </a:r>
            <a:r>
              <a:rPr lang="en-US" b="1" dirty="0" smtClean="0"/>
              <a:t>, </a:t>
            </a:r>
            <a:r>
              <a:rPr lang="en-US" b="1" dirty="0" err="1" smtClean="0"/>
              <a:t>amiodaron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T4'ün T3'e </a:t>
            </a:r>
            <a:r>
              <a:rPr lang="en-US" b="1" dirty="0" err="1" smtClean="0"/>
              <a:t>dönüşümünün</a:t>
            </a:r>
            <a:r>
              <a:rPr lang="en-US" b="1" dirty="0" smtClean="0"/>
              <a:t> </a:t>
            </a:r>
            <a:r>
              <a:rPr lang="en-US" b="1" dirty="0" err="1" smtClean="0"/>
              <a:t>inhibisyonu</a:t>
            </a:r>
            <a:r>
              <a:rPr lang="en-US" b="1" dirty="0" smtClean="0"/>
              <a:t>, serum T3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azaltacak</a:t>
            </a:r>
            <a:r>
              <a:rPr lang="en-US" b="1" dirty="0" smtClean="0"/>
              <a:t>, TSH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yükseltecek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ikincil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serum T4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artıracaktır.AIH'de</a:t>
            </a:r>
            <a:r>
              <a:rPr lang="en-US" b="1" dirty="0" smtClean="0"/>
              <a:t>, </a:t>
            </a:r>
            <a:r>
              <a:rPr lang="en-US" b="1" dirty="0" err="1" smtClean="0"/>
              <a:t>düşük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normal FT4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TSH </a:t>
            </a:r>
            <a:r>
              <a:rPr lang="en-US" b="1" dirty="0" err="1" smtClean="0"/>
              <a:t>vardır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bu</a:t>
            </a:r>
            <a:r>
              <a:rPr lang="en-US" b="1" dirty="0" smtClean="0"/>
              <a:t> </a:t>
            </a:r>
            <a:r>
              <a:rPr lang="en-US" b="1" dirty="0" err="1" smtClean="0"/>
              <a:t>hastalarda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Hashimoto </a:t>
            </a:r>
            <a:r>
              <a:rPr lang="en-US" b="1" dirty="0" err="1" smtClean="0"/>
              <a:t>tiroiditi</a:t>
            </a:r>
            <a:r>
              <a:rPr lang="en-US" b="1" dirty="0" smtClean="0"/>
              <a:t> </a:t>
            </a:r>
            <a:r>
              <a:rPr lang="en-US" b="1" dirty="0" err="1" smtClean="0"/>
              <a:t>olasılığı</a:t>
            </a:r>
            <a:r>
              <a:rPr lang="en-US" b="1" dirty="0" smtClean="0"/>
              <a:t> </a:t>
            </a:r>
            <a:r>
              <a:rPr lang="en-US" b="1" dirty="0" err="1" smtClean="0"/>
              <a:t>göz</a:t>
            </a:r>
            <a:r>
              <a:rPr lang="en-US" b="1" dirty="0" smtClean="0"/>
              <a:t> </a:t>
            </a:r>
            <a:r>
              <a:rPr lang="en-US" b="1" dirty="0" err="1" smtClean="0"/>
              <a:t>önüne</a:t>
            </a:r>
            <a:r>
              <a:rPr lang="en-US" b="1" dirty="0" smtClean="0"/>
              <a:t> </a:t>
            </a:r>
            <a:r>
              <a:rPr lang="en-US" b="1" dirty="0" err="1" smtClean="0"/>
              <a:t>alındığında</a:t>
            </a:r>
            <a:r>
              <a:rPr lang="en-US" b="1" dirty="0" smtClean="0"/>
              <a:t>, </a:t>
            </a:r>
            <a:r>
              <a:rPr lang="en-US" b="1" dirty="0" err="1" smtClean="0"/>
              <a:t>pozitif</a:t>
            </a:r>
            <a:r>
              <a:rPr lang="en-US" b="1" dirty="0" smtClean="0"/>
              <a:t> TPO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/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tiroglobulin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olabilir.Tip</a:t>
            </a:r>
            <a:r>
              <a:rPr lang="en-US" b="1" dirty="0" smtClean="0"/>
              <a:t> 1 </a:t>
            </a:r>
            <a:r>
              <a:rPr lang="en-US" b="1" dirty="0" err="1" smtClean="0"/>
              <a:t>veya</a:t>
            </a:r>
            <a:r>
              <a:rPr lang="en-US" b="1" dirty="0" smtClean="0"/>
              <a:t> tip 2 </a:t>
            </a:r>
            <a:r>
              <a:rPr lang="en-US" b="1" dirty="0" err="1" smtClean="0"/>
              <a:t>tirotoksikozu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hastada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FT4 </a:t>
            </a:r>
            <a:r>
              <a:rPr lang="en-US" b="1" dirty="0" err="1" smtClean="0"/>
              <a:t>düzeyleri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uygun</a:t>
            </a:r>
            <a:r>
              <a:rPr lang="en-US" b="1" dirty="0" smtClean="0"/>
              <a:t> </a:t>
            </a:r>
            <a:r>
              <a:rPr lang="en-US" b="1" dirty="0" err="1" smtClean="0"/>
              <a:t>olmayan</a:t>
            </a:r>
            <a:r>
              <a:rPr lang="en-US" b="1" dirty="0" smtClean="0"/>
              <a:t> </a:t>
            </a:r>
            <a:r>
              <a:rPr lang="en-US" b="1" dirty="0" err="1" smtClean="0"/>
              <a:t>şekilde</a:t>
            </a:r>
            <a:r>
              <a:rPr lang="en-US" b="1" dirty="0" smtClean="0"/>
              <a:t> normal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FT3/T3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TSH </a:t>
            </a:r>
            <a:r>
              <a:rPr lang="en-US" b="1" dirty="0" err="1" smtClean="0"/>
              <a:t>bulunsa</a:t>
            </a:r>
            <a:r>
              <a:rPr lang="en-US" b="1" dirty="0" smtClean="0"/>
              <a:t> da,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uyarıcı</a:t>
            </a:r>
            <a:r>
              <a:rPr lang="en-US" b="1" dirty="0" smtClean="0"/>
              <a:t> </a:t>
            </a:r>
            <a:r>
              <a:rPr lang="en-US" b="1" dirty="0" err="1" smtClean="0"/>
              <a:t>immünoglobulin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TPO </a:t>
            </a:r>
            <a:r>
              <a:rPr lang="en-US" b="1" dirty="0" err="1" smtClean="0"/>
              <a:t>ölçümü</a:t>
            </a:r>
            <a:r>
              <a:rPr lang="en-US" b="1" dirty="0" smtClean="0"/>
              <a:t>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ileri</a:t>
            </a:r>
            <a:r>
              <a:rPr lang="en-US" b="1" dirty="0" smtClean="0"/>
              <a:t> </a:t>
            </a:r>
            <a:r>
              <a:rPr lang="en-US" b="1" dirty="0" err="1" smtClean="0"/>
              <a:t>laboratuvar</a:t>
            </a:r>
            <a:r>
              <a:rPr lang="en-US" b="1" dirty="0" smtClean="0"/>
              <a:t> </a:t>
            </a:r>
            <a:r>
              <a:rPr lang="en-US" b="1" dirty="0" err="1" smtClean="0"/>
              <a:t>testleri</a:t>
            </a:r>
            <a:r>
              <a:rPr lang="en-US" b="1" dirty="0" smtClean="0"/>
              <a:t> 2 tip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yapılmasına</a:t>
            </a:r>
            <a:r>
              <a:rPr lang="en-US" b="1" dirty="0" smtClean="0"/>
              <a:t> </a:t>
            </a:r>
            <a:r>
              <a:rPr lang="en-US" b="1" dirty="0" err="1" smtClean="0"/>
              <a:t>yardımcı</a:t>
            </a:r>
            <a:r>
              <a:rPr lang="en-US" b="1" dirty="0" smtClean="0"/>
              <a:t> </a:t>
            </a:r>
            <a:r>
              <a:rPr lang="en-US" b="1" dirty="0" err="1" smtClean="0"/>
              <a:t>olabilir</a:t>
            </a:r>
            <a:r>
              <a:rPr lang="en-US" b="1" dirty="0" smtClean="0"/>
              <a:t>. </a:t>
            </a:r>
            <a:r>
              <a:rPr lang="en-US" b="1" dirty="0" err="1" smtClean="0"/>
              <a:t>antikorlar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tiroglobulin</a:t>
            </a:r>
            <a:r>
              <a:rPr lang="en-US" b="1" dirty="0" smtClean="0"/>
              <a:t> </a:t>
            </a:r>
            <a:r>
              <a:rPr lang="en-US" b="1" dirty="0" err="1" smtClean="0"/>
              <a:t>antikorları.Tip</a:t>
            </a:r>
            <a:r>
              <a:rPr lang="en-US" b="1" dirty="0" smtClean="0"/>
              <a:t> 1 </a:t>
            </a:r>
            <a:r>
              <a:rPr lang="en-US" b="1" dirty="0" err="1" smtClean="0"/>
              <a:t>veya</a:t>
            </a:r>
            <a:r>
              <a:rPr lang="en-US" b="1" dirty="0" smtClean="0"/>
              <a:t> tip 2 </a:t>
            </a:r>
            <a:r>
              <a:rPr lang="en-US" b="1" dirty="0" err="1" smtClean="0"/>
              <a:t>tirotoksikoz</a:t>
            </a:r>
            <a:r>
              <a:rPr lang="en-US" b="1" dirty="0" smtClean="0"/>
              <a:t>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ayrımı</a:t>
            </a:r>
            <a:r>
              <a:rPr lang="en-US" b="1" dirty="0" smtClean="0"/>
              <a:t> </a:t>
            </a:r>
            <a:r>
              <a:rPr lang="en-US" b="1" dirty="0" err="1" smtClean="0"/>
              <a:t>yapmanın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ipucu</a:t>
            </a:r>
            <a:r>
              <a:rPr lang="en-US" b="1" dirty="0" smtClean="0"/>
              <a:t>, tip 1 </a:t>
            </a:r>
            <a:r>
              <a:rPr lang="en-US" b="1" dirty="0" err="1" smtClean="0"/>
              <a:t>hastalarında</a:t>
            </a:r>
            <a:r>
              <a:rPr lang="en-US" b="1" dirty="0" smtClean="0"/>
              <a:t> </a:t>
            </a:r>
            <a:r>
              <a:rPr lang="en-US" b="1" dirty="0" err="1" smtClean="0"/>
              <a:t>sıklıkla</a:t>
            </a:r>
            <a:r>
              <a:rPr lang="en-US" b="1" dirty="0" smtClean="0"/>
              <a:t> </a:t>
            </a:r>
            <a:r>
              <a:rPr lang="en-US" b="1" dirty="0" err="1" smtClean="0"/>
              <a:t>diffüz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nodüler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Graves </a:t>
            </a:r>
            <a:r>
              <a:rPr lang="en-US" b="1" dirty="0" err="1" smtClean="0"/>
              <a:t>hastalığı</a:t>
            </a:r>
            <a:r>
              <a:rPr lang="en-US" b="1" dirty="0" smtClean="0"/>
              <a:t> (</a:t>
            </a:r>
            <a:r>
              <a:rPr lang="en-US" b="1" dirty="0" err="1" smtClean="0"/>
              <a:t>yüksek</a:t>
            </a:r>
            <a:r>
              <a:rPr lang="en-US" b="1" dirty="0" smtClean="0"/>
              <a:t> TSH </a:t>
            </a:r>
            <a:r>
              <a:rPr lang="en-US" b="1" dirty="0" err="1" smtClean="0"/>
              <a:t>reseptör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)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patolojisinin</a:t>
            </a:r>
            <a:r>
              <a:rPr lang="en-US" b="1" dirty="0" smtClean="0"/>
              <a:t> </a:t>
            </a:r>
            <a:r>
              <a:rPr lang="en-US" b="1" dirty="0" err="1" smtClean="0"/>
              <a:t>bulunmasıdır.Ancak</a:t>
            </a:r>
            <a:r>
              <a:rPr lang="en-US" b="1" dirty="0" smtClean="0"/>
              <a:t> </a:t>
            </a:r>
            <a:r>
              <a:rPr lang="en-US" b="1" dirty="0" err="1" smtClean="0"/>
              <a:t>antitiroglobulin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/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antitiroperoksidaz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pozitif</a:t>
            </a:r>
            <a:r>
              <a:rPr lang="en-US" b="1" dirty="0" smtClean="0"/>
              <a:t> </a:t>
            </a:r>
            <a:r>
              <a:rPr lang="en-US" b="1" dirty="0" err="1" smtClean="0"/>
              <a:t>testlerin</a:t>
            </a:r>
            <a:r>
              <a:rPr lang="en-US" b="1" dirty="0" smtClean="0"/>
              <a:t> </a:t>
            </a:r>
            <a:r>
              <a:rPr lang="en-US" b="1" dirty="0" err="1" smtClean="0"/>
              <a:t>varlığı</a:t>
            </a:r>
            <a:r>
              <a:rPr lang="en-US" b="1" dirty="0" smtClean="0"/>
              <a:t> tip 2 AIT </a:t>
            </a:r>
            <a:r>
              <a:rPr lang="en-US" b="1" dirty="0" err="1" smtClean="0"/>
              <a:t>tanısını</a:t>
            </a:r>
            <a:r>
              <a:rPr lang="en-US" b="1" dirty="0" smtClean="0"/>
              <a:t> </a:t>
            </a:r>
            <a:r>
              <a:rPr lang="en-US" b="1" dirty="0" err="1" smtClean="0"/>
              <a:t>dışlamaz</a:t>
            </a:r>
            <a:r>
              <a:rPr lang="en-US" b="1" dirty="0" smtClean="0"/>
              <a:t> (37).</a:t>
            </a:r>
            <a:r>
              <a:rPr lang="en-US" b="1" dirty="0" err="1" smtClean="0"/>
              <a:t>Enflamasyon</a:t>
            </a:r>
            <a:r>
              <a:rPr lang="en-US" b="1" dirty="0" smtClean="0"/>
              <a:t> </a:t>
            </a:r>
            <a:r>
              <a:rPr lang="en-US" b="1" dirty="0" err="1" smtClean="0"/>
              <a:t>sırasında</a:t>
            </a:r>
            <a:r>
              <a:rPr lang="en-US" b="1" dirty="0" smtClean="0"/>
              <a:t> </a:t>
            </a:r>
            <a:r>
              <a:rPr lang="en-US" b="1" dirty="0" err="1" smtClean="0"/>
              <a:t>hücre</a:t>
            </a:r>
            <a:r>
              <a:rPr lang="en-US" b="1" dirty="0" smtClean="0"/>
              <a:t> </a:t>
            </a:r>
            <a:r>
              <a:rPr lang="en-US" b="1" dirty="0" err="1" smtClean="0"/>
              <a:t>dışı</a:t>
            </a:r>
            <a:r>
              <a:rPr lang="en-US" b="1" dirty="0" smtClean="0"/>
              <a:t> </a:t>
            </a:r>
            <a:r>
              <a:rPr lang="en-US" b="1" dirty="0" err="1" smtClean="0"/>
              <a:t>sıvıya</a:t>
            </a:r>
            <a:r>
              <a:rPr lang="en-US" b="1" dirty="0" smtClean="0"/>
              <a:t> </a:t>
            </a:r>
            <a:r>
              <a:rPr lang="en-US" b="1" dirty="0" err="1" smtClean="0"/>
              <a:t>salınan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lizozomal</a:t>
            </a:r>
            <a:r>
              <a:rPr lang="en-US" b="1" dirty="0" smtClean="0"/>
              <a:t> </a:t>
            </a:r>
            <a:r>
              <a:rPr lang="en-US" b="1" dirty="0" err="1" smtClean="0"/>
              <a:t>enzim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beta-</a:t>
            </a:r>
            <a:r>
              <a:rPr lang="en-US" b="1" dirty="0" err="1" smtClean="0"/>
              <a:t>glukuronidazın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tip 1'i tip 2'den </a:t>
            </a:r>
            <a:r>
              <a:rPr lang="en-US" b="1" dirty="0" err="1" smtClean="0"/>
              <a:t>ayırmak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belirteç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önerilmiştir.Markantes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ark. </a:t>
            </a:r>
            <a:r>
              <a:rPr lang="en-US" b="1" dirty="0" err="1" smtClean="0"/>
              <a:t>subakut</a:t>
            </a:r>
            <a:r>
              <a:rPr lang="en-US" b="1" dirty="0" smtClean="0"/>
              <a:t> </a:t>
            </a:r>
            <a:r>
              <a:rPr lang="en-US" b="1" dirty="0" err="1" smtClean="0"/>
              <a:t>tiroiditteki</a:t>
            </a:r>
            <a:r>
              <a:rPr lang="en-US" b="1" dirty="0" smtClean="0"/>
              <a:t> </a:t>
            </a:r>
            <a:r>
              <a:rPr lang="en-US" b="1" dirty="0" err="1" smtClean="0"/>
              <a:t>seviyelere</a:t>
            </a:r>
            <a:r>
              <a:rPr lang="en-US" b="1" dirty="0" smtClean="0"/>
              <a:t> </a:t>
            </a:r>
            <a:r>
              <a:rPr lang="en-US" b="1" dirty="0" err="1" smtClean="0"/>
              <a:t>benzer</a:t>
            </a:r>
            <a:r>
              <a:rPr lang="en-US" b="1" dirty="0" smtClean="0"/>
              <a:t> </a:t>
            </a:r>
            <a:r>
              <a:rPr lang="en-US" b="1" dirty="0" err="1" smtClean="0"/>
              <a:t>olsa</a:t>
            </a:r>
            <a:r>
              <a:rPr lang="en-US" b="1" dirty="0" smtClean="0"/>
              <a:t> da tip 2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plazma</a:t>
            </a:r>
            <a:r>
              <a:rPr lang="en-US" b="1" dirty="0" smtClean="0"/>
              <a:t> beta-</a:t>
            </a:r>
            <a:r>
              <a:rPr lang="en-US" b="1" dirty="0" err="1" smtClean="0"/>
              <a:t>glukuronidaz</a:t>
            </a:r>
            <a:r>
              <a:rPr lang="en-US" b="1" dirty="0" smtClean="0"/>
              <a:t> </a:t>
            </a:r>
            <a:r>
              <a:rPr lang="en-US" b="1" dirty="0" err="1" smtClean="0"/>
              <a:t>aktivitesinin</a:t>
            </a:r>
            <a:r>
              <a:rPr lang="en-US" b="1" dirty="0" smtClean="0"/>
              <a:t> tip 1'e </a:t>
            </a:r>
            <a:r>
              <a:rPr lang="en-US" b="1" dirty="0" err="1" smtClean="0"/>
              <a:t>göre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olduğunu</a:t>
            </a:r>
            <a:r>
              <a:rPr lang="en-US" b="1" dirty="0" smtClean="0"/>
              <a:t> </a:t>
            </a:r>
            <a:r>
              <a:rPr lang="en-US" b="1" dirty="0" err="1" smtClean="0"/>
              <a:t>gözlemlemiştir</a:t>
            </a:r>
            <a:r>
              <a:rPr lang="en-US" b="1" dirty="0" smtClean="0"/>
              <a:t> (38).C-</a:t>
            </a:r>
            <a:r>
              <a:rPr lang="en-US" b="1" dirty="0" err="1" smtClean="0"/>
              <a:t>reaktif</a:t>
            </a:r>
            <a:r>
              <a:rPr lang="en-US" b="1" dirty="0" smtClean="0"/>
              <a:t> protein </a:t>
            </a:r>
            <a:r>
              <a:rPr lang="en-US" b="1" dirty="0" err="1" smtClean="0"/>
              <a:t>ve</a:t>
            </a:r>
            <a:r>
              <a:rPr lang="en-US" b="1" dirty="0" smtClean="0"/>
              <a:t> IL-6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serum </a:t>
            </a:r>
            <a:r>
              <a:rPr lang="en-US" b="1" dirty="0" err="1" smtClean="0"/>
              <a:t>biyokimyasal</a:t>
            </a:r>
            <a:r>
              <a:rPr lang="en-US" b="1" dirty="0" smtClean="0"/>
              <a:t> </a:t>
            </a:r>
            <a:r>
              <a:rPr lang="en-US" b="1" dirty="0" err="1" smtClean="0"/>
              <a:t>belirteçlerinin</a:t>
            </a:r>
            <a:r>
              <a:rPr lang="en-US" b="1" dirty="0" smtClean="0"/>
              <a:t> </a:t>
            </a:r>
            <a:r>
              <a:rPr lang="en-US" b="1" dirty="0" err="1" smtClean="0"/>
              <a:t>kullanımı</a:t>
            </a:r>
            <a:r>
              <a:rPr lang="en-US" b="1" dirty="0" smtClean="0"/>
              <a:t>,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yapma</a:t>
            </a:r>
            <a:r>
              <a:rPr lang="en-US" b="1" dirty="0" smtClean="0"/>
              <a:t> </a:t>
            </a:r>
            <a:r>
              <a:rPr lang="en-US" b="1" dirty="0" err="1" smtClean="0"/>
              <a:t>yetenekleri</a:t>
            </a:r>
            <a:r>
              <a:rPr lang="en-US" b="1" dirty="0" smtClean="0"/>
              <a:t> </a:t>
            </a:r>
            <a:r>
              <a:rPr lang="en-US" b="1" dirty="0" err="1" smtClean="0"/>
              <a:t>açısından</a:t>
            </a:r>
            <a:r>
              <a:rPr lang="en-US" b="1" dirty="0" smtClean="0"/>
              <a:t> </a:t>
            </a:r>
            <a:r>
              <a:rPr lang="en-US" b="1" dirty="0" err="1" smtClean="0"/>
              <a:t>araştırılmış</a:t>
            </a:r>
            <a:r>
              <a:rPr lang="en-US" b="1" dirty="0" smtClean="0"/>
              <a:t> </a:t>
            </a:r>
            <a:r>
              <a:rPr lang="en-US" b="1" dirty="0" err="1" smtClean="0"/>
              <a:t>ancak</a:t>
            </a:r>
            <a:r>
              <a:rPr lang="en-US" b="1" dirty="0" smtClean="0"/>
              <a:t> </a:t>
            </a:r>
            <a:r>
              <a:rPr lang="en-US" b="1" dirty="0" err="1" smtClean="0"/>
              <a:t>sınırlı</a:t>
            </a:r>
            <a:r>
              <a:rPr lang="en-US" b="1" dirty="0" smtClean="0"/>
              <a:t> </a:t>
            </a:r>
            <a:r>
              <a:rPr lang="en-US" b="1" dirty="0" err="1" smtClean="0"/>
              <a:t>klinik</a:t>
            </a:r>
            <a:r>
              <a:rPr lang="en-US" b="1" dirty="0" smtClean="0"/>
              <a:t> </a:t>
            </a:r>
            <a:r>
              <a:rPr lang="en-US" b="1" dirty="0" err="1" smtClean="0"/>
              <a:t>değere</a:t>
            </a:r>
            <a:r>
              <a:rPr lang="en-US" b="1" dirty="0" smtClean="0"/>
              <a:t> </a:t>
            </a:r>
            <a:r>
              <a:rPr lang="en-US" b="1" dirty="0" err="1" smtClean="0"/>
              <a:t>sahip</a:t>
            </a:r>
            <a:r>
              <a:rPr lang="en-US" b="1" dirty="0" smtClean="0"/>
              <a:t> </a:t>
            </a:r>
            <a:r>
              <a:rPr lang="en-US" b="1" dirty="0" err="1" smtClean="0"/>
              <a:t>oldukları</a:t>
            </a:r>
            <a:r>
              <a:rPr lang="en-US" b="1" dirty="0" smtClean="0"/>
              <a:t> </a:t>
            </a:r>
            <a:r>
              <a:rPr lang="en-US" b="1" dirty="0" err="1" smtClean="0"/>
              <a:t>bulunmuştur.Serum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duyarlıklı</a:t>
            </a:r>
            <a:r>
              <a:rPr lang="en-US" b="1" dirty="0" smtClean="0"/>
              <a:t> C-</a:t>
            </a:r>
            <a:r>
              <a:rPr lang="en-US" b="1" dirty="0" err="1" smtClean="0"/>
              <a:t>reaktif</a:t>
            </a:r>
            <a:r>
              <a:rPr lang="en-US" b="1" dirty="0" smtClean="0"/>
              <a:t> protein </a:t>
            </a:r>
            <a:r>
              <a:rPr lang="en-US" b="1" dirty="0" err="1" smtClean="0"/>
              <a:t>düzeyleri</a:t>
            </a:r>
            <a:r>
              <a:rPr lang="en-US" b="1" dirty="0" smtClean="0"/>
              <a:t>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hastaları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anlamlı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farklılık</a:t>
            </a:r>
            <a:r>
              <a:rPr lang="en-US" b="1" dirty="0" smtClean="0"/>
              <a:t> </a:t>
            </a:r>
            <a:r>
              <a:rPr lang="en-US" b="1" dirty="0" err="1" smtClean="0"/>
              <a:t>göstermedi</a:t>
            </a:r>
            <a:r>
              <a:rPr lang="en-US" b="1" dirty="0" smtClean="0"/>
              <a:t> (39) </a:t>
            </a:r>
            <a:r>
              <a:rPr lang="en-US" b="1" dirty="0" err="1" smtClean="0"/>
              <a:t>ve</a:t>
            </a:r>
            <a:r>
              <a:rPr lang="en-US" b="1" dirty="0" smtClean="0"/>
              <a:t> 1 </a:t>
            </a:r>
            <a:r>
              <a:rPr lang="en-US" b="1" dirty="0" err="1" smtClean="0"/>
              <a:t>merkezde</a:t>
            </a:r>
            <a:r>
              <a:rPr lang="en-US" b="1" dirty="0" smtClean="0"/>
              <a:t> (40)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hastalık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ayrımcı</a:t>
            </a:r>
            <a:r>
              <a:rPr lang="en-US" b="1" dirty="0" smtClean="0"/>
              <a:t> </a:t>
            </a:r>
            <a:r>
              <a:rPr lang="en-US" b="1" dirty="0" err="1" smtClean="0"/>
              <a:t>olduğu</a:t>
            </a:r>
            <a:r>
              <a:rPr lang="en-US" b="1" dirty="0" smtClean="0"/>
              <a:t> </a:t>
            </a:r>
            <a:r>
              <a:rPr lang="en-US" b="1" dirty="0" err="1" smtClean="0"/>
              <a:t>tespit</a:t>
            </a:r>
            <a:r>
              <a:rPr lang="en-US" b="1" dirty="0" smtClean="0"/>
              <a:t> </a:t>
            </a:r>
            <a:r>
              <a:rPr lang="en-US" b="1" dirty="0" err="1" smtClean="0"/>
              <a:t>edilen</a:t>
            </a:r>
            <a:r>
              <a:rPr lang="en-US" b="1" dirty="0" smtClean="0"/>
              <a:t> IL-6 </a:t>
            </a:r>
            <a:r>
              <a:rPr lang="en-US" b="1" dirty="0" err="1" smtClean="0"/>
              <a:t>sonuçları</a:t>
            </a:r>
            <a:r>
              <a:rPr lang="en-US" b="1" dirty="0" smtClean="0"/>
              <a:t> </a:t>
            </a:r>
            <a:r>
              <a:rPr lang="en-US" b="1" dirty="0" err="1" smtClean="0"/>
              <a:t>tekrarlanmadı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</a:t>
            </a:r>
            <a:r>
              <a:rPr lang="en-US" b="1" dirty="0" err="1" smtClean="0"/>
              <a:t>işçiler</a:t>
            </a:r>
            <a:r>
              <a:rPr lang="en-US" b="1" dirty="0" smtClean="0"/>
              <a:t> </a:t>
            </a:r>
            <a:r>
              <a:rPr lang="en-US" b="1" dirty="0" err="1" smtClean="0"/>
              <a:t>tarafından</a:t>
            </a:r>
            <a:r>
              <a:rPr lang="en-US" b="1" dirty="0" smtClean="0"/>
              <a:t> (41).</a:t>
            </a:r>
          </a:p>
          <a:p>
            <a:endParaRPr lang="en-US" b="1" dirty="0" smtClean="0"/>
          </a:p>
          <a:p>
            <a:r>
              <a:rPr lang="en-US" dirty="0" smtClean="0"/>
              <a:t>Effective diagnosis of the type of amiodarone-induced</a:t>
            </a:r>
          </a:p>
          <a:p>
            <a:r>
              <a:rPr lang="en-US" dirty="0" smtClean="0"/>
              <a:t>disorder is facilitated by the availability of various laboratory</a:t>
            </a:r>
          </a:p>
          <a:p>
            <a:r>
              <a:rPr lang="en-US" dirty="0" smtClean="0"/>
              <a:t>tests and imaging modalities that require interpretation</a:t>
            </a:r>
          </a:p>
          <a:p>
            <a:r>
              <a:rPr lang="en-US" dirty="0" smtClean="0"/>
              <a:t>and integration within the clinical context of a</a:t>
            </a:r>
          </a:p>
          <a:p>
            <a:r>
              <a:rPr lang="en-US" dirty="0" smtClean="0"/>
              <a:t>given patient.</a:t>
            </a:r>
          </a:p>
          <a:p>
            <a:r>
              <a:rPr lang="en-US" dirty="0" smtClean="0"/>
              <a:t>Biochemical laboratory studies. Most commonly, it is the</a:t>
            </a:r>
          </a:p>
          <a:p>
            <a:r>
              <a:rPr lang="en-US" dirty="0" smtClean="0"/>
              <a:t>discovery of an abnormal blood thyroid function test in</a:t>
            </a:r>
          </a:p>
          <a:p>
            <a:r>
              <a:rPr lang="en-US" dirty="0" smtClean="0"/>
              <a:t>a patient taking amiodarone that results in a request for</a:t>
            </a:r>
          </a:p>
          <a:p>
            <a:r>
              <a:rPr lang="en-US" dirty="0" smtClean="0"/>
              <a:t>endocrine consultation. In </a:t>
            </a:r>
            <a:r>
              <a:rPr lang="en-US" dirty="0" err="1" smtClean="0"/>
              <a:t>euthyroid</a:t>
            </a:r>
            <a:r>
              <a:rPr lang="en-US" dirty="0" smtClean="0"/>
              <a:t> individuals with a</a:t>
            </a:r>
          </a:p>
          <a:p>
            <a:r>
              <a:rPr lang="en-US" dirty="0" smtClean="0"/>
              <a:t>normal thyroid gland, inhibition of T4 to T3 conversion by</a:t>
            </a:r>
          </a:p>
          <a:p>
            <a:r>
              <a:rPr lang="en-US" dirty="0" smtClean="0"/>
              <a:t>amiodarone will reduce serum T3 levels, raise TSH levels,</a:t>
            </a:r>
          </a:p>
          <a:p>
            <a:r>
              <a:rPr lang="en-US" dirty="0" smtClean="0"/>
              <a:t>and secondarily increase serum T4 levels.</a:t>
            </a:r>
          </a:p>
          <a:p>
            <a:r>
              <a:rPr lang="en-US" dirty="0" smtClean="0"/>
              <a:t>In AIH, there is an elevated TSH with either low</a:t>
            </a:r>
          </a:p>
          <a:p>
            <a:r>
              <a:rPr lang="en-US" dirty="0" smtClean="0"/>
              <a:t>or normal FT4, and given the likelihood of underlying</a:t>
            </a:r>
          </a:p>
          <a:p>
            <a:r>
              <a:rPr lang="en-US" dirty="0" smtClean="0"/>
              <a:t>Hashimoto thyroiditis in these patients, positive TPO</a:t>
            </a:r>
          </a:p>
          <a:p>
            <a:r>
              <a:rPr lang="en-US" dirty="0" smtClean="0"/>
              <a:t>antibodies and/or thyroglobulin antibodies may be</a:t>
            </a:r>
          </a:p>
          <a:p>
            <a:r>
              <a:rPr lang="en-US" dirty="0" smtClean="0"/>
              <a:t>present.</a:t>
            </a:r>
          </a:p>
          <a:p>
            <a:r>
              <a:rPr lang="en-US" dirty="0" smtClean="0"/>
              <a:t>Although the patient with either type 1 or type 2 thyrotoxicosis</a:t>
            </a:r>
          </a:p>
          <a:p>
            <a:r>
              <a:rPr lang="en-US" dirty="0" smtClean="0"/>
              <a:t>will have a low TSH with high FT4 levels and</a:t>
            </a:r>
          </a:p>
          <a:p>
            <a:r>
              <a:rPr lang="en-US" dirty="0" smtClean="0"/>
              <a:t>inappropriately normal or high FT3/T3, further laboratory</a:t>
            </a:r>
          </a:p>
          <a:p>
            <a:r>
              <a:rPr lang="en-US" dirty="0" smtClean="0"/>
              <a:t>tests may help to differentiate between the 2 types such</a:t>
            </a:r>
          </a:p>
          <a:p>
            <a:r>
              <a:rPr lang="en-US" dirty="0" smtClean="0"/>
              <a:t>as measurement of thyroid-stimulating immunoglobulin,</a:t>
            </a:r>
          </a:p>
          <a:p>
            <a:r>
              <a:rPr lang="en-US" dirty="0" smtClean="0"/>
              <a:t>TPO antibodies, and thyroglobulin antibodies. One clue to</a:t>
            </a:r>
          </a:p>
          <a:p>
            <a:r>
              <a:rPr lang="en-US" dirty="0" smtClean="0"/>
              <a:t>making the distinction between type 1 or type 2 thyrotoxicosis</a:t>
            </a:r>
          </a:p>
          <a:p>
            <a:r>
              <a:rPr lang="en-US" dirty="0" smtClean="0"/>
              <a:t>is that patients with type 1 frequently have underlying</a:t>
            </a:r>
          </a:p>
          <a:p>
            <a:r>
              <a:rPr lang="en-US" dirty="0" smtClean="0"/>
              <a:t>thyroid pathology such as diffuse or nodular goiter, or</a:t>
            </a:r>
          </a:p>
          <a:p>
            <a:r>
              <a:rPr lang="en-US" dirty="0" smtClean="0"/>
              <a:t>Graves’ disease (with elevated TSH receptor antibodies).</a:t>
            </a:r>
          </a:p>
          <a:p>
            <a:r>
              <a:rPr lang="en-US" dirty="0" smtClean="0"/>
              <a:t>However, presence of positive tests for </a:t>
            </a:r>
            <a:r>
              <a:rPr lang="en-US" dirty="0" err="1" smtClean="0"/>
              <a:t>antithyroglobulin</a:t>
            </a:r>
            <a:endParaRPr lang="en-US" dirty="0" smtClean="0"/>
          </a:p>
          <a:p>
            <a:r>
              <a:rPr lang="en-US" dirty="0" smtClean="0"/>
              <a:t>and/or </a:t>
            </a:r>
            <a:r>
              <a:rPr lang="en-US" dirty="0" err="1" smtClean="0"/>
              <a:t>antithyroperoxidase</a:t>
            </a:r>
            <a:r>
              <a:rPr lang="en-US" dirty="0" smtClean="0"/>
              <a:t> antibodies does not rule out a</a:t>
            </a:r>
          </a:p>
          <a:p>
            <a:r>
              <a:rPr lang="en-US" dirty="0" smtClean="0"/>
              <a:t>diagnosis of type 2 AIT (37).</a:t>
            </a:r>
          </a:p>
          <a:p>
            <a:r>
              <a:rPr lang="en-US" dirty="0" smtClean="0"/>
              <a:t>The measurement of beta-</a:t>
            </a:r>
            <a:r>
              <a:rPr lang="en-US" dirty="0" err="1" smtClean="0"/>
              <a:t>glucuronidase</a:t>
            </a:r>
            <a:r>
              <a:rPr lang="en-US" dirty="0" smtClean="0"/>
              <a:t>, a lysosomal</a:t>
            </a:r>
          </a:p>
          <a:p>
            <a:r>
              <a:rPr lang="en-US" dirty="0" smtClean="0"/>
              <a:t>enzyme released into the extracellular fluid during inflammation,</a:t>
            </a:r>
          </a:p>
          <a:p>
            <a:r>
              <a:rPr lang="en-US" dirty="0" smtClean="0"/>
              <a:t>has been suggested as a marker to distinguish</a:t>
            </a:r>
          </a:p>
          <a:p>
            <a:r>
              <a:rPr lang="en-US" dirty="0" smtClean="0"/>
              <a:t>type 1 from type 2. </a:t>
            </a:r>
            <a:r>
              <a:rPr lang="en-US" dirty="0" err="1" smtClean="0"/>
              <a:t>Markantes</a:t>
            </a:r>
            <a:r>
              <a:rPr lang="en-US" dirty="0" smtClean="0"/>
              <a:t> et al. observed that plasma</a:t>
            </a:r>
          </a:p>
          <a:p>
            <a:r>
              <a:rPr lang="en-US" dirty="0" smtClean="0"/>
              <a:t>beta-</a:t>
            </a:r>
            <a:r>
              <a:rPr lang="en-US" dirty="0" err="1" smtClean="0"/>
              <a:t>glucuronidase</a:t>
            </a:r>
            <a:r>
              <a:rPr lang="en-US" dirty="0" smtClean="0"/>
              <a:t> activity in type 2 AIT was higher compared</a:t>
            </a:r>
          </a:p>
          <a:p>
            <a:r>
              <a:rPr lang="en-US" dirty="0" smtClean="0"/>
              <a:t>with type 1, albeit similar to levels seen in subacute</a:t>
            </a:r>
          </a:p>
          <a:p>
            <a:r>
              <a:rPr lang="en-US" dirty="0" smtClean="0"/>
              <a:t>thyroiditis (38). The utility of other serum biochemical</a:t>
            </a:r>
          </a:p>
          <a:p>
            <a:r>
              <a:rPr lang="en-US" dirty="0" smtClean="0"/>
              <a:t>markers such as C-reactive protein and IL-6 has been</a:t>
            </a:r>
          </a:p>
          <a:p>
            <a:r>
              <a:rPr lang="en-US" dirty="0" smtClean="0"/>
              <a:t>studied in relation to their ability to discriminate between</a:t>
            </a:r>
          </a:p>
          <a:p>
            <a:r>
              <a:rPr lang="en-US" dirty="0" smtClean="0"/>
              <a:t>type 1 and type 2 but found to be of limited clinical value.</a:t>
            </a:r>
          </a:p>
          <a:p>
            <a:r>
              <a:rPr lang="en-US" dirty="0" smtClean="0"/>
              <a:t>Levels of serum high-sensitivity C-reactive protein were</a:t>
            </a:r>
          </a:p>
          <a:p>
            <a:r>
              <a:rPr lang="en-US" dirty="0" smtClean="0"/>
              <a:t>not significantly different between patients with type 1 and</a:t>
            </a:r>
          </a:p>
          <a:p>
            <a:r>
              <a:rPr lang="en-US" dirty="0" smtClean="0"/>
              <a:t>type 2 (39) and IL-6 results found to be discriminatory between</a:t>
            </a:r>
          </a:p>
          <a:p>
            <a:r>
              <a:rPr lang="en-US" dirty="0" smtClean="0"/>
              <a:t>type 1 and type 2 disease at 1 center (40) were not</a:t>
            </a:r>
          </a:p>
          <a:p>
            <a:r>
              <a:rPr lang="en-US" dirty="0" smtClean="0"/>
              <a:t>replicated by other workers (41).</a:t>
            </a:r>
          </a:p>
          <a:p>
            <a:r>
              <a:rPr lang="en-US" dirty="0" smtClean="0"/>
              <a:t>Downloaded from https://academic.oup.com/jcem/article/106/1/226/5959942 by Ankara University Library (ANK) user on 24 January 2024</a:t>
            </a:r>
          </a:p>
          <a:p>
            <a:r>
              <a:rPr lang="en-US" dirty="0" smtClean="0"/>
              <a:t>230 The Journal of Clinical Endocrinology &amp; Metabolism, 2021, Vol. 106, No. 1</a:t>
            </a:r>
          </a:p>
          <a:p>
            <a:r>
              <a:rPr lang="en-US" dirty="0" smtClean="0"/>
              <a:t>Thyroid ultrasound and color flow Doppler sonography.</a:t>
            </a:r>
          </a:p>
          <a:p>
            <a:r>
              <a:rPr lang="en-US" dirty="0" smtClean="0"/>
              <a:t>Because a </a:t>
            </a:r>
            <a:r>
              <a:rPr lang="en-US" dirty="0" err="1" smtClean="0"/>
              <a:t>goitrous</a:t>
            </a:r>
            <a:r>
              <a:rPr lang="en-US" dirty="0" smtClean="0"/>
              <a:t> or structural thyroid abnormality is a</a:t>
            </a:r>
          </a:p>
          <a:p>
            <a:r>
              <a:rPr lang="en-US" dirty="0" smtClean="0"/>
              <a:t>common antecedent in type 1 AIT, thyroid ultrasound (US)</a:t>
            </a:r>
          </a:p>
          <a:p>
            <a:r>
              <a:rPr lang="en-US" dirty="0" smtClean="0"/>
              <a:t>can be useful in the discrimination between type 1 and</a:t>
            </a:r>
          </a:p>
          <a:p>
            <a:r>
              <a:rPr lang="en-US" dirty="0" smtClean="0"/>
              <a:t>type 2 AIT. Before initiation of amiodarone therapy, the</a:t>
            </a:r>
          </a:p>
          <a:p>
            <a:r>
              <a:rPr lang="en-US" dirty="0" smtClean="0"/>
              <a:t>thyroid in the subject with type 2 AIT is more likely to be</a:t>
            </a:r>
          </a:p>
          <a:p>
            <a:r>
              <a:rPr lang="en-US" dirty="0" smtClean="0"/>
              <a:t>normal in size and structure. Moreover, the thyroid gland</a:t>
            </a:r>
          </a:p>
          <a:p>
            <a:r>
              <a:rPr lang="en-US" dirty="0" smtClean="0"/>
              <a:t>in type 1 AIT should demonstrate normal or increased</a:t>
            </a:r>
          </a:p>
          <a:p>
            <a:r>
              <a:rPr lang="en-US" dirty="0" smtClean="0"/>
              <a:t>vascularization on Echo color Doppler, whereas the type</a:t>
            </a:r>
          </a:p>
          <a:p>
            <a:r>
              <a:rPr lang="en-US" dirty="0" smtClean="0"/>
              <a:t>2 gland will be marked by distorted architecture due to</a:t>
            </a:r>
          </a:p>
          <a:p>
            <a:r>
              <a:rPr lang="en-US" dirty="0" smtClean="0"/>
              <a:t>the inflammatory thyroiditis and will demonstrate normal/</a:t>
            </a:r>
          </a:p>
          <a:p>
            <a:r>
              <a:rPr lang="en-US" dirty="0" smtClean="0"/>
              <a:t>reduced vascularity (41). However, in iodine-deficient</a:t>
            </a:r>
          </a:p>
          <a:p>
            <a:r>
              <a:rPr lang="en-US" dirty="0" smtClean="0"/>
              <a:t>or borderline sufficient areas, a small goiter and even a</a:t>
            </a:r>
          </a:p>
          <a:p>
            <a:r>
              <a:rPr lang="en-US" dirty="0" smtClean="0"/>
              <a:t>nodular goiter, may also be present in type 2 AIT. In this</a:t>
            </a:r>
          </a:p>
          <a:p>
            <a:r>
              <a:rPr lang="en-US" dirty="0" smtClean="0"/>
              <a:t>case, the diagnostic clue at US in differentiating the 2 main</a:t>
            </a:r>
          </a:p>
          <a:p>
            <a:r>
              <a:rPr lang="en-US" dirty="0" smtClean="0"/>
              <a:t>forms of AIT remains the normal/reduced vascularity (18).</a:t>
            </a:r>
          </a:p>
          <a:p>
            <a:r>
              <a:rPr lang="en-US" dirty="0" smtClean="0"/>
              <a:t>Because some subjectivity is present in US interpretation,</a:t>
            </a:r>
          </a:p>
          <a:p>
            <a:r>
              <a:rPr lang="en-US" dirty="0" smtClean="0"/>
              <a:t>the role of an experienced sonographer is fundamental.</a:t>
            </a:r>
          </a:p>
          <a:p>
            <a:r>
              <a:rPr lang="en-US" dirty="0" smtClean="0"/>
              <a:t>Nuclear imaging. Nuclear imaging techniques may be of</a:t>
            </a:r>
          </a:p>
          <a:p>
            <a:r>
              <a:rPr lang="en-US" dirty="0" smtClean="0"/>
              <a:t>limited utility in the distinction between type 1 and type</a:t>
            </a:r>
          </a:p>
          <a:p>
            <a:r>
              <a:rPr lang="en-US" dirty="0" smtClean="0"/>
              <a:t>2 AIT. For radionuclide uptake or imaging studies, several</a:t>
            </a:r>
          </a:p>
          <a:p>
            <a:r>
              <a:rPr lang="en-US" dirty="0" smtClean="0"/>
              <a:t>different tracers are available, including radioiodine</a:t>
            </a:r>
          </a:p>
          <a:p>
            <a:r>
              <a:rPr lang="en-US" dirty="0" smtClean="0"/>
              <a:t>(RAI), 99m </a:t>
            </a:r>
            <a:r>
              <a:rPr lang="en-US" dirty="0" err="1" smtClean="0"/>
              <a:t>pertechnetate</a:t>
            </a:r>
            <a:r>
              <a:rPr lang="en-US" dirty="0" smtClean="0"/>
              <a:t> (99mTcO4–), and 99mTcO4</a:t>
            </a:r>
          </a:p>
          <a:p>
            <a:r>
              <a:rPr lang="en-US" dirty="0" smtClean="0"/>
              <a:t>2-methoxy-isobutyl-isonitrile (MIBI).</a:t>
            </a:r>
          </a:p>
          <a:p>
            <a:r>
              <a:rPr lang="en-US" dirty="0" smtClean="0"/>
              <a:t>Absent exposure to iodine excess, measurement of</a:t>
            </a:r>
          </a:p>
          <a:p>
            <a:r>
              <a:rPr lang="en-US" dirty="0" smtClean="0"/>
              <a:t>thyroidal RAI uptake provides insight into thyroid functional</a:t>
            </a:r>
          </a:p>
          <a:p>
            <a:r>
              <a:rPr lang="en-US" dirty="0" smtClean="0"/>
              <a:t>state, with high levels of uptake (&gt; 30% at 24</a:t>
            </a:r>
          </a:p>
          <a:p>
            <a:r>
              <a:rPr lang="en-US" dirty="0" smtClean="0"/>
              <a:t>hours) indicative of thyrotoxicosis. However, in AIT, a</a:t>
            </a:r>
          </a:p>
          <a:p>
            <a:r>
              <a:rPr lang="en-US" dirty="0" smtClean="0"/>
              <a:t>lower RAI uptake is seen because of the elevated serum</a:t>
            </a:r>
          </a:p>
          <a:p>
            <a:r>
              <a:rPr lang="en-US" dirty="0" smtClean="0"/>
              <a:t>iodine derived from amiodarone (18, 31). And the low</a:t>
            </a:r>
          </a:p>
          <a:p>
            <a:r>
              <a:rPr lang="en-US" dirty="0" smtClean="0"/>
              <a:t>RAI uptake seen in both type 1 and type 2 does not</a:t>
            </a:r>
          </a:p>
          <a:p>
            <a:r>
              <a:rPr lang="en-US" dirty="0" smtClean="0"/>
              <a:t>permit any distinction between the 2 types. Similarly,</a:t>
            </a:r>
          </a:p>
          <a:p>
            <a:r>
              <a:rPr lang="en-US" dirty="0" smtClean="0"/>
              <a:t>attempts to make this distinction using 99mTcO4– in</a:t>
            </a:r>
          </a:p>
          <a:p>
            <a:r>
              <a:rPr lang="en-US" dirty="0" smtClean="0"/>
              <a:t>patients with AIT showed mostly very low/no uptake in</a:t>
            </a:r>
          </a:p>
          <a:p>
            <a:r>
              <a:rPr lang="en-US" dirty="0" smtClean="0"/>
              <a:t>both type 1 and type 2 cases (42).</a:t>
            </a:r>
          </a:p>
          <a:p>
            <a:r>
              <a:rPr lang="en-US" dirty="0" smtClean="0"/>
              <a:t>The MIBI uptake is reduced or absent in tissues marked</a:t>
            </a:r>
          </a:p>
          <a:p>
            <a:r>
              <a:rPr lang="en-US" dirty="0" smtClean="0"/>
              <a:t>by apoptotic processes, with potential collapse of mitochondrial</a:t>
            </a:r>
          </a:p>
          <a:p>
            <a:r>
              <a:rPr lang="en-US" dirty="0" smtClean="0"/>
              <a:t>membranes (43). Although MIBI scans have</a:t>
            </a:r>
          </a:p>
          <a:p>
            <a:r>
              <a:rPr lang="en-US" dirty="0" smtClean="0"/>
              <a:t>shown promising preliminary results in differentiating</a:t>
            </a:r>
          </a:p>
          <a:p>
            <a:r>
              <a:rPr lang="en-US" dirty="0" smtClean="0"/>
              <a:t>type 1 from type 2 or mixed cases, the number of reports is</a:t>
            </a:r>
          </a:p>
          <a:p>
            <a:r>
              <a:rPr lang="en-US" dirty="0" smtClean="0"/>
              <a:t>still limited (44). One encouraging report from </a:t>
            </a:r>
            <a:r>
              <a:rPr lang="en-US" dirty="0" err="1" smtClean="0"/>
              <a:t>Piga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of MIBI scans in 20 consecutive patients with type 1 and</a:t>
            </a:r>
          </a:p>
          <a:p>
            <a:r>
              <a:rPr lang="en-US" dirty="0" smtClean="0"/>
              <a:t>type 2 AIT led the authors to conclude that the MIBI scan</a:t>
            </a:r>
          </a:p>
          <a:p>
            <a:r>
              <a:rPr lang="en-US" dirty="0" smtClean="0"/>
              <a:t>was superior to currently used biochemical and other imaging</a:t>
            </a:r>
          </a:p>
          <a:p>
            <a:r>
              <a:rPr lang="en-US" dirty="0" smtClean="0"/>
              <a:t>diagnostic tools used for diagnosis. They concluded</a:t>
            </a:r>
          </a:p>
          <a:p>
            <a:r>
              <a:rPr lang="en-US" dirty="0" smtClean="0"/>
              <a:t>that MIBI uptake should be increased in type 1 AIT, reduced</a:t>
            </a:r>
          </a:p>
          <a:p>
            <a:r>
              <a:rPr lang="en-US" dirty="0" smtClean="0"/>
              <a:t>in type 2, and intermediate in mixed type 1/type 2</a:t>
            </a:r>
          </a:p>
          <a:p>
            <a:r>
              <a:rPr lang="en-US" dirty="0" smtClean="0"/>
              <a:t>AIT (43), notwithstanding the limitations in interpretation</a:t>
            </a:r>
          </a:p>
          <a:p>
            <a:r>
              <a:rPr lang="en-US" dirty="0" smtClean="0"/>
              <a:t>because characterization of the different forms of AIT was</a:t>
            </a:r>
          </a:p>
          <a:p>
            <a:r>
              <a:rPr lang="en-US" dirty="0" smtClean="0"/>
              <a:t>based on MIBI results. One advantage of the utility of</a:t>
            </a:r>
          </a:p>
          <a:p>
            <a:r>
              <a:rPr lang="en-US" dirty="0" smtClean="0"/>
              <a:t>MIBI scans is their common accessibility in most nuclear</a:t>
            </a:r>
          </a:p>
          <a:p>
            <a:r>
              <a:rPr lang="en-US" dirty="0" smtClean="0"/>
              <a:t>medicine departments. However, further studies are needed</a:t>
            </a:r>
          </a:p>
          <a:p>
            <a:r>
              <a:rPr lang="en-US" dirty="0" smtClean="0"/>
              <a:t>to fully characterize their utility in differentiating between</a:t>
            </a:r>
          </a:p>
          <a:p>
            <a:r>
              <a:rPr lang="en-US" dirty="0" smtClean="0"/>
              <a:t>types of AIT.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40961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09662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Clinical manifestations and diagnosis of thyroid</a:t>
            </a:r>
          </a:p>
          <a:p>
            <a:r>
              <a:rPr lang="en-US" b="1" dirty="0" smtClean="0"/>
              <a:t>Disorders</a:t>
            </a:r>
            <a:endParaRPr lang="tr-TR" b="1" dirty="0" smtClean="0"/>
          </a:p>
          <a:p>
            <a:endParaRPr lang="tr-TR" b="1" dirty="0" smtClean="0"/>
          </a:p>
          <a:p>
            <a:r>
              <a:rPr lang="tr-TR" b="1" dirty="0" err="1" smtClean="0"/>
              <a:t>Deiyodinaz</a:t>
            </a:r>
            <a:r>
              <a:rPr lang="tr-TR" b="1" dirty="0" smtClean="0"/>
              <a:t> </a:t>
            </a:r>
            <a:r>
              <a:rPr lang="tr-TR" b="1" dirty="0" err="1" smtClean="0"/>
              <a:t>inhibisyonu</a:t>
            </a:r>
            <a:r>
              <a:rPr lang="tr-TR" b="1" dirty="0" smtClean="0"/>
              <a:t> nedeniyle serum T3 seviyeleri düşük kalacak ve tipik olarak referans aralığının altında olacaktır.</a:t>
            </a:r>
          </a:p>
          <a:p>
            <a:r>
              <a:rPr lang="tr-TR" b="1" dirty="0" err="1" smtClean="0"/>
              <a:t>Hipotiroidizm</a:t>
            </a:r>
            <a:r>
              <a:rPr lang="tr-TR" b="1" dirty="0" smtClean="0"/>
              <a:t> genellikle </a:t>
            </a:r>
            <a:r>
              <a:rPr lang="tr-TR" b="1" dirty="0" err="1" smtClean="0"/>
              <a:t>Wolff-Chaikoff</a:t>
            </a:r>
            <a:r>
              <a:rPr lang="tr-TR" b="1" dirty="0" smtClean="0"/>
              <a:t> etkisinden kaçamamanın ve/veya altta yatan </a:t>
            </a:r>
            <a:r>
              <a:rPr lang="tr-TR" b="1" dirty="0" err="1" smtClean="0"/>
              <a:t>Hashimoto</a:t>
            </a:r>
            <a:r>
              <a:rPr lang="tr-TR" b="1" dirty="0" smtClean="0"/>
              <a:t> </a:t>
            </a:r>
            <a:r>
              <a:rPr lang="tr-TR" b="1" dirty="0" err="1" smtClean="0"/>
              <a:t>tiroiditinin</a:t>
            </a:r>
            <a:r>
              <a:rPr lang="tr-TR" b="1" dirty="0" smtClean="0"/>
              <a:t> veya pozitif </a:t>
            </a:r>
            <a:r>
              <a:rPr lang="tr-TR" b="1" dirty="0" err="1" smtClean="0"/>
              <a:t>antitiroperoksidaz</a:t>
            </a:r>
            <a:r>
              <a:rPr lang="tr-TR" b="1" dirty="0" smtClean="0"/>
              <a:t> (TPO) antikorlarının varlığının </a:t>
            </a:r>
            <a:r>
              <a:rPr lang="tr-TR" b="1" dirty="0" err="1" smtClean="0"/>
              <a:t>sonucudur.Hipotiroidizmin</a:t>
            </a:r>
            <a:r>
              <a:rPr lang="tr-TR" b="1" dirty="0" smtClean="0"/>
              <a:t> derecesi </a:t>
            </a:r>
            <a:r>
              <a:rPr lang="tr-TR" b="1" dirty="0" err="1" smtClean="0"/>
              <a:t>subklinik</a:t>
            </a:r>
            <a:r>
              <a:rPr lang="tr-TR" b="1" dirty="0" smtClean="0"/>
              <a:t> veya aşikar olabilir. </a:t>
            </a:r>
            <a:r>
              <a:rPr lang="tr-TR" b="1" dirty="0" err="1" smtClean="0"/>
              <a:t>AIH'nin</a:t>
            </a:r>
            <a:r>
              <a:rPr lang="tr-TR" b="1" dirty="0" smtClean="0"/>
              <a:t> yüzde altmışı geçicidir ve </a:t>
            </a:r>
            <a:r>
              <a:rPr lang="tr-TR" b="1" dirty="0" err="1" smtClean="0"/>
              <a:t>amiodaronun</a:t>
            </a:r>
            <a:r>
              <a:rPr lang="tr-TR" b="1" dirty="0" smtClean="0"/>
              <a:t> kesilmesinden 2 ila 4 ay sonra kendi kendine </a:t>
            </a:r>
            <a:r>
              <a:rPr lang="tr-TR" b="1" dirty="0" err="1" smtClean="0"/>
              <a:t>düzelir.Önceden</a:t>
            </a:r>
            <a:r>
              <a:rPr lang="tr-TR" b="1" dirty="0" smtClean="0"/>
              <a:t> var olan veya eşlik eden </a:t>
            </a:r>
            <a:r>
              <a:rPr lang="tr-TR" b="1" dirty="0" err="1" smtClean="0"/>
              <a:t>tiroid</a:t>
            </a:r>
            <a:r>
              <a:rPr lang="tr-TR" b="1" dirty="0" smtClean="0"/>
              <a:t> anormalliği olmayan hastalarda geçici form daha sık görülür (32).</a:t>
            </a:r>
            <a:r>
              <a:rPr lang="tr-TR" b="1" dirty="0" err="1" smtClean="0"/>
              <a:t>Amiodaron</a:t>
            </a:r>
            <a:r>
              <a:rPr lang="tr-TR" b="1" dirty="0" smtClean="0"/>
              <a:t> alan hastalarda </a:t>
            </a:r>
            <a:r>
              <a:rPr lang="tr-TR" b="1" dirty="0" err="1" smtClean="0"/>
              <a:t>tirotoksikoz</a:t>
            </a:r>
            <a:r>
              <a:rPr lang="tr-TR" b="1" dirty="0" smtClean="0"/>
              <a:t> </a:t>
            </a:r>
            <a:r>
              <a:rPr lang="tr-TR" b="1" dirty="0" err="1" smtClean="0"/>
              <a:t>hipotiroidizme</a:t>
            </a:r>
            <a:r>
              <a:rPr lang="tr-TR" b="1" dirty="0" smtClean="0"/>
              <a:t> göre daha az sıklıkta görülse de potansiyel klinik sonuçları daha </a:t>
            </a:r>
            <a:r>
              <a:rPr lang="tr-TR" b="1" dirty="0" err="1" smtClean="0"/>
              <a:t>ciddidir.İkinci</a:t>
            </a:r>
            <a:r>
              <a:rPr lang="tr-TR" b="1" dirty="0" smtClean="0"/>
              <a:t> grupta yer alan hastalarda genellikle zaten kötüleşen kalp rahatsızlıkları vardır ve </a:t>
            </a:r>
            <a:r>
              <a:rPr lang="tr-TR" b="1" dirty="0" err="1" smtClean="0"/>
              <a:t>tiroid</a:t>
            </a:r>
            <a:r>
              <a:rPr lang="tr-TR" b="1" dirty="0" smtClean="0"/>
              <a:t> hormon düzeylerindeki artış, </a:t>
            </a:r>
            <a:r>
              <a:rPr lang="tr-TR" b="1" dirty="0" err="1" smtClean="0"/>
              <a:t>atriyal</a:t>
            </a:r>
            <a:r>
              <a:rPr lang="tr-TR" b="1" dirty="0" smtClean="0"/>
              <a:t> ve </a:t>
            </a:r>
            <a:r>
              <a:rPr lang="tr-TR" b="1" dirty="0" err="1" smtClean="0"/>
              <a:t>ventriküler</a:t>
            </a:r>
            <a:r>
              <a:rPr lang="tr-TR" b="1" dirty="0" smtClean="0"/>
              <a:t> aritmi riskini daha da </a:t>
            </a:r>
            <a:r>
              <a:rPr lang="tr-TR" b="1" dirty="0" err="1" smtClean="0"/>
              <a:t>artırır.Altta</a:t>
            </a:r>
            <a:r>
              <a:rPr lang="tr-TR" b="1" dirty="0" smtClean="0"/>
              <a:t> yatan </a:t>
            </a:r>
            <a:r>
              <a:rPr lang="tr-TR" b="1" dirty="0" err="1" smtClean="0"/>
              <a:t>patofizyolojiyi</a:t>
            </a:r>
            <a:r>
              <a:rPr lang="tr-TR" b="1" dirty="0" smtClean="0"/>
              <a:t> anlamak ve AIT tipine ilişkin spesifik bir tanıya ulaşmak, en uygun tedavinin sağlanması açısından çok </a:t>
            </a:r>
            <a:r>
              <a:rPr lang="tr-TR" b="1" dirty="0" err="1" smtClean="0"/>
              <a:t>önemlidir.Amiodaronun</a:t>
            </a:r>
            <a:r>
              <a:rPr lang="tr-TR" b="1" dirty="0" smtClean="0"/>
              <a:t> </a:t>
            </a:r>
            <a:r>
              <a:rPr lang="tr-TR" b="1" dirty="0" err="1" smtClean="0"/>
              <a:t>tirotoksikoza</a:t>
            </a:r>
            <a:r>
              <a:rPr lang="tr-TR" b="1" dirty="0" smtClean="0"/>
              <a:t> neden olduğu 2 ana mekanizma vardır: aşırı </a:t>
            </a:r>
            <a:r>
              <a:rPr lang="tr-TR" b="1" dirty="0" err="1" smtClean="0"/>
              <a:t>tiroid</a:t>
            </a:r>
            <a:r>
              <a:rPr lang="tr-TR" b="1" dirty="0" smtClean="0"/>
              <a:t> hormonu üretimi ve </a:t>
            </a:r>
            <a:r>
              <a:rPr lang="tr-TR" b="1" dirty="0" err="1" smtClean="0"/>
              <a:t>tiroid</a:t>
            </a:r>
            <a:r>
              <a:rPr lang="tr-TR" b="1" dirty="0" smtClean="0"/>
              <a:t> yıkımı (33).</a:t>
            </a:r>
          </a:p>
          <a:p>
            <a:endParaRPr lang="en-US" b="1" dirty="0" smtClean="0"/>
          </a:p>
          <a:p>
            <a:r>
              <a:rPr lang="en-US" dirty="0" smtClean="0"/>
              <a:t>In a </a:t>
            </a:r>
            <a:r>
              <a:rPr lang="en-US" dirty="0" err="1" smtClean="0"/>
              <a:t>euthyroid</a:t>
            </a:r>
            <a:r>
              <a:rPr lang="en-US" dirty="0" smtClean="0"/>
              <a:t> subject with a normal thyroid gland,</a:t>
            </a:r>
          </a:p>
          <a:p>
            <a:r>
              <a:rPr lang="en-US" dirty="0" smtClean="0"/>
              <a:t>amiodarone administration will result in slight elevations</a:t>
            </a:r>
          </a:p>
          <a:p>
            <a:r>
              <a:rPr lang="en-US" dirty="0" smtClean="0"/>
              <a:t>of TSH, T4, FT4, and rT3 for about the first month of</a:t>
            </a:r>
          </a:p>
          <a:p>
            <a:r>
              <a:rPr lang="en-US" dirty="0" smtClean="0"/>
              <a:t>therapy, only to normalize in the following 3 to 6 months</a:t>
            </a:r>
          </a:p>
          <a:p>
            <a:r>
              <a:rPr lang="en-US" dirty="0" smtClean="0"/>
              <a:t>(31). Because of deiodinase inhibition, serum T3 levels</a:t>
            </a:r>
            <a:endParaRPr lang="tr-TR" dirty="0" smtClean="0"/>
          </a:p>
          <a:p>
            <a:r>
              <a:rPr lang="en-US" dirty="0" smtClean="0"/>
              <a:t>will remain reduced and typically will be below the</a:t>
            </a:r>
          </a:p>
          <a:p>
            <a:r>
              <a:rPr lang="en-US" dirty="0" smtClean="0"/>
              <a:t>reference range.</a:t>
            </a:r>
          </a:p>
          <a:p>
            <a:r>
              <a:rPr lang="en-US" dirty="0" smtClean="0"/>
              <a:t>Hypothyroidism is usually the result of the inability</a:t>
            </a:r>
          </a:p>
          <a:p>
            <a:r>
              <a:rPr lang="en-US" dirty="0" smtClean="0"/>
              <a:t>to escape from the Wolff-</a:t>
            </a:r>
            <a:r>
              <a:rPr lang="en-US" dirty="0" err="1" smtClean="0"/>
              <a:t>Chaikoff</a:t>
            </a:r>
            <a:r>
              <a:rPr lang="en-US" dirty="0" smtClean="0"/>
              <a:t> effect and/or the presence</a:t>
            </a:r>
          </a:p>
          <a:p>
            <a:r>
              <a:rPr lang="en-US" dirty="0" smtClean="0"/>
              <a:t>of underlying Hashimoto thyroiditis or positive</a:t>
            </a:r>
          </a:p>
          <a:p>
            <a:r>
              <a:rPr lang="en-US" dirty="0" err="1" smtClean="0"/>
              <a:t>antithyroperoxidase</a:t>
            </a:r>
            <a:r>
              <a:rPr lang="en-US" dirty="0" smtClean="0"/>
              <a:t> (TPO) antibodies. The degree of hypothyroidism</a:t>
            </a:r>
          </a:p>
          <a:p>
            <a:r>
              <a:rPr lang="en-US" dirty="0" smtClean="0"/>
              <a:t>may be either subclinical or overt. Sixty percent</a:t>
            </a:r>
          </a:p>
          <a:p>
            <a:r>
              <a:rPr lang="en-US" dirty="0" smtClean="0"/>
              <a:t>of AIH is transient, resolving on its own 2 to 4 months</a:t>
            </a:r>
          </a:p>
          <a:p>
            <a:r>
              <a:rPr lang="en-US" dirty="0" smtClean="0"/>
              <a:t>after amiodarone cessation. In patients with no preexisting</a:t>
            </a:r>
          </a:p>
          <a:p>
            <a:r>
              <a:rPr lang="en-US" dirty="0" smtClean="0"/>
              <a:t>or concomitant thyroid abnormality, the transient form is</a:t>
            </a:r>
          </a:p>
          <a:p>
            <a:r>
              <a:rPr lang="en-US" dirty="0" smtClean="0"/>
              <a:t>more common (32).</a:t>
            </a:r>
          </a:p>
          <a:p>
            <a:r>
              <a:rPr lang="en-US" dirty="0" smtClean="0"/>
              <a:t>Although thyrotoxicosis is less frequent than hypothyroidism</a:t>
            </a:r>
          </a:p>
          <a:p>
            <a:r>
              <a:rPr lang="en-US" dirty="0" smtClean="0"/>
              <a:t>in patients taking amiodarone, the potential</a:t>
            </a:r>
          </a:p>
          <a:p>
            <a:r>
              <a:rPr lang="en-US" dirty="0" smtClean="0"/>
              <a:t>clinical consequences are more severe. The latter patients</a:t>
            </a:r>
          </a:p>
          <a:p>
            <a:r>
              <a:rPr lang="en-US" dirty="0" smtClean="0"/>
              <a:t>often have already compromising cardiac conditions, and</a:t>
            </a:r>
          </a:p>
          <a:p>
            <a:r>
              <a:rPr lang="en-US" dirty="0" smtClean="0"/>
              <a:t>a rise in thyroid hormone levels further increase the risk</a:t>
            </a:r>
          </a:p>
          <a:p>
            <a:r>
              <a:rPr lang="en-US" dirty="0" smtClean="0"/>
              <a:t>of atrial and ventricular arrhythmias. Understanding the</a:t>
            </a:r>
          </a:p>
          <a:p>
            <a:r>
              <a:rPr lang="en-US" dirty="0" smtClean="0"/>
              <a:t>underlying pathophysiology and attaining a specific diagnosis</a:t>
            </a:r>
          </a:p>
          <a:p>
            <a:r>
              <a:rPr lang="en-US" dirty="0" smtClean="0"/>
              <a:t>of the type of AIT is crucial to delivery of the most</a:t>
            </a:r>
          </a:p>
          <a:p>
            <a:r>
              <a:rPr lang="en-US" dirty="0" smtClean="0"/>
              <a:t>appropriate treatment.</a:t>
            </a:r>
          </a:p>
          <a:p>
            <a:r>
              <a:rPr lang="en-US" dirty="0" smtClean="0"/>
              <a:t>There are 2 main mechanisms by which amiodarone</a:t>
            </a:r>
          </a:p>
          <a:p>
            <a:r>
              <a:rPr lang="en-US" dirty="0" smtClean="0"/>
              <a:t>causes thyrotoxicosis: excessive thyroid hormone production</a:t>
            </a:r>
          </a:p>
          <a:p>
            <a:r>
              <a:rPr lang="en-US" dirty="0" smtClean="0"/>
              <a:t>and thyroid destruction (33).</a:t>
            </a:r>
          </a:p>
          <a:p>
            <a:r>
              <a:rPr lang="en-US" dirty="0" smtClean="0"/>
              <a:t>Type 1 AIT occurs when the thyroid gland increases the</a:t>
            </a:r>
          </a:p>
          <a:p>
            <a:r>
              <a:rPr lang="en-US" dirty="0" smtClean="0"/>
              <a:t>production of thyroid hormones in response to exposure to</a:t>
            </a:r>
          </a:p>
          <a:p>
            <a:r>
              <a:rPr lang="en-US" dirty="0" smtClean="0"/>
              <a:t>an iodine overload (18, 34). Predisposing underlying conditions</a:t>
            </a:r>
          </a:p>
          <a:p>
            <a:r>
              <a:rPr lang="en-US" dirty="0" smtClean="0"/>
              <a:t>include presence of thyroid tissue with autonomous</a:t>
            </a:r>
          </a:p>
          <a:p>
            <a:r>
              <a:rPr lang="en-US" dirty="0" smtClean="0"/>
              <a:t>function such as in multinodular goiters or Graves’ disease,</a:t>
            </a:r>
          </a:p>
          <a:p>
            <a:r>
              <a:rPr lang="en-US" dirty="0" smtClean="0"/>
              <a:t>as well as low iodine intake and/or residence in an area</a:t>
            </a:r>
          </a:p>
          <a:p>
            <a:r>
              <a:rPr lang="en-US" dirty="0" smtClean="0"/>
              <a:t>with iodine deficiency rendering greater vulnerability to a</a:t>
            </a:r>
          </a:p>
          <a:p>
            <a:r>
              <a:rPr lang="en-US" dirty="0" err="1" smtClean="0"/>
              <a:t>Jod-Basedow</a:t>
            </a:r>
            <a:r>
              <a:rPr lang="en-US" dirty="0" smtClean="0"/>
              <a:t> effect when exposed to excess iodine. Even</a:t>
            </a:r>
          </a:p>
          <a:p>
            <a:r>
              <a:rPr lang="en-US" dirty="0" smtClean="0"/>
              <a:t>though the time of onset of AIT is unpredictable, type 1</a:t>
            </a:r>
          </a:p>
          <a:p>
            <a:r>
              <a:rPr lang="en-US" dirty="0" smtClean="0"/>
              <a:t>usually occurs within two to six months from initiation of</a:t>
            </a:r>
          </a:p>
          <a:p>
            <a:r>
              <a:rPr lang="en-US" dirty="0" smtClean="0"/>
              <a:t>amiodarone therapy (35).</a:t>
            </a:r>
          </a:p>
          <a:p>
            <a:r>
              <a:rPr lang="en-US" dirty="0" smtClean="0"/>
              <a:t>Because type 2 AIT is marked by thyroid tissue destruction</a:t>
            </a:r>
          </a:p>
          <a:p>
            <a:r>
              <a:rPr lang="en-US" dirty="0" smtClean="0"/>
              <a:t>with subsequent release of the thyroid hormones into</a:t>
            </a:r>
          </a:p>
          <a:p>
            <a:r>
              <a:rPr lang="en-US" dirty="0" smtClean="0"/>
              <a:t>the circulation, it is believed to be due to a direct toxic</a:t>
            </a:r>
          </a:p>
          <a:p>
            <a:r>
              <a:rPr lang="en-US" dirty="0" smtClean="0"/>
              <a:t>effect of the amiodarone drug itself and to not be directly</a:t>
            </a:r>
          </a:p>
          <a:p>
            <a:r>
              <a:rPr lang="en-US" dirty="0" smtClean="0"/>
              <a:t>related to the iodine overload. It can occur years after initiation</a:t>
            </a:r>
          </a:p>
          <a:p>
            <a:r>
              <a:rPr lang="en-US" dirty="0" smtClean="0"/>
              <a:t>of amiodarone therapy (27-32 months) or after the</a:t>
            </a:r>
          </a:p>
          <a:p>
            <a:r>
              <a:rPr lang="en-US" dirty="0" smtClean="0"/>
              <a:t>drug is discontinued, with 23% developing thyrotoxicosis</a:t>
            </a:r>
          </a:p>
          <a:p>
            <a:r>
              <a:rPr lang="en-US" dirty="0" smtClean="0"/>
              <a:t>after amiodarone withdrawal (35). In the latter patients,</a:t>
            </a:r>
          </a:p>
          <a:p>
            <a:r>
              <a:rPr lang="en-US" dirty="0" smtClean="0"/>
              <a:t>the course is usually that of subacute thyroiditis with an</a:t>
            </a:r>
          </a:p>
          <a:p>
            <a:r>
              <a:rPr lang="en-US" dirty="0" smtClean="0"/>
              <a:t>initial phase of thyrotoxicosis followed by </a:t>
            </a:r>
            <a:r>
              <a:rPr lang="en-US" dirty="0" err="1" smtClean="0"/>
              <a:t>euthyroidism</a:t>
            </a:r>
            <a:endParaRPr lang="en-US" dirty="0" smtClean="0"/>
          </a:p>
          <a:p>
            <a:r>
              <a:rPr lang="en-US" dirty="0" smtClean="0"/>
              <a:t>and/or hypothyroidism.</a:t>
            </a:r>
          </a:p>
          <a:p>
            <a:r>
              <a:rPr lang="en-US" dirty="0" smtClean="0"/>
              <a:t>Type 2 AIT is more frequent than type 1 AIT (11) and</a:t>
            </a:r>
          </a:p>
          <a:p>
            <a:r>
              <a:rPr lang="en-US" dirty="0" smtClean="0"/>
              <a:t>it progresses to subsequent hypothyroidism more frequently</a:t>
            </a:r>
          </a:p>
          <a:p>
            <a:r>
              <a:rPr lang="en-US" dirty="0" smtClean="0"/>
              <a:t>than is seen after non-amiodarone-related subacute</a:t>
            </a:r>
          </a:p>
          <a:p>
            <a:r>
              <a:rPr lang="en-US" dirty="0" smtClean="0"/>
              <a:t>thyroiditis (17% vs 5%) (36).</a:t>
            </a:r>
          </a:p>
          <a:p>
            <a:r>
              <a:rPr lang="en-US" dirty="0" smtClean="0"/>
              <a:t>AIT is designated to be a mixed type 1 and type 2 form</a:t>
            </a:r>
          </a:p>
          <a:p>
            <a:r>
              <a:rPr lang="en-US" dirty="0" smtClean="0"/>
              <a:t>when characteristics of both type 1 and type 2 are present</a:t>
            </a:r>
          </a:p>
          <a:p>
            <a:r>
              <a:rPr lang="en-US" dirty="0" smtClean="0"/>
              <a:t>concurrently, which serves to make both diagnosis and</a:t>
            </a:r>
          </a:p>
          <a:p>
            <a:r>
              <a:rPr lang="en-US" dirty="0" smtClean="0"/>
              <a:t>treatment more complex.</a:t>
            </a:r>
          </a:p>
          <a:p>
            <a:r>
              <a:rPr lang="en-US" dirty="0" smtClean="0"/>
              <a:t>Diagnostic tools</a:t>
            </a:r>
          </a:p>
          <a:p>
            <a:r>
              <a:rPr lang="en-US" dirty="0" smtClean="0"/>
              <a:t>Effective diagnosis of the type of amiodarone-induced</a:t>
            </a:r>
          </a:p>
          <a:p>
            <a:r>
              <a:rPr lang="en-US" dirty="0" smtClean="0"/>
              <a:t>disorder is facilitated by the availability of various laboratory</a:t>
            </a:r>
          </a:p>
          <a:p>
            <a:r>
              <a:rPr lang="en-US" dirty="0" smtClean="0"/>
              <a:t>tests and imaging modalities that require interpretation</a:t>
            </a:r>
          </a:p>
          <a:p>
            <a:r>
              <a:rPr lang="en-US" dirty="0" smtClean="0"/>
              <a:t>and integration within the clinical context of a</a:t>
            </a:r>
          </a:p>
          <a:p>
            <a:r>
              <a:rPr lang="en-US" dirty="0" smtClean="0"/>
              <a:t>given patient.</a:t>
            </a:r>
          </a:p>
          <a:p>
            <a:r>
              <a:rPr lang="en-US" dirty="0" smtClean="0"/>
              <a:t>Biochemical laboratory studies. Most commonly, it is the</a:t>
            </a:r>
          </a:p>
          <a:p>
            <a:r>
              <a:rPr lang="en-US" dirty="0" smtClean="0"/>
              <a:t>discovery of an abnormal blood thyroid function test in</a:t>
            </a:r>
          </a:p>
          <a:p>
            <a:r>
              <a:rPr lang="en-US" dirty="0" smtClean="0"/>
              <a:t>a patient taking amiodarone that results in a request for</a:t>
            </a:r>
          </a:p>
          <a:p>
            <a:r>
              <a:rPr lang="en-US" dirty="0" smtClean="0"/>
              <a:t>endocrine consultation. In </a:t>
            </a:r>
            <a:r>
              <a:rPr lang="en-US" dirty="0" err="1" smtClean="0"/>
              <a:t>euthyroid</a:t>
            </a:r>
            <a:r>
              <a:rPr lang="en-US" dirty="0" smtClean="0"/>
              <a:t> individuals with a</a:t>
            </a:r>
          </a:p>
          <a:p>
            <a:r>
              <a:rPr lang="en-US" dirty="0" smtClean="0"/>
              <a:t>normal thyroid gland, inhibition of T4 to T3 conversion by</a:t>
            </a:r>
          </a:p>
          <a:p>
            <a:r>
              <a:rPr lang="en-US" dirty="0" smtClean="0"/>
              <a:t>amiodarone will reduce serum T3 levels, raise TSH levels,</a:t>
            </a:r>
          </a:p>
          <a:p>
            <a:r>
              <a:rPr lang="en-US" dirty="0" smtClean="0"/>
              <a:t>and secondarily increase serum T4 levels.</a:t>
            </a:r>
          </a:p>
          <a:p>
            <a:r>
              <a:rPr lang="en-US" dirty="0" smtClean="0"/>
              <a:t>In AIH, there is an elevated TSH with either low</a:t>
            </a:r>
          </a:p>
          <a:p>
            <a:r>
              <a:rPr lang="en-US" dirty="0" smtClean="0"/>
              <a:t>or normal FT4, and given the likelihood of underlying</a:t>
            </a:r>
          </a:p>
          <a:p>
            <a:r>
              <a:rPr lang="en-US" dirty="0" smtClean="0"/>
              <a:t>Hashimoto thyroiditis in these patients, positive TPO</a:t>
            </a:r>
          </a:p>
          <a:p>
            <a:r>
              <a:rPr lang="en-US" dirty="0" smtClean="0"/>
              <a:t>antibodies and/or thyroglobulin antibodies may be</a:t>
            </a:r>
          </a:p>
          <a:p>
            <a:r>
              <a:rPr lang="en-US" dirty="0" smtClean="0"/>
              <a:t>present.</a:t>
            </a:r>
          </a:p>
          <a:p>
            <a:r>
              <a:rPr lang="en-US" dirty="0" smtClean="0"/>
              <a:t>Although the patient with either type 1 or type 2 thyrotoxicosis</a:t>
            </a:r>
          </a:p>
          <a:p>
            <a:r>
              <a:rPr lang="en-US" dirty="0" smtClean="0"/>
              <a:t>will have a low TSH with high FT4 levels and</a:t>
            </a:r>
          </a:p>
          <a:p>
            <a:r>
              <a:rPr lang="en-US" dirty="0" smtClean="0"/>
              <a:t>inappropriately normal or high FT3/T3, further laboratory</a:t>
            </a:r>
          </a:p>
          <a:p>
            <a:r>
              <a:rPr lang="en-US" dirty="0" smtClean="0"/>
              <a:t>tests may help to differentiate between the 2 types such</a:t>
            </a:r>
          </a:p>
          <a:p>
            <a:r>
              <a:rPr lang="en-US" dirty="0" smtClean="0"/>
              <a:t>as measurement of thyroid-stimulating immunoglobulin,</a:t>
            </a:r>
          </a:p>
          <a:p>
            <a:r>
              <a:rPr lang="en-US" dirty="0" smtClean="0"/>
              <a:t>TPO antibodies, and thyroglobulin antibodies. One clue to</a:t>
            </a:r>
          </a:p>
          <a:p>
            <a:r>
              <a:rPr lang="en-US" dirty="0" smtClean="0"/>
              <a:t>making the distinction between type 1 or type 2 thyrotoxicosis</a:t>
            </a:r>
          </a:p>
          <a:p>
            <a:r>
              <a:rPr lang="en-US" dirty="0" smtClean="0"/>
              <a:t>is that patients with type 1 frequently have underlying</a:t>
            </a:r>
          </a:p>
          <a:p>
            <a:r>
              <a:rPr lang="en-US" dirty="0" smtClean="0"/>
              <a:t>thyroid pathology such as diffuse or nodular goiter, or</a:t>
            </a:r>
          </a:p>
          <a:p>
            <a:r>
              <a:rPr lang="en-US" dirty="0" smtClean="0"/>
              <a:t>Graves’ disease (with elevated TSH receptor antibodies).</a:t>
            </a:r>
          </a:p>
          <a:p>
            <a:r>
              <a:rPr lang="en-US" dirty="0" smtClean="0"/>
              <a:t>However, presence of positive tests for </a:t>
            </a:r>
            <a:r>
              <a:rPr lang="en-US" dirty="0" err="1" smtClean="0"/>
              <a:t>antithyroglobulin</a:t>
            </a:r>
            <a:endParaRPr lang="en-US" dirty="0" smtClean="0"/>
          </a:p>
          <a:p>
            <a:r>
              <a:rPr lang="en-US" dirty="0" smtClean="0"/>
              <a:t>and/or </a:t>
            </a:r>
            <a:r>
              <a:rPr lang="en-US" dirty="0" err="1" smtClean="0"/>
              <a:t>antithyroperoxidase</a:t>
            </a:r>
            <a:r>
              <a:rPr lang="en-US" dirty="0" smtClean="0"/>
              <a:t> antibodies does not rule out a</a:t>
            </a:r>
          </a:p>
          <a:p>
            <a:r>
              <a:rPr lang="en-US" dirty="0" smtClean="0"/>
              <a:t>diagnosis of type 2 AIT (37).</a:t>
            </a:r>
          </a:p>
          <a:p>
            <a:r>
              <a:rPr lang="en-US" dirty="0" smtClean="0"/>
              <a:t>The measurement of beta-</a:t>
            </a:r>
            <a:r>
              <a:rPr lang="en-US" dirty="0" err="1" smtClean="0"/>
              <a:t>glucuronidase</a:t>
            </a:r>
            <a:r>
              <a:rPr lang="en-US" dirty="0" smtClean="0"/>
              <a:t>, a lysosomal</a:t>
            </a:r>
          </a:p>
          <a:p>
            <a:r>
              <a:rPr lang="en-US" dirty="0" smtClean="0"/>
              <a:t>enzyme released into the extracellular fluid during inflammation,</a:t>
            </a:r>
          </a:p>
          <a:p>
            <a:r>
              <a:rPr lang="en-US" dirty="0" smtClean="0"/>
              <a:t>has been suggested as a marker to distinguish</a:t>
            </a:r>
          </a:p>
          <a:p>
            <a:r>
              <a:rPr lang="en-US" dirty="0" smtClean="0"/>
              <a:t>type 1 from type 2. </a:t>
            </a:r>
            <a:r>
              <a:rPr lang="en-US" dirty="0" err="1" smtClean="0"/>
              <a:t>Markantes</a:t>
            </a:r>
            <a:r>
              <a:rPr lang="en-US" dirty="0" smtClean="0"/>
              <a:t> et al. observed that plasma</a:t>
            </a:r>
          </a:p>
          <a:p>
            <a:r>
              <a:rPr lang="en-US" dirty="0" smtClean="0"/>
              <a:t>beta-</a:t>
            </a:r>
            <a:r>
              <a:rPr lang="en-US" dirty="0" err="1" smtClean="0"/>
              <a:t>glucuronidase</a:t>
            </a:r>
            <a:r>
              <a:rPr lang="en-US" dirty="0" smtClean="0"/>
              <a:t> activity in type 2 AIT was higher compared</a:t>
            </a:r>
          </a:p>
          <a:p>
            <a:r>
              <a:rPr lang="en-US" dirty="0" smtClean="0"/>
              <a:t>with type 1, albeit similar to levels seen in subacute</a:t>
            </a:r>
          </a:p>
          <a:p>
            <a:r>
              <a:rPr lang="en-US" dirty="0" smtClean="0"/>
              <a:t>thyroiditis (38). The utility of other serum biochemical</a:t>
            </a:r>
          </a:p>
          <a:p>
            <a:r>
              <a:rPr lang="en-US" dirty="0" smtClean="0"/>
              <a:t>markers such as C-reactive protein and IL-6 has been</a:t>
            </a:r>
          </a:p>
          <a:p>
            <a:r>
              <a:rPr lang="en-US" dirty="0" smtClean="0"/>
              <a:t>studied in relation to their ability to discriminate between</a:t>
            </a:r>
          </a:p>
          <a:p>
            <a:r>
              <a:rPr lang="en-US" dirty="0" smtClean="0"/>
              <a:t>type 1 and type 2 but found to be of limited clinical value.</a:t>
            </a:r>
          </a:p>
          <a:p>
            <a:r>
              <a:rPr lang="en-US" dirty="0" smtClean="0"/>
              <a:t>Levels of serum high-sensitivity C-reactive protein were</a:t>
            </a:r>
          </a:p>
          <a:p>
            <a:r>
              <a:rPr lang="en-US" dirty="0" smtClean="0"/>
              <a:t>not significantly different between patients with type 1 and</a:t>
            </a:r>
          </a:p>
          <a:p>
            <a:r>
              <a:rPr lang="en-US" dirty="0" smtClean="0"/>
              <a:t>type 2 (39) and IL-6 results found to be discriminatory between</a:t>
            </a:r>
          </a:p>
          <a:p>
            <a:r>
              <a:rPr lang="en-US" dirty="0" smtClean="0"/>
              <a:t>type 1 and type 2 disease at 1 center (40) were not</a:t>
            </a:r>
          </a:p>
          <a:p>
            <a:r>
              <a:rPr lang="en-US" dirty="0" smtClean="0"/>
              <a:t>replicated by other workers (41).</a:t>
            </a:r>
          </a:p>
          <a:p>
            <a:r>
              <a:rPr lang="en-US" dirty="0" smtClean="0"/>
              <a:t>Downloaded from https://academic.oup.com/jcem/article/106/1/226/5959942 by Ankara University Library (ANK) user on 24 January 2024</a:t>
            </a:r>
          </a:p>
          <a:p>
            <a:r>
              <a:rPr lang="en-US" dirty="0" smtClean="0"/>
              <a:t>230 The Journal of Clinical Endocrinology &amp; Metabolism, 2021, Vol. 106, No. 1</a:t>
            </a:r>
          </a:p>
          <a:p>
            <a:r>
              <a:rPr lang="en-US" dirty="0" smtClean="0"/>
              <a:t>Thyroid ultrasound and color flow Doppler sonography.</a:t>
            </a:r>
          </a:p>
          <a:p>
            <a:r>
              <a:rPr lang="en-US" dirty="0" smtClean="0"/>
              <a:t>Because a </a:t>
            </a:r>
            <a:r>
              <a:rPr lang="en-US" dirty="0" err="1" smtClean="0"/>
              <a:t>goitrous</a:t>
            </a:r>
            <a:r>
              <a:rPr lang="en-US" dirty="0" smtClean="0"/>
              <a:t> or structural thyroid abnormality is a</a:t>
            </a:r>
          </a:p>
          <a:p>
            <a:r>
              <a:rPr lang="en-US" dirty="0" smtClean="0"/>
              <a:t>common antecedent in type 1 AIT, thyroid ultrasound (US)</a:t>
            </a:r>
          </a:p>
          <a:p>
            <a:r>
              <a:rPr lang="en-US" dirty="0" smtClean="0"/>
              <a:t>can be useful in the discrimination between type 1 and</a:t>
            </a:r>
          </a:p>
          <a:p>
            <a:r>
              <a:rPr lang="en-US" dirty="0" smtClean="0"/>
              <a:t>type 2 AIT. Before initiation of amiodarone therapy, the</a:t>
            </a:r>
          </a:p>
          <a:p>
            <a:r>
              <a:rPr lang="en-US" dirty="0" smtClean="0"/>
              <a:t>thyroid in the subject with type 2 AIT is more likely to be</a:t>
            </a:r>
          </a:p>
          <a:p>
            <a:r>
              <a:rPr lang="en-US" dirty="0" smtClean="0"/>
              <a:t>normal in size and structure. Moreover, the thyroid gland</a:t>
            </a:r>
          </a:p>
          <a:p>
            <a:r>
              <a:rPr lang="en-US" dirty="0" smtClean="0"/>
              <a:t>in type 1 AIT should demonstrate normal or increased</a:t>
            </a:r>
          </a:p>
          <a:p>
            <a:r>
              <a:rPr lang="en-US" dirty="0" smtClean="0"/>
              <a:t>vascularization on Echo color Doppler, whereas the type</a:t>
            </a:r>
          </a:p>
          <a:p>
            <a:r>
              <a:rPr lang="en-US" dirty="0" smtClean="0"/>
              <a:t>2 gland will be marked by distorted architecture due to</a:t>
            </a:r>
          </a:p>
          <a:p>
            <a:r>
              <a:rPr lang="en-US" dirty="0" smtClean="0"/>
              <a:t>the inflammatory thyroiditis and will demonstrate normal/</a:t>
            </a:r>
          </a:p>
          <a:p>
            <a:r>
              <a:rPr lang="en-US" dirty="0" smtClean="0"/>
              <a:t>reduced vascularity (41). However, in iodine-deficient</a:t>
            </a:r>
          </a:p>
          <a:p>
            <a:r>
              <a:rPr lang="en-US" dirty="0" smtClean="0"/>
              <a:t>or borderline sufficient areas, a small goiter and even a</a:t>
            </a:r>
          </a:p>
          <a:p>
            <a:r>
              <a:rPr lang="en-US" dirty="0" smtClean="0"/>
              <a:t>nodular goiter, may also be present in type 2 AIT. In this</a:t>
            </a:r>
          </a:p>
          <a:p>
            <a:r>
              <a:rPr lang="en-US" dirty="0" smtClean="0"/>
              <a:t>case, the diagnostic clue at US in differentiating the 2 main</a:t>
            </a:r>
          </a:p>
          <a:p>
            <a:r>
              <a:rPr lang="en-US" dirty="0" smtClean="0"/>
              <a:t>forms of AIT remains the normal/reduced vascularity (18).</a:t>
            </a:r>
          </a:p>
          <a:p>
            <a:r>
              <a:rPr lang="en-US" dirty="0" smtClean="0"/>
              <a:t>Because some subjectivity is present in US interpretation,</a:t>
            </a:r>
          </a:p>
          <a:p>
            <a:r>
              <a:rPr lang="en-US" dirty="0" smtClean="0"/>
              <a:t>the role of an experienced sonographer is fundamental.</a:t>
            </a:r>
          </a:p>
          <a:p>
            <a:r>
              <a:rPr lang="en-US" dirty="0" smtClean="0"/>
              <a:t>Nuclear imaging. Nuclear imaging techniques may be of</a:t>
            </a:r>
          </a:p>
          <a:p>
            <a:r>
              <a:rPr lang="en-US" dirty="0" smtClean="0"/>
              <a:t>limited utility in the distinction between type 1 and type</a:t>
            </a:r>
          </a:p>
          <a:p>
            <a:r>
              <a:rPr lang="en-US" dirty="0" smtClean="0"/>
              <a:t>2 AIT. For radionuclide uptake or imaging studies, several</a:t>
            </a:r>
          </a:p>
          <a:p>
            <a:r>
              <a:rPr lang="en-US" dirty="0" smtClean="0"/>
              <a:t>different tracers are available, including radioiodine</a:t>
            </a:r>
          </a:p>
          <a:p>
            <a:r>
              <a:rPr lang="en-US" dirty="0" smtClean="0"/>
              <a:t>(RAI), 99m </a:t>
            </a:r>
            <a:r>
              <a:rPr lang="en-US" dirty="0" err="1" smtClean="0"/>
              <a:t>pertechnetate</a:t>
            </a:r>
            <a:r>
              <a:rPr lang="en-US" dirty="0" smtClean="0"/>
              <a:t> (99mTcO4–), and 99mTcO4</a:t>
            </a:r>
          </a:p>
          <a:p>
            <a:r>
              <a:rPr lang="en-US" dirty="0" smtClean="0"/>
              <a:t>2-methoxy-isobutyl-isonitrile (MIBI).</a:t>
            </a:r>
          </a:p>
          <a:p>
            <a:r>
              <a:rPr lang="en-US" dirty="0" smtClean="0"/>
              <a:t>Absent exposure to iodine excess, measurement of</a:t>
            </a:r>
          </a:p>
          <a:p>
            <a:r>
              <a:rPr lang="en-US" dirty="0" smtClean="0"/>
              <a:t>thyroidal RAI uptake provides insight into thyroid functional</a:t>
            </a:r>
          </a:p>
          <a:p>
            <a:r>
              <a:rPr lang="en-US" dirty="0" smtClean="0"/>
              <a:t>state, with high levels of uptake (&gt; 30% at 24</a:t>
            </a:r>
          </a:p>
          <a:p>
            <a:r>
              <a:rPr lang="en-US" dirty="0" smtClean="0"/>
              <a:t>hours) indicative of thyrotoxicosis. However, in AIT, a</a:t>
            </a:r>
          </a:p>
          <a:p>
            <a:r>
              <a:rPr lang="en-US" dirty="0" smtClean="0"/>
              <a:t>lower RAI uptake is seen because of the elevated serum</a:t>
            </a:r>
          </a:p>
          <a:p>
            <a:r>
              <a:rPr lang="en-US" dirty="0" smtClean="0"/>
              <a:t>iodine derived from amiodarone (18, 31). And the low</a:t>
            </a:r>
          </a:p>
          <a:p>
            <a:r>
              <a:rPr lang="en-US" dirty="0" smtClean="0"/>
              <a:t>RAI uptake seen in both type 1 and type 2 does not</a:t>
            </a:r>
          </a:p>
          <a:p>
            <a:r>
              <a:rPr lang="en-US" dirty="0" smtClean="0"/>
              <a:t>permit any distinction between the 2 types. Similarly,</a:t>
            </a:r>
          </a:p>
          <a:p>
            <a:r>
              <a:rPr lang="en-US" dirty="0" smtClean="0"/>
              <a:t>attempts to make this distinction using 99mTcO4– in</a:t>
            </a:r>
          </a:p>
          <a:p>
            <a:r>
              <a:rPr lang="en-US" dirty="0" smtClean="0"/>
              <a:t>patients with AIT showed mostly very low/no uptake in</a:t>
            </a:r>
          </a:p>
          <a:p>
            <a:r>
              <a:rPr lang="en-US" dirty="0" smtClean="0"/>
              <a:t>both type 1 and type 2 cases (42).</a:t>
            </a:r>
          </a:p>
          <a:p>
            <a:r>
              <a:rPr lang="en-US" dirty="0" smtClean="0"/>
              <a:t>The MIBI uptake is reduced or absent in tissues marked</a:t>
            </a:r>
          </a:p>
          <a:p>
            <a:r>
              <a:rPr lang="en-US" dirty="0" smtClean="0"/>
              <a:t>by apoptotic processes, with potential collapse of mitochondrial</a:t>
            </a:r>
          </a:p>
          <a:p>
            <a:r>
              <a:rPr lang="en-US" dirty="0" smtClean="0"/>
              <a:t>membranes (43). Although MIBI scans have</a:t>
            </a:r>
          </a:p>
          <a:p>
            <a:r>
              <a:rPr lang="en-US" dirty="0" smtClean="0"/>
              <a:t>shown promising preliminary results in differentiating</a:t>
            </a:r>
          </a:p>
          <a:p>
            <a:r>
              <a:rPr lang="en-US" dirty="0" smtClean="0"/>
              <a:t>type 1 from type 2 or mixed cases, the number of reports is</a:t>
            </a:r>
          </a:p>
          <a:p>
            <a:r>
              <a:rPr lang="en-US" dirty="0" smtClean="0"/>
              <a:t>still limited (44). One encouraging report from </a:t>
            </a:r>
            <a:r>
              <a:rPr lang="en-US" dirty="0" err="1" smtClean="0"/>
              <a:t>Piga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of MIBI scans in 20 consecutive patients with type 1 and</a:t>
            </a:r>
          </a:p>
          <a:p>
            <a:r>
              <a:rPr lang="en-US" dirty="0" smtClean="0"/>
              <a:t>type 2 AIT led the authors to conclude that the MIBI scan</a:t>
            </a:r>
          </a:p>
          <a:p>
            <a:r>
              <a:rPr lang="en-US" dirty="0" smtClean="0"/>
              <a:t>was superior to currently used biochemical and other imaging</a:t>
            </a:r>
          </a:p>
          <a:p>
            <a:r>
              <a:rPr lang="en-US" dirty="0" smtClean="0"/>
              <a:t>diagnostic tools used for diagnosis. They concluded</a:t>
            </a:r>
          </a:p>
          <a:p>
            <a:r>
              <a:rPr lang="en-US" dirty="0" smtClean="0"/>
              <a:t>that MIBI uptake should be increased in type 1 AIT, reduced</a:t>
            </a:r>
          </a:p>
          <a:p>
            <a:r>
              <a:rPr lang="en-US" dirty="0" smtClean="0"/>
              <a:t>in type 2, and intermediate in mixed type 1/type 2</a:t>
            </a:r>
          </a:p>
          <a:p>
            <a:r>
              <a:rPr lang="en-US" dirty="0" smtClean="0"/>
              <a:t>AIT (43), notwithstanding the limitations in interpretation</a:t>
            </a:r>
          </a:p>
          <a:p>
            <a:r>
              <a:rPr lang="en-US" dirty="0" smtClean="0"/>
              <a:t>because characterization of the different forms of AIT was</a:t>
            </a:r>
          </a:p>
          <a:p>
            <a:r>
              <a:rPr lang="en-US" dirty="0" smtClean="0"/>
              <a:t>based on MIBI results. One advantage of the utility of</a:t>
            </a:r>
          </a:p>
          <a:p>
            <a:r>
              <a:rPr lang="en-US" dirty="0" smtClean="0"/>
              <a:t>MIBI scans is their common accessibility in most nuclear</a:t>
            </a:r>
          </a:p>
          <a:p>
            <a:r>
              <a:rPr lang="en-US" dirty="0" smtClean="0"/>
              <a:t>medicine departments. However, further studies are needed</a:t>
            </a:r>
          </a:p>
          <a:p>
            <a:r>
              <a:rPr lang="en-US" dirty="0" smtClean="0"/>
              <a:t>to fully characterize their utility in differentiating between</a:t>
            </a:r>
          </a:p>
          <a:p>
            <a:r>
              <a:rPr lang="en-US" dirty="0" smtClean="0"/>
              <a:t>types of AIT.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25302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Clinical manifestations and diagnosis of thyroid</a:t>
            </a:r>
          </a:p>
          <a:p>
            <a:r>
              <a:rPr lang="en-US" b="1" dirty="0" smtClean="0"/>
              <a:t>Disorders</a:t>
            </a:r>
            <a:endParaRPr lang="tr-TR" b="1" dirty="0" smtClean="0"/>
          </a:p>
          <a:p>
            <a:r>
              <a:rPr lang="tr-TR" b="1" dirty="0" smtClean="0"/>
              <a:t>.</a:t>
            </a:r>
            <a:endParaRPr lang="en-US" b="1" dirty="0" smtClean="0"/>
          </a:p>
          <a:p>
            <a:r>
              <a:rPr lang="en-US" dirty="0" smtClean="0"/>
              <a:t>In a </a:t>
            </a:r>
            <a:r>
              <a:rPr lang="en-US" dirty="0" err="1" smtClean="0"/>
              <a:t>euthyroid</a:t>
            </a:r>
            <a:r>
              <a:rPr lang="en-US" dirty="0" smtClean="0"/>
              <a:t> subject with a normal thyroid gland,</a:t>
            </a:r>
          </a:p>
          <a:p>
            <a:r>
              <a:rPr lang="en-US" dirty="0" smtClean="0"/>
              <a:t>amiodarone administration will result in slight elevations</a:t>
            </a:r>
          </a:p>
          <a:p>
            <a:r>
              <a:rPr lang="en-US" dirty="0" smtClean="0"/>
              <a:t>of TSH, T4, FT4, and rT3 for about the first month of</a:t>
            </a:r>
          </a:p>
          <a:p>
            <a:r>
              <a:rPr lang="en-US" dirty="0" smtClean="0"/>
              <a:t>therapy, only to normalize in the following 3 to 6 months</a:t>
            </a:r>
          </a:p>
          <a:p>
            <a:r>
              <a:rPr lang="en-US" dirty="0" smtClean="0"/>
              <a:t>(31). Because of deiodinase inhibition, serum T3 levels</a:t>
            </a:r>
            <a:endParaRPr lang="tr-TR" dirty="0" smtClean="0"/>
          </a:p>
          <a:p>
            <a:r>
              <a:rPr lang="en-US" dirty="0" smtClean="0"/>
              <a:t>will remain reduced and typically will be below the</a:t>
            </a:r>
          </a:p>
          <a:p>
            <a:r>
              <a:rPr lang="en-US" dirty="0" smtClean="0"/>
              <a:t>reference range.</a:t>
            </a:r>
          </a:p>
          <a:p>
            <a:r>
              <a:rPr lang="en-US" dirty="0" smtClean="0"/>
              <a:t>Hypothyroidism is usually the result of the inability</a:t>
            </a:r>
          </a:p>
          <a:p>
            <a:r>
              <a:rPr lang="en-US" dirty="0" smtClean="0"/>
              <a:t>to escape from the Wolff-</a:t>
            </a:r>
            <a:r>
              <a:rPr lang="en-US" dirty="0" err="1" smtClean="0"/>
              <a:t>Chaikoff</a:t>
            </a:r>
            <a:r>
              <a:rPr lang="en-US" dirty="0" smtClean="0"/>
              <a:t> effect and/or the presence</a:t>
            </a:r>
          </a:p>
          <a:p>
            <a:r>
              <a:rPr lang="en-US" dirty="0" smtClean="0"/>
              <a:t>of underlying Hashimoto thyroiditis or positive</a:t>
            </a:r>
          </a:p>
          <a:p>
            <a:r>
              <a:rPr lang="en-US" dirty="0" err="1" smtClean="0"/>
              <a:t>antithyroperoxidase</a:t>
            </a:r>
            <a:r>
              <a:rPr lang="en-US" dirty="0" smtClean="0"/>
              <a:t> (TPO) antibodies. The degree of hypothyroidism</a:t>
            </a:r>
          </a:p>
          <a:p>
            <a:r>
              <a:rPr lang="en-US" dirty="0" smtClean="0"/>
              <a:t>may be either subclinical or overt. Sixty percent</a:t>
            </a:r>
          </a:p>
          <a:p>
            <a:r>
              <a:rPr lang="en-US" dirty="0" smtClean="0"/>
              <a:t>of AIH is transient, resolving on its own 2 to 4 months</a:t>
            </a:r>
          </a:p>
          <a:p>
            <a:r>
              <a:rPr lang="en-US" dirty="0" smtClean="0"/>
              <a:t>after amiodarone cessation. In patients with no preexisting</a:t>
            </a:r>
          </a:p>
          <a:p>
            <a:r>
              <a:rPr lang="en-US" dirty="0" smtClean="0"/>
              <a:t>or concomitant thyroid abnormality, the transient form is</a:t>
            </a:r>
          </a:p>
          <a:p>
            <a:r>
              <a:rPr lang="en-US" dirty="0" smtClean="0"/>
              <a:t>more common (32).</a:t>
            </a:r>
          </a:p>
          <a:p>
            <a:r>
              <a:rPr lang="en-US" dirty="0" smtClean="0"/>
              <a:t>Although thyrotoxicosis is less frequent than hypothyroidism</a:t>
            </a:r>
          </a:p>
          <a:p>
            <a:r>
              <a:rPr lang="en-US" dirty="0" smtClean="0"/>
              <a:t>in patients taking amiodarone, the potential</a:t>
            </a:r>
          </a:p>
          <a:p>
            <a:r>
              <a:rPr lang="en-US" dirty="0" smtClean="0"/>
              <a:t>clinical consequences are more severe. The latter patients</a:t>
            </a:r>
          </a:p>
          <a:p>
            <a:r>
              <a:rPr lang="en-US" dirty="0" smtClean="0"/>
              <a:t>often have already compromising cardiac conditions, and</a:t>
            </a:r>
          </a:p>
          <a:p>
            <a:r>
              <a:rPr lang="en-US" dirty="0" smtClean="0"/>
              <a:t>a rise in thyroid hormone levels further increase the risk</a:t>
            </a:r>
          </a:p>
          <a:p>
            <a:r>
              <a:rPr lang="en-US" dirty="0" smtClean="0"/>
              <a:t>of atrial and ventricular arrhythmias. Understanding the</a:t>
            </a:r>
          </a:p>
          <a:p>
            <a:r>
              <a:rPr lang="en-US" dirty="0" smtClean="0"/>
              <a:t>underlying pathophysiology and attaining a specific diagnosis</a:t>
            </a:r>
          </a:p>
          <a:p>
            <a:r>
              <a:rPr lang="en-US" dirty="0" smtClean="0"/>
              <a:t>of the type of AIT is crucial to delivery of the most</a:t>
            </a:r>
          </a:p>
          <a:p>
            <a:r>
              <a:rPr lang="en-US" dirty="0" smtClean="0"/>
              <a:t>appropriate treatment.</a:t>
            </a:r>
          </a:p>
          <a:p>
            <a:r>
              <a:rPr lang="en-US" dirty="0" smtClean="0"/>
              <a:t>There are 2 main mechanisms by which amiodarone</a:t>
            </a:r>
          </a:p>
          <a:p>
            <a:r>
              <a:rPr lang="en-US" dirty="0" smtClean="0"/>
              <a:t>causes thyrotoxicosis: excessive thyroid hormone production</a:t>
            </a:r>
          </a:p>
          <a:p>
            <a:r>
              <a:rPr lang="en-US" dirty="0" smtClean="0"/>
              <a:t>and thyroid destruction (33).</a:t>
            </a:r>
          </a:p>
          <a:p>
            <a:r>
              <a:rPr lang="en-US" dirty="0" smtClean="0"/>
              <a:t>Type 1 AIT occurs when the thyroid gland increases the</a:t>
            </a:r>
          </a:p>
          <a:p>
            <a:r>
              <a:rPr lang="en-US" dirty="0" smtClean="0"/>
              <a:t>production of thyroid hormones in response to exposure to</a:t>
            </a:r>
          </a:p>
          <a:p>
            <a:r>
              <a:rPr lang="en-US" dirty="0" smtClean="0"/>
              <a:t>an iodine overload (18, 34). Predisposing underlying conditions</a:t>
            </a:r>
          </a:p>
          <a:p>
            <a:r>
              <a:rPr lang="en-US" dirty="0" smtClean="0"/>
              <a:t>include presence of thyroid tissue with autonomous</a:t>
            </a:r>
          </a:p>
          <a:p>
            <a:r>
              <a:rPr lang="en-US" dirty="0" smtClean="0"/>
              <a:t>function such as in multinodular goiters or Graves’ disease,</a:t>
            </a:r>
          </a:p>
          <a:p>
            <a:r>
              <a:rPr lang="en-US" dirty="0" smtClean="0"/>
              <a:t>as well as low iodine intake and/or residence in an area</a:t>
            </a:r>
          </a:p>
          <a:p>
            <a:r>
              <a:rPr lang="en-US" dirty="0" smtClean="0"/>
              <a:t>with iodine deficiency rendering greater vulnerability to a</a:t>
            </a:r>
          </a:p>
          <a:p>
            <a:r>
              <a:rPr lang="en-US" dirty="0" err="1" smtClean="0"/>
              <a:t>Jod-Basedow</a:t>
            </a:r>
            <a:r>
              <a:rPr lang="en-US" dirty="0" smtClean="0"/>
              <a:t> effect when exposed to excess iodine. Even</a:t>
            </a:r>
          </a:p>
          <a:p>
            <a:r>
              <a:rPr lang="en-US" dirty="0" smtClean="0"/>
              <a:t>though the time of onset of AIT is unpredictable, type 1</a:t>
            </a:r>
          </a:p>
          <a:p>
            <a:r>
              <a:rPr lang="en-US" dirty="0" smtClean="0"/>
              <a:t>usually occurs within two to six months from initiation of</a:t>
            </a:r>
          </a:p>
          <a:p>
            <a:r>
              <a:rPr lang="en-US" dirty="0" smtClean="0"/>
              <a:t>amiodarone therapy (35).</a:t>
            </a:r>
          </a:p>
          <a:p>
            <a:r>
              <a:rPr lang="en-US" dirty="0" smtClean="0"/>
              <a:t>Because type 2 AIT is marked by thyroid tissue destruction</a:t>
            </a:r>
          </a:p>
          <a:p>
            <a:r>
              <a:rPr lang="en-US" dirty="0" smtClean="0"/>
              <a:t>with subsequent release of the thyroid hormones into</a:t>
            </a:r>
          </a:p>
          <a:p>
            <a:r>
              <a:rPr lang="en-US" dirty="0" smtClean="0"/>
              <a:t>the circulation, it is believed to be due to a direct toxic</a:t>
            </a:r>
          </a:p>
          <a:p>
            <a:r>
              <a:rPr lang="en-US" dirty="0" smtClean="0"/>
              <a:t>effect of the amiodarone drug itself and to not be directly</a:t>
            </a:r>
          </a:p>
          <a:p>
            <a:r>
              <a:rPr lang="en-US" dirty="0" smtClean="0"/>
              <a:t>related to the iodine overload. It can occur years after initiation</a:t>
            </a:r>
          </a:p>
          <a:p>
            <a:r>
              <a:rPr lang="en-US" dirty="0" smtClean="0"/>
              <a:t>of amiodarone therapy (27-32 months) or after the</a:t>
            </a:r>
          </a:p>
          <a:p>
            <a:r>
              <a:rPr lang="en-US" dirty="0" smtClean="0"/>
              <a:t>drug is discontinued, with 23% developing thyrotoxicosis</a:t>
            </a:r>
          </a:p>
          <a:p>
            <a:r>
              <a:rPr lang="en-US" dirty="0" smtClean="0"/>
              <a:t>after amiodarone withdrawal (35). In the latter patients,</a:t>
            </a:r>
          </a:p>
          <a:p>
            <a:r>
              <a:rPr lang="en-US" dirty="0" smtClean="0"/>
              <a:t>the course is usually that of subacute thyroiditis with an</a:t>
            </a:r>
          </a:p>
          <a:p>
            <a:r>
              <a:rPr lang="en-US" dirty="0" smtClean="0"/>
              <a:t>initial phase of thyrotoxicosis followed by </a:t>
            </a:r>
            <a:r>
              <a:rPr lang="en-US" dirty="0" err="1" smtClean="0"/>
              <a:t>euthyroidism</a:t>
            </a:r>
            <a:endParaRPr lang="en-US" dirty="0" smtClean="0"/>
          </a:p>
          <a:p>
            <a:r>
              <a:rPr lang="en-US" dirty="0" smtClean="0"/>
              <a:t>and/or hypothyroidism.</a:t>
            </a:r>
          </a:p>
          <a:p>
            <a:r>
              <a:rPr lang="en-US" dirty="0" smtClean="0"/>
              <a:t>Type 2 AIT is more frequent than type 1 AIT (11) and</a:t>
            </a:r>
          </a:p>
          <a:p>
            <a:r>
              <a:rPr lang="en-US" dirty="0" smtClean="0"/>
              <a:t>it progresses to subsequent hypothyroidism more frequently</a:t>
            </a:r>
          </a:p>
          <a:p>
            <a:r>
              <a:rPr lang="en-US" dirty="0" smtClean="0"/>
              <a:t>than is seen after non-amiodarone-related subacute</a:t>
            </a:r>
          </a:p>
          <a:p>
            <a:r>
              <a:rPr lang="en-US" dirty="0" smtClean="0"/>
              <a:t>thyroiditis (17% vs 5%) (36).</a:t>
            </a:r>
          </a:p>
          <a:p>
            <a:r>
              <a:rPr lang="en-US" dirty="0" smtClean="0"/>
              <a:t>AIT is designated to be a mixed type 1 and type 2 form</a:t>
            </a:r>
          </a:p>
          <a:p>
            <a:r>
              <a:rPr lang="en-US" dirty="0" smtClean="0"/>
              <a:t>when characteristics of both type 1 and type 2 are present</a:t>
            </a:r>
          </a:p>
          <a:p>
            <a:r>
              <a:rPr lang="en-US" dirty="0" smtClean="0"/>
              <a:t>concurrently, which serves to make both diagnosis and</a:t>
            </a:r>
          </a:p>
          <a:p>
            <a:r>
              <a:rPr lang="en-US" dirty="0" smtClean="0"/>
              <a:t>treatment more complex.</a:t>
            </a:r>
          </a:p>
          <a:p>
            <a:r>
              <a:rPr lang="en-US" dirty="0" smtClean="0"/>
              <a:t>Diagnostic tools</a:t>
            </a:r>
          </a:p>
          <a:p>
            <a:r>
              <a:rPr lang="en-US" dirty="0" smtClean="0"/>
              <a:t>Effective diagnosis of the type of amiodarone-induced</a:t>
            </a:r>
          </a:p>
          <a:p>
            <a:r>
              <a:rPr lang="en-US" dirty="0" smtClean="0"/>
              <a:t>disorder is facilitated by the availability of various laboratory</a:t>
            </a:r>
          </a:p>
          <a:p>
            <a:r>
              <a:rPr lang="en-US" dirty="0" smtClean="0"/>
              <a:t>tests and imaging modalities that require interpretation</a:t>
            </a:r>
          </a:p>
          <a:p>
            <a:r>
              <a:rPr lang="en-US" dirty="0" smtClean="0"/>
              <a:t>and integration within the clinical context of a</a:t>
            </a:r>
          </a:p>
          <a:p>
            <a:r>
              <a:rPr lang="en-US" dirty="0" smtClean="0"/>
              <a:t>given patient.</a:t>
            </a:r>
          </a:p>
          <a:p>
            <a:r>
              <a:rPr lang="en-US" dirty="0" smtClean="0"/>
              <a:t>Biochemical laboratory studies. Most commonly, it is the</a:t>
            </a:r>
          </a:p>
          <a:p>
            <a:r>
              <a:rPr lang="en-US" dirty="0" smtClean="0"/>
              <a:t>discovery of an abnormal blood thyroid function test in</a:t>
            </a:r>
          </a:p>
          <a:p>
            <a:r>
              <a:rPr lang="en-US" dirty="0" smtClean="0"/>
              <a:t>a patient taking amiodarone that results in a request for</a:t>
            </a:r>
          </a:p>
          <a:p>
            <a:r>
              <a:rPr lang="en-US" dirty="0" smtClean="0"/>
              <a:t>endocrine consultation. In </a:t>
            </a:r>
            <a:r>
              <a:rPr lang="en-US" dirty="0" err="1" smtClean="0"/>
              <a:t>euthyroid</a:t>
            </a:r>
            <a:r>
              <a:rPr lang="en-US" dirty="0" smtClean="0"/>
              <a:t> individuals with a</a:t>
            </a:r>
          </a:p>
          <a:p>
            <a:r>
              <a:rPr lang="en-US" dirty="0" smtClean="0"/>
              <a:t>normal thyroid gland, inhibition of T4 to T3 conversion by</a:t>
            </a:r>
          </a:p>
          <a:p>
            <a:r>
              <a:rPr lang="en-US" dirty="0" smtClean="0"/>
              <a:t>amiodarone will reduce serum T3 levels, raise TSH levels,</a:t>
            </a:r>
          </a:p>
          <a:p>
            <a:r>
              <a:rPr lang="en-US" dirty="0" smtClean="0"/>
              <a:t>and secondarily increase serum T4 levels.</a:t>
            </a:r>
          </a:p>
          <a:p>
            <a:r>
              <a:rPr lang="en-US" dirty="0" smtClean="0"/>
              <a:t>In AIH, there is an elevated TSH with either low</a:t>
            </a:r>
          </a:p>
          <a:p>
            <a:r>
              <a:rPr lang="en-US" dirty="0" smtClean="0"/>
              <a:t>or normal FT4, and given the likelihood of underlying</a:t>
            </a:r>
          </a:p>
          <a:p>
            <a:r>
              <a:rPr lang="en-US" dirty="0" smtClean="0"/>
              <a:t>Hashimoto thyroiditis in these patients, positive TPO</a:t>
            </a:r>
          </a:p>
          <a:p>
            <a:r>
              <a:rPr lang="en-US" dirty="0" smtClean="0"/>
              <a:t>antibodies and/or thyroglobulin antibodies may be</a:t>
            </a:r>
          </a:p>
          <a:p>
            <a:r>
              <a:rPr lang="en-US" dirty="0" smtClean="0"/>
              <a:t>present.</a:t>
            </a:r>
          </a:p>
          <a:p>
            <a:r>
              <a:rPr lang="en-US" dirty="0" smtClean="0"/>
              <a:t>Although the patient with either type 1 or type 2 thyrotoxicosis</a:t>
            </a:r>
          </a:p>
          <a:p>
            <a:r>
              <a:rPr lang="en-US" dirty="0" smtClean="0"/>
              <a:t>will have a low TSH with high FT4 levels and</a:t>
            </a:r>
          </a:p>
          <a:p>
            <a:r>
              <a:rPr lang="en-US" dirty="0" smtClean="0"/>
              <a:t>inappropriately normal or high FT3/T3, further laboratory</a:t>
            </a:r>
          </a:p>
          <a:p>
            <a:r>
              <a:rPr lang="en-US" dirty="0" smtClean="0"/>
              <a:t>tests may help to differentiate between the 2 types such</a:t>
            </a:r>
          </a:p>
          <a:p>
            <a:r>
              <a:rPr lang="en-US" dirty="0" smtClean="0"/>
              <a:t>as measurement of thyroid-stimulating immunoglobulin,</a:t>
            </a:r>
          </a:p>
          <a:p>
            <a:r>
              <a:rPr lang="en-US" dirty="0" smtClean="0"/>
              <a:t>TPO antibodies, and thyroglobulin antibodies. One clue to</a:t>
            </a:r>
          </a:p>
          <a:p>
            <a:r>
              <a:rPr lang="en-US" dirty="0" smtClean="0"/>
              <a:t>making the distinction between type 1 or type 2 thyrotoxicosis</a:t>
            </a:r>
          </a:p>
          <a:p>
            <a:r>
              <a:rPr lang="en-US" dirty="0" smtClean="0"/>
              <a:t>is that patients with type 1 frequently have underlying</a:t>
            </a:r>
          </a:p>
          <a:p>
            <a:r>
              <a:rPr lang="en-US" dirty="0" smtClean="0"/>
              <a:t>thyroid pathology such as diffuse or nodular goiter, or</a:t>
            </a:r>
          </a:p>
          <a:p>
            <a:r>
              <a:rPr lang="en-US" dirty="0" smtClean="0"/>
              <a:t>Graves’ disease (with elevated TSH receptor antibodies).</a:t>
            </a:r>
          </a:p>
          <a:p>
            <a:r>
              <a:rPr lang="en-US" dirty="0" smtClean="0"/>
              <a:t>However, presence of positive tests for </a:t>
            </a:r>
            <a:r>
              <a:rPr lang="en-US" dirty="0" err="1" smtClean="0"/>
              <a:t>antithyroglobulin</a:t>
            </a:r>
            <a:endParaRPr lang="en-US" dirty="0" smtClean="0"/>
          </a:p>
          <a:p>
            <a:r>
              <a:rPr lang="en-US" dirty="0" smtClean="0"/>
              <a:t>and/or </a:t>
            </a:r>
            <a:r>
              <a:rPr lang="en-US" dirty="0" err="1" smtClean="0"/>
              <a:t>antithyroperoxidase</a:t>
            </a:r>
            <a:r>
              <a:rPr lang="en-US" dirty="0" smtClean="0"/>
              <a:t> antibodies does not rule out a</a:t>
            </a:r>
          </a:p>
          <a:p>
            <a:r>
              <a:rPr lang="en-US" dirty="0" smtClean="0"/>
              <a:t>diagnosis of type 2 AIT (37).</a:t>
            </a:r>
          </a:p>
          <a:p>
            <a:r>
              <a:rPr lang="en-US" dirty="0" smtClean="0"/>
              <a:t>The measurement of beta-</a:t>
            </a:r>
            <a:r>
              <a:rPr lang="en-US" dirty="0" err="1" smtClean="0"/>
              <a:t>glucuronidase</a:t>
            </a:r>
            <a:r>
              <a:rPr lang="en-US" dirty="0" smtClean="0"/>
              <a:t>, a lysosomal</a:t>
            </a:r>
          </a:p>
          <a:p>
            <a:r>
              <a:rPr lang="en-US" dirty="0" smtClean="0"/>
              <a:t>enzyme released into the extracellular fluid during inflammation,</a:t>
            </a:r>
          </a:p>
          <a:p>
            <a:r>
              <a:rPr lang="en-US" dirty="0" smtClean="0"/>
              <a:t>has been suggested as a marker to distinguish</a:t>
            </a:r>
          </a:p>
          <a:p>
            <a:r>
              <a:rPr lang="en-US" dirty="0" smtClean="0"/>
              <a:t>type 1 from type 2. </a:t>
            </a:r>
            <a:r>
              <a:rPr lang="en-US" dirty="0" err="1" smtClean="0"/>
              <a:t>Markantes</a:t>
            </a:r>
            <a:r>
              <a:rPr lang="en-US" dirty="0" smtClean="0"/>
              <a:t> et al. observed that plasma</a:t>
            </a:r>
          </a:p>
          <a:p>
            <a:r>
              <a:rPr lang="en-US" dirty="0" smtClean="0"/>
              <a:t>beta-</a:t>
            </a:r>
            <a:r>
              <a:rPr lang="en-US" dirty="0" err="1" smtClean="0"/>
              <a:t>glucuronidase</a:t>
            </a:r>
            <a:r>
              <a:rPr lang="en-US" dirty="0" smtClean="0"/>
              <a:t> activity in type 2 AIT was higher compared</a:t>
            </a:r>
          </a:p>
          <a:p>
            <a:r>
              <a:rPr lang="en-US" dirty="0" smtClean="0"/>
              <a:t>with type 1, albeit similar to levels seen in subacute</a:t>
            </a:r>
          </a:p>
          <a:p>
            <a:r>
              <a:rPr lang="en-US" dirty="0" smtClean="0"/>
              <a:t>thyroiditis (38). The utility of other serum biochemical</a:t>
            </a:r>
          </a:p>
          <a:p>
            <a:r>
              <a:rPr lang="en-US" dirty="0" smtClean="0"/>
              <a:t>markers such as C-reactive protein and IL-6 has been</a:t>
            </a:r>
          </a:p>
          <a:p>
            <a:r>
              <a:rPr lang="en-US" dirty="0" smtClean="0"/>
              <a:t>studied in relation to their ability to discriminate between</a:t>
            </a:r>
          </a:p>
          <a:p>
            <a:r>
              <a:rPr lang="en-US" dirty="0" smtClean="0"/>
              <a:t>type 1 and type 2 but found to be of limited clinical value.</a:t>
            </a:r>
          </a:p>
          <a:p>
            <a:r>
              <a:rPr lang="en-US" dirty="0" smtClean="0"/>
              <a:t>Levels of serum high-sensitivity C-reactive protein were</a:t>
            </a:r>
          </a:p>
          <a:p>
            <a:r>
              <a:rPr lang="en-US" dirty="0" smtClean="0"/>
              <a:t>not significantly different between patients with type 1 and</a:t>
            </a:r>
          </a:p>
          <a:p>
            <a:r>
              <a:rPr lang="en-US" dirty="0" smtClean="0"/>
              <a:t>type 2 (39) and IL-6 results found to be discriminatory between</a:t>
            </a:r>
          </a:p>
          <a:p>
            <a:r>
              <a:rPr lang="en-US" dirty="0" smtClean="0"/>
              <a:t>type 1 and type 2 disease at 1 center (40) were not</a:t>
            </a:r>
          </a:p>
          <a:p>
            <a:r>
              <a:rPr lang="en-US" dirty="0" smtClean="0"/>
              <a:t>replicated by other workers (41).</a:t>
            </a:r>
          </a:p>
          <a:p>
            <a:r>
              <a:rPr lang="en-US" dirty="0" smtClean="0"/>
              <a:t>Downloaded from https://academic.oup.com/jcem/article/106/1/226/5959942 by Ankara University Library (ANK) user on 24 January 2024</a:t>
            </a:r>
          </a:p>
          <a:p>
            <a:r>
              <a:rPr lang="en-US" dirty="0" smtClean="0"/>
              <a:t>230 The Journal of Clinical Endocrinology &amp; Metabolism, 2021, Vol. 106, No. 1</a:t>
            </a:r>
          </a:p>
          <a:p>
            <a:r>
              <a:rPr lang="en-US" dirty="0" smtClean="0"/>
              <a:t>Thyroid ultrasound and color flow Doppler sonography.</a:t>
            </a:r>
          </a:p>
          <a:p>
            <a:r>
              <a:rPr lang="en-US" dirty="0" smtClean="0"/>
              <a:t>Because a </a:t>
            </a:r>
            <a:r>
              <a:rPr lang="en-US" dirty="0" err="1" smtClean="0"/>
              <a:t>goitrous</a:t>
            </a:r>
            <a:r>
              <a:rPr lang="en-US" dirty="0" smtClean="0"/>
              <a:t> or structural thyroid abnormality is a</a:t>
            </a:r>
          </a:p>
          <a:p>
            <a:r>
              <a:rPr lang="en-US" dirty="0" smtClean="0"/>
              <a:t>common antecedent in type 1 AIT, thyroid ultrasound (US)</a:t>
            </a:r>
          </a:p>
          <a:p>
            <a:r>
              <a:rPr lang="en-US" dirty="0" smtClean="0"/>
              <a:t>can be useful in the discrimination between type 1 and</a:t>
            </a:r>
          </a:p>
          <a:p>
            <a:r>
              <a:rPr lang="en-US" dirty="0" smtClean="0"/>
              <a:t>type 2 AIT. Before initiation of amiodarone therapy, the</a:t>
            </a:r>
          </a:p>
          <a:p>
            <a:r>
              <a:rPr lang="en-US" dirty="0" smtClean="0"/>
              <a:t>thyroid in the subject with type 2 AIT is more likely to be</a:t>
            </a:r>
          </a:p>
          <a:p>
            <a:r>
              <a:rPr lang="en-US" dirty="0" smtClean="0"/>
              <a:t>normal in size and structure. Moreover, the thyroid gland</a:t>
            </a:r>
          </a:p>
          <a:p>
            <a:r>
              <a:rPr lang="en-US" dirty="0" smtClean="0"/>
              <a:t>in type 1 AIT should demonstrate normal or increased</a:t>
            </a:r>
          </a:p>
          <a:p>
            <a:r>
              <a:rPr lang="en-US" dirty="0" smtClean="0"/>
              <a:t>vascularization on Echo color Doppler, whereas the type</a:t>
            </a:r>
          </a:p>
          <a:p>
            <a:r>
              <a:rPr lang="en-US" dirty="0" smtClean="0"/>
              <a:t>2 gland will be marked by distorted architecture due to</a:t>
            </a:r>
          </a:p>
          <a:p>
            <a:r>
              <a:rPr lang="en-US" dirty="0" smtClean="0"/>
              <a:t>the inflammatory thyroiditis and will demonstrate normal/</a:t>
            </a:r>
          </a:p>
          <a:p>
            <a:r>
              <a:rPr lang="en-US" dirty="0" smtClean="0"/>
              <a:t>reduced vascularity (41). However, in iodine-deficient</a:t>
            </a:r>
          </a:p>
          <a:p>
            <a:r>
              <a:rPr lang="en-US" dirty="0" smtClean="0"/>
              <a:t>or borderline sufficient areas, a small goiter and even a</a:t>
            </a:r>
          </a:p>
          <a:p>
            <a:r>
              <a:rPr lang="en-US" dirty="0" smtClean="0"/>
              <a:t>nodular goiter, may also be present in type 2 AIT. In this</a:t>
            </a:r>
          </a:p>
          <a:p>
            <a:r>
              <a:rPr lang="en-US" dirty="0" smtClean="0"/>
              <a:t>case, the diagnostic clue at US in differentiating the 2 main</a:t>
            </a:r>
          </a:p>
          <a:p>
            <a:r>
              <a:rPr lang="en-US" dirty="0" smtClean="0"/>
              <a:t>forms of AIT remains the normal/reduced vascularity (18).</a:t>
            </a:r>
          </a:p>
          <a:p>
            <a:r>
              <a:rPr lang="en-US" dirty="0" smtClean="0"/>
              <a:t>Because some subjectivity is present in US interpretation,</a:t>
            </a:r>
          </a:p>
          <a:p>
            <a:r>
              <a:rPr lang="en-US" dirty="0" smtClean="0"/>
              <a:t>the role of an experienced sonographer is fundamental.</a:t>
            </a:r>
          </a:p>
          <a:p>
            <a:r>
              <a:rPr lang="en-US" dirty="0" smtClean="0"/>
              <a:t>Nuclear imaging. Nuclear imaging techniques may be of</a:t>
            </a:r>
          </a:p>
          <a:p>
            <a:r>
              <a:rPr lang="en-US" dirty="0" smtClean="0"/>
              <a:t>limited utility in the distinction between type 1 and type</a:t>
            </a:r>
          </a:p>
          <a:p>
            <a:r>
              <a:rPr lang="en-US" dirty="0" smtClean="0"/>
              <a:t>2 AIT. For radionuclide uptake or imaging studies, several</a:t>
            </a:r>
          </a:p>
          <a:p>
            <a:r>
              <a:rPr lang="en-US" dirty="0" smtClean="0"/>
              <a:t>different tracers are available, including radioiodine</a:t>
            </a:r>
          </a:p>
          <a:p>
            <a:r>
              <a:rPr lang="en-US" dirty="0" smtClean="0"/>
              <a:t>(RAI), 99m </a:t>
            </a:r>
            <a:r>
              <a:rPr lang="en-US" dirty="0" err="1" smtClean="0"/>
              <a:t>pertechnetate</a:t>
            </a:r>
            <a:r>
              <a:rPr lang="en-US" dirty="0" smtClean="0"/>
              <a:t> (99mTcO4–), and 99mTcO4</a:t>
            </a:r>
          </a:p>
          <a:p>
            <a:r>
              <a:rPr lang="en-US" dirty="0" smtClean="0"/>
              <a:t>2-methoxy-isobutyl-isonitrile (MIBI).</a:t>
            </a:r>
          </a:p>
          <a:p>
            <a:r>
              <a:rPr lang="en-US" dirty="0" smtClean="0"/>
              <a:t>Absent exposure to iodine excess, measurement of</a:t>
            </a:r>
          </a:p>
          <a:p>
            <a:r>
              <a:rPr lang="en-US" dirty="0" smtClean="0"/>
              <a:t>thyroidal RAI uptake provides insight into thyroid functional</a:t>
            </a:r>
          </a:p>
          <a:p>
            <a:r>
              <a:rPr lang="en-US" dirty="0" smtClean="0"/>
              <a:t>state, with high levels of uptake (&gt; 30% at 24</a:t>
            </a:r>
          </a:p>
          <a:p>
            <a:r>
              <a:rPr lang="en-US" dirty="0" smtClean="0"/>
              <a:t>hours) indicative of thyrotoxicosis. However, in AIT, a</a:t>
            </a:r>
          </a:p>
          <a:p>
            <a:r>
              <a:rPr lang="en-US" dirty="0" smtClean="0"/>
              <a:t>lower RAI uptake is seen because of the elevated serum</a:t>
            </a:r>
          </a:p>
          <a:p>
            <a:r>
              <a:rPr lang="en-US" dirty="0" smtClean="0"/>
              <a:t>iodine derived from amiodarone (18, 31). And the low</a:t>
            </a:r>
          </a:p>
          <a:p>
            <a:r>
              <a:rPr lang="en-US" dirty="0" smtClean="0"/>
              <a:t>RAI uptake seen in both type 1 and type 2 does not</a:t>
            </a:r>
          </a:p>
          <a:p>
            <a:r>
              <a:rPr lang="en-US" dirty="0" smtClean="0"/>
              <a:t>permit any distinction between the 2 types. Similarly,</a:t>
            </a:r>
          </a:p>
          <a:p>
            <a:r>
              <a:rPr lang="en-US" dirty="0" smtClean="0"/>
              <a:t>attempts to make this distinction using 99mTcO4– in</a:t>
            </a:r>
          </a:p>
          <a:p>
            <a:r>
              <a:rPr lang="en-US" dirty="0" smtClean="0"/>
              <a:t>patients with AIT showed mostly very low/no uptake in</a:t>
            </a:r>
          </a:p>
          <a:p>
            <a:r>
              <a:rPr lang="en-US" dirty="0" smtClean="0"/>
              <a:t>both type 1 and type 2 cases (42).</a:t>
            </a:r>
          </a:p>
          <a:p>
            <a:r>
              <a:rPr lang="en-US" dirty="0" smtClean="0"/>
              <a:t>The MIBI uptake is reduced or absent in tissues marked</a:t>
            </a:r>
          </a:p>
          <a:p>
            <a:r>
              <a:rPr lang="en-US" dirty="0" smtClean="0"/>
              <a:t>by apoptotic processes, with potential collapse of mitochondrial</a:t>
            </a:r>
          </a:p>
          <a:p>
            <a:r>
              <a:rPr lang="en-US" dirty="0" smtClean="0"/>
              <a:t>membranes (43). Although MIBI scans have</a:t>
            </a:r>
          </a:p>
          <a:p>
            <a:r>
              <a:rPr lang="en-US" dirty="0" smtClean="0"/>
              <a:t>shown promising preliminary results in differentiating</a:t>
            </a:r>
          </a:p>
          <a:p>
            <a:r>
              <a:rPr lang="en-US" dirty="0" smtClean="0"/>
              <a:t>type 1 from type 2 or mixed cases, the number of reports is</a:t>
            </a:r>
          </a:p>
          <a:p>
            <a:r>
              <a:rPr lang="en-US" dirty="0" smtClean="0"/>
              <a:t>still limited (44). One encouraging report from </a:t>
            </a:r>
            <a:r>
              <a:rPr lang="en-US" dirty="0" err="1" smtClean="0"/>
              <a:t>Piga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of MIBI scans in 20 consecutive patients with type 1 and</a:t>
            </a:r>
          </a:p>
          <a:p>
            <a:r>
              <a:rPr lang="en-US" dirty="0" smtClean="0"/>
              <a:t>type 2 AIT led the authors to conclude that the MIBI scan</a:t>
            </a:r>
          </a:p>
          <a:p>
            <a:r>
              <a:rPr lang="en-US" dirty="0" smtClean="0"/>
              <a:t>was superior to currently used biochemical and other imaging</a:t>
            </a:r>
          </a:p>
          <a:p>
            <a:r>
              <a:rPr lang="en-US" dirty="0" smtClean="0"/>
              <a:t>diagnostic tools used for diagnosis. They concluded</a:t>
            </a:r>
          </a:p>
          <a:p>
            <a:r>
              <a:rPr lang="en-US" dirty="0" smtClean="0"/>
              <a:t>that MIBI uptake should be increased in type 1 AIT, reduced</a:t>
            </a:r>
          </a:p>
          <a:p>
            <a:r>
              <a:rPr lang="en-US" dirty="0" smtClean="0"/>
              <a:t>in type 2, and intermediate in mixed type 1/type 2</a:t>
            </a:r>
          </a:p>
          <a:p>
            <a:r>
              <a:rPr lang="en-US" dirty="0" smtClean="0"/>
              <a:t>AIT (43), notwithstanding the limitations in interpretation</a:t>
            </a:r>
          </a:p>
          <a:p>
            <a:r>
              <a:rPr lang="en-US" dirty="0" smtClean="0"/>
              <a:t>because characterization of the different forms of AIT was</a:t>
            </a:r>
          </a:p>
          <a:p>
            <a:r>
              <a:rPr lang="en-US" dirty="0" smtClean="0"/>
              <a:t>based on MIBI results. One advantage of the utility of</a:t>
            </a:r>
          </a:p>
          <a:p>
            <a:r>
              <a:rPr lang="en-US" dirty="0" smtClean="0"/>
              <a:t>MIBI scans is their common accessibility in most nuclear</a:t>
            </a:r>
          </a:p>
          <a:p>
            <a:r>
              <a:rPr lang="en-US" dirty="0" smtClean="0"/>
              <a:t>medicine departments. However, further studies are needed</a:t>
            </a:r>
          </a:p>
          <a:p>
            <a:r>
              <a:rPr lang="en-US" dirty="0" smtClean="0"/>
              <a:t>to fully characterize their utility in differentiating between</a:t>
            </a:r>
          </a:p>
          <a:p>
            <a:r>
              <a:rPr lang="en-US" dirty="0" smtClean="0"/>
              <a:t>types of AIT.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83928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Clinical manifestations and diagnosis of thyroid</a:t>
            </a:r>
          </a:p>
          <a:p>
            <a:r>
              <a:rPr lang="en-US" b="1" dirty="0" smtClean="0"/>
              <a:t>Disorders</a:t>
            </a:r>
            <a:endParaRPr lang="tr-TR" b="1" dirty="0" smtClean="0"/>
          </a:p>
          <a:p>
            <a:r>
              <a:rPr lang="tr-TR" b="1" dirty="0" smtClean="0"/>
              <a:t>.</a:t>
            </a:r>
            <a:endParaRPr lang="en-US" b="1" dirty="0" smtClean="0"/>
          </a:p>
          <a:p>
            <a:r>
              <a:rPr lang="en-US" dirty="0" smtClean="0"/>
              <a:t>Type 1 AIT occurs when the thyroid gland increases the</a:t>
            </a:r>
          </a:p>
          <a:p>
            <a:r>
              <a:rPr lang="en-US" dirty="0" smtClean="0"/>
              <a:t>production of thyroid hormones in response to exposure to</a:t>
            </a:r>
          </a:p>
          <a:p>
            <a:r>
              <a:rPr lang="en-US" dirty="0" smtClean="0"/>
              <a:t>an iodine overload (18, 34). Predisposing underlying conditions</a:t>
            </a:r>
          </a:p>
          <a:p>
            <a:r>
              <a:rPr lang="en-US" dirty="0" smtClean="0"/>
              <a:t>include presence of thyroid tissue with autonomous</a:t>
            </a:r>
          </a:p>
          <a:p>
            <a:r>
              <a:rPr lang="en-US" dirty="0" smtClean="0"/>
              <a:t>function such as in multinodular goiters or Graves’ disease,</a:t>
            </a:r>
          </a:p>
          <a:p>
            <a:r>
              <a:rPr lang="en-US" dirty="0" smtClean="0"/>
              <a:t>as well as low iodine intake and/or residence in an area</a:t>
            </a:r>
          </a:p>
          <a:p>
            <a:r>
              <a:rPr lang="en-US" dirty="0" smtClean="0"/>
              <a:t>with iodine deficiency rendering greater vulnerability to a</a:t>
            </a:r>
          </a:p>
          <a:p>
            <a:r>
              <a:rPr lang="en-US" dirty="0" err="1" smtClean="0"/>
              <a:t>Jod-Basedow</a:t>
            </a:r>
            <a:r>
              <a:rPr lang="en-US" dirty="0" smtClean="0"/>
              <a:t> effect when exposed to excess iodine. Even</a:t>
            </a:r>
          </a:p>
          <a:p>
            <a:r>
              <a:rPr lang="en-US" dirty="0" smtClean="0"/>
              <a:t>though the time of onset of AIT is unpredictable, type 1</a:t>
            </a:r>
          </a:p>
          <a:p>
            <a:r>
              <a:rPr lang="en-US" dirty="0" smtClean="0"/>
              <a:t>usually occurs within two to six months from initiation of</a:t>
            </a:r>
          </a:p>
          <a:p>
            <a:r>
              <a:rPr lang="en-US" dirty="0" smtClean="0"/>
              <a:t>amiodarone therapy (35).</a:t>
            </a:r>
          </a:p>
          <a:p>
            <a:r>
              <a:rPr lang="en-US" dirty="0" smtClean="0"/>
              <a:t>Because type 2 AIT is marked by thyroid tissue destruction</a:t>
            </a:r>
          </a:p>
          <a:p>
            <a:r>
              <a:rPr lang="en-US" dirty="0" smtClean="0"/>
              <a:t>with subsequent release of the thyroid hormones into</a:t>
            </a:r>
          </a:p>
          <a:p>
            <a:r>
              <a:rPr lang="en-US" dirty="0" smtClean="0"/>
              <a:t>the circulation, it is believed to be due to a direct toxic</a:t>
            </a:r>
          </a:p>
          <a:p>
            <a:r>
              <a:rPr lang="en-US" dirty="0" smtClean="0"/>
              <a:t>effect of the amiodarone drug itself and to not be directly</a:t>
            </a:r>
          </a:p>
          <a:p>
            <a:r>
              <a:rPr lang="en-US" dirty="0" smtClean="0"/>
              <a:t>related to the iodine overload. It can occur years after initiation</a:t>
            </a:r>
          </a:p>
          <a:p>
            <a:r>
              <a:rPr lang="en-US" dirty="0" smtClean="0"/>
              <a:t>of amiodarone therapy (27-32 months) or after the</a:t>
            </a:r>
          </a:p>
          <a:p>
            <a:r>
              <a:rPr lang="en-US" dirty="0" smtClean="0"/>
              <a:t>drug is discontinued, with 23% developing thyrotoxicosis</a:t>
            </a:r>
          </a:p>
          <a:p>
            <a:r>
              <a:rPr lang="en-US" dirty="0" smtClean="0"/>
              <a:t>after amiodarone withdrawal (35). In the latter patients,</a:t>
            </a:r>
          </a:p>
          <a:p>
            <a:r>
              <a:rPr lang="en-US" dirty="0" smtClean="0"/>
              <a:t>the course is usually that of subacute thyroiditis with an</a:t>
            </a:r>
          </a:p>
          <a:p>
            <a:r>
              <a:rPr lang="en-US" dirty="0" smtClean="0"/>
              <a:t>initial phase of thyrotoxicosis followed by </a:t>
            </a:r>
            <a:r>
              <a:rPr lang="en-US" dirty="0" err="1" smtClean="0"/>
              <a:t>euthyroidism</a:t>
            </a:r>
            <a:endParaRPr lang="en-US" dirty="0" smtClean="0"/>
          </a:p>
          <a:p>
            <a:r>
              <a:rPr lang="en-US" dirty="0" smtClean="0"/>
              <a:t>and/or hypothyroidism.</a:t>
            </a:r>
          </a:p>
          <a:p>
            <a:r>
              <a:rPr lang="en-US" dirty="0" smtClean="0"/>
              <a:t>Type 2 AIT is more frequent than type 1 AIT (11) and</a:t>
            </a:r>
          </a:p>
          <a:p>
            <a:r>
              <a:rPr lang="en-US" dirty="0" smtClean="0"/>
              <a:t>it progresses to subsequent hypothyroidism more frequently</a:t>
            </a:r>
          </a:p>
          <a:p>
            <a:r>
              <a:rPr lang="en-US" dirty="0" smtClean="0"/>
              <a:t>than is seen after non-amiodarone-related subacute</a:t>
            </a:r>
          </a:p>
          <a:p>
            <a:r>
              <a:rPr lang="en-US" dirty="0" smtClean="0"/>
              <a:t>thyroiditis (17% vs 5%) (36).</a:t>
            </a:r>
          </a:p>
          <a:p>
            <a:r>
              <a:rPr lang="en-US" dirty="0" smtClean="0"/>
              <a:t>AIT is designated to be a mixed type 1 and type 2 form</a:t>
            </a:r>
          </a:p>
          <a:p>
            <a:r>
              <a:rPr lang="en-US" dirty="0" smtClean="0"/>
              <a:t>when characteristics of both type 1 and type 2 are present</a:t>
            </a:r>
          </a:p>
          <a:p>
            <a:r>
              <a:rPr lang="en-US" dirty="0" smtClean="0"/>
              <a:t>concurrently, which serves to make both diagnosis and</a:t>
            </a:r>
          </a:p>
          <a:p>
            <a:r>
              <a:rPr lang="en-US" dirty="0" smtClean="0"/>
              <a:t>treatment more complex.</a:t>
            </a:r>
          </a:p>
          <a:p>
            <a:r>
              <a:rPr lang="en-US" dirty="0" smtClean="0"/>
              <a:t>Diagnostic tools</a:t>
            </a:r>
          </a:p>
          <a:p>
            <a:r>
              <a:rPr lang="en-US" dirty="0" smtClean="0"/>
              <a:t>Effective diagnosis of the type of amiodarone-induced</a:t>
            </a:r>
          </a:p>
          <a:p>
            <a:r>
              <a:rPr lang="en-US" dirty="0" smtClean="0"/>
              <a:t>disorder is facilitated by the availability of various laboratory</a:t>
            </a:r>
          </a:p>
          <a:p>
            <a:r>
              <a:rPr lang="en-US" dirty="0" smtClean="0"/>
              <a:t>tests and imaging modalities that require interpretation</a:t>
            </a:r>
          </a:p>
          <a:p>
            <a:r>
              <a:rPr lang="en-US" dirty="0" smtClean="0"/>
              <a:t>and integration within the clinical context of a</a:t>
            </a:r>
          </a:p>
          <a:p>
            <a:r>
              <a:rPr lang="en-US" dirty="0" smtClean="0"/>
              <a:t>given patient.</a:t>
            </a:r>
          </a:p>
          <a:p>
            <a:r>
              <a:rPr lang="en-US" dirty="0" smtClean="0"/>
              <a:t>Biochemical laboratory studies. Most commonly, it is the</a:t>
            </a:r>
          </a:p>
          <a:p>
            <a:r>
              <a:rPr lang="en-US" dirty="0" smtClean="0"/>
              <a:t>discovery of an abnormal blood thyroid function test in</a:t>
            </a:r>
          </a:p>
          <a:p>
            <a:r>
              <a:rPr lang="en-US" dirty="0" smtClean="0"/>
              <a:t>a patient taking amiodarone that results in a request for</a:t>
            </a:r>
          </a:p>
          <a:p>
            <a:r>
              <a:rPr lang="en-US" dirty="0" smtClean="0"/>
              <a:t>endocrine consultation. In </a:t>
            </a:r>
            <a:r>
              <a:rPr lang="en-US" dirty="0" err="1" smtClean="0"/>
              <a:t>euthyroid</a:t>
            </a:r>
            <a:r>
              <a:rPr lang="en-US" dirty="0" smtClean="0"/>
              <a:t> individuals with a</a:t>
            </a:r>
          </a:p>
          <a:p>
            <a:r>
              <a:rPr lang="en-US" dirty="0" smtClean="0"/>
              <a:t>normal thyroid gland, inhibition of T4 to T3 conversion by</a:t>
            </a:r>
          </a:p>
          <a:p>
            <a:r>
              <a:rPr lang="en-US" dirty="0" smtClean="0"/>
              <a:t>amiodarone will reduce serum T3 levels, raise TSH levels,</a:t>
            </a:r>
          </a:p>
          <a:p>
            <a:r>
              <a:rPr lang="en-US" dirty="0" smtClean="0"/>
              <a:t>and secondarily increase serum T4 levels.</a:t>
            </a:r>
          </a:p>
          <a:p>
            <a:r>
              <a:rPr lang="en-US" dirty="0" smtClean="0"/>
              <a:t>In AIH, there is an elevated TSH with either low</a:t>
            </a:r>
          </a:p>
          <a:p>
            <a:r>
              <a:rPr lang="en-US" dirty="0" smtClean="0"/>
              <a:t>or normal FT4, and given the likelihood of underlying</a:t>
            </a:r>
          </a:p>
          <a:p>
            <a:r>
              <a:rPr lang="en-US" dirty="0" smtClean="0"/>
              <a:t>Hashimoto thyroiditis in these patients, positive TPO</a:t>
            </a:r>
          </a:p>
          <a:p>
            <a:r>
              <a:rPr lang="en-US" dirty="0" smtClean="0"/>
              <a:t>antibodies and/or thyroglobulin antibodies may be</a:t>
            </a:r>
          </a:p>
          <a:p>
            <a:r>
              <a:rPr lang="en-US" dirty="0" smtClean="0"/>
              <a:t>present.</a:t>
            </a:r>
          </a:p>
          <a:p>
            <a:r>
              <a:rPr lang="en-US" dirty="0" smtClean="0"/>
              <a:t>Although the patient with either type 1 or type 2 thyrotoxicosis</a:t>
            </a:r>
          </a:p>
          <a:p>
            <a:r>
              <a:rPr lang="en-US" dirty="0" smtClean="0"/>
              <a:t>will have a low TSH with high FT4 levels and</a:t>
            </a:r>
          </a:p>
          <a:p>
            <a:r>
              <a:rPr lang="en-US" dirty="0" smtClean="0"/>
              <a:t>inappropriately normal or high FT3/T3, further laboratory</a:t>
            </a:r>
          </a:p>
          <a:p>
            <a:r>
              <a:rPr lang="en-US" dirty="0" smtClean="0"/>
              <a:t>tests may help to differentiate between the 2 types such</a:t>
            </a:r>
          </a:p>
          <a:p>
            <a:r>
              <a:rPr lang="en-US" dirty="0" smtClean="0"/>
              <a:t>as measurement of thyroid-stimulating immunoglobulin,</a:t>
            </a:r>
          </a:p>
          <a:p>
            <a:r>
              <a:rPr lang="en-US" dirty="0" smtClean="0"/>
              <a:t>TPO antibodies, and thyroglobulin antibodies. One clue to</a:t>
            </a:r>
          </a:p>
          <a:p>
            <a:r>
              <a:rPr lang="en-US" dirty="0" smtClean="0"/>
              <a:t>making the distinction between type 1 or type 2 thyrotoxicosis</a:t>
            </a:r>
          </a:p>
          <a:p>
            <a:r>
              <a:rPr lang="en-US" dirty="0" smtClean="0"/>
              <a:t>is that patients with type 1 frequently have underlying</a:t>
            </a:r>
          </a:p>
          <a:p>
            <a:r>
              <a:rPr lang="en-US" dirty="0" smtClean="0"/>
              <a:t>thyroid pathology such as diffuse or nodular goiter, or</a:t>
            </a:r>
          </a:p>
          <a:p>
            <a:r>
              <a:rPr lang="en-US" dirty="0" smtClean="0"/>
              <a:t>Graves’ disease (with elevated TSH receptor antibodies).</a:t>
            </a:r>
          </a:p>
          <a:p>
            <a:r>
              <a:rPr lang="en-US" dirty="0" smtClean="0"/>
              <a:t>However, presence of positive tests for </a:t>
            </a:r>
            <a:r>
              <a:rPr lang="en-US" dirty="0" err="1" smtClean="0"/>
              <a:t>antithyroglobulin</a:t>
            </a:r>
            <a:endParaRPr lang="en-US" dirty="0" smtClean="0"/>
          </a:p>
          <a:p>
            <a:r>
              <a:rPr lang="en-US" dirty="0" smtClean="0"/>
              <a:t>and/or </a:t>
            </a:r>
            <a:r>
              <a:rPr lang="en-US" dirty="0" err="1" smtClean="0"/>
              <a:t>antithyroperoxidase</a:t>
            </a:r>
            <a:r>
              <a:rPr lang="en-US" dirty="0" smtClean="0"/>
              <a:t> antibodies does not rule out a</a:t>
            </a:r>
          </a:p>
          <a:p>
            <a:r>
              <a:rPr lang="en-US" dirty="0" smtClean="0"/>
              <a:t>diagnosis of type 2 AIT (37).</a:t>
            </a:r>
          </a:p>
          <a:p>
            <a:r>
              <a:rPr lang="en-US" dirty="0" smtClean="0"/>
              <a:t>The measurement of beta-</a:t>
            </a:r>
            <a:r>
              <a:rPr lang="en-US" dirty="0" err="1" smtClean="0"/>
              <a:t>glucuronidase</a:t>
            </a:r>
            <a:r>
              <a:rPr lang="en-US" dirty="0" smtClean="0"/>
              <a:t>, a lysosomal</a:t>
            </a:r>
          </a:p>
          <a:p>
            <a:r>
              <a:rPr lang="en-US" dirty="0" smtClean="0"/>
              <a:t>enzyme released into the extracellular fluid during inflammation,</a:t>
            </a:r>
          </a:p>
          <a:p>
            <a:r>
              <a:rPr lang="en-US" dirty="0" smtClean="0"/>
              <a:t>has been suggested as a marker to distinguish</a:t>
            </a:r>
          </a:p>
          <a:p>
            <a:r>
              <a:rPr lang="en-US" dirty="0" smtClean="0"/>
              <a:t>type 1 from type 2. </a:t>
            </a:r>
            <a:r>
              <a:rPr lang="en-US" dirty="0" err="1" smtClean="0"/>
              <a:t>Markantes</a:t>
            </a:r>
            <a:r>
              <a:rPr lang="en-US" dirty="0" smtClean="0"/>
              <a:t> et al. observed that plasma</a:t>
            </a:r>
          </a:p>
          <a:p>
            <a:r>
              <a:rPr lang="en-US" dirty="0" smtClean="0"/>
              <a:t>beta-</a:t>
            </a:r>
            <a:r>
              <a:rPr lang="en-US" dirty="0" err="1" smtClean="0"/>
              <a:t>glucuronidase</a:t>
            </a:r>
            <a:r>
              <a:rPr lang="en-US" dirty="0" smtClean="0"/>
              <a:t> activity in type 2 AIT was higher compared</a:t>
            </a:r>
          </a:p>
          <a:p>
            <a:r>
              <a:rPr lang="en-US" dirty="0" smtClean="0"/>
              <a:t>with type 1, albeit similar to levels seen in subacute</a:t>
            </a:r>
          </a:p>
          <a:p>
            <a:r>
              <a:rPr lang="en-US" dirty="0" smtClean="0"/>
              <a:t>thyroiditis (38). The utility of other serum biochemical</a:t>
            </a:r>
          </a:p>
          <a:p>
            <a:r>
              <a:rPr lang="en-US" dirty="0" smtClean="0"/>
              <a:t>markers such as C-reactive protein and IL-6 has been</a:t>
            </a:r>
          </a:p>
          <a:p>
            <a:r>
              <a:rPr lang="en-US" dirty="0" smtClean="0"/>
              <a:t>studied in relation to their ability to discriminate between</a:t>
            </a:r>
          </a:p>
          <a:p>
            <a:r>
              <a:rPr lang="en-US" dirty="0" smtClean="0"/>
              <a:t>type 1 and type 2 but found to be of limited clinical value.</a:t>
            </a:r>
          </a:p>
          <a:p>
            <a:r>
              <a:rPr lang="en-US" dirty="0" smtClean="0"/>
              <a:t>Levels of serum high-sensitivity C-reactive protein were</a:t>
            </a:r>
          </a:p>
          <a:p>
            <a:r>
              <a:rPr lang="en-US" dirty="0" smtClean="0"/>
              <a:t>not significantly different between patients with type 1 and</a:t>
            </a:r>
          </a:p>
          <a:p>
            <a:r>
              <a:rPr lang="en-US" dirty="0" smtClean="0"/>
              <a:t>type 2 (39) and IL-6 results found to be discriminatory between</a:t>
            </a:r>
          </a:p>
          <a:p>
            <a:r>
              <a:rPr lang="en-US" dirty="0" smtClean="0"/>
              <a:t>type 1 and type 2 disease at 1 center (40) were not</a:t>
            </a:r>
          </a:p>
          <a:p>
            <a:r>
              <a:rPr lang="en-US" dirty="0" smtClean="0"/>
              <a:t>replicated by other workers (41).</a:t>
            </a:r>
          </a:p>
          <a:p>
            <a:r>
              <a:rPr lang="en-US" dirty="0" smtClean="0"/>
              <a:t>Downloaded from https://academic.oup.com/jcem/article/106/1/226/5959942 by Ankara University Library (ANK) user on 24 January 2024</a:t>
            </a:r>
          </a:p>
          <a:p>
            <a:r>
              <a:rPr lang="en-US" dirty="0" smtClean="0"/>
              <a:t>230 The Journal of Clinical Endocrinology &amp; Metabolism, 2021, Vol. 106, No. 1</a:t>
            </a:r>
          </a:p>
          <a:p>
            <a:r>
              <a:rPr lang="en-US" dirty="0" smtClean="0"/>
              <a:t>Thyroid ultrasound and color flow Doppler sonography.</a:t>
            </a:r>
          </a:p>
          <a:p>
            <a:r>
              <a:rPr lang="en-US" dirty="0" smtClean="0"/>
              <a:t>Because a </a:t>
            </a:r>
            <a:r>
              <a:rPr lang="en-US" dirty="0" err="1" smtClean="0"/>
              <a:t>goitrous</a:t>
            </a:r>
            <a:r>
              <a:rPr lang="en-US" dirty="0" smtClean="0"/>
              <a:t> or structural thyroid abnormality is a</a:t>
            </a:r>
          </a:p>
          <a:p>
            <a:r>
              <a:rPr lang="en-US" dirty="0" smtClean="0"/>
              <a:t>common antecedent in type 1 AIT, thyroid ultrasound (US)</a:t>
            </a:r>
          </a:p>
          <a:p>
            <a:r>
              <a:rPr lang="en-US" dirty="0" smtClean="0"/>
              <a:t>can be useful in the discrimination between type 1 and</a:t>
            </a:r>
          </a:p>
          <a:p>
            <a:r>
              <a:rPr lang="en-US" dirty="0" smtClean="0"/>
              <a:t>type 2 AIT. Before initiation of amiodarone therapy, the</a:t>
            </a:r>
          </a:p>
          <a:p>
            <a:r>
              <a:rPr lang="en-US" dirty="0" smtClean="0"/>
              <a:t>thyroid in the subject with type 2 AIT is more likely to be</a:t>
            </a:r>
          </a:p>
          <a:p>
            <a:r>
              <a:rPr lang="en-US" dirty="0" smtClean="0"/>
              <a:t>normal in size and structure. Moreover, the thyroid gland</a:t>
            </a:r>
          </a:p>
          <a:p>
            <a:r>
              <a:rPr lang="en-US" dirty="0" smtClean="0"/>
              <a:t>in type 1 AIT should demonstrate normal or increased</a:t>
            </a:r>
          </a:p>
          <a:p>
            <a:r>
              <a:rPr lang="en-US" dirty="0" smtClean="0"/>
              <a:t>vascularization on Echo color Doppler, whereas the type</a:t>
            </a:r>
          </a:p>
          <a:p>
            <a:r>
              <a:rPr lang="en-US" dirty="0" smtClean="0"/>
              <a:t>2 gland will be marked by distorted architecture due to</a:t>
            </a:r>
          </a:p>
          <a:p>
            <a:r>
              <a:rPr lang="en-US" dirty="0" smtClean="0"/>
              <a:t>the inflammatory thyroiditis and will demonstrate normal/</a:t>
            </a:r>
          </a:p>
          <a:p>
            <a:r>
              <a:rPr lang="en-US" dirty="0" smtClean="0"/>
              <a:t>reduced vascularity (41). However, in iodine-deficient</a:t>
            </a:r>
          </a:p>
          <a:p>
            <a:r>
              <a:rPr lang="en-US" dirty="0" smtClean="0"/>
              <a:t>or borderline sufficient areas, a small goiter and even a</a:t>
            </a:r>
          </a:p>
          <a:p>
            <a:r>
              <a:rPr lang="en-US" dirty="0" smtClean="0"/>
              <a:t>nodular goiter, may also be present in type 2 AIT. In this</a:t>
            </a:r>
          </a:p>
          <a:p>
            <a:r>
              <a:rPr lang="en-US" dirty="0" smtClean="0"/>
              <a:t>case, the diagnostic clue at US in differentiating the 2 main</a:t>
            </a:r>
          </a:p>
          <a:p>
            <a:r>
              <a:rPr lang="en-US" dirty="0" smtClean="0"/>
              <a:t>forms of AIT remains the normal/reduced vascularity (18).</a:t>
            </a:r>
          </a:p>
          <a:p>
            <a:r>
              <a:rPr lang="en-US" dirty="0" smtClean="0"/>
              <a:t>Because some subjectivity is present in US interpretation,</a:t>
            </a:r>
          </a:p>
          <a:p>
            <a:r>
              <a:rPr lang="en-US" dirty="0" smtClean="0"/>
              <a:t>the role of an experienced sonographer is fundamental.</a:t>
            </a:r>
          </a:p>
          <a:p>
            <a:r>
              <a:rPr lang="en-US" dirty="0" smtClean="0"/>
              <a:t>Nuclear imaging. Nuclear imaging techniques may be of</a:t>
            </a:r>
          </a:p>
          <a:p>
            <a:r>
              <a:rPr lang="en-US" dirty="0" smtClean="0"/>
              <a:t>limited utility in the distinction between type 1 and type</a:t>
            </a:r>
          </a:p>
          <a:p>
            <a:r>
              <a:rPr lang="en-US" dirty="0" smtClean="0"/>
              <a:t>2 AIT. For radionuclide uptake or imaging studies, several</a:t>
            </a:r>
          </a:p>
          <a:p>
            <a:r>
              <a:rPr lang="en-US" dirty="0" smtClean="0"/>
              <a:t>different tracers are available, including radioiodine</a:t>
            </a:r>
          </a:p>
          <a:p>
            <a:r>
              <a:rPr lang="en-US" dirty="0" smtClean="0"/>
              <a:t>(RAI), 99m </a:t>
            </a:r>
            <a:r>
              <a:rPr lang="en-US" dirty="0" err="1" smtClean="0"/>
              <a:t>pertechnetate</a:t>
            </a:r>
            <a:r>
              <a:rPr lang="en-US" dirty="0" smtClean="0"/>
              <a:t> (99mTcO4–), and 99mTcO4</a:t>
            </a:r>
          </a:p>
          <a:p>
            <a:r>
              <a:rPr lang="en-US" dirty="0" smtClean="0"/>
              <a:t>2-methoxy-isobutyl-isonitrile (MIBI).</a:t>
            </a:r>
          </a:p>
          <a:p>
            <a:r>
              <a:rPr lang="en-US" dirty="0" smtClean="0"/>
              <a:t>Absent exposure to iodine excess, measurement of</a:t>
            </a:r>
          </a:p>
          <a:p>
            <a:r>
              <a:rPr lang="en-US" dirty="0" smtClean="0"/>
              <a:t>thyroidal RAI uptake provides insight into thyroid functional</a:t>
            </a:r>
          </a:p>
          <a:p>
            <a:r>
              <a:rPr lang="en-US" dirty="0" smtClean="0"/>
              <a:t>state, with high levels of uptake (&gt; 30% at 24</a:t>
            </a:r>
          </a:p>
          <a:p>
            <a:r>
              <a:rPr lang="en-US" dirty="0" smtClean="0"/>
              <a:t>hours) indicative of thyrotoxicosis. However, in AIT, a</a:t>
            </a:r>
          </a:p>
          <a:p>
            <a:r>
              <a:rPr lang="en-US" dirty="0" smtClean="0"/>
              <a:t>lower RAI uptake is seen because of the elevated serum</a:t>
            </a:r>
          </a:p>
          <a:p>
            <a:r>
              <a:rPr lang="en-US" dirty="0" smtClean="0"/>
              <a:t>iodine derived from amiodarone (18, 31). And the low</a:t>
            </a:r>
          </a:p>
          <a:p>
            <a:r>
              <a:rPr lang="en-US" dirty="0" smtClean="0"/>
              <a:t>RAI uptake seen in both type 1 and type 2 does not</a:t>
            </a:r>
          </a:p>
          <a:p>
            <a:r>
              <a:rPr lang="en-US" dirty="0" smtClean="0"/>
              <a:t>permit any distinction between the 2 types. Similarly,</a:t>
            </a:r>
          </a:p>
          <a:p>
            <a:r>
              <a:rPr lang="en-US" dirty="0" smtClean="0"/>
              <a:t>attempts to make this distinction using 99mTcO4– in</a:t>
            </a:r>
          </a:p>
          <a:p>
            <a:r>
              <a:rPr lang="en-US" dirty="0" smtClean="0"/>
              <a:t>patients with AIT showed mostly very low/no uptake in</a:t>
            </a:r>
          </a:p>
          <a:p>
            <a:r>
              <a:rPr lang="en-US" dirty="0" smtClean="0"/>
              <a:t>both type 1 and type 2 cases (42).</a:t>
            </a:r>
          </a:p>
          <a:p>
            <a:r>
              <a:rPr lang="en-US" dirty="0" smtClean="0"/>
              <a:t>The MIBI uptake is reduced or absent in tissues marked</a:t>
            </a:r>
          </a:p>
          <a:p>
            <a:r>
              <a:rPr lang="en-US" dirty="0" smtClean="0"/>
              <a:t>by apoptotic processes, with potential collapse of mitochondrial</a:t>
            </a:r>
          </a:p>
          <a:p>
            <a:r>
              <a:rPr lang="en-US" dirty="0" smtClean="0"/>
              <a:t>membranes (43). Although MIBI scans have</a:t>
            </a:r>
          </a:p>
          <a:p>
            <a:r>
              <a:rPr lang="en-US" dirty="0" smtClean="0"/>
              <a:t>shown promising preliminary results in differentiating</a:t>
            </a:r>
          </a:p>
          <a:p>
            <a:r>
              <a:rPr lang="en-US" dirty="0" smtClean="0"/>
              <a:t>type 1 from type 2 or mixed cases, the number of reports is</a:t>
            </a:r>
          </a:p>
          <a:p>
            <a:r>
              <a:rPr lang="en-US" dirty="0" smtClean="0"/>
              <a:t>still limited (44). One encouraging report from </a:t>
            </a:r>
            <a:r>
              <a:rPr lang="en-US" dirty="0" err="1" smtClean="0"/>
              <a:t>Piga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of MIBI scans in 20 consecutive patients with type 1 and</a:t>
            </a:r>
          </a:p>
          <a:p>
            <a:r>
              <a:rPr lang="en-US" dirty="0" smtClean="0"/>
              <a:t>type 2 AIT led the authors to conclude that the MIBI scan</a:t>
            </a:r>
          </a:p>
          <a:p>
            <a:r>
              <a:rPr lang="en-US" dirty="0" smtClean="0"/>
              <a:t>was superior to currently used biochemical and other imaging</a:t>
            </a:r>
          </a:p>
          <a:p>
            <a:r>
              <a:rPr lang="en-US" dirty="0" smtClean="0"/>
              <a:t>diagnostic tools used for diagnosis. They concluded</a:t>
            </a:r>
          </a:p>
          <a:p>
            <a:r>
              <a:rPr lang="en-US" dirty="0" smtClean="0"/>
              <a:t>that MIBI uptake should be increased in type 1 AIT, reduced</a:t>
            </a:r>
          </a:p>
          <a:p>
            <a:r>
              <a:rPr lang="en-US" dirty="0" smtClean="0"/>
              <a:t>in type 2, and intermediate in mixed type 1/type 2</a:t>
            </a:r>
          </a:p>
          <a:p>
            <a:r>
              <a:rPr lang="en-US" dirty="0" smtClean="0"/>
              <a:t>AIT (43), notwithstanding the limitations in interpretation</a:t>
            </a:r>
          </a:p>
          <a:p>
            <a:r>
              <a:rPr lang="en-US" dirty="0" smtClean="0"/>
              <a:t>because characterization of the different forms of AIT was</a:t>
            </a:r>
          </a:p>
          <a:p>
            <a:r>
              <a:rPr lang="en-US" dirty="0" smtClean="0"/>
              <a:t>based on MIBI results. One advantage of the utility of</a:t>
            </a:r>
          </a:p>
          <a:p>
            <a:r>
              <a:rPr lang="en-US" dirty="0" smtClean="0"/>
              <a:t>MIBI scans is their common accessibility in most nuclear</a:t>
            </a:r>
          </a:p>
          <a:p>
            <a:r>
              <a:rPr lang="en-US" dirty="0" smtClean="0"/>
              <a:t>medicine departments. However, further studies are needed</a:t>
            </a:r>
          </a:p>
          <a:p>
            <a:r>
              <a:rPr lang="en-US" dirty="0" smtClean="0"/>
              <a:t>to fully characterize their utility in differentiating between</a:t>
            </a:r>
          </a:p>
          <a:p>
            <a:r>
              <a:rPr lang="en-US" dirty="0" smtClean="0"/>
              <a:t>types of AIT.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37734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Clinical manifestations and diagnosis of thyroid</a:t>
            </a:r>
          </a:p>
          <a:p>
            <a:r>
              <a:rPr lang="en-US" b="1" dirty="0" smtClean="0"/>
              <a:t>Disorders</a:t>
            </a:r>
            <a:endParaRPr lang="tr-TR" b="1" dirty="0" smtClean="0"/>
          </a:p>
          <a:p>
            <a:r>
              <a:rPr lang="en-US" dirty="0" smtClean="0"/>
              <a:t>Type 2 AIT is more frequent than type 1 AIT (11) and</a:t>
            </a:r>
          </a:p>
          <a:p>
            <a:r>
              <a:rPr lang="en-US" dirty="0" smtClean="0"/>
              <a:t>it progresses to subsequent hypothyroidism more frequently</a:t>
            </a:r>
          </a:p>
          <a:p>
            <a:r>
              <a:rPr lang="en-US" dirty="0" smtClean="0"/>
              <a:t>than is seen after non-amiodarone-related subacute</a:t>
            </a:r>
          </a:p>
          <a:p>
            <a:r>
              <a:rPr lang="en-US" dirty="0" smtClean="0"/>
              <a:t>thyroiditis (17% vs 5%) (36).</a:t>
            </a:r>
          </a:p>
          <a:p>
            <a:r>
              <a:rPr lang="en-US" dirty="0" smtClean="0"/>
              <a:t>AIT is designated to be a mixed type 1 and type 2 form</a:t>
            </a:r>
          </a:p>
          <a:p>
            <a:r>
              <a:rPr lang="en-US" dirty="0" smtClean="0"/>
              <a:t>when characteristics of both type 1 and type 2 are present</a:t>
            </a:r>
          </a:p>
          <a:p>
            <a:r>
              <a:rPr lang="en-US" dirty="0" smtClean="0"/>
              <a:t>concurrently, which serves to make both diagnosis and</a:t>
            </a:r>
          </a:p>
          <a:p>
            <a:r>
              <a:rPr lang="en-US" dirty="0" smtClean="0"/>
              <a:t>treatment more complex.</a:t>
            </a:r>
          </a:p>
          <a:p>
            <a:r>
              <a:rPr lang="en-US" dirty="0" smtClean="0"/>
              <a:t>Diagnostic tools</a:t>
            </a:r>
          </a:p>
          <a:p>
            <a:r>
              <a:rPr lang="en-US" dirty="0" smtClean="0"/>
              <a:t>Effective diagnosis of the type of amiodarone-induced</a:t>
            </a:r>
          </a:p>
          <a:p>
            <a:r>
              <a:rPr lang="en-US" dirty="0" smtClean="0"/>
              <a:t>disorder is facilitated by the availability of various laboratory</a:t>
            </a:r>
          </a:p>
          <a:p>
            <a:r>
              <a:rPr lang="en-US" dirty="0" smtClean="0"/>
              <a:t>tests and imaging modalities that require interpretation</a:t>
            </a:r>
          </a:p>
          <a:p>
            <a:r>
              <a:rPr lang="en-US" dirty="0" smtClean="0"/>
              <a:t>and integration within the clinical context of a</a:t>
            </a:r>
          </a:p>
          <a:p>
            <a:r>
              <a:rPr lang="en-US" dirty="0" smtClean="0"/>
              <a:t>given patient.</a:t>
            </a:r>
          </a:p>
          <a:p>
            <a:r>
              <a:rPr lang="en-US" dirty="0" smtClean="0"/>
              <a:t>Biochemical laboratory studies. Most commonly, it is the</a:t>
            </a:r>
          </a:p>
          <a:p>
            <a:r>
              <a:rPr lang="en-US" dirty="0" smtClean="0"/>
              <a:t>discovery of an abnormal blood thyroid function test in</a:t>
            </a:r>
          </a:p>
          <a:p>
            <a:r>
              <a:rPr lang="en-US" dirty="0" smtClean="0"/>
              <a:t>a patient taking amiodarone that results in a request for</a:t>
            </a:r>
          </a:p>
          <a:p>
            <a:r>
              <a:rPr lang="en-US" dirty="0" smtClean="0"/>
              <a:t>endocrine consultation. In </a:t>
            </a:r>
            <a:r>
              <a:rPr lang="en-US" dirty="0" err="1" smtClean="0"/>
              <a:t>euthyroid</a:t>
            </a:r>
            <a:r>
              <a:rPr lang="en-US" dirty="0" smtClean="0"/>
              <a:t> individuals with a</a:t>
            </a:r>
          </a:p>
          <a:p>
            <a:r>
              <a:rPr lang="en-US" dirty="0" smtClean="0"/>
              <a:t>normal thyroid gland, inhibition of T4 to T3 conversion by</a:t>
            </a:r>
          </a:p>
          <a:p>
            <a:r>
              <a:rPr lang="en-US" dirty="0" smtClean="0"/>
              <a:t>amiodarone will reduce serum T3 levels, raise TSH levels,</a:t>
            </a:r>
          </a:p>
          <a:p>
            <a:r>
              <a:rPr lang="en-US" dirty="0" smtClean="0"/>
              <a:t>and secondarily increase serum T4 levels.</a:t>
            </a:r>
          </a:p>
          <a:p>
            <a:r>
              <a:rPr lang="en-US" dirty="0" smtClean="0"/>
              <a:t>In AIH, there is an elevated TSH with either low</a:t>
            </a:r>
          </a:p>
          <a:p>
            <a:r>
              <a:rPr lang="en-US" dirty="0" smtClean="0"/>
              <a:t>or normal FT4, and given the likelihood of underlying</a:t>
            </a:r>
          </a:p>
          <a:p>
            <a:r>
              <a:rPr lang="en-US" dirty="0" smtClean="0"/>
              <a:t>Hashimoto thyroiditis in these patients, positive TPO</a:t>
            </a:r>
          </a:p>
          <a:p>
            <a:r>
              <a:rPr lang="en-US" dirty="0" smtClean="0"/>
              <a:t>antibodies and/or thyroglobulin antibodies may be</a:t>
            </a:r>
          </a:p>
          <a:p>
            <a:r>
              <a:rPr lang="en-US" dirty="0" smtClean="0"/>
              <a:t>present.</a:t>
            </a:r>
          </a:p>
          <a:p>
            <a:r>
              <a:rPr lang="en-US" dirty="0" smtClean="0"/>
              <a:t>Although the patient with either type 1 or type 2 thyrotoxicosis</a:t>
            </a:r>
          </a:p>
          <a:p>
            <a:r>
              <a:rPr lang="en-US" dirty="0" smtClean="0"/>
              <a:t>will have a low TSH with high FT4 levels and</a:t>
            </a:r>
          </a:p>
          <a:p>
            <a:r>
              <a:rPr lang="en-US" dirty="0" smtClean="0"/>
              <a:t>inappropriately normal or high FT3/T3, further laboratory</a:t>
            </a:r>
          </a:p>
          <a:p>
            <a:r>
              <a:rPr lang="en-US" dirty="0" smtClean="0"/>
              <a:t>tests may help to differentiate between the 2 types such</a:t>
            </a:r>
          </a:p>
          <a:p>
            <a:r>
              <a:rPr lang="en-US" dirty="0" smtClean="0"/>
              <a:t>as measurement of thyroid-stimulating immunoglobulin,</a:t>
            </a:r>
          </a:p>
          <a:p>
            <a:r>
              <a:rPr lang="en-US" dirty="0" smtClean="0"/>
              <a:t>TPO antibodies, and thyroglobulin antibodies. One clue to</a:t>
            </a:r>
          </a:p>
          <a:p>
            <a:r>
              <a:rPr lang="en-US" dirty="0" smtClean="0"/>
              <a:t>making the distinction between type 1 or type 2 thyrotoxicosis</a:t>
            </a:r>
          </a:p>
          <a:p>
            <a:r>
              <a:rPr lang="en-US" dirty="0" smtClean="0"/>
              <a:t>is that patients with type 1 frequently have underlying</a:t>
            </a:r>
          </a:p>
          <a:p>
            <a:r>
              <a:rPr lang="en-US" dirty="0" smtClean="0"/>
              <a:t>thyroid pathology such as diffuse or nodular goiter, or</a:t>
            </a:r>
          </a:p>
          <a:p>
            <a:r>
              <a:rPr lang="en-US" dirty="0" smtClean="0"/>
              <a:t>Graves’ disease (with elevated TSH receptor antibodies).</a:t>
            </a:r>
          </a:p>
          <a:p>
            <a:r>
              <a:rPr lang="en-US" dirty="0" smtClean="0"/>
              <a:t>However, presence of positive tests for </a:t>
            </a:r>
            <a:r>
              <a:rPr lang="en-US" dirty="0" err="1" smtClean="0"/>
              <a:t>antithyroglobulin</a:t>
            </a:r>
            <a:endParaRPr lang="en-US" dirty="0" smtClean="0"/>
          </a:p>
          <a:p>
            <a:r>
              <a:rPr lang="en-US" dirty="0" smtClean="0"/>
              <a:t>and/or </a:t>
            </a:r>
            <a:r>
              <a:rPr lang="en-US" dirty="0" err="1" smtClean="0"/>
              <a:t>antithyroperoxidase</a:t>
            </a:r>
            <a:r>
              <a:rPr lang="en-US" dirty="0" smtClean="0"/>
              <a:t> antibodies does not rule out a</a:t>
            </a:r>
          </a:p>
          <a:p>
            <a:r>
              <a:rPr lang="en-US" dirty="0" smtClean="0"/>
              <a:t>diagnosis of type 2 AIT (37).</a:t>
            </a:r>
          </a:p>
          <a:p>
            <a:r>
              <a:rPr lang="en-US" dirty="0" smtClean="0"/>
              <a:t>The measurement of beta-</a:t>
            </a:r>
            <a:r>
              <a:rPr lang="en-US" dirty="0" err="1" smtClean="0"/>
              <a:t>glucuronidase</a:t>
            </a:r>
            <a:r>
              <a:rPr lang="en-US" dirty="0" smtClean="0"/>
              <a:t>, a lysosomal</a:t>
            </a:r>
          </a:p>
          <a:p>
            <a:r>
              <a:rPr lang="en-US" dirty="0" smtClean="0"/>
              <a:t>enzyme released into the extracellular fluid during inflammation,</a:t>
            </a:r>
          </a:p>
          <a:p>
            <a:r>
              <a:rPr lang="en-US" dirty="0" smtClean="0"/>
              <a:t>has been suggested as a marker to distinguish</a:t>
            </a:r>
          </a:p>
          <a:p>
            <a:r>
              <a:rPr lang="en-US" dirty="0" smtClean="0"/>
              <a:t>type 1 from type 2. </a:t>
            </a:r>
            <a:r>
              <a:rPr lang="en-US" dirty="0" err="1" smtClean="0"/>
              <a:t>Markantes</a:t>
            </a:r>
            <a:r>
              <a:rPr lang="en-US" dirty="0" smtClean="0"/>
              <a:t> et al. observed that plasma</a:t>
            </a:r>
          </a:p>
          <a:p>
            <a:r>
              <a:rPr lang="en-US" dirty="0" smtClean="0"/>
              <a:t>beta-</a:t>
            </a:r>
            <a:r>
              <a:rPr lang="en-US" dirty="0" err="1" smtClean="0"/>
              <a:t>glucuronidase</a:t>
            </a:r>
            <a:r>
              <a:rPr lang="en-US" dirty="0" smtClean="0"/>
              <a:t> activity in type 2 AIT was higher compared</a:t>
            </a:r>
          </a:p>
          <a:p>
            <a:r>
              <a:rPr lang="en-US" dirty="0" smtClean="0"/>
              <a:t>with type 1, albeit similar to levels seen in subacute</a:t>
            </a:r>
          </a:p>
          <a:p>
            <a:r>
              <a:rPr lang="en-US" dirty="0" smtClean="0"/>
              <a:t>thyroiditis (38). The utility of other serum biochemical</a:t>
            </a:r>
          </a:p>
          <a:p>
            <a:r>
              <a:rPr lang="en-US" dirty="0" smtClean="0"/>
              <a:t>markers such as C-reactive protein and IL-6 has been</a:t>
            </a:r>
          </a:p>
          <a:p>
            <a:r>
              <a:rPr lang="en-US" dirty="0" smtClean="0"/>
              <a:t>studied in relation to their ability to discriminate between</a:t>
            </a:r>
          </a:p>
          <a:p>
            <a:r>
              <a:rPr lang="en-US" dirty="0" smtClean="0"/>
              <a:t>type 1 and type 2 but found to be of limited clinical value.</a:t>
            </a:r>
          </a:p>
          <a:p>
            <a:r>
              <a:rPr lang="en-US" dirty="0" smtClean="0"/>
              <a:t>Levels of serum high-sensitivity C-reactive protein were</a:t>
            </a:r>
          </a:p>
          <a:p>
            <a:r>
              <a:rPr lang="en-US" dirty="0" smtClean="0"/>
              <a:t>not significantly different between patients with type 1 and</a:t>
            </a:r>
          </a:p>
          <a:p>
            <a:r>
              <a:rPr lang="en-US" dirty="0" smtClean="0"/>
              <a:t>type 2 (39) and IL-6 results found to be discriminatory between</a:t>
            </a:r>
          </a:p>
          <a:p>
            <a:r>
              <a:rPr lang="en-US" dirty="0" smtClean="0"/>
              <a:t>type 1 and type 2 disease at 1 center (40) were not</a:t>
            </a:r>
          </a:p>
          <a:p>
            <a:r>
              <a:rPr lang="en-US" dirty="0" smtClean="0"/>
              <a:t>replicated by other workers (41).</a:t>
            </a:r>
          </a:p>
          <a:p>
            <a:r>
              <a:rPr lang="en-US" dirty="0" smtClean="0"/>
              <a:t>Downloaded from https://academic.oup.com/jcem/article/106/1/226/5959942 by Ankara University Library (ANK) user on 24 January 2024</a:t>
            </a:r>
          </a:p>
          <a:p>
            <a:r>
              <a:rPr lang="en-US" dirty="0" smtClean="0"/>
              <a:t>230 The Journal of Clinical Endocrinology &amp; Metabolism, 2021, Vol. 106, No. 1</a:t>
            </a:r>
          </a:p>
          <a:p>
            <a:r>
              <a:rPr lang="en-US" dirty="0" smtClean="0"/>
              <a:t>Thyroid ultrasound and color flow Doppler sonography.</a:t>
            </a:r>
          </a:p>
          <a:p>
            <a:r>
              <a:rPr lang="en-US" dirty="0" smtClean="0"/>
              <a:t>Because a </a:t>
            </a:r>
            <a:r>
              <a:rPr lang="en-US" dirty="0" err="1" smtClean="0"/>
              <a:t>goitrous</a:t>
            </a:r>
            <a:r>
              <a:rPr lang="en-US" dirty="0" smtClean="0"/>
              <a:t> or structural thyroid abnormality is a</a:t>
            </a:r>
          </a:p>
          <a:p>
            <a:r>
              <a:rPr lang="en-US" dirty="0" smtClean="0"/>
              <a:t>common antecedent in type 1 AIT, thyroid ultrasound (US)</a:t>
            </a:r>
          </a:p>
          <a:p>
            <a:r>
              <a:rPr lang="en-US" dirty="0" smtClean="0"/>
              <a:t>can be useful in the discrimination between type 1 and</a:t>
            </a:r>
          </a:p>
          <a:p>
            <a:r>
              <a:rPr lang="en-US" dirty="0" smtClean="0"/>
              <a:t>type 2 AIT. Before initiation of amiodarone therapy, the</a:t>
            </a:r>
          </a:p>
          <a:p>
            <a:r>
              <a:rPr lang="en-US" dirty="0" smtClean="0"/>
              <a:t>thyroid in the subject with type 2 AIT is more likely to be</a:t>
            </a:r>
          </a:p>
          <a:p>
            <a:r>
              <a:rPr lang="en-US" dirty="0" smtClean="0"/>
              <a:t>normal in size and structure. Moreover, the thyroid gland</a:t>
            </a:r>
          </a:p>
          <a:p>
            <a:r>
              <a:rPr lang="en-US" dirty="0" smtClean="0"/>
              <a:t>in type 1 AIT should demonstrate normal or increased</a:t>
            </a:r>
          </a:p>
          <a:p>
            <a:r>
              <a:rPr lang="en-US" dirty="0" smtClean="0"/>
              <a:t>vascularization on Echo color Doppler, whereas the type</a:t>
            </a:r>
          </a:p>
          <a:p>
            <a:r>
              <a:rPr lang="en-US" dirty="0" smtClean="0"/>
              <a:t>2 gland will be marked by distorted architecture due to</a:t>
            </a:r>
          </a:p>
          <a:p>
            <a:r>
              <a:rPr lang="en-US" dirty="0" smtClean="0"/>
              <a:t>the inflammatory thyroiditis and will demonstrate normal/</a:t>
            </a:r>
          </a:p>
          <a:p>
            <a:r>
              <a:rPr lang="en-US" dirty="0" smtClean="0"/>
              <a:t>reduced vascularity (41). However, in iodine-deficient</a:t>
            </a:r>
          </a:p>
          <a:p>
            <a:r>
              <a:rPr lang="en-US" dirty="0" smtClean="0"/>
              <a:t>or borderline sufficient areas, a small goiter and even a</a:t>
            </a:r>
          </a:p>
          <a:p>
            <a:r>
              <a:rPr lang="en-US" dirty="0" smtClean="0"/>
              <a:t>nodular goiter, may also be present in type 2 AIT. In this</a:t>
            </a:r>
          </a:p>
          <a:p>
            <a:r>
              <a:rPr lang="en-US" dirty="0" smtClean="0"/>
              <a:t>case, the diagnostic clue at US in differentiating the 2 main</a:t>
            </a:r>
          </a:p>
          <a:p>
            <a:r>
              <a:rPr lang="en-US" dirty="0" smtClean="0"/>
              <a:t>forms of AIT remains the normal/reduced vascularity (18).</a:t>
            </a:r>
          </a:p>
          <a:p>
            <a:r>
              <a:rPr lang="en-US" dirty="0" smtClean="0"/>
              <a:t>Because some subjectivity is present in US interpretation,</a:t>
            </a:r>
          </a:p>
          <a:p>
            <a:r>
              <a:rPr lang="en-US" dirty="0" smtClean="0"/>
              <a:t>the role of an experienced sonographer is fundamental.</a:t>
            </a:r>
          </a:p>
          <a:p>
            <a:r>
              <a:rPr lang="en-US" dirty="0" smtClean="0"/>
              <a:t>Nuclear imaging. Nuclear imaging techniques may be of</a:t>
            </a:r>
          </a:p>
          <a:p>
            <a:r>
              <a:rPr lang="en-US" dirty="0" smtClean="0"/>
              <a:t>limited utility in the distinction between type 1 and type</a:t>
            </a:r>
          </a:p>
          <a:p>
            <a:r>
              <a:rPr lang="en-US" dirty="0" smtClean="0"/>
              <a:t>2 AIT. For radionuclide uptake or imaging studies, several</a:t>
            </a:r>
          </a:p>
          <a:p>
            <a:r>
              <a:rPr lang="en-US" dirty="0" smtClean="0"/>
              <a:t>different tracers are available, including radioiodine</a:t>
            </a:r>
          </a:p>
          <a:p>
            <a:r>
              <a:rPr lang="en-US" dirty="0" smtClean="0"/>
              <a:t>(RAI), 99m </a:t>
            </a:r>
            <a:r>
              <a:rPr lang="en-US" dirty="0" err="1" smtClean="0"/>
              <a:t>pertechnetate</a:t>
            </a:r>
            <a:r>
              <a:rPr lang="en-US" dirty="0" smtClean="0"/>
              <a:t> (99mTcO4–), and 99mTcO4</a:t>
            </a:r>
          </a:p>
          <a:p>
            <a:r>
              <a:rPr lang="en-US" dirty="0" smtClean="0"/>
              <a:t>2-methoxy-isobutyl-isonitrile (MIBI).</a:t>
            </a:r>
          </a:p>
          <a:p>
            <a:r>
              <a:rPr lang="en-US" dirty="0" smtClean="0"/>
              <a:t>Absent exposure to iodine excess, measurement of</a:t>
            </a:r>
          </a:p>
          <a:p>
            <a:r>
              <a:rPr lang="en-US" dirty="0" smtClean="0"/>
              <a:t>thyroidal RAI uptake provides insight into thyroid functional</a:t>
            </a:r>
          </a:p>
          <a:p>
            <a:r>
              <a:rPr lang="en-US" dirty="0" smtClean="0"/>
              <a:t>state, with high levels of uptake (&gt; 30% at 24</a:t>
            </a:r>
          </a:p>
          <a:p>
            <a:r>
              <a:rPr lang="en-US" dirty="0" smtClean="0"/>
              <a:t>hours) indicative of thyrotoxicosis. However, in AIT, a</a:t>
            </a:r>
          </a:p>
          <a:p>
            <a:r>
              <a:rPr lang="en-US" dirty="0" smtClean="0"/>
              <a:t>lower RAI uptake is seen because of the elevated serum</a:t>
            </a:r>
          </a:p>
          <a:p>
            <a:r>
              <a:rPr lang="en-US" dirty="0" smtClean="0"/>
              <a:t>iodine derived from amiodarone (18, 31). And the low</a:t>
            </a:r>
          </a:p>
          <a:p>
            <a:r>
              <a:rPr lang="en-US" dirty="0" smtClean="0"/>
              <a:t>RAI uptake seen in both type 1 and type 2 does not</a:t>
            </a:r>
          </a:p>
          <a:p>
            <a:r>
              <a:rPr lang="en-US" dirty="0" smtClean="0"/>
              <a:t>permit any distinction between the 2 types. Similarly,</a:t>
            </a:r>
          </a:p>
          <a:p>
            <a:r>
              <a:rPr lang="en-US" dirty="0" smtClean="0"/>
              <a:t>attempts to make this distinction using 99mTcO4– in</a:t>
            </a:r>
          </a:p>
          <a:p>
            <a:r>
              <a:rPr lang="en-US" dirty="0" smtClean="0"/>
              <a:t>patients with AIT showed mostly very low/no uptake in</a:t>
            </a:r>
          </a:p>
          <a:p>
            <a:r>
              <a:rPr lang="en-US" dirty="0" smtClean="0"/>
              <a:t>both type 1 and type 2 cases (42).</a:t>
            </a:r>
          </a:p>
          <a:p>
            <a:r>
              <a:rPr lang="en-US" dirty="0" smtClean="0"/>
              <a:t>The MIBI uptake is reduced or absent in tissues marked</a:t>
            </a:r>
          </a:p>
          <a:p>
            <a:r>
              <a:rPr lang="en-US" dirty="0" smtClean="0"/>
              <a:t>by apoptotic processes, with potential collapse of mitochondrial</a:t>
            </a:r>
          </a:p>
          <a:p>
            <a:r>
              <a:rPr lang="en-US" dirty="0" smtClean="0"/>
              <a:t>membranes (43). Although MIBI scans have</a:t>
            </a:r>
          </a:p>
          <a:p>
            <a:r>
              <a:rPr lang="en-US" dirty="0" smtClean="0"/>
              <a:t>shown promising preliminary results in differentiating</a:t>
            </a:r>
          </a:p>
          <a:p>
            <a:r>
              <a:rPr lang="en-US" dirty="0" smtClean="0"/>
              <a:t>type 1 from type 2 or mixed cases, the number of reports is</a:t>
            </a:r>
          </a:p>
          <a:p>
            <a:r>
              <a:rPr lang="en-US" dirty="0" smtClean="0"/>
              <a:t>still limited (44). One encouraging report from </a:t>
            </a:r>
            <a:r>
              <a:rPr lang="en-US" dirty="0" err="1" smtClean="0"/>
              <a:t>Piga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of MIBI scans in 20 consecutive patients with type 1 and</a:t>
            </a:r>
          </a:p>
          <a:p>
            <a:r>
              <a:rPr lang="en-US" dirty="0" smtClean="0"/>
              <a:t>type 2 AIT led the authors to conclude that the MIBI scan</a:t>
            </a:r>
          </a:p>
          <a:p>
            <a:r>
              <a:rPr lang="en-US" dirty="0" smtClean="0"/>
              <a:t>was superior to currently used biochemical and other imaging</a:t>
            </a:r>
          </a:p>
          <a:p>
            <a:r>
              <a:rPr lang="en-US" dirty="0" smtClean="0"/>
              <a:t>diagnostic tools used for diagnosis. They concluded</a:t>
            </a:r>
          </a:p>
          <a:p>
            <a:r>
              <a:rPr lang="en-US" dirty="0" smtClean="0"/>
              <a:t>that MIBI uptake should be increased in type 1 AIT, reduced</a:t>
            </a:r>
          </a:p>
          <a:p>
            <a:r>
              <a:rPr lang="en-US" dirty="0" smtClean="0"/>
              <a:t>in type 2, and intermediate in mixed type 1/type 2</a:t>
            </a:r>
          </a:p>
          <a:p>
            <a:r>
              <a:rPr lang="en-US" dirty="0" smtClean="0"/>
              <a:t>AIT (43), notwithstanding the limitations in interpretation</a:t>
            </a:r>
          </a:p>
          <a:p>
            <a:r>
              <a:rPr lang="en-US" dirty="0" smtClean="0"/>
              <a:t>because characterization of the different forms of AIT was</a:t>
            </a:r>
          </a:p>
          <a:p>
            <a:r>
              <a:rPr lang="en-US" dirty="0" smtClean="0"/>
              <a:t>based on MIBI results. One advantage of the utility of</a:t>
            </a:r>
          </a:p>
          <a:p>
            <a:r>
              <a:rPr lang="en-US" dirty="0" smtClean="0"/>
              <a:t>MIBI scans is their common accessibility in most nuclear</a:t>
            </a:r>
          </a:p>
          <a:p>
            <a:r>
              <a:rPr lang="en-US" dirty="0" smtClean="0"/>
              <a:t>medicine departments. However, further studies are needed</a:t>
            </a:r>
          </a:p>
          <a:p>
            <a:r>
              <a:rPr lang="en-US" dirty="0" smtClean="0"/>
              <a:t>to fully characterize their utility in differentiating between</a:t>
            </a:r>
          </a:p>
          <a:p>
            <a:r>
              <a:rPr lang="en-US" dirty="0" smtClean="0"/>
              <a:t>types of AIT.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76225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 smtClean="0"/>
              <a:t>REHBERDEN</a:t>
            </a:r>
          </a:p>
          <a:p>
            <a:r>
              <a:rPr lang="en-US" b="1" dirty="0" smtClean="0"/>
              <a:t>Patients recovering from apparent type 2 AIT should be mon</a:t>
            </a:r>
          </a:p>
          <a:p>
            <a:r>
              <a:rPr lang="en-US" b="1" dirty="0" err="1" smtClean="0"/>
              <a:t>İtored</a:t>
            </a:r>
            <a:r>
              <a:rPr lang="tr-TR" b="1" dirty="0" smtClean="0"/>
              <a:t> </a:t>
            </a:r>
            <a:r>
              <a:rPr lang="en-US" b="1" dirty="0" smtClean="0"/>
              <a:t>for permanent hypothyroidism, which appears to occur</a:t>
            </a:r>
          </a:p>
          <a:p>
            <a:r>
              <a:rPr lang="en-US" b="1" dirty="0" smtClean="0"/>
              <a:t>more often with AIT than with subacute thyroiditis (608).</a:t>
            </a:r>
            <a:endParaRPr lang="tr-TR" b="1" dirty="0" smtClean="0"/>
          </a:p>
          <a:p>
            <a:endParaRPr lang="tr-TR" b="1" dirty="0" smtClean="0"/>
          </a:p>
          <a:p>
            <a:r>
              <a:rPr lang="en-US" b="1" dirty="0" smtClean="0"/>
              <a:t>A rapid response to combined </a:t>
            </a:r>
            <a:r>
              <a:rPr lang="en-US" b="1" dirty="0" err="1" smtClean="0"/>
              <a:t>cor</a:t>
            </a:r>
            <a:endParaRPr lang="en-US" b="1" dirty="0" smtClean="0"/>
          </a:p>
          <a:p>
            <a:r>
              <a:rPr lang="en-US" b="1" dirty="0" err="1" smtClean="0"/>
              <a:t>ticosteroid</a:t>
            </a:r>
            <a:endParaRPr lang="en-US" b="1" dirty="0" smtClean="0"/>
          </a:p>
          <a:p>
            <a:r>
              <a:rPr lang="en-US" b="1" dirty="0" smtClean="0"/>
              <a:t>and ATD therapy is believed to favor type 2 AIT</a:t>
            </a:r>
          </a:p>
          <a:p>
            <a:r>
              <a:rPr lang="en-US" b="1" dirty="0" smtClean="0"/>
              <a:t>(594) and allows a reduction in ATDs, although some patients</a:t>
            </a:r>
          </a:p>
          <a:p>
            <a:r>
              <a:rPr lang="en-US" b="1" dirty="0" smtClean="0"/>
              <a:t>with type 2AIT have a prolonged course, particularly those with</a:t>
            </a:r>
          </a:p>
          <a:p>
            <a:r>
              <a:rPr lang="en-US" b="1" dirty="0" smtClean="0"/>
              <a:t>larger thyroids or worse thyrotoxicosis at the time of diagnosis</a:t>
            </a:r>
          </a:p>
          <a:p>
            <a:r>
              <a:rPr lang="en-US" b="1" dirty="0" smtClean="0"/>
              <a:t>(611). A suggested approach to the management of AIT is</a:t>
            </a:r>
          </a:p>
          <a:p>
            <a:r>
              <a:rPr lang="en-US" b="1" dirty="0" smtClean="0"/>
              <a:t>shown in Figure 1.</a:t>
            </a:r>
          </a:p>
          <a:p>
            <a:endParaRPr lang="tr-TR" b="1" dirty="0" smtClean="0"/>
          </a:p>
          <a:p>
            <a:r>
              <a:rPr lang="en-US" b="1" dirty="0" smtClean="0"/>
              <a:t>Clinical manifestations and diagnosis of thyroid</a:t>
            </a:r>
          </a:p>
          <a:p>
            <a:r>
              <a:rPr lang="en-US" b="1" dirty="0" smtClean="0"/>
              <a:t>Disorders</a:t>
            </a:r>
            <a:endParaRPr lang="tr-TR" b="1" dirty="0" smtClean="0"/>
          </a:p>
          <a:p>
            <a:r>
              <a:rPr lang="en-US" dirty="0" smtClean="0"/>
              <a:t>Diagnostic tools</a:t>
            </a:r>
          </a:p>
          <a:p>
            <a:r>
              <a:rPr lang="en-US" dirty="0" smtClean="0"/>
              <a:t>Effective diagnosis of the type of amiodarone-induced</a:t>
            </a:r>
          </a:p>
          <a:p>
            <a:r>
              <a:rPr lang="en-US" dirty="0" smtClean="0"/>
              <a:t>disorder is facilitated by the availability of various laboratory</a:t>
            </a:r>
          </a:p>
          <a:p>
            <a:r>
              <a:rPr lang="en-US" dirty="0" smtClean="0"/>
              <a:t>tests and imaging modalities that require interpretation</a:t>
            </a:r>
          </a:p>
          <a:p>
            <a:r>
              <a:rPr lang="en-US" dirty="0" smtClean="0"/>
              <a:t>and integration within the clinical context of a</a:t>
            </a:r>
          </a:p>
          <a:p>
            <a:r>
              <a:rPr lang="en-US" dirty="0" smtClean="0"/>
              <a:t>given patient.</a:t>
            </a:r>
          </a:p>
          <a:p>
            <a:r>
              <a:rPr lang="en-US" dirty="0" smtClean="0"/>
              <a:t>Biochemical laboratory studies. Most commonly, it is the</a:t>
            </a:r>
          </a:p>
          <a:p>
            <a:r>
              <a:rPr lang="en-US" dirty="0" smtClean="0"/>
              <a:t>discovery of an abnormal blood thyroid function test in</a:t>
            </a:r>
          </a:p>
          <a:p>
            <a:r>
              <a:rPr lang="en-US" dirty="0" smtClean="0"/>
              <a:t>a patient taking amiodarone that results in a request for</a:t>
            </a:r>
          </a:p>
          <a:p>
            <a:r>
              <a:rPr lang="en-US" dirty="0" smtClean="0"/>
              <a:t>endocrine consultation. In </a:t>
            </a:r>
            <a:r>
              <a:rPr lang="en-US" dirty="0" err="1" smtClean="0"/>
              <a:t>euthyroid</a:t>
            </a:r>
            <a:r>
              <a:rPr lang="en-US" dirty="0" smtClean="0"/>
              <a:t> individuals with a</a:t>
            </a:r>
          </a:p>
          <a:p>
            <a:r>
              <a:rPr lang="en-US" dirty="0" smtClean="0"/>
              <a:t>normal thyroid gland, inhibition of T4 to T3 conversion by</a:t>
            </a:r>
          </a:p>
          <a:p>
            <a:r>
              <a:rPr lang="en-US" dirty="0" smtClean="0"/>
              <a:t>amiodarone will reduce serum T3 levels, raise TSH levels,</a:t>
            </a:r>
          </a:p>
          <a:p>
            <a:r>
              <a:rPr lang="en-US" dirty="0" smtClean="0"/>
              <a:t>and secondarily increase serum T4 levels.</a:t>
            </a:r>
          </a:p>
          <a:p>
            <a:r>
              <a:rPr lang="en-US" dirty="0" smtClean="0"/>
              <a:t>In AIH, there is an elevated TSH with either low</a:t>
            </a:r>
          </a:p>
          <a:p>
            <a:r>
              <a:rPr lang="en-US" dirty="0" smtClean="0"/>
              <a:t>or normal FT4, and given the likelihood of underlying</a:t>
            </a:r>
          </a:p>
          <a:p>
            <a:r>
              <a:rPr lang="en-US" dirty="0" smtClean="0"/>
              <a:t>Hashimoto thyroiditis in these patients, positive TPO</a:t>
            </a:r>
          </a:p>
          <a:p>
            <a:r>
              <a:rPr lang="en-US" dirty="0" smtClean="0"/>
              <a:t>antibodies and/or thyroglobulin antibodies may be</a:t>
            </a:r>
          </a:p>
          <a:p>
            <a:r>
              <a:rPr lang="en-US" dirty="0" smtClean="0"/>
              <a:t>present.</a:t>
            </a:r>
          </a:p>
          <a:p>
            <a:r>
              <a:rPr lang="en-US" dirty="0" smtClean="0"/>
              <a:t>Although the patient with either type 1 or type 2 thyrotoxicosis</a:t>
            </a:r>
          </a:p>
          <a:p>
            <a:r>
              <a:rPr lang="en-US" dirty="0" smtClean="0"/>
              <a:t>will have a low TSH with high FT4 levels and</a:t>
            </a:r>
          </a:p>
          <a:p>
            <a:r>
              <a:rPr lang="en-US" dirty="0" smtClean="0"/>
              <a:t>inappropriately normal or high FT3/T3, further laboratory</a:t>
            </a:r>
          </a:p>
          <a:p>
            <a:r>
              <a:rPr lang="en-US" dirty="0" smtClean="0"/>
              <a:t>tests may help to differentiate between the 2 types such</a:t>
            </a:r>
          </a:p>
          <a:p>
            <a:r>
              <a:rPr lang="en-US" dirty="0" smtClean="0"/>
              <a:t>as measurement of thyroid-stimulating immunoglobulin,</a:t>
            </a:r>
          </a:p>
          <a:p>
            <a:r>
              <a:rPr lang="en-US" dirty="0" smtClean="0"/>
              <a:t>TPO antibodies, and thyroglobulin antibodies. One clue to</a:t>
            </a:r>
          </a:p>
          <a:p>
            <a:r>
              <a:rPr lang="en-US" dirty="0" smtClean="0"/>
              <a:t>making the distinction between type 1 or type 2 thyrotoxicosis</a:t>
            </a:r>
          </a:p>
          <a:p>
            <a:r>
              <a:rPr lang="en-US" dirty="0" smtClean="0"/>
              <a:t>is that patients with type 1 frequently have underlying</a:t>
            </a:r>
          </a:p>
          <a:p>
            <a:r>
              <a:rPr lang="en-US" dirty="0" smtClean="0"/>
              <a:t>thyroid pathology such as diffuse or nodular goiter, or</a:t>
            </a:r>
          </a:p>
          <a:p>
            <a:r>
              <a:rPr lang="en-US" dirty="0" smtClean="0"/>
              <a:t>Graves’ disease (with elevated TSH receptor antibodies).</a:t>
            </a:r>
          </a:p>
          <a:p>
            <a:r>
              <a:rPr lang="en-US" dirty="0" smtClean="0"/>
              <a:t>However, presence of positive tests for </a:t>
            </a:r>
            <a:r>
              <a:rPr lang="en-US" dirty="0" err="1" smtClean="0"/>
              <a:t>antithyroglobulin</a:t>
            </a:r>
            <a:endParaRPr lang="en-US" dirty="0" smtClean="0"/>
          </a:p>
          <a:p>
            <a:r>
              <a:rPr lang="en-US" dirty="0" smtClean="0"/>
              <a:t>and/or </a:t>
            </a:r>
            <a:r>
              <a:rPr lang="en-US" dirty="0" err="1" smtClean="0"/>
              <a:t>antithyroperoxidase</a:t>
            </a:r>
            <a:r>
              <a:rPr lang="en-US" dirty="0" smtClean="0"/>
              <a:t> antibodies does not rule out a</a:t>
            </a:r>
          </a:p>
          <a:p>
            <a:r>
              <a:rPr lang="en-US" dirty="0" smtClean="0"/>
              <a:t>diagnosis of type 2 AIT (37).</a:t>
            </a:r>
          </a:p>
          <a:p>
            <a:r>
              <a:rPr lang="en-US" dirty="0" smtClean="0"/>
              <a:t>The measurement of beta-</a:t>
            </a:r>
            <a:r>
              <a:rPr lang="en-US" dirty="0" err="1" smtClean="0"/>
              <a:t>glucuronidase</a:t>
            </a:r>
            <a:r>
              <a:rPr lang="en-US" dirty="0" smtClean="0"/>
              <a:t>, a lysosomal</a:t>
            </a:r>
          </a:p>
          <a:p>
            <a:r>
              <a:rPr lang="en-US" dirty="0" smtClean="0"/>
              <a:t>enzyme released into the extracellular fluid during inflammation,</a:t>
            </a:r>
          </a:p>
          <a:p>
            <a:r>
              <a:rPr lang="en-US" dirty="0" smtClean="0"/>
              <a:t>has been suggested as a marker to distinguish</a:t>
            </a:r>
          </a:p>
          <a:p>
            <a:r>
              <a:rPr lang="en-US" dirty="0" smtClean="0"/>
              <a:t>type 1 from type 2. </a:t>
            </a:r>
            <a:r>
              <a:rPr lang="en-US" dirty="0" err="1" smtClean="0"/>
              <a:t>Markantes</a:t>
            </a:r>
            <a:r>
              <a:rPr lang="en-US" dirty="0" smtClean="0"/>
              <a:t> et al. observed that plasma</a:t>
            </a:r>
          </a:p>
          <a:p>
            <a:r>
              <a:rPr lang="en-US" dirty="0" smtClean="0"/>
              <a:t>beta-</a:t>
            </a:r>
            <a:r>
              <a:rPr lang="en-US" dirty="0" err="1" smtClean="0"/>
              <a:t>glucuronidase</a:t>
            </a:r>
            <a:r>
              <a:rPr lang="en-US" dirty="0" smtClean="0"/>
              <a:t> activity in type 2 AIT was higher compared</a:t>
            </a:r>
          </a:p>
          <a:p>
            <a:r>
              <a:rPr lang="en-US" dirty="0" smtClean="0"/>
              <a:t>with type 1, albeit similar to levels seen in subacute</a:t>
            </a:r>
          </a:p>
          <a:p>
            <a:r>
              <a:rPr lang="en-US" dirty="0" smtClean="0"/>
              <a:t>thyroiditis (38). The utility of other serum biochemical</a:t>
            </a:r>
          </a:p>
          <a:p>
            <a:r>
              <a:rPr lang="en-US" dirty="0" smtClean="0"/>
              <a:t>markers such as C-reactive protein and IL-6 has been</a:t>
            </a:r>
          </a:p>
          <a:p>
            <a:r>
              <a:rPr lang="en-US" dirty="0" smtClean="0"/>
              <a:t>studied in relation to their ability to discriminate between</a:t>
            </a:r>
          </a:p>
          <a:p>
            <a:r>
              <a:rPr lang="en-US" dirty="0" smtClean="0"/>
              <a:t>type 1 and type 2 but found to be of limited clinical value.</a:t>
            </a:r>
          </a:p>
          <a:p>
            <a:r>
              <a:rPr lang="en-US" dirty="0" smtClean="0"/>
              <a:t>Levels of serum high-sensitivity C-reactive protein were</a:t>
            </a:r>
          </a:p>
          <a:p>
            <a:r>
              <a:rPr lang="en-US" dirty="0" smtClean="0"/>
              <a:t>not significantly different between patients with type 1 and</a:t>
            </a:r>
          </a:p>
          <a:p>
            <a:r>
              <a:rPr lang="en-US" dirty="0" smtClean="0"/>
              <a:t>type 2 (39) and IL-6 results found to be discriminatory between</a:t>
            </a:r>
          </a:p>
          <a:p>
            <a:r>
              <a:rPr lang="en-US" dirty="0" smtClean="0"/>
              <a:t>type 1 and type 2 disease at 1 center (40) were not</a:t>
            </a:r>
          </a:p>
          <a:p>
            <a:r>
              <a:rPr lang="en-US" dirty="0" smtClean="0"/>
              <a:t>replicated by other workers (41).</a:t>
            </a:r>
          </a:p>
          <a:p>
            <a:r>
              <a:rPr lang="en-US" dirty="0" smtClean="0"/>
              <a:t>Downloaded from https://academic.oup.com/jcem/article/106/1/226/5959942 by Ankara University Library (ANK) user on 24 January 2024</a:t>
            </a:r>
          </a:p>
          <a:p>
            <a:r>
              <a:rPr lang="en-US" dirty="0" smtClean="0"/>
              <a:t>230 The Journal of Clinical Endocrinology &amp; Metabolism, 2021, Vol. 106, No. 1</a:t>
            </a:r>
          </a:p>
          <a:p>
            <a:r>
              <a:rPr lang="en-US" dirty="0" smtClean="0"/>
              <a:t>Thyroid ultrasound and color flow Doppler sonography.</a:t>
            </a:r>
          </a:p>
          <a:p>
            <a:r>
              <a:rPr lang="en-US" dirty="0" smtClean="0"/>
              <a:t>Because a </a:t>
            </a:r>
            <a:r>
              <a:rPr lang="en-US" dirty="0" err="1" smtClean="0"/>
              <a:t>goitrous</a:t>
            </a:r>
            <a:r>
              <a:rPr lang="en-US" dirty="0" smtClean="0"/>
              <a:t> or structural thyroid abnormality is a</a:t>
            </a:r>
          </a:p>
          <a:p>
            <a:r>
              <a:rPr lang="en-US" dirty="0" smtClean="0"/>
              <a:t>common antecedent in type 1 AIT, thyroid ultrasound (US)</a:t>
            </a:r>
          </a:p>
          <a:p>
            <a:r>
              <a:rPr lang="en-US" dirty="0" smtClean="0"/>
              <a:t>can be useful in the discrimination between type 1 and</a:t>
            </a:r>
          </a:p>
          <a:p>
            <a:r>
              <a:rPr lang="en-US" dirty="0" smtClean="0"/>
              <a:t>type 2 AIT. Before initiation of amiodarone therapy, the</a:t>
            </a:r>
          </a:p>
          <a:p>
            <a:r>
              <a:rPr lang="en-US" dirty="0" smtClean="0"/>
              <a:t>thyroid in the subject with type 2 AIT is more likely to be</a:t>
            </a:r>
          </a:p>
          <a:p>
            <a:r>
              <a:rPr lang="en-US" dirty="0" smtClean="0"/>
              <a:t>normal in size and structure. Moreover, the thyroid gland</a:t>
            </a:r>
          </a:p>
          <a:p>
            <a:r>
              <a:rPr lang="en-US" dirty="0" smtClean="0"/>
              <a:t>in type 1 AIT should demonstrate normal or increased</a:t>
            </a:r>
          </a:p>
          <a:p>
            <a:r>
              <a:rPr lang="en-US" dirty="0" smtClean="0"/>
              <a:t>vascularization on Echo color Doppler, whereas the type</a:t>
            </a:r>
          </a:p>
          <a:p>
            <a:r>
              <a:rPr lang="en-US" dirty="0" smtClean="0"/>
              <a:t>2 gland will be marked by distorted architecture due to</a:t>
            </a:r>
          </a:p>
          <a:p>
            <a:r>
              <a:rPr lang="en-US" dirty="0" smtClean="0"/>
              <a:t>the inflammatory thyroiditis and will demonstrate normal/</a:t>
            </a:r>
          </a:p>
          <a:p>
            <a:r>
              <a:rPr lang="en-US" dirty="0" smtClean="0"/>
              <a:t>reduced vascularity (41). However, in iodine-deficient</a:t>
            </a:r>
          </a:p>
          <a:p>
            <a:r>
              <a:rPr lang="en-US" dirty="0" smtClean="0"/>
              <a:t>or borderline sufficient areas, a small goiter and even a</a:t>
            </a:r>
          </a:p>
          <a:p>
            <a:r>
              <a:rPr lang="en-US" dirty="0" smtClean="0"/>
              <a:t>nodular goiter, may also be present in type 2 AIT. In this</a:t>
            </a:r>
          </a:p>
          <a:p>
            <a:r>
              <a:rPr lang="en-US" dirty="0" smtClean="0"/>
              <a:t>case, the diagnostic clue at US in differentiating the 2 main</a:t>
            </a:r>
          </a:p>
          <a:p>
            <a:r>
              <a:rPr lang="en-US" dirty="0" smtClean="0"/>
              <a:t>forms of AIT remains the normal/reduced vascularity (18).</a:t>
            </a:r>
          </a:p>
          <a:p>
            <a:r>
              <a:rPr lang="en-US" dirty="0" smtClean="0"/>
              <a:t>Because some subjectivity is present in US interpretation,</a:t>
            </a:r>
          </a:p>
          <a:p>
            <a:r>
              <a:rPr lang="en-US" dirty="0" smtClean="0"/>
              <a:t>the role of an experienced sonographer is fundamental.</a:t>
            </a:r>
          </a:p>
          <a:p>
            <a:r>
              <a:rPr lang="en-US" dirty="0" smtClean="0"/>
              <a:t>Nuclear imaging. Nuclear imaging techniques may be of</a:t>
            </a:r>
          </a:p>
          <a:p>
            <a:r>
              <a:rPr lang="en-US" dirty="0" smtClean="0"/>
              <a:t>limited utility in the distinction between type 1 and type</a:t>
            </a:r>
          </a:p>
          <a:p>
            <a:r>
              <a:rPr lang="en-US" dirty="0" smtClean="0"/>
              <a:t>2 AIT. For radionuclide uptake or imaging studies, several</a:t>
            </a:r>
          </a:p>
          <a:p>
            <a:r>
              <a:rPr lang="en-US" dirty="0" smtClean="0"/>
              <a:t>different tracers are available, including radioiodine</a:t>
            </a:r>
          </a:p>
          <a:p>
            <a:r>
              <a:rPr lang="en-US" dirty="0" smtClean="0"/>
              <a:t>(RAI), 99m </a:t>
            </a:r>
            <a:r>
              <a:rPr lang="en-US" dirty="0" err="1" smtClean="0"/>
              <a:t>pertechnetate</a:t>
            </a:r>
            <a:r>
              <a:rPr lang="en-US" dirty="0" smtClean="0"/>
              <a:t> (99mTcO4–), and 99mTcO4</a:t>
            </a:r>
          </a:p>
          <a:p>
            <a:r>
              <a:rPr lang="en-US" dirty="0" smtClean="0"/>
              <a:t>2-methoxy-isobutyl-isonitrile (MIBI).</a:t>
            </a:r>
          </a:p>
          <a:p>
            <a:r>
              <a:rPr lang="en-US" dirty="0" smtClean="0"/>
              <a:t>Absent exposure to iodine excess, measurement of</a:t>
            </a:r>
          </a:p>
          <a:p>
            <a:r>
              <a:rPr lang="en-US" dirty="0" smtClean="0"/>
              <a:t>thyroidal RAI uptake provides insight into thyroid functional</a:t>
            </a:r>
          </a:p>
          <a:p>
            <a:r>
              <a:rPr lang="en-US" dirty="0" smtClean="0"/>
              <a:t>state, with high levels of uptake (&gt; 30% at 24</a:t>
            </a:r>
          </a:p>
          <a:p>
            <a:r>
              <a:rPr lang="en-US" dirty="0" smtClean="0"/>
              <a:t>hours) indicative of thyrotoxicosis. However, in AIT, a</a:t>
            </a:r>
          </a:p>
          <a:p>
            <a:r>
              <a:rPr lang="en-US" dirty="0" smtClean="0"/>
              <a:t>lower RAI uptake is seen because of the elevated serum</a:t>
            </a:r>
          </a:p>
          <a:p>
            <a:r>
              <a:rPr lang="en-US" dirty="0" smtClean="0"/>
              <a:t>iodine derived from amiodarone (18, 31). And the low</a:t>
            </a:r>
          </a:p>
          <a:p>
            <a:r>
              <a:rPr lang="en-US" dirty="0" smtClean="0"/>
              <a:t>RAI uptake seen in both type 1 and type 2 does not</a:t>
            </a:r>
          </a:p>
          <a:p>
            <a:r>
              <a:rPr lang="en-US" dirty="0" smtClean="0"/>
              <a:t>permit any distinction between the 2 types. Similarly,</a:t>
            </a:r>
          </a:p>
          <a:p>
            <a:r>
              <a:rPr lang="en-US" dirty="0" smtClean="0"/>
              <a:t>attempts to make this distinction using 99mTcO4– in</a:t>
            </a:r>
          </a:p>
          <a:p>
            <a:r>
              <a:rPr lang="en-US" dirty="0" smtClean="0"/>
              <a:t>patients with AIT showed mostly very low/no uptake in</a:t>
            </a:r>
          </a:p>
          <a:p>
            <a:r>
              <a:rPr lang="en-US" dirty="0" smtClean="0"/>
              <a:t>both type 1 and type 2 cases (42).</a:t>
            </a:r>
          </a:p>
          <a:p>
            <a:r>
              <a:rPr lang="en-US" dirty="0" smtClean="0"/>
              <a:t>The MIBI uptake is reduced or absent in tissues marked</a:t>
            </a:r>
          </a:p>
          <a:p>
            <a:r>
              <a:rPr lang="en-US" dirty="0" smtClean="0"/>
              <a:t>by apoptotic processes, with potential collapse of mitochondrial</a:t>
            </a:r>
          </a:p>
          <a:p>
            <a:r>
              <a:rPr lang="en-US" dirty="0" smtClean="0"/>
              <a:t>membranes (43). Although MIBI scans have</a:t>
            </a:r>
          </a:p>
          <a:p>
            <a:r>
              <a:rPr lang="en-US" dirty="0" smtClean="0"/>
              <a:t>shown promising preliminary results in differentiating</a:t>
            </a:r>
          </a:p>
          <a:p>
            <a:r>
              <a:rPr lang="en-US" dirty="0" smtClean="0"/>
              <a:t>type 1 from type 2 or mixed cases, the number of reports is</a:t>
            </a:r>
          </a:p>
          <a:p>
            <a:r>
              <a:rPr lang="en-US" dirty="0" smtClean="0"/>
              <a:t>still limited (44). One encouraging report from </a:t>
            </a:r>
            <a:r>
              <a:rPr lang="en-US" dirty="0" err="1" smtClean="0"/>
              <a:t>Piga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of MIBI scans in 20 consecutive patients with type 1 and</a:t>
            </a:r>
          </a:p>
          <a:p>
            <a:r>
              <a:rPr lang="en-US" dirty="0" smtClean="0"/>
              <a:t>type 2 AIT led the authors to conclude that the MIBI scan</a:t>
            </a:r>
          </a:p>
          <a:p>
            <a:r>
              <a:rPr lang="en-US" dirty="0" smtClean="0"/>
              <a:t>was superior to currently used biochemical and other imaging</a:t>
            </a:r>
          </a:p>
          <a:p>
            <a:r>
              <a:rPr lang="en-US" dirty="0" smtClean="0"/>
              <a:t>diagnostic tools used for diagnosis. They concluded</a:t>
            </a:r>
          </a:p>
          <a:p>
            <a:r>
              <a:rPr lang="en-US" dirty="0" smtClean="0"/>
              <a:t>that MIBI uptake should be increased in type 1 AIT, reduced</a:t>
            </a:r>
          </a:p>
          <a:p>
            <a:r>
              <a:rPr lang="en-US" dirty="0" smtClean="0"/>
              <a:t>in type 2, and intermediate in mixed type 1/type 2</a:t>
            </a:r>
          </a:p>
          <a:p>
            <a:r>
              <a:rPr lang="en-US" dirty="0" smtClean="0"/>
              <a:t>AIT (43), notwithstanding the limitations in interpretation</a:t>
            </a:r>
          </a:p>
          <a:p>
            <a:r>
              <a:rPr lang="en-US" dirty="0" smtClean="0"/>
              <a:t>because characterization of the different forms of AIT was</a:t>
            </a:r>
          </a:p>
          <a:p>
            <a:r>
              <a:rPr lang="en-US" dirty="0" smtClean="0"/>
              <a:t>based on MIBI results. One advantage of the utility of</a:t>
            </a:r>
          </a:p>
          <a:p>
            <a:r>
              <a:rPr lang="en-US" dirty="0" smtClean="0"/>
              <a:t>MIBI scans is their common accessibility in most nuclear</a:t>
            </a:r>
          </a:p>
          <a:p>
            <a:r>
              <a:rPr lang="en-US" dirty="0" smtClean="0"/>
              <a:t>medicine departments. However, further studies are needed</a:t>
            </a:r>
          </a:p>
          <a:p>
            <a:r>
              <a:rPr lang="en-US" dirty="0" smtClean="0"/>
              <a:t>to fully characterize their utility in differentiating between</a:t>
            </a:r>
          </a:p>
          <a:p>
            <a:r>
              <a:rPr lang="en-US" dirty="0" smtClean="0"/>
              <a:t>types of AIT.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73913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Diagnostic tools</a:t>
            </a:r>
            <a:endParaRPr lang="tr-TR" b="1" dirty="0" smtClean="0"/>
          </a:p>
          <a:p>
            <a:pPr marL="0" indent="0">
              <a:buNone/>
            </a:pPr>
            <a:r>
              <a:rPr lang="tr-TR" b="1" dirty="0" err="1" smtClean="0"/>
              <a:t>Amiodaron</a:t>
            </a:r>
            <a:r>
              <a:rPr lang="tr-TR" b="1" dirty="0" smtClean="0"/>
              <a:t> kaynaklı bozukluğun tipinin etkili tanısı, belirli bir hastanın klinik bağlamı içerisinde yorumlanması ve entegrasyonunu gerektiren çeşitli laboratuvar testleri ve görüntüleme yöntemlerinin varlığıyla kolaylaştırılır</a:t>
            </a:r>
          </a:p>
          <a:p>
            <a:pPr marL="0" indent="0">
              <a:buNone/>
            </a:pPr>
            <a:r>
              <a:rPr lang="tr-TR" b="1" dirty="0" smtClean="0"/>
              <a:t>Biyokimyasal laboratuvar çalışmaları. En yaygın olarak, </a:t>
            </a:r>
            <a:r>
              <a:rPr lang="tr-TR" b="1" dirty="0" err="1" smtClean="0"/>
              <a:t>amiodaron</a:t>
            </a:r>
            <a:r>
              <a:rPr lang="tr-TR" b="1" dirty="0" smtClean="0"/>
              <a:t> alan bir hastada endokrin konsültasyonu talebiyle sonuçlanan anormal kan </a:t>
            </a:r>
            <a:r>
              <a:rPr lang="tr-TR" b="1" dirty="0" err="1" smtClean="0"/>
              <a:t>tiroid</a:t>
            </a:r>
            <a:r>
              <a:rPr lang="tr-TR" b="1" dirty="0" smtClean="0"/>
              <a:t> fonksiyon testinin keşfedilmesidir.</a:t>
            </a:r>
          </a:p>
          <a:p>
            <a:r>
              <a:rPr lang="en-US" b="1" dirty="0" smtClean="0"/>
              <a:t>Normal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bezi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ötiroid</a:t>
            </a:r>
            <a:r>
              <a:rPr lang="en-US" b="1" dirty="0" smtClean="0"/>
              <a:t> </a:t>
            </a:r>
            <a:r>
              <a:rPr lang="en-US" b="1" dirty="0" err="1" smtClean="0"/>
              <a:t>bireylerde</a:t>
            </a:r>
            <a:r>
              <a:rPr lang="en-US" b="1" dirty="0" smtClean="0"/>
              <a:t>, </a:t>
            </a:r>
            <a:r>
              <a:rPr lang="en-US" b="1" dirty="0" err="1" smtClean="0"/>
              <a:t>amiodaron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T4'ün T3'e </a:t>
            </a:r>
            <a:r>
              <a:rPr lang="en-US" b="1" dirty="0" err="1" smtClean="0"/>
              <a:t>dönüşümünün</a:t>
            </a:r>
            <a:r>
              <a:rPr lang="en-US" b="1" dirty="0" smtClean="0"/>
              <a:t> </a:t>
            </a:r>
            <a:r>
              <a:rPr lang="en-US" b="1" dirty="0" err="1" smtClean="0"/>
              <a:t>inhibisyonu</a:t>
            </a:r>
            <a:r>
              <a:rPr lang="en-US" b="1" dirty="0" smtClean="0"/>
              <a:t>, serum T3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azaltacak</a:t>
            </a:r>
            <a:r>
              <a:rPr lang="en-US" b="1" dirty="0" smtClean="0"/>
              <a:t>, TSH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yükseltecek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ikincil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serum T4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artıracaktır.AIH'de</a:t>
            </a:r>
            <a:r>
              <a:rPr lang="en-US" b="1" dirty="0" smtClean="0"/>
              <a:t>, </a:t>
            </a:r>
            <a:r>
              <a:rPr lang="en-US" b="1" dirty="0" err="1" smtClean="0"/>
              <a:t>düşük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normal FT4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TSH </a:t>
            </a:r>
            <a:r>
              <a:rPr lang="en-US" b="1" dirty="0" err="1" smtClean="0"/>
              <a:t>vardır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bu</a:t>
            </a:r>
            <a:r>
              <a:rPr lang="en-US" b="1" dirty="0" smtClean="0"/>
              <a:t> </a:t>
            </a:r>
            <a:r>
              <a:rPr lang="en-US" b="1" dirty="0" err="1" smtClean="0"/>
              <a:t>hastalarda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Hashimoto </a:t>
            </a:r>
            <a:r>
              <a:rPr lang="en-US" b="1" dirty="0" err="1" smtClean="0"/>
              <a:t>tiroiditi</a:t>
            </a:r>
            <a:r>
              <a:rPr lang="en-US" b="1" dirty="0" smtClean="0"/>
              <a:t> </a:t>
            </a:r>
            <a:r>
              <a:rPr lang="en-US" b="1" dirty="0" err="1" smtClean="0"/>
              <a:t>olasılığı</a:t>
            </a:r>
            <a:r>
              <a:rPr lang="en-US" b="1" dirty="0" smtClean="0"/>
              <a:t> </a:t>
            </a:r>
            <a:r>
              <a:rPr lang="en-US" b="1" dirty="0" err="1" smtClean="0"/>
              <a:t>göz</a:t>
            </a:r>
            <a:r>
              <a:rPr lang="en-US" b="1" dirty="0" smtClean="0"/>
              <a:t> </a:t>
            </a:r>
            <a:r>
              <a:rPr lang="en-US" b="1" dirty="0" err="1" smtClean="0"/>
              <a:t>önüne</a:t>
            </a:r>
            <a:r>
              <a:rPr lang="en-US" b="1" dirty="0" smtClean="0"/>
              <a:t> </a:t>
            </a:r>
            <a:r>
              <a:rPr lang="en-US" b="1" dirty="0" err="1" smtClean="0"/>
              <a:t>alındığında</a:t>
            </a:r>
            <a:r>
              <a:rPr lang="en-US" b="1" dirty="0" smtClean="0"/>
              <a:t>, </a:t>
            </a:r>
            <a:r>
              <a:rPr lang="en-US" b="1" dirty="0" err="1" smtClean="0"/>
              <a:t>pozitif</a:t>
            </a:r>
            <a:r>
              <a:rPr lang="en-US" b="1" dirty="0" smtClean="0"/>
              <a:t> TPO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/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tiroglobulin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olabilir.Tip</a:t>
            </a:r>
            <a:r>
              <a:rPr lang="en-US" b="1" dirty="0" smtClean="0"/>
              <a:t> 1 </a:t>
            </a:r>
            <a:r>
              <a:rPr lang="en-US" b="1" dirty="0" err="1" smtClean="0"/>
              <a:t>veya</a:t>
            </a:r>
            <a:r>
              <a:rPr lang="en-US" b="1" dirty="0" smtClean="0"/>
              <a:t> tip 2 </a:t>
            </a:r>
            <a:r>
              <a:rPr lang="en-US" b="1" dirty="0" err="1" smtClean="0"/>
              <a:t>tirotoksikozu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hastada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FT4 </a:t>
            </a:r>
            <a:r>
              <a:rPr lang="en-US" b="1" dirty="0" err="1" smtClean="0"/>
              <a:t>düzeyleri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uygun</a:t>
            </a:r>
            <a:r>
              <a:rPr lang="en-US" b="1" dirty="0" smtClean="0"/>
              <a:t> </a:t>
            </a:r>
            <a:r>
              <a:rPr lang="en-US" b="1" dirty="0" err="1" smtClean="0"/>
              <a:t>olmayan</a:t>
            </a:r>
            <a:r>
              <a:rPr lang="en-US" b="1" dirty="0" smtClean="0"/>
              <a:t> </a:t>
            </a:r>
            <a:r>
              <a:rPr lang="en-US" b="1" dirty="0" err="1" smtClean="0"/>
              <a:t>şekilde</a:t>
            </a:r>
            <a:r>
              <a:rPr lang="en-US" b="1" dirty="0" smtClean="0"/>
              <a:t> normal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FT3/T3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TSH </a:t>
            </a:r>
            <a:r>
              <a:rPr lang="en-US" b="1" dirty="0" err="1" smtClean="0"/>
              <a:t>bulunsa</a:t>
            </a:r>
            <a:r>
              <a:rPr lang="en-US" b="1" dirty="0" smtClean="0"/>
              <a:t> da,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uyarıcı</a:t>
            </a:r>
            <a:r>
              <a:rPr lang="en-US" b="1" dirty="0" smtClean="0"/>
              <a:t> </a:t>
            </a:r>
            <a:r>
              <a:rPr lang="en-US" b="1" dirty="0" err="1" smtClean="0"/>
              <a:t>immünoglobulin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TPO </a:t>
            </a:r>
            <a:r>
              <a:rPr lang="en-US" b="1" dirty="0" err="1" smtClean="0"/>
              <a:t>ölçümü</a:t>
            </a:r>
            <a:r>
              <a:rPr lang="en-US" b="1" dirty="0" smtClean="0"/>
              <a:t>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ileri</a:t>
            </a:r>
            <a:r>
              <a:rPr lang="en-US" b="1" dirty="0" smtClean="0"/>
              <a:t> </a:t>
            </a:r>
            <a:r>
              <a:rPr lang="en-US" b="1" dirty="0" err="1" smtClean="0"/>
              <a:t>laboratuvar</a:t>
            </a:r>
            <a:r>
              <a:rPr lang="en-US" b="1" dirty="0" smtClean="0"/>
              <a:t> </a:t>
            </a:r>
            <a:r>
              <a:rPr lang="en-US" b="1" dirty="0" err="1" smtClean="0"/>
              <a:t>testleri</a:t>
            </a:r>
            <a:r>
              <a:rPr lang="en-US" b="1" dirty="0" smtClean="0"/>
              <a:t> 2 tip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yapılmasına</a:t>
            </a:r>
            <a:r>
              <a:rPr lang="en-US" b="1" dirty="0" smtClean="0"/>
              <a:t> </a:t>
            </a:r>
            <a:r>
              <a:rPr lang="en-US" b="1" dirty="0" err="1" smtClean="0"/>
              <a:t>yardımcı</a:t>
            </a:r>
            <a:r>
              <a:rPr lang="en-US" b="1" dirty="0" smtClean="0"/>
              <a:t> </a:t>
            </a:r>
            <a:r>
              <a:rPr lang="en-US" b="1" dirty="0" err="1" smtClean="0"/>
              <a:t>olabilir</a:t>
            </a:r>
            <a:r>
              <a:rPr lang="en-US" b="1" dirty="0" smtClean="0"/>
              <a:t>. </a:t>
            </a:r>
            <a:r>
              <a:rPr lang="en-US" b="1" dirty="0" err="1" smtClean="0"/>
              <a:t>antikorlar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tiroglobulin</a:t>
            </a:r>
            <a:r>
              <a:rPr lang="en-US" b="1" dirty="0" smtClean="0"/>
              <a:t> </a:t>
            </a:r>
            <a:r>
              <a:rPr lang="en-US" b="1" dirty="0" err="1" smtClean="0"/>
              <a:t>antikorları.Tip</a:t>
            </a:r>
            <a:r>
              <a:rPr lang="en-US" b="1" dirty="0" smtClean="0"/>
              <a:t> 1 </a:t>
            </a:r>
            <a:r>
              <a:rPr lang="en-US" b="1" dirty="0" err="1" smtClean="0"/>
              <a:t>veya</a:t>
            </a:r>
            <a:r>
              <a:rPr lang="en-US" b="1" dirty="0" smtClean="0"/>
              <a:t> tip 2 </a:t>
            </a:r>
            <a:r>
              <a:rPr lang="en-US" b="1" dirty="0" err="1" smtClean="0"/>
              <a:t>tirotoksikoz</a:t>
            </a:r>
            <a:r>
              <a:rPr lang="en-US" b="1" dirty="0" smtClean="0"/>
              <a:t>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ayrımı</a:t>
            </a:r>
            <a:r>
              <a:rPr lang="en-US" b="1" dirty="0" smtClean="0"/>
              <a:t> </a:t>
            </a:r>
            <a:r>
              <a:rPr lang="en-US" b="1" dirty="0" err="1" smtClean="0"/>
              <a:t>yapmanın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ipucu</a:t>
            </a:r>
            <a:r>
              <a:rPr lang="en-US" b="1" dirty="0" smtClean="0"/>
              <a:t>, tip 1 </a:t>
            </a:r>
            <a:r>
              <a:rPr lang="en-US" b="1" dirty="0" err="1" smtClean="0"/>
              <a:t>hastalarında</a:t>
            </a:r>
            <a:r>
              <a:rPr lang="en-US" b="1" dirty="0" smtClean="0"/>
              <a:t> </a:t>
            </a:r>
            <a:r>
              <a:rPr lang="en-US" b="1" dirty="0" err="1" smtClean="0"/>
              <a:t>sıklıkla</a:t>
            </a:r>
            <a:r>
              <a:rPr lang="en-US" b="1" dirty="0" smtClean="0"/>
              <a:t> </a:t>
            </a:r>
            <a:r>
              <a:rPr lang="en-US" b="1" dirty="0" err="1" smtClean="0"/>
              <a:t>diffüz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nodüler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Graves </a:t>
            </a:r>
            <a:r>
              <a:rPr lang="en-US" b="1" dirty="0" err="1" smtClean="0"/>
              <a:t>hastalığı</a:t>
            </a:r>
            <a:r>
              <a:rPr lang="en-US" b="1" dirty="0" smtClean="0"/>
              <a:t> (</a:t>
            </a:r>
            <a:r>
              <a:rPr lang="en-US" b="1" dirty="0" err="1" smtClean="0"/>
              <a:t>yüksek</a:t>
            </a:r>
            <a:r>
              <a:rPr lang="en-US" b="1" dirty="0" smtClean="0"/>
              <a:t> TSH </a:t>
            </a:r>
            <a:r>
              <a:rPr lang="en-US" b="1" dirty="0" err="1" smtClean="0"/>
              <a:t>reseptör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)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patolojisinin</a:t>
            </a:r>
            <a:r>
              <a:rPr lang="en-US" b="1" dirty="0" smtClean="0"/>
              <a:t> </a:t>
            </a:r>
            <a:r>
              <a:rPr lang="en-US" b="1" dirty="0" err="1" smtClean="0"/>
              <a:t>bulunmasıdır.Ancak</a:t>
            </a:r>
            <a:r>
              <a:rPr lang="en-US" b="1" dirty="0" smtClean="0"/>
              <a:t> </a:t>
            </a:r>
            <a:r>
              <a:rPr lang="en-US" b="1" dirty="0" err="1" smtClean="0"/>
              <a:t>antitiroglobulin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/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antitiroperoksidaz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pozitif</a:t>
            </a:r>
            <a:r>
              <a:rPr lang="en-US" b="1" dirty="0" smtClean="0"/>
              <a:t> </a:t>
            </a:r>
            <a:r>
              <a:rPr lang="en-US" b="1" dirty="0" err="1" smtClean="0"/>
              <a:t>testlerin</a:t>
            </a:r>
            <a:r>
              <a:rPr lang="en-US" b="1" dirty="0" smtClean="0"/>
              <a:t> </a:t>
            </a:r>
            <a:r>
              <a:rPr lang="en-US" b="1" dirty="0" err="1" smtClean="0"/>
              <a:t>varlığı</a:t>
            </a:r>
            <a:r>
              <a:rPr lang="en-US" b="1" dirty="0" smtClean="0"/>
              <a:t> tip 2 AIT </a:t>
            </a:r>
            <a:r>
              <a:rPr lang="en-US" b="1" dirty="0" err="1" smtClean="0"/>
              <a:t>tanısını</a:t>
            </a:r>
            <a:r>
              <a:rPr lang="en-US" b="1" dirty="0" smtClean="0"/>
              <a:t> </a:t>
            </a:r>
            <a:r>
              <a:rPr lang="en-US" b="1" dirty="0" err="1" smtClean="0"/>
              <a:t>dışlamaz</a:t>
            </a:r>
            <a:r>
              <a:rPr lang="en-US" b="1" dirty="0" smtClean="0"/>
              <a:t> (37).</a:t>
            </a:r>
            <a:r>
              <a:rPr lang="en-US" b="1" dirty="0" err="1" smtClean="0"/>
              <a:t>Enflamasyon</a:t>
            </a:r>
            <a:r>
              <a:rPr lang="en-US" b="1" dirty="0" smtClean="0"/>
              <a:t> </a:t>
            </a:r>
            <a:r>
              <a:rPr lang="en-US" b="1" dirty="0" err="1" smtClean="0"/>
              <a:t>sırasında</a:t>
            </a:r>
            <a:r>
              <a:rPr lang="en-US" b="1" dirty="0" smtClean="0"/>
              <a:t> </a:t>
            </a:r>
            <a:r>
              <a:rPr lang="en-US" b="1" dirty="0" err="1" smtClean="0"/>
              <a:t>hücre</a:t>
            </a:r>
            <a:r>
              <a:rPr lang="en-US" b="1" dirty="0" smtClean="0"/>
              <a:t> </a:t>
            </a:r>
            <a:r>
              <a:rPr lang="en-US" b="1" dirty="0" err="1" smtClean="0"/>
              <a:t>dışı</a:t>
            </a:r>
            <a:r>
              <a:rPr lang="en-US" b="1" dirty="0" smtClean="0"/>
              <a:t> </a:t>
            </a:r>
            <a:r>
              <a:rPr lang="en-US" b="1" dirty="0" err="1" smtClean="0"/>
              <a:t>sıvıya</a:t>
            </a:r>
            <a:r>
              <a:rPr lang="en-US" b="1" dirty="0" smtClean="0"/>
              <a:t> </a:t>
            </a:r>
            <a:r>
              <a:rPr lang="en-US" b="1" dirty="0" err="1" smtClean="0"/>
              <a:t>salınan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lizozomal</a:t>
            </a:r>
            <a:r>
              <a:rPr lang="en-US" b="1" dirty="0" smtClean="0"/>
              <a:t> </a:t>
            </a:r>
            <a:r>
              <a:rPr lang="en-US" b="1" dirty="0" err="1" smtClean="0"/>
              <a:t>enzim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beta-</a:t>
            </a:r>
            <a:r>
              <a:rPr lang="en-US" b="1" dirty="0" err="1" smtClean="0"/>
              <a:t>glukuronidazın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tip 1'i tip 2'den </a:t>
            </a:r>
            <a:r>
              <a:rPr lang="en-US" b="1" dirty="0" err="1" smtClean="0"/>
              <a:t>ayırmak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belirteç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önerilmiştir</a:t>
            </a:r>
            <a:r>
              <a:rPr lang="en-US" b="1" dirty="0" smtClean="0"/>
              <a:t>.</a:t>
            </a:r>
            <a:endParaRPr lang="tr-TR" b="1" dirty="0" smtClean="0"/>
          </a:p>
          <a:p>
            <a:r>
              <a:rPr lang="en-US" b="1" dirty="0" err="1" smtClean="0"/>
              <a:t>Markantes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ark. </a:t>
            </a:r>
            <a:r>
              <a:rPr lang="en-US" b="1" dirty="0" err="1" smtClean="0"/>
              <a:t>subakut</a:t>
            </a:r>
            <a:r>
              <a:rPr lang="en-US" b="1" dirty="0" smtClean="0"/>
              <a:t> </a:t>
            </a:r>
            <a:r>
              <a:rPr lang="en-US" b="1" dirty="0" err="1" smtClean="0"/>
              <a:t>tiroiditteki</a:t>
            </a:r>
            <a:r>
              <a:rPr lang="en-US" b="1" dirty="0" smtClean="0"/>
              <a:t> </a:t>
            </a:r>
            <a:r>
              <a:rPr lang="en-US" b="1" dirty="0" err="1" smtClean="0"/>
              <a:t>seviyelere</a:t>
            </a:r>
            <a:r>
              <a:rPr lang="en-US" b="1" dirty="0" smtClean="0"/>
              <a:t> </a:t>
            </a:r>
            <a:r>
              <a:rPr lang="en-US" b="1" dirty="0" err="1" smtClean="0"/>
              <a:t>benzer</a:t>
            </a:r>
            <a:r>
              <a:rPr lang="en-US" b="1" dirty="0" smtClean="0"/>
              <a:t> </a:t>
            </a:r>
            <a:r>
              <a:rPr lang="en-US" b="1" dirty="0" err="1" smtClean="0"/>
              <a:t>olsa</a:t>
            </a:r>
            <a:r>
              <a:rPr lang="en-US" b="1" dirty="0" smtClean="0"/>
              <a:t> da tip 2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plazma</a:t>
            </a:r>
            <a:r>
              <a:rPr lang="en-US" b="1" dirty="0" smtClean="0"/>
              <a:t> beta-</a:t>
            </a:r>
            <a:r>
              <a:rPr lang="en-US" b="1" dirty="0" err="1" smtClean="0"/>
              <a:t>glukuronidaz</a:t>
            </a:r>
            <a:r>
              <a:rPr lang="en-US" b="1" dirty="0" smtClean="0"/>
              <a:t> </a:t>
            </a:r>
            <a:r>
              <a:rPr lang="en-US" b="1" dirty="0" err="1" smtClean="0"/>
              <a:t>aktivitesinin</a:t>
            </a:r>
            <a:r>
              <a:rPr lang="en-US" b="1" dirty="0" smtClean="0"/>
              <a:t> tip 1'e </a:t>
            </a:r>
            <a:r>
              <a:rPr lang="en-US" b="1" dirty="0" err="1" smtClean="0"/>
              <a:t>göre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olduğunu</a:t>
            </a:r>
            <a:r>
              <a:rPr lang="en-US" b="1" dirty="0" smtClean="0"/>
              <a:t> </a:t>
            </a:r>
            <a:r>
              <a:rPr lang="en-US" b="1" dirty="0" err="1" smtClean="0"/>
              <a:t>gözlemlemiştir</a:t>
            </a:r>
            <a:r>
              <a:rPr lang="en-US" b="1" dirty="0" smtClean="0"/>
              <a:t> (38).C-</a:t>
            </a:r>
            <a:r>
              <a:rPr lang="en-US" b="1" dirty="0" err="1" smtClean="0"/>
              <a:t>reaktif</a:t>
            </a:r>
            <a:r>
              <a:rPr lang="en-US" b="1" dirty="0" smtClean="0"/>
              <a:t> protein </a:t>
            </a:r>
            <a:r>
              <a:rPr lang="en-US" b="1" dirty="0" err="1" smtClean="0"/>
              <a:t>ve</a:t>
            </a:r>
            <a:r>
              <a:rPr lang="en-US" b="1" dirty="0" smtClean="0"/>
              <a:t> IL-6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serum </a:t>
            </a:r>
            <a:r>
              <a:rPr lang="en-US" b="1" dirty="0" err="1" smtClean="0"/>
              <a:t>biyokimyasal</a:t>
            </a:r>
            <a:r>
              <a:rPr lang="en-US" b="1" dirty="0" smtClean="0"/>
              <a:t> </a:t>
            </a:r>
            <a:r>
              <a:rPr lang="en-US" b="1" dirty="0" err="1" smtClean="0"/>
              <a:t>belirteçlerinin</a:t>
            </a:r>
            <a:r>
              <a:rPr lang="en-US" b="1" dirty="0" smtClean="0"/>
              <a:t> </a:t>
            </a:r>
            <a:r>
              <a:rPr lang="en-US" b="1" dirty="0" err="1" smtClean="0"/>
              <a:t>kullanımı</a:t>
            </a:r>
            <a:r>
              <a:rPr lang="en-US" b="1" dirty="0" smtClean="0"/>
              <a:t>,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yapma</a:t>
            </a:r>
            <a:r>
              <a:rPr lang="en-US" b="1" dirty="0" smtClean="0"/>
              <a:t> </a:t>
            </a:r>
            <a:r>
              <a:rPr lang="en-US" b="1" dirty="0" err="1" smtClean="0"/>
              <a:t>yetenekleri</a:t>
            </a:r>
            <a:r>
              <a:rPr lang="en-US" b="1" dirty="0" smtClean="0"/>
              <a:t> </a:t>
            </a:r>
            <a:r>
              <a:rPr lang="en-US" b="1" dirty="0" err="1" smtClean="0"/>
              <a:t>açısından</a:t>
            </a:r>
            <a:r>
              <a:rPr lang="en-US" b="1" dirty="0" smtClean="0"/>
              <a:t> </a:t>
            </a:r>
            <a:r>
              <a:rPr lang="en-US" b="1" dirty="0" err="1" smtClean="0"/>
              <a:t>araştırılmış</a:t>
            </a:r>
            <a:r>
              <a:rPr lang="en-US" b="1" dirty="0" smtClean="0"/>
              <a:t> </a:t>
            </a:r>
            <a:r>
              <a:rPr lang="en-US" b="1" dirty="0" err="1" smtClean="0"/>
              <a:t>ancak</a:t>
            </a:r>
            <a:r>
              <a:rPr lang="en-US" b="1" dirty="0" smtClean="0"/>
              <a:t> </a:t>
            </a:r>
            <a:r>
              <a:rPr lang="en-US" b="1" dirty="0" err="1" smtClean="0"/>
              <a:t>sınırlı</a:t>
            </a:r>
            <a:r>
              <a:rPr lang="en-US" b="1" dirty="0" smtClean="0"/>
              <a:t> </a:t>
            </a:r>
            <a:r>
              <a:rPr lang="en-US" b="1" dirty="0" err="1" smtClean="0"/>
              <a:t>klinik</a:t>
            </a:r>
            <a:r>
              <a:rPr lang="en-US" b="1" dirty="0" smtClean="0"/>
              <a:t> </a:t>
            </a:r>
            <a:r>
              <a:rPr lang="en-US" b="1" dirty="0" err="1" smtClean="0"/>
              <a:t>değere</a:t>
            </a:r>
            <a:r>
              <a:rPr lang="en-US" b="1" dirty="0" smtClean="0"/>
              <a:t> </a:t>
            </a:r>
            <a:r>
              <a:rPr lang="en-US" b="1" dirty="0" err="1" smtClean="0"/>
              <a:t>sahip</a:t>
            </a:r>
            <a:r>
              <a:rPr lang="en-US" b="1" dirty="0" smtClean="0"/>
              <a:t> </a:t>
            </a:r>
            <a:r>
              <a:rPr lang="en-US" b="1" dirty="0" err="1" smtClean="0"/>
              <a:t>oldukları</a:t>
            </a:r>
            <a:r>
              <a:rPr lang="en-US" b="1" dirty="0" smtClean="0"/>
              <a:t> </a:t>
            </a:r>
            <a:r>
              <a:rPr lang="en-US" b="1" dirty="0" err="1" smtClean="0"/>
              <a:t>bulunmuştur.Serum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duyarlıklı</a:t>
            </a:r>
            <a:r>
              <a:rPr lang="en-US" b="1" dirty="0" smtClean="0"/>
              <a:t> C-</a:t>
            </a:r>
            <a:r>
              <a:rPr lang="en-US" b="1" dirty="0" err="1" smtClean="0"/>
              <a:t>reaktif</a:t>
            </a:r>
            <a:r>
              <a:rPr lang="en-US" b="1" dirty="0" smtClean="0"/>
              <a:t> protein </a:t>
            </a:r>
            <a:r>
              <a:rPr lang="en-US" b="1" dirty="0" err="1" smtClean="0"/>
              <a:t>düzeyleri</a:t>
            </a:r>
            <a:r>
              <a:rPr lang="en-US" b="1" dirty="0" smtClean="0"/>
              <a:t>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hastaları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anlamlı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farklılık</a:t>
            </a:r>
            <a:r>
              <a:rPr lang="en-US" b="1" dirty="0" smtClean="0"/>
              <a:t> </a:t>
            </a:r>
            <a:r>
              <a:rPr lang="en-US" b="1" dirty="0" err="1" smtClean="0"/>
              <a:t>göstermedi</a:t>
            </a:r>
            <a:r>
              <a:rPr lang="en-US" b="1" dirty="0" smtClean="0"/>
              <a:t> (39) </a:t>
            </a:r>
            <a:r>
              <a:rPr lang="en-US" b="1" dirty="0" err="1" smtClean="0"/>
              <a:t>ve</a:t>
            </a:r>
            <a:r>
              <a:rPr lang="en-US" b="1" dirty="0" smtClean="0"/>
              <a:t> 1 </a:t>
            </a:r>
            <a:r>
              <a:rPr lang="en-US" b="1" dirty="0" err="1" smtClean="0"/>
              <a:t>merkezde</a:t>
            </a:r>
            <a:r>
              <a:rPr lang="en-US" b="1" dirty="0" smtClean="0"/>
              <a:t> (40)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hastalık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ayrımcı</a:t>
            </a:r>
            <a:r>
              <a:rPr lang="en-US" b="1" dirty="0" smtClean="0"/>
              <a:t> </a:t>
            </a:r>
            <a:r>
              <a:rPr lang="en-US" b="1" dirty="0" err="1" smtClean="0"/>
              <a:t>olduğu</a:t>
            </a:r>
            <a:r>
              <a:rPr lang="en-US" b="1" dirty="0" smtClean="0"/>
              <a:t> </a:t>
            </a:r>
            <a:r>
              <a:rPr lang="en-US" b="1" dirty="0" err="1" smtClean="0"/>
              <a:t>tespit</a:t>
            </a:r>
            <a:r>
              <a:rPr lang="en-US" b="1" dirty="0" smtClean="0"/>
              <a:t> </a:t>
            </a:r>
            <a:r>
              <a:rPr lang="en-US" b="1" dirty="0" err="1" smtClean="0"/>
              <a:t>edilen</a:t>
            </a:r>
            <a:r>
              <a:rPr lang="en-US" b="1" dirty="0" smtClean="0"/>
              <a:t> IL-6 </a:t>
            </a:r>
            <a:r>
              <a:rPr lang="en-US" b="1" dirty="0" err="1" smtClean="0"/>
              <a:t>sonuçları</a:t>
            </a:r>
            <a:r>
              <a:rPr lang="en-US" b="1" dirty="0" smtClean="0"/>
              <a:t> </a:t>
            </a:r>
            <a:r>
              <a:rPr lang="en-US" b="1" dirty="0" err="1" smtClean="0"/>
              <a:t>tekrarlanmadı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</a:t>
            </a:r>
            <a:r>
              <a:rPr lang="en-US" b="1" dirty="0" err="1" smtClean="0"/>
              <a:t>işçiler</a:t>
            </a:r>
            <a:r>
              <a:rPr lang="en-US" b="1" dirty="0" smtClean="0"/>
              <a:t> </a:t>
            </a:r>
            <a:r>
              <a:rPr lang="en-US" b="1" dirty="0" err="1" smtClean="0"/>
              <a:t>tarafından</a:t>
            </a:r>
            <a:r>
              <a:rPr lang="en-US" b="1" dirty="0" smtClean="0"/>
              <a:t> (41).</a:t>
            </a:r>
            <a:endParaRPr lang="tr-TR" b="1" dirty="0" smtClean="0"/>
          </a:p>
          <a:p>
            <a:r>
              <a:rPr lang="tr-TR" b="1" dirty="0" err="1" smtClean="0"/>
              <a:t>Tiroid</a:t>
            </a:r>
            <a:r>
              <a:rPr lang="tr-TR" b="1" dirty="0" smtClean="0"/>
              <a:t> </a:t>
            </a:r>
            <a:r>
              <a:rPr lang="tr-TR" b="1" dirty="0" err="1" smtClean="0"/>
              <a:t>usg</a:t>
            </a:r>
            <a:r>
              <a:rPr lang="tr-TR" b="1" dirty="0" smtClean="0"/>
              <a:t> ve </a:t>
            </a:r>
            <a:r>
              <a:rPr lang="tr-TR" b="1" dirty="0" err="1" smtClean="0"/>
              <a:t>doppler</a:t>
            </a:r>
            <a:endParaRPr lang="en-US" b="1" dirty="0" smtClean="0"/>
          </a:p>
          <a:p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yapısal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anormalliği</a:t>
            </a:r>
            <a:r>
              <a:rPr lang="en-US" b="1" dirty="0" smtClean="0"/>
              <a:t> tip 1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ortak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öncül</a:t>
            </a:r>
            <a:r>
              <a:rPr lang="en-US" b="1" dirty="0" smtClean="0"/>
              <a:t> </a:t>
            </a:r>
            <a:r>
              <a:rPr lang="en-US" b="1" dirty="0" err="1" smtClean="0"/>
              <a:t>olduğundan</a:t>
            </a:r>
            <a:r>
              <a:rPr lang="en-US" b="1" dirty="0" smtClean="0"/>
              <a:t>,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ultrasonu</a:t>
            </a:r>
            <a:r>
              <a:rPr lang="en-US" b="1" dirty="0" smtClean="0"/>
              <a:t> (ABD),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AIT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ayrımda</a:t>
            </a:r>
            <a:r>
              <a:rPr lang="en-US" b="1" dirty="0" smtClean="0"/>
              <a:t> </a:t>
            </a:r>
            <a:r>
              <a:rPr lang="en-US" b="1" dirty="0" err="1" smtClean="0"/>
              <a:t>yararlı</a:t>
            </a:r>
            <a:r>
              <a:rPr lang="en-US" b="1" dirty="0" smtClean="0"/>
              <a:t> </a:t>
            </a:r>
            <a:r>
              <a:rPr lang="en-US" b="1" dirty="0" err="1" smtClean="0"/>
              <a:t>olabilir.Amiodaron</a:t>
            </a:r>
            <a:r>
              <a:rPr lang="en-US" b="1" dirty="0" smtClean="0"/>
              <a:t> </a:t>
            </a:r>
            <a:r>
              <a:rPr lang="en-US" b="1" dirty="0" err="1" smtClean="0"/>
              <a:t>tedavisine</a:t>
            </a:r>
            <a:r>
              <a:rPr lang="en-US" b="1" dirty="0" smtClean="0"/>
              <a:t> </a:t>
            </a:r>
            <a:r>
              <a:rPr lang="en-US" b="1" dirty="0" err="1" smtClean="0"/>
              <a:t>başlanmadan</a:t>
            </a:r>
            <a:r>
              <a:rPr lang="en-US" b="1" dirty="0" smtClean="0"/>
              <a:t> </a:t>
            </a:r>
            <a:r>
              <a:rPr lang="en-US" b="1" dirty="0" err="1" smtClean="0"/>
              <a:t>önce</a:t>
            </a:r>
            <a:r>
              <a:rPr lang="en-US" b="1" dirty="0" smtClean="0"/>
              <a:t>, tip 2 </a:t>
            </a:r>
            <a:r>
              <a:rPr lang="en-US" b="1" dirty="0" err="1" smtClean="0"/>
              <a:t>AIT'li</a:t>
            </a:r>
            <a:r>
              <a:rPr lang="en-US" b="1" dirty="0" smtClean="0"/>
              <a:t> </a:t>
            </a:r>
            <a:r>
              <a:rPr lang="en-US" b="1" dirty="0" err="1" smtClean="0"/>
              <a:t>bireyde</a:t>
            </a:r>
            <a:r>
              <a:rPr lang="en-US" b="1" dirty="0" smtClean="0"/>
              <a:t> </a:t>
            </a:r>
            <a:r>
              <a:rPr lang="en-US" b="1" dirty="0" err="1" smtClean="0"/>
              <a:t>tiroidin</a:t>
            </a:r>
            <a:r>
              <a:rPr lang="en-US" b="1" dirty="0" smtClean="0"/>
              <a:t> </a:t>
            </a:r>
            <a:r>
              <a:rPr lang="en-US" b="1" dirty="0" err="1" smtClean="0"/>
              <a:t>boyut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yapı</a:t>
            </a:r>
            <a:r>
              <a:rPr lang="en-US" b="1" dirty="0" smtClean="0"/>
              <a:t> </a:t>
            </a:r>
            <a:r>
              <a:rPr lang="en-US" b="1" dirty="0" err="1" smtClean="0"/>
              <a:t>açısından</a:t>
            </a:r>
            <a:r>
              <a:rPr lang="en-US" b="1" dirty="0" smtClean="0"/>
              <a:t> normal </a:t>
            </a:r>
            <a:r>
              <a:rPr lang="en-US" b="1" dirty="0" err="1" smtClean="0"/>
              <a:t>olma</a:t>
            </a:r>
            <a:r>
              <a:rPr lang="en-US" b="1" dirty="0" smtClean="0"/>
              <a:t> </a:t>
            </a:r>
            <a:r>
              <a:rPr lang="en-US" b="1" dirty="0" err="1" smtClean="0"/>
              <a:t>ihtimali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yüksektir.Ayrıca</a:t>
            </a:r>
            <a:r>
              <a:rPr lang="en-US" b="1" dirty="0" smtClean="0"/>
              <a:t> tip 1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bezinin</a:t>
            </a:r>
            <a:r>
              <a:rPr lang="en-US" b="1" dirty="0" smtClean="0"/>
              <a:t> Echo </a:t>
            </a:r>
            <a:r>
              <a:rPr lang="en-US" b="1" dirty="0" err="1" smtClean="0"/>
              <a:t>renkli</a:t>
            </a:r>
            <a:r>
              <a:rPr lang="en-US" b="1" dirty="0" smtClean="0"/>
              <a:t> </a:t>
            </a:r>
            <a:r>
              <a:rPr lang="en-US" b="1" dirty="0" err="1" smtClean="0"/>
              <a:t>Doppler'de</a:t>
            </a:r>
            <a:r>
              <a:rPr lang="en-US" b="1" dirty="0" smtClean="0"/>
              <a:t> normal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artmış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vaskülarizasyon</a:t>
            </a:r>
            <a:r>
              <a:rPr lang="en-US" b="1" dirty="0" smtClean="0"/>
              <a:t> </a:t>
            </a:r>
            <a:r>
              <a:rPr lang="en-US" b="1" dirty="0" err="1" smtClean="0"/>
              <a:t>göstermesi</a:t>
            </a:r>
            <a:r>
              <a:rPr lang="en-US" b="1" dirty="0" smtClean="0"/>
              <a:t> </a:t>
            </a:r>
            <a:r>
              <a:rPr lang="en-US" b="1" dirty="0" err="1" smtClean="0"/>
              <a:t>gerekirken</a:t>
            </a:r>
            <a:r>
              <a:rPr lang="en-US" b="1" dirty="0" smtClean="0"/>
              <a:t>, tip 2 </a:t>
            </a:r>
            <a:r>
              <a:rPr lang="en-US" b="1" dirty="0" err="1" smtClean="0"/>
              <a:t>bezinin</a:t>
            </a:r>
            <a:r>
              <a:rPr lang="en-US" b="1" dirty="0" smtClean="0"/>
              <a:t> </a:t>
            </a:r>
            <a:r>
              <a:rPr lang="en-US" b="1" dirty="0" err="1" smtClean="0"/>
              <a:t>inflamatuar</a:t>
            </a:r>
            <a:r>
              <a:rPr lang="en-US" b="1" dirty="0" smtClean="0"/>
              <a:t> </a:t>
            </a:r>
            <a:r>
              <a:rPr lang="en-US" b="1" dirty="0" err="1" smtClean="0"/>
              <a:t>tiroidite</a:t>
            </a:r>
            <a:r>
              <a:rPr lang="en-US" b="1" dirty="0" smtClean="0"/>
              <a:t> </a:t>
            </a:r>
            <a:r>
              <a:rPr lang="en-US" b="1" dirty="0" err="1" smtClean="0"/>
              <a:t>bağlı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bozulmuş</a:t>
            </a:r>
            <a:r>
              <a:rPr lang="en-US" b="1" dirty="0" smtClean="0"/>
              <a:t> </a:t>
            </a:r>
            <a:r>
              <a:rPr lang="en-US" b="1" dirty="0" err="1" smtClean="0"/>
              <a:t>mimarisi</a:t>
            </a:r>
            <a:r>
              <a:rPr lang="en-US" b="1" dirty="0" smtClean="0"/>
              <a:t> </a:t>
            </a:r>
            <a:r>
              <a:rPr lang="en-US" b="1" dirty="0" err="1" smtClean="0"/>
              <a:t>olacak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normal/</a:t>
            </a:r>
            <a:r>
              <a:rPr lang="en-US" b="1" dirty="0" err="1" smtClean="0"/>
              <a:t>azalmış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vaskülarizasyon</a:t>
            </a:r>
            <a:r>
              <a:rPr lang="en-US" b="1" dirty="0" smtClean="0"/>
              <a:t> </a:t>
            </a:r>
            <a:r>
              <a:rPr lang="en-US" b="1" dirty="0" err="1" smtClean="0"/>
              <a:t>gösterecektir</a:t>
            </a:r>
            <a:r>
              <a:rPr lang="en-US" b="1" dirty="0" smtClean="0"/>
              <a:t> (41).</a:t>
            </a:r>
            <a:r>
              <a:rPr lang="en-US" b="1" dirty="0" err="1" smtClean="0"/>
              <a:t>Bununla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,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eksikliği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yeterliliğin</a:t>
            </a:r>
            <a:r>
              <a:rPr lang="en-US" b="1" dirty="0" smtClean="0"/>
              <a:t> </a:t>
            </a:r>
            <a:r>
              <a:rPr lang="en-US" b="1" dirty="0" err="1" smtClean="0"/>
              <a:t>sınırında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bölgelerde</a:t>
            </a:r>
            <a:r>
              <a:rPr lang="en-US" b="1" dirty="0" smtClean="0"/>
              <a:t>, tip 2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küçük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hatta</a:t>
            </a:r>
            <a:r>
              <a:rPr lang="en-US" b="1" dirty="0" smtClean="0"/>
              <a:t> </a:t>
            </a:r>
            <a:r>
              <a:rPr lang="en-US" b="1" dirty="0" err="1" smtClean="0"/>
              <a:t>nodüler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da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olabilir.Bu</a:t>
            </a:r>
            <a:r>
              <a:rPr lang="en-US" b="1" dirty="0" smtClean="0"/>
              <a:t> </a:t>
            </a:r>
            <a:r>
              <a:rPr lang="en-US" b="1" dirty="0" err="1" smtClean="0"/>
              <a:t>durumda</a:t>
            </a:r>
            <a:r>
              <a:rPr lang="en-US" b="1" dirty="0" smtClean="0"/>
              <a:t> </a:t>
            </a:r>
            <a:r>
              <a:rPr lang="en-US" b="1" dirty="0" err="1" smtClean="0"/>
              <a:t>US'de</a:t>
            </a:r>
            <a:r>
              <a:rPr lang="en-US" b="1" dirty="0" smtClean="0"/>
              <a:t> </a:t>
            </a:r>
            <a:r>
              <a:rPr lang="en-US" b="1" dirty="0" err="1" smtClean="0"/>
              <a:t>AIT'nin</a:t>
            </a:r>
            <a:r>
              <a:rPr lang="en-US" b="1" dirty="0" smtClean="0"/>
              <a:t> 2 </a:t>
            </a:r>
            <a:r>
              <a:rPr lang="en-US" b="1" dirty="0" err="1" smtClean="0"/>
              <a:t>ana</a:t>
            </a:r>
            <a:r>
              <a:rPr lang="en-US" b="1" dirty="0" smtClean="0"/>
              <a:t> </a:t>
            </a:r>
            <a:r>
              <a:rPr lang="en-US" b="1" dirty="0" err="1" smtClean="0"/>
              <a:t>formunun</a:t>
            </a:r>
            <a:r>
              <a:rPr lang="en-US" b="1" dirty="0" smtClean="0"/>
              <a:t> </a:t>
            </a:r>
            <a:r>
              <a:rPr lang="en-US" b="1" dirty="0" err="1" smtClean="0"/>
              <a:t>ayrımında</a:t>
            </a:r>
            <a:r>
              <a:rPr lang="en-US" b="1" dirty="0" smtClean="0"/>
              <a:t> </a:t>
            </a:r>
            <a:r>
              <a:rPr lang="en-US" b="1" dirty="0" err="1" smtClean="0"/>
              <a:t>tanısal</a:t>
            </a:r>
            <a:r>
              <a:rPr lang="en-US" b="1" dirty="0" smtClean="0"/>
              <a:t> </a:t>
            </a:r>
            <a:r>
              <a:rPr lang="en-US" b="1" dirty="0" err="1" smtClean="0"/>
              <a:t>ipucu</a:t>
            </a:r>
            <a:r>
              <a:rPr lang="en-US" b="1" dirty="0" smtClean="0"/>
              <a:t> normal/</a:t>
            </a:r>
            <a:r>
              <a:rPr lang="en-US" b="1" dirty="0" err="1" smtClean="0"/>
              <a:t>azalmış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vaskülarite</a:t>
            </a:r>
            <a:r>
              <a:rPr lang="en-US" b="1" dirty="0" smtClean="0"/>
              <a:t> </a:t>
            </a:r>
            <a:r>
              <a:rPr lang="en-US" b="1" dirty="0" err="1" smtClean="0"/>
              <a:t>olmaya</a:t>
            </a:r>
            <a:r>
              <a:rPr lang="en-US" b="1" dirty="0" smtClean="0"/>
              <a:t> </a:t>
            </a:r>
            <a:r>
              <a:rPr lang="en-US" b="1" dirty="0" err="1" smtClean="0"/>
              <a:t>devam</a:t>
            </a:r>
            <a:r>
              <a:rPr lang="en-US" b="1" dirty="0" smtClean="0"/>
              <a:t> </a:t>
            </a:r>
            <a:r>
              <a:rPr lang="en-US" b="1" dirty="0" err="1" smtClean="0"/>
              <a:t>etmektedir</a:t>
            </a:r>
            <a:r>
              <a:rPr lang="en-US" b="1" dirty="0" smtClean="0"/>
              <a:t> (18).ABD </a:t>
            </a:r>
            <a:r>
              <a:rPr lang="en-US" b="1" dirty="0" err="1" smtClean="0"/>
              <a:t>yorumunda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miktar</a:t>
            </a:r>
            <a:r>
              <a:rPr lang="en-US" b="1" dirty="0" smtClean="0"/>
              <a:t> </a:t>
            </a:r>
            <a:r>
              <a:rPr lang="en-US" b="1" dirty="0" err="1" smtClean="0"/>
              <a:t>öznellik</a:t>
            </a:r>
            <a:r>
              <a:rPr lang="en-US" b="1" dirty="0" smtClean="0"/>
              <a:t>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olduğundan</a:t>
            </a:r>
            <a:r>
              <a:rPr lang="en-US" b="1" dirty="0" smtClean="0"/>
              <a:t>, </a:t>
            </a:r>
            <a:r>
              <a:rPr lang="en-US" b="1" dirty="0" err="1" smtClean="0"/>
              <a:t>deneyimli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sonografi</a:t>
            </a:r>
            <a:r>
              <a:rPr lang="en-US" b="1" dirty="0" smtClean="0"/>
              <a:t> </a:t>
            </a:r>
            <a:r>
              <a:rPr lang="en-US" b="1" dirty="0" err="1" smtClean="0"/>
              <a:t>uzmanının</a:t>
            </a:r>
            <a:r>
              <a:rPr lang="en-US" b="1" dirty="0" smtClean="0"/>
              <a:t> </a:t>
            </a:r>
            <a:r>
              <a:rPr lang="en-US" b="1" dirty="0" err="1" smtClean="0"/>
              <a:t>rolü</a:t>
            </a:r>
            <a:r>
              <a:rPr lang="en-US" b="1" dirty="0" smtClean="0"/>
              <a:t> </a:t>
            </a:r>
            <a:r>
              <a:rPr lang="en-US" b="1" dirty="0" err="1" smtClean="0"/>
              <a:t>esastır</a:t>
            </a:r>
            <a:r>
              <a:rPr lang="en-US" b="1" dirty="0" smtClean="0"/>
              <a:t>.</a:t>
            </a:r>
          </a:p>
          <a:p>
            <a:r>
              <a:rPr lang="en-US" dirty="0" err="1" smtClean="0"/>
              <a:t>Markantes</a:t>
            </a:r>
            <a:r>
              <a:rPr lang="en-US" dirty="0" smtClean="0"/>
              <a:t> et al. observed that plasma</a:t>
            </a:r>
          </a:p>
          <a:p>
            <a:r>
              <a:rPr lang="en-US" dirty="0" smtClean="0"/>
              <a:t>beta-</a:t>
            </a:r>
            <a:r>
              <a:rPr lang="en-US" dirty="0" err="1" smtClean="0"/>
              <a:t>glucuronidase</a:t>
            </a:r>
            <a:r>
              <a:rPr lang="en-US" dirty="0" smtClean="0"/>
              <a:t> activity in type 2 AIT was higher compared</a:t>
            </a:r>
          </a:p>
          <a:p>
            <a:r>
              <a:rPr lang="en-US" dirty="0" smtClean="0"/>
              <a:t>with type 1, albeit similar to levels seen in subacute</a:t>
            </a:r>
          </a:p>
          <a:p>
            <a:r>
              <a:rPr lang="en-US" dirty="0" smtClean="0"/>
              <a:t>thyroiditis (38). The utility of other serum biochemical</a:t>
            </a:r>
          </a:p>
          <a:p>
            <a:r>
              <a:rPr lang="en-US" dirty="0" smtClean="0"/>
              <a:t>markers such as C-reactive protein and IL-6 has been</a:t>
            </a:r>
          </a:p>
          <a:p>
            <a:r>
              <a:rPr lang="en-US" dirty="0" smtClean="0"/>
              <a:t>studied in relation to their ability to discriminate between</a:t>
            </a:r>
          </a:p>
          <a:p>
            <a:r>
              <a:rPr lang="en-US" dirty="0" smtClean="0"/>
              <a:t>type 1 and type 2 but found to be of limited clinical value.</a:t>
            </a:r>
          </a:p>
          <a:p>
            <a:r>
              <a:rPr lang="en-US" dirty="0" smtClean="0"/>
              <a:t>Levels of serum high-sensitivity C-reactive protein were</a:t>
            </a:r>
          </a:p>
          <a:p>
            <a:r>
              <a:rPr lang="en-US" dirty="0" smtClean="0"/>
              <a:t>not significantly different between patients with type 1 and</a:t>
            </a:r>
          </a:p>
          <a:p>
            <a:r>
              <a:rPr lang="en-US" dirty="0" smtClean="0"/>
              <a:t>type 2 (39) and IL-6 results found to be discriminatory between</a:t>
            </a:r>
          </a:p>
          <a:p>
            <a:r>
              <a:rPr lang="en-US" dirty="0" smtClean="0"/>
              <a:t>type 1 and type 2 disease at 1 center (40) were not</a:t>
            </a:r>
          </a:p>
          <a:p>
            <a:r>
              <a:rPr lang="en-US" dirty="0" smtClean="0"/>
              <a:t>replicated by other workers (41).</a:t>
            </a:r>
          </a:p>
          <a:p>
            <a:r>
              <a:rPr lang="en-US" b="1" dirty="0" smtClean="0"/>
              <a:t>Thyroid ultrasound and color flow Doppler sonography.</a:t>
            </a:r>
          </a:p>
          <a:p>
            <a:r>
              <a:rPr lang="en-US" dirty="0" smtClean="0"/>
              <a:t>Because a </a:t>
            </a:r>
            <a:r>
              <a:rPr lang="en-US" dirty="0" err="1" smtClean="0"/>
              <a:t>goitrous</a:t>
            </a:r>
            <a:r>
              <a:rPr lang="en-US" dirty="0" smtClean="0"/>
              <a:t> or structural thyroid abnormality is a</a:t>
            </a:r>
          </a:p>
          <a:p>
            <a:r>
              <a:rPr lang="en-US" dirty="0" smtClean="0"/>
              <a:t>common antecedent in type 1 AIT, thyroid ultrasound (US)</a:t>
            </a:r>
          </a:p>
          <a:p>
            <a:r>
              <a:rPr lang="en-US" dirty="0" smtClean="0"/>
              <a:t>can be useful in the discrimination between type 1 and</a:t>
            </a:r>
          </a:p>
          <a:p>
            <a:r>
              <a:rPr lang="en-US" dirty="0" smtClean="0"/>
              <a:t>type 2 AIT. Before initiation of amiodarone therapy, the</a:t>
            </a:r>
          </a:p>
          <a:p>
            <a:r>
              <a:rPr lang="en-US" dirty="0" smtClean="0"/>
              <a:t>thyroid in the subject with type 2 AIT is more likely to be</a:t>
            </a:r>
          </a:p>
          <a:p>
            <a:r>
              <a:rPr lang="en-US" dirty="0" smtClean="0"/>
              <a:t>normal in size and structure. Moreover, the thyroid gland</a:t>
            </a:r>
          </a:p>
          <a:p>
            <a:r>
              <a:rPr lang="en-US" dirty="0" smtClean="0"/>
              <a:t>in type 1 AIT should demonstrate normal or increased</a:t>
            </a:r>
          </a:p>
          <a:p>
            <a:r>
              <a:rPr lang="en-US" dirty="0" smtClean="0"/>
              <a:t>vascularization on Echo color Doppler, whereas the type</a:t>
            </a:r>
          </a:p>
          <a:p>
            <a:r>
              <a:rPr lang="en-US" dirty="0" smtClean="0"/>
              <a:t>2 gland will be marked by distorted architecture due to</a:t>
            </a:r>
          </a:p>
          <a:p>
            <a:r>
              <a:rPr lang="en-US" dirty="0" smtClean="0"/>
              <a:t>the inflammatory thyroiditis and will demonstrate normal/</a:t>
            </a:r>
          </a:p>
          <a:p>
            <a:r>
              <a:rPr lang="en-US" dirty="0" smtClean="0"/>
              <a:t>reduced vascularity (41). However, in iodine-deficient</a:t>
            </a:r>
          </a:p>
          <a:p>
            <a:r>
              <a:rPr lang="en-US" dirty="0" smtClean="0"/>
              <a:t>or borderline sufficient areas, a small goiter and even a</a:t>
            </a:r>
          </a:p>
          <a:p>
            <a:r>
              <a:rPr lang="en-US" dirty="0" smtClean="0"/>
              <a:t>nodular goiter, may also be present in type 2 AIT. In this</a:t>
            </a:r>
          </a:p>
          <a:p>
            <a:r>
              <a:rPr lang="en-US" dirty="0" smtClean="0"/>
              <a:t>case, the diagnostic clue at US in differentiating the 2 main</a:t>
            </a:r>
          </a:p>
          <a:p>
            <a:r>
              <a:rPr lang="en-US" dirty="0" smtClean="0"/>
              <a:t>forms of AIT remains the normal/reduced vascularity (18).</a:t>
            </a:r>
          </a:p>
          <a:p>
            <a:r>
              <a:rPr lang="en-US" dirty="0" smtClean="0"/>
              <a:t>Because some subjectivity is present in US interpretation,</a:t>
            </a:r>
          </a:p>
          <a:p>
            <a:r>
              <a:rPr lang="en-US" dirty="0" smtClean="0"/>
              <a:t>the role of an experienced sonographer is fundamental.</a:t>
            </a:r>
          </a:p>
          <a:p>
            <a:r>
              <a:rPr lang="en-US" dirty="0" smtClean="0"/>
              <a:t>Nuclear imaging. Nuclear imaging techniques may be of</a:t>
            </a:r>
          </a:p>
          <a:p>
            <a:r>
              <a:rPr lang="en-US" dirty="0" smtClean="0"/>
              <a:t>limited utility in the distinction between type 1 and type</a:t>
            </a:r>
          </a:p>
          <a:p>
            <a:r>
              <a:rPr lang="en-US" dirty="0" smtClean="0"/>
              <a:t>2 AIT. For radionuclide uptake or imaging studies, several</a:t>
            </a:r>
          </a:p>
          <a:p>
            <a:r>
              <a:rPr lang="en-US" dirty="0" smtClean="0"/>
              <a:t>different tracers are available, including radioiodine</a:t>
            </a:r>
          </a:p>
          <a:p>
            <a:r>
              <a:rPr lang="en-US" dirty="0" smtClean="0"/>
              <a:t>(RAI), 99m </a:t>
            </a:r>
            <a:r>
              <a:rPr lang="en-US" dirty="0" err="1" smtClean="0"/>
              <a:t>pertechnetate</a:t>
            </a:r>
            <a:r>
              <a:rPr lang="en-US" dirty="0" smtClean="0"/>
              <a:t> (99mTcO4–), and 99mTcO4</a:t>
            </a:r>
          </a:p>
          <a:p>
            <a:r>
              <a:rPr lang="en-US" dirty="0" smtClean="0"/>
              <a:t>2-methoxy-isobutyl-isonitrile (MIBI).</a:t>
            </a:r>
          </a:p>
          <a:p>
            <a:r>
              <a:rPr lang="en-US" dirty="0" smtClean="0"/>
              <a:t>Absent exposure to iodine excess, measurement of</a:t>
            </a:r>
          </a:p>
          <a:p>
            <a:r>
              <a:rPr lang="en-US" dirty="0" smtClean="0"/>
              <a:t>thyroidal RAI uptake provides insight into thyroid functional</a:t>
            </a:r>
          </a:p>
          <a:p>
            <a:r>
              <a:rPr lang="en-US" dirty="0" smtClean="0"/>
              <a:t>state, with high levels of uptake (&gt; 30% at 24</a:t>
            </a:r>
          </a:p>
          <a:p>
            <a:r>
              <a:rPr lang="en-US" dirty="0" smtClean="0"/>
              <a:t>hours) indicative of thyrotoxicosis. However, in AIT, a</a:t>
            </a:r>
          </a:p>
          <a:p>
            <a:r>
              <a:rPr lang="en-US" dirty="0" smtClean="0"/>
              <a:t>lower RAI uptake is seen because of the elevated serum</a:t>
            </a:r>
          </a:p>
          <a:p>
            <a:r>
              <a:rPr lang="en-US" dirty="0" smtClean="0"/>
              <a:t>iodine derived from amiodarone (18, 31). And the low</a:t>
            </a:r>
          </a:p>
          <a:p>
            <a:r>
              <a:rPr lang="en-US" dirty="0" smtClean="0"/>
              <a:t>RAI uptake seen in both type 1 and type 2 does not</a:t>
            </a:r>
          </a:p>
          <a:p>
            <a:r>
              <a:rPr lang="en-US" dirty="0" smtClean="0"/>
              <a:t>permit any distinction between the 2 types. Similarly,</a:t>
            </a:r>
          </a:p>
          <a:p>
            <a:r>
              <a:rPr lang="en-US" dirty="0" smtClean="0"/>
              <a:t>attempts to make this distinction using 99mTcO4– in</a:t>
            </a:r>
          </a:p>
          <a:p>
            <a:r>
              <a:rPr lang="en-US" dirty="0" smtClean="0"/>
              <a:t>patients with AIT showed mostly very low/no uptake in</a:t>
            </a:r>
          </a:p>
          <a:p>
            <a:r>
              <a:rPr lang="en-US" dirty="0" smtClean="0"/>
              <a:t>both type 1 and type 2 cases (42).</a:t>
            </a:r>
          </a:p>
          <a:p>
            <a:r>
              <a:rPr lang="en-US" dirty="0" smtClean="0"/>
              <a:t>The MIBI uptake is reduced or absent in tissues marked</a:t>
            </a:r>
          </a:p>
          <a:p>
            <a:r>
              <a:rPr lang="en-US" dirty="0" smtClean="0"/>
              <a:t>by apoptotic processes, with potential collapse of mitochondrial</a:t>
            </a:r>
          </a:p>
          <a:p>
            <a:r>
              <a:rPr lang="en-US" dirty="0" smtClean="0"/>
              <a:t>membranes (43). Although MIBI scans have</a:t>
            </a:r>
          </a:p>
          <a:p>
            <a:r>
              <a:rPr lang="en-US" dirty="0" smtClean="0"/>
              <a:t>shown promising preliminary results in differentiating</a:t>
            </a:r>
          </a:p>
          <a:p>
            <a:r>
              <a:rPr lang="en-US" dirty="0" smtClean="0"/>
              <a:t>type 1 from type 2 or mixed cases, the number of reports is</a:t>
            </a:r>
          </a:p>
          <a:p>
            <a:r>
              <a:rPr lang="en-US" dirty="0" smtClean="0"/>
              <a:t>still limited (44). One encouraging report from </a:t>
            </a:r>
            <a:r>
              <a:rPr lang="en-US" dirty="0" err="1" smtClean="0"/>
              <a:t>Piga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of MIBI scans in 20 consecutive patients with type 1 and</a:t>
            </a:r>
          </a:p>
          <a:p>
            <a:r>
              <a:rPr lang="en-US" dirty="0" smtClean="0"/>
              <a:t>type 2 AIT led the authors to conclude that the MIBI scan</a:t>
            </a:r>
          </a:p>
          <a:p>
            <a:r>
              <a:rPr lang="en-US" dirty="0" smtClean="0"/>
              <a:t>was superior to currently used biochemical and other imaging</a:t>
            </a:r>
          </a:p>
          <a:p>
            <a:r>
              <a:rPr lang="en-US" dirty="0" smtClean="0"/>
              <a:t>diagnostic tools used for diagnosis. They concluded</a:t>
            </a:r>
          </a:p>
          <a:p>
            <a:r>
              <a:rPr lang="en-US" dirty="0" smtClean="0"/>
              <a:t>that MIBI uptake should be increased in type 1 AIT, reduced</a:t>
            </a:r>
          </a:p>
          <a:p>
            <a:r>
              <a:rPr lang="en-US" dirty="0" smtClean="0"/>
              <a:t>in type 2, and intermediate in mixed type 1/type 2</a:t>
            </a:r>
          </a:p>
          <a:p>
            <a:r>
              <a:rPr lang="en-US" dirty="0" smtClean="0"/>
              <a:t>AIT (43), notwithstanding the limitations in interpretation</a:t>
            </a:r>
          </a:p>
          <a:p>
            <a:r>
              <a:rPr lang="en-US" dirty="0" smtClean="0"/>
              <a:t>because characterization of the different forms of AIT was</a:t>
            </a:r>
          </a:p>
          <a:p>
            <a:r>
              <a:rPr lang="en-US" dirty="0" smtClean="0"/>
              <a:t>based on MIBI results. One advantage of the utility of</a:t>
            </a:r>
          </a:p>
          <a:p>
            <a:r>
              <a:rPr lang="en-US" dirty="0" smtClean="0"/>
              <a:t>MIBI scans is their common accessibility in most nuclear</a:t>
            </a:r>
          </a:p>
          <a:p>
            <a:r>
              <a:rPr lang="en-US" dirty="0" smtClean="0"/>
              <a:t>medicine departments. However, further studies are needed</a:t>
            </a:r>
          </a:p>
          <a:p>
            <a:r>
              <a:rPr lang="en-US" dirty="0" smtClean="0"/>
              <a:t>to fully characterize their utility in differentiating between</a:t>
            </a:r>
          </a:p>
          <a:p>
            <a:r>
              <a:rPr lang="en-US" dirty="0" smtClean="0"/>
              <a:t>types of AIT.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78844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Diagnostic tools</a:t>
            </a:r>
            <a:endParaRPr lang="tr-TR" b="1" dirty="0" smtClean="0"/>
          </a:p>
          <a:p>
            <a:pPr marL="0" indent="0">
              <a:buNone/>
            </a:pPr>
            <a:r>
              <a:rPr lang="tr-TR" b="1" dirty="0" err="1" smtClean="0"/>
              <a:t>Amiodaron</a:t>
            </a:r>
            <a:r>
              <a:rPr lang="tr-TR" b="1" dirty="0" smtClean="0"/>
              <a:t> kaynaklı bozukluğun tipinin etkili tanısı, belirli bir hastanın klinik bağlamı içerisinde yorumlanması ve entegrasyonunu gerektiren çeşitli laboratuvar testleri ve görüntüleme yöntemlerinin varlığıyla kolaylaştırılır</a:t>
            </a:r>
          </a:p>
          <a:p>
            <a:pPr marL="0" indent="0">
              <a:buNone/>
            </a:pPr>
            <a:r>
              <a:rPr lang="tr-TR" b="1" dirty="0" smtClean="0"/>
              <a:t>Biyokimyasal laboratuvar çalışmaları. En yaygın olarak, </a:t>
            </a:r>
            <a:r>
              <a:rPr lang="tr-TR" b="1" dirty="0" err="1" smtClean="0"/>
              <a:t>amiodaron</a:t>
            </a:r>
            <a:r>
              <a:rPr lang="tr-TR" b="1" dirty="0" smtClean="0"/>
              <a:t> alan bir hastada endokrin konsültasyonu talebiyle sonuçlanan anormal kan </a:t>
            </a:r>
            <a:r>
              <a:rPr lang="tr-TR" b="1" dirty="0" err="1" smtClean="0"/>
              <a:t>tiroid</a:t>
            </a:r>
            <a:r>
              <a:rPr lang="tr-TR" b="1" dirty="0" smtClean="0"/>
              <a:t> fonksiyon testinin keşfedilmesidir.</a:t>
            </a:r>
          </a:p>
          <a:p>
            <a:r>
              <a:rPr lang="en-US" b="1" dirty="0" smtClean="0"/>
              <a:t>Normal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bezi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ötiroid</a:t>
            </a:r>
            <a:r>
              <a:rPr lang="en-US" b="1" dirty="0" smtClean="0"/>
              <a:t> </a:t>
            </a:r>
            <a:r>
              <a:rPr lang="en-US" b="1" dirty="0" err="1" smtClean="0"/>
              <a:t>bireylerde</a:t>
            </a:r>
            <a:r>
              <a:rPr lang="en-US" b="1" dirty="0" smtClean="0"/>
              <a:t>, </a:t>
            </a:r>
            <a:r>
              <a:rPr lang="en-US" b="1" dirty="0" err="1" smtClean="0"/>
              <a:t>amiodaron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T4'ün T3'e </a:t>
            </a:r>
            <a:r>
              <a:rPr lang="en-US" b="1" dirty="0" err="1" smtClean="0"/>
              <a:t>dönüşümünün</a:t>
            </a:r>
            <a:r>
              <a:rPr lang="en-US" b="1" dirty="0" smtClean="0"/>
              <a:t> </a:t>
            </a:r>
            <a:r>
              <a:rPr lang="en-US" b="1" dirty="0" err="1" smtClean="0"/>
              <a:t>inhibisyonu</a:t>
            </a:r>
            <a:r>
              <a:rPr lang="en-US" b="1" dirty="0" smtClean="0"/>
              <a:t>, serum T3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azaltacak</a:t>
            </a:r>
            <a:r>
              <a:rPr lang="en-US" b="1" dirty="0" smtClean="0"/>
              <a:t>, TSH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yükseltecek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ikincil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serum T4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artıracaktır.AIH'de</a:t>
            </a:r>
            <a:r>
              <a:rPr lang="en-US" b="1" dirty="0" smtClean="0"/>
              <a:t>, </a:t>
            </a:r>
            <a:r>
              <a:rPr lang="en-US" b="1" dirty="0" err="1" smtClean="0"/>
              <a:t>düşük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normal FT4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TSH </a:t>
            </a:r>
            <a:r>
              <a:rPr lang="en-US" b="1" dirty="0" err="1" smtClean="0"/>
              <a:t>vardır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bu</a:t>
            </a:r>
            <a:r>
              <a:rPr lang="en-US" b="1" dirty="0" smtClean="0"/>
              <a:t> </a:t>
            </a:r>
            <a:r>
              <a:rPr lang="en-US" b="1" dirty="0" err="1" smtClean="0"/>
              <a:t>hastalarda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Hashimoto </a:t>
            </a:r>
            <a:r>
              <a:rPr lang="en-US" b="1" dirty="0" err="1" smtClean="0"/>
              <a:t>tiroiditi</a:t>
            </a:r>
            <a:r>
              <a:rPr lang="en-US" b="1" dirty="0" smtClean="0"/>
              <a:t> </a:t>
            </a:r>
            <a:r>
              <a:rPr lang="en-US" b="1" dirty="0" err="1" smtClean="0"/>
              <a:t>olasılığı</a:t>
            </a:r>
            <a:r>
              <a:rPr lang="en-US" b="1" dirty="0" smtClean="0"/>
              <a:t> </a:t>
            </a:r>
            <a:r>
              <a:rPr lang="en-US" b="1" dirty="0" err="1" smtClean="0"/>
              <a:t>göz</a:t>
            </a:r>
            <a:r>
              <a:rPr lang="en-US" b="1" dirty="0" smtClean="0"/>
              <a:t> </a:t>
            </a:r>
            <a:r>
              <a:rPr lang="en-US" b="1" dirty="0" err="1" smtClean="0"/>
              <a:t>önüne</a:t>
            </a:r>
            <a:r>
              <a:rPr lang="en-US" b="1" dirty="0" smtClean="0"/>
              <a:t> </a:t>
            </a:r>
            <a:r>
              <a:rPr lang="en-US" b="1" dirty="0" err="1" smtClean="0"/>
              <a:t>alındığında</a:t>
            </a:r>
            <a:r>
              <a:rPr lang="en-US" b="1" dirty="0" smtClean="0"/>
              <a:t>, </a:t>
            </a:r>
            <a:r>
              <a:rPr lang="en-US" b="1" dirty="0" err="1" smtClean="0"/>
              <a:t>pozitif</a:t>
            </a:r>
            <a:r>
              <a:rPr lang="en-US" b="1" dirty="0" smtClean="0"/>
              <a:t> TPO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/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tiroglobulin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olabilir.Tip</a:t>
            </a:r>
            <a:r>
              <a:rPr lang="en-US" b="1" dirty="0" smtClean="0"/>
              <a:t> 1 </a:t>
            </a:r>
            <a:r>
              <a:rPr lang="en-US" b="1" dirty="0" err="1" smtClean="0"/>
              <a:t>veya</a:t>
            </a:r>
            <a:r>
              <a:rPr lang="en-US" b="1" dirty="0" smtClean="0"/>
              <a:t> tip 2 </a:t>
            </a:r>
            <a:r>
              <a:rPr lang="en-US" b="1" dirty="0" err="1" smtClean="0"/>
              <a:t>tirotoksikozu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hastada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FT4 </a:t>
            </a:r>
            <a:r>
              <a:rPr lang="en-US" b="1" dirty="0" err="1" smtClean="0"/>
              <a:t>düzeyleri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uygun</a:t>
            </a:r>
            <a:r>
              <a:rPr lang="en-US" b="1" dirty="0" smtClean="0"/>
              <a:t> </a:t>
            </a:r>
            <a:r>
              <a:rPr lang="en-US" b="1" dirty="0" err="1" smtClean="0"/>
              <a:t>olmayan</a:t>
            </a:r>
            <a:r>
              <a:rPr lang="en-US" b="1" dirty="0" smtClean="0"/>
              <a:t> </a:t>
            </a:r>
            <a:r>
              <a:rPr lang="en-US" b="1" dirty="0" err="1" smtClean="0"/>
              <a:t>şekilde</a:t>
            </a:r>
            <a:r>
              <a:rPr lang="en-US" b="1" dirty="0" smtClean="0"/>
              <a:t> normal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FT3/T3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TSH </a:t>
            </a:r>
            <a:r>
              <a:rPr lang="en-US" b="1" dirty="0" err="1" smtClean="0"/>
              <a:t>bulunsa</a:t>
            </a:r>
            <a:r>
              <a:rPr lang="en-US" b="1" dirty="0" smtClean="0"/>
              <a:t> da,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uyarıcı</a:t>
            </a:r>
            <a:r>
              <a:rPr lang="en-US" b="1" dirty="0" smtClean="0"/>
              <a:t> </a:t>
            </a:r>
            <a:r>
              <a:rPr lang="en-US" b="1" dirty="0" err="1" smtClean="0"/>
              <a:t>immünoglobulin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TPO </a:t>
            </a:r>
            <a:r>
              <a:rPr lang="en-US" b="1" dirty="0" err="1" smtClean="0"/>
              <a:t>ölçümü</a:t>
            </a:r>
            <a:r>
              <a:rPr lang="en-US" b="1" dirty="0" smtClean="0"/>
              <a:t>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ileri</a:t>
            </a:r>
            <a:r>
              <a:rPr lang="en-US" b="1" dirty="0" smtClean="0"/>
              <a:t> </a:t>
            </a:r>
            <a:r>
              <a:rPr lang="en-US" b="1" dirty="0" err="1" smtClean="0"/>
              <a:t>laboratuvar</a:t>
            </a:r>
            <a:r>
              <a:rPr lang="en-US" b="1" dirty="0" smtClean="0"/>
              <a:t> </a:t>
            </a:r>
            <a:r>
              <a:rPr lang="en-US" b="1" dirty="0" err="1" smtClean="0"/>
              <a:t>testleri</a:t>
            </a:r>
            <a:r>
              <a:rPr lang="en-US" b="1" dirty="0" smtClean="0"/>
              <a:t> 2 tip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yapılmasına</a:t>
            </a:r>
            <a:r>
              <a:rPr lang="en-US" b="1" dirty="0" smtClean="0"/>
              <a:t> </a:t>
            </a:r>
            <a:r>
              <a:rPr lang="en-US" b="1" dirty="0" err="1" smtClean="0"/>
              <a:t>yardımcı</a:t>
            </a:r>
            <a:r>
              <a:rPr lang="en-US" b="1" dirty="0" smtClean="0"/>
              <a:t> </a:t>
            </a:r>
            <a:r>
              <a:rPr lang="en-US" b="1" dirty="0" err="1" smtClean="0"/>
              <a:t>olabilir</a:t>
            </a:r>
            <a:r>
              <a:rPr lang="en-US" b="1" dirty="0" smtClean="0"/>
              <a:t>. </a:t>
            </a:r>
            <a:r>
              <a:rPr lang="en-US" b="1" dirty="0" err="1" smtClean="0"/>
              <a:t>antikorlar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tiroglobulin</a:t>
            </a:r>
            <a:r>
              <a:rPr lang="en-US" b="1" dirty="0" smtClean="0"/>
              <a:t> </a:t>
            </a:r>
            <a:r>
              <a:rPr lang="en-US" b="1" dirty="0" err="1" smtClean="0"/>
              <a:t>antikorları.Tip</a:t>
            </a:r>
            <a:r>
              <a:rPr lang="en-US" b="1" dirty="0" smtClean="0"/>
              <a:t> 1 </a:t>
            </a:r>
            <a:r>
              <a:rPr lang="en-US" b="1" dirty="0" err="1" smtClean="0"/>
              <a:t>veya</a:t>
            </a:r>
            <a:r>
              <a:rPr lang="en-US" b="1" dirty="0" smtClean="0"/>
              <a:t> tip 2 </a:t>
            </a:r>
            <a:r>
              <a:rPr lang="en-US" b="1" dirty="0" err="1" smtClean="0"/>
              <a:t>tirotoksikoz</a:t>
            </a:r>
            <a:r>
              <a:rPr lang="en-US" b="1" dirty="0" smtClean="0"/>
              <a:t>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ayrımı</a:t>
            </a:r>
            <a:r>
              <a:rPr lang="en-US" b="1" dirty="0" smtClean="0"/>
              <a:t> </a:t>
            </a:r>
            <a:r>
              <a:rPr lang="en-US" b="1" dirty="0" err="1" smtClean="0"/>
              <a:t>yapmanın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ipucu</a:t>
            </a:r>
            <a:r>
              <a:rPr lang="en-US" b="1" dirty="0" smtClean="0"/>
              <a:t>, tip 1 </a:t>
            </a:r>
            <a:r>
              <a:rPr lang="en-US" b="1" dirty="0" err="1" smtClean="0"/>
              <a:t>hastalarında</a:t>
            </a:r>
            <a:r>
              <a:rPr lang="en-US" b="1" dirty="0" smtClean="0"/>
              <a:t> </a:t>
            </a:r>
            <a:r>
              <a:rPr lang="en-US" b="1" dirty="0" err="1" smtClean="0"/>
              <a:t>sıklıkla</a:t>
            </a:r>
            <a:r>
              <a:rPr lang="en-US" b="1" dirty="0" smtClean="0"/>
              <a:t> </a:t>
            </a:r>
            <a:r>
              <a:rPr lang="en-US" b="1" dirty="0" err="1" smtClean="0"/>
              <a:t>diffüz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nodüler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Graves </a:t>
            </a:r>
            <a:r>
              <a:rPr lang="en-US" b="1" dirty="0" err="1" smtClean="0"/>
              <a:t>hastalığı</a:t>
            </a:r>
            <a:r>
              <a:rPr lang="en-US" b="1" dirty="0" smtClean="0"/>
              <a:t> (</a:t>
            </a:r>
            <a:r>
              <a:rPr lang="en-US" b="1" dirty="0" err="1" smtClean="0"/>
              <a:t>yüksek</a:t>
            </a:r>
            <a:r>
              <a:rPr lang="en-US" b="1" dirty="0" smtClean="0"/>
              <a:t> TSH </a:t>
            </a:r>
            <a:r>
              <a:rPr lang="en-US" b="1" dirty="0" err="1" smtClean="0"/>
              <a:t>reseptör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)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patolojisinin</a:t>
            </a:r>
            <a:r>
              <a:rPr lang="en-US" b="1" dirty="0" smtClean="0"/>
              <a:t> </a:t>
            </a:r>
            <a:r>
              <a:rPr lang="en-US" b="1" dirty="0" err="1" smtClean="0"/>
              <a:t>bulunmasıdır.Ancak</a:t>
            </a:r>
            <a:r>
              <a:rPr lang="en-US" b="1" dirty="0" smtClean="0"/>
              <a:t> </a:t>
            </a:r>
            <a:r>
              <a:rPr lang="en-US" b="1" dirty="0" err="1" smtClean="0"/>
              <a:t>antitiroglobulin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/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antitiroperoksidaz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pozitif</a:t>
            </a:r>
            <a:r>
              <a:rPr lang="en-US" b="1" dirty="0" smtClean="0"/>
              <a:t> </a:t>
            </a:r>
            <a:r>
              <a:rPr lang="en-US" b="1" dirty="0" err="1" smtClean="0"/>
              <a:t>testlerin</a:t>
            </a:r>
            <a:r>
              <a:rPr lang="en-US" b="1" dirty="0" smtClean="0"/>
              <a:t> </a:t>
            </a:r>
            <a:r>
              <a:rPr lang="en-US" b="1" dirty="0" err="1" smtClean="0"/>
              <a:t>varlığı</a:t>
            </a:r>
            <a:r>
              <a:rPr lang="en-US" b="1" dirty="0" smtClean="0"/>
              <a:t> tip 2 AIT </a:t>
            </a:r>
            <a:r>
              <a:rPr lang="en-US" b="1" dirty="0" err="1" smtClean="0"/>
              <a:t>tanısını</a:t>
            </a:r>
            <a:r>
              <a:rPr lang="en-US" b="1" dirty="0" smtClean="0"/>
              <a:t> </a:t>
            </a:r>
            <a:r>
              <a:rPr lang="en-US" b="1" dirty="0" err="1" smtClean="0"/>
              <a:t>dışlamaz</a:t>
            </a:r>
            <a:r>
              <a:rPr lang="en-US" b="1" dirty="0" smtClean="0"/>
              <a:t> (37).</a:t>
            </a:r>
            <a:r>
              <a:rPr lang="en-US" b="1" dirty="0" err="1" smtClean="0"/>
              <a:t>Enflamasyon</a:t>
            </a:r>
            <a:r>
              <a:rPr lang="en-US" b="1" dirty="0" smtClean="0"/>
              <a:t> </a:t>
            </a:r>
            <a:r>
              <a:rPr lang="en-US" b="1" dirty="0" err="1" smtClean="0"/>
              <a:t>sırasında</a:t>
            </a:r>
            <a:r>
              <a:rPr lang="en-US" b="1" dirty="0" smtClean="0"/>
              <a:t> </a:t>
            </a:r>
            <a:r>
              <a:rPr lang="en-US" b="1" dirty="0" err="1" smtClean="0"/>
              <a:t>hücre</a:t>
            </a:r>
            <a:r>
              <a:rPr lang="en-US" b="1" dirty="0" smtClean="0"/>
              <a:t> </a:t>
            </a:r>
            <a:r>
              <a:rPr lang="en-US" b="1" dirty="0" err="1" smtClean="0"/>
              <a:t>dışı</a:t>
            </a:r>
            <a:r>
              <a:rPr lang="en-US" b="1" dirty="0" smtClean="0"/>
              <a:t> </a:t>
            </a:r>
            <a:r>
              <a:rPr lang="en-US" b="1" dirty="0" err="1" smtClean="0"/>
              <a:t>sıvıya</a:t>
            </a:r>
            <a:r>
              <a:rPr lang="en-US" b="1" dirty="0" smtClean="0"/>
              <a:t> </a:t>
            </a:r>
            <a:r>
              <a:rPr lang="en-US" b="1" dirty="0" err="1" smtClean="0"/>
              <a:t>salınan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lizozomal</a:t>
            </a:r>
            <a:r>
              <a:rPr lang="en-US" b="1" dirty="0" smtClean="0"/>
              <a:t> </a:t>
            </a:r>
            <a:r>
              <a:rPr lang="en-US" b="1" dirty="0" err="1" smtClean="0"/>
              <a:t>enzim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beta-</a:t>
            </a:r>
            <a:r>
              <a:rPr lang="en-US" b="1" dirty="0" err="1" smtClean="0"/>
              <a:t>glukuronidazın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tip 1'i tip 2'den </a:t>
            </a:r>
            <a:r>
              <a:rPr lang="en-US" b="1" dirty="0" err="1" smtClean="0"/>
              <a:t>ayırmak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belirteç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önerilmiştir</a:t>
            </a:r>
            <a:r>
              <a:rPr lang="en-US" b="1" dirty="0" smtClean="0"/>
              <a:t>.</a:t>
            </a:r>
            <a:endParaRPr lang="tr-TR" b="1" dirty="0" smtClean="0"/>
          </a:p>
          <a:p>
            <a:r>
              <a:rPr lang="en-US" b="1" dirty="0" err="1" smtClean="0"/>
              <a:t>Markantes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ark. </a:t>
            </a:r>
            <a:r>
              <a:rPr lang="en-US" b="1" dirty="0" err="1" smtClean="0"/>
              <a:t>subakut</a:t>
            </a:r>
            <a:r>
              <a:rPr lang="en-US" b="1" dirty="0" smtClean="0"/>
              <a:t> </a:t>
            </a:r>
            <a:r>
              <a:rPr lang="en-US" b="1" dirty="0" err="1" smtClean="0"/>
              <a:t>tiroiditteki</a:t>
            </a:r>
            <a:r>
              <a:rPr lang="en-US" b="1" dirty="0" smtClean="0"/>
              <a:t> </a:t>
            </a:r>
            <a:r>
              <a:rPr lang="en-US" b="1" dirty="0" err="1" smtClean="0"/>
              <a:t>seviyelere</a:t>
            </a:r>
            <a:r>
              <a:rPr lang="en-US" b="1" dirty="0" smtClean="0"/>
              <a:t> </a:t>
            </a:r>
            <a:r>
              <a:rPr lang="en-US" b="1" dirty="0" err="1" smtClean="0"/>
              <a:t>benzer</a:t>
            </a:r>
            <a:r>
              <a:rPr lang="en-US" b="1" dirty="0" smtClean="0"/>
              <a:t> </a:t>
            </a:r>
            <a:r>
              <a:rPr lang="en-US" b="1" dirty="0" err="1" smtClean="0"/>
              <a:t>olsa</a:t>
            </a:r>
            <a:r>
              <a:rPr lang="en-US" b="1" dirty="0" smtClean="0"/>
              <a:t> da tip 2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plazma</a:t>
            </a:r>
            <a:r>
              <a:rPr lang="en-US" b="1" dirty="0" smtClean="0"/>
              <a:t> beta-</a:t>
            </a:r>
            <a:r>
              <a:rPr lang="en-US" b="1" dirty="0" err="1" smtClean="0"/>
              <a:t>glukuronidaz</a:t>
            </a:r>
            <a:r>
              <a:rPr lang="en-US" b="1" dirty="0" smtClean="0"/>
              <a:t> </a:t>
            </a:r>
            <a:r>
              <a:rPr lang="en-US" b="1" dirty="0" err="1" smtClean="0"/>
              <a:t>aktivitesinin</a:t>
            </a:r>
            <a:r>
              <a:rPr lang="en-US" b="1" dirty="0" smtClean="0"/>
              <a:t> tip 1'e </a:t>
            </a:r>
            <a:r>
              <a:rPr lang="en-US" b="1" dirty="0" err="1" smtClean="0"/>
              <a:t>göre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olduğunu</a:t>
            </a:r>
            <a:r>
              <a:rPr lang="en-US" b="1" dirty="0" smtClean="0"/>
              <a:t> </a:t>
            </a:r>
            <a:r>
              <a:rPr lang="en-US" b="1" dirty="0" err="1" smtClean="0"/>
              <a:t>gözlemlemiştir</a:t>
            </a:r>
            <a:r>
              <a:rPr lang="en-US" b="1" dirty="0" smtClean="0"/>
              <a:t> (38).C-</a:t>
            </a:r>
            <a:r>
              <a:rPr lang="en-US" b="1" dirty="0" err="1" smtClean="0"/>
              <a:t>reaktif</a:t>
            </a:r>
            <a:r>
              <a:rPr lang="en-US" b="1" dirty="0" smtClean="0"/>
              <a:t> protein </a:t>
            </a:r>
            <a:r>
              <a:rPr lang="en-US" b="1" dirty="0" err="1" smtClean="0"/>
              <a:t>ve</a:t>
            </a:r>
            <a:r>
              <a:rPr lang="en-US" b="1" dirty="0" smtClean="0"/>
              <a:t> IL-6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serum </a:t>
            </a:r>
            <a:r>
              <a:rPr lang="en-US" b="1" dirty="0" err="1" smtClean="0"/>
              <a:t>biyokimyasal</a:t>
            </a:r>
            <a:r>
              <a:rPr lang="en-US" b="1" dirty="0" smtClean="0"/>
              <a:t> </a:t>
            </a:r>
            <a:r>
              <a:rPr lang="en-US" b="1" dirty="0" err="1" smtClean="0"/>
              <a:t>belirteçlerinin</a:t>
            </a:r>
            <a:r>
              <a:rPr lang="en-US" b="1" dirty="0" smtClean="0"/>
              <a:t> </a:t>
            </a:r>
            <a:r>
              <a:rPr lang="en-US" b="1" dirty="0" err="1" smtClean="0"/>
              <a:t>kullanımı</a:t>
            </a:r>
            <a:r>
              <a:rPr lang="en-US" b="1" dirty="0" smtClean="0"/>
              <a:t>,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yapma</a:t>
            </a:r>
            <a:r>
              <a:rPr lang="en-US" b="1" dirty="0" smtClean="0"/>
              <a:t> </a:t>
            </a:r>
            <a:r>
              <a:rPr lang="en-US" b="1" dirty="0" err="1" smtClean="0"/>
              <a:t>yetenekleri</a:t>
            </a:r>
            <a:r>
              <a:rPr lang="en-US" b="1" dirty="0" smtClean="0"/>
              <a:t> </a:t>
            </a:r>
            <a:r>
              <a:rPr lang="en-US" b="1" dirty="0" err="1" smtClean="0"/>
              <a:t>açısından</a:t>
            </a:r>
            <a:r>
              <a:rPr lang="en-US" b="1" dirty="0" smtClean="0"/>
              <a:t> </a:t>
            </a:r>
            <a:r>
              <a:rPr lang="en-US" b="1" dirty="0" err="1" smtClean="0"/>
              <a:t>araştırılmış</a:t>
            </a:r>
            <a:r>
              <a:rPr lang="en-US" b="1" dirty="0" smtClean="0"/>
              <a:t> </a:t>
            </a:r>
            <a:r>
              <a:rPr lang="en-US" b="1" dirty="0" err="1" smtClean="0"/>
              <a:t>ancak</a:t>
            </a:r>
            <a:r>
              <a:rPr lang="en-US" b="1" dirty="0" smtClean="0"/>
              <a:t> </a:t>
            </a:r>
            <a:r>
              <a:rPr lang="en-US" b="1" dirty="0" err="1" smtClean="0"/>
              <a:t>sınırlı</a:t>
            </a:r>
            <a:r>
              <a:rPr lang="en-US" b="1" dirty="0" smtClean="0"/>
              <a:t> </a:t>
            </a:r>
            <a:r>
              <a:rPr lang="en-US" b="1" dirty="0" err="1" smtClean="0"/>
              <a:t>klinik</a:t>
            </a:r>
            <a:r>
              <a:rPr lang="en-US" b="1" dirty="0" smtClean="0"/>
              <a:t> </a:t>
            </a:r>
            <a:r>
              <a:rPr lang="en-US" b="1" dirty="0" err="1" smtClean="0"/>
              <a:t>değere</a:t>
            </a:r>
            <a:r>
              <a:rPr lang="en-US" b="1" dirty="0" smtClean="0"/>
              <a:t> </a:t>
            </a:r>
            <a:r>
              <a:rPr lang="en-US" b="1" dirty="0" err="1" smtClean="0"/>
              <a:t>sahip</a:t>
            </a:r>
            <a:r>
              <a:rPr lang="en-US" b="1" dirty="0" smtClean="0"/>
              <a:t> </a:t>
            </a:r>
            <a:r>
              <a:rPr lang="en-US" b="1" dirty="0" err="1" smtClean="0"/>
              <a:t>oldukları</a:t>
            </a:r>
            <a:r>
              <a:rPr lang="en-US" b="1" dirty="0" smtClean="0"/>
              <a:t> </a:t>
            </a:r>
            <a:r>
              <a:rPr lang="en-US" b="1" dirty="0" err="1" smtClean="0"/>
              <a:t>bulunmuştur.Serum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duyarlıklı</a:t>
            </a:r>
            <a:r>
              <a:rPr lang="en-US" b="1" dirty="0" smtClean="0"/>
              <a:t> C-</a:t>
            </a:r>
            <a:r>
              <a:rPr lang="en-US" b="1" dirty="0" err="1" smtClean="0"/>
              <a:t>reaktif</a:t>
            </a:r>
            <a:r>
              <a:rPr lang="en-US" b="1" dirty="0" smtClean="0"/>
              <a:t> protein </a:t>
            </a:r>
            <a:r>
              <a:rPr lang="en-US" b="1" dirty="0" err="1" smtClean="0"/>
              <a:t>düzeyleri</a:t>
            </a:r>
            <a:r>
              <a:rPr lang="en-US" b="1" dirty="0" smtClean="0"/>
              <a:t>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hastaları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anlamlı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farklılık</a:t>
            </a:r>
            <a:r>
              <a:rPr lang="en-US" b="1" dirty="0" smtClean="0"/>
              <a:t> </a:t>
            </a:r>
            <a:r>
              <a:rPr lang="en-US" b="1" dirty="0" err="1" smtClean="0"/>
              <a:t>göstermedi</a:t>
            </a:r>
            <a:r>
              <a:rPr lang="en-US" b="1" dirty="0" smtClean="0"/>
              <a:t> (39) </a:t>
            </a:r>
            <a:r>
              <a:rPr lang="en-US" b="1" dirty="0" err="1" smtClean="0"/>
              <a:t>ve</a:t>
            </a:r>
            <a:r>
              <a:rPr lang="en-US" b="1" dirty="0" smtClean="0"/>
              <a:t> 1 </a:t>
            </a:r>
            <a:r>
              <a:rPr lang="en-US" b="1" dirty="0" err="1" smtClean="0"/>
              <a:t>merkezde</a:t>
            </a:r>
            <a:r>
              <a:rPr lang="en-US" b="1" dirty="0" smtClean="0"/>
              <a:t> (40)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hastalık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ayrımcı</a:t>
            </a:r>
            <a:r>
              <a:rPr lang="en-US" b="1" dirty="0" smtClean="0"/>
              <a:t> </a:t>
            </a:r>
            <a:r>
              <a:rPr lang="en-US" b="1" dirty="0" err="1" smtClean="0"/>
              <a:t>olduğu</a:t>
            </a:r>
            <a:r>
              <a:rPr lang="en-US" b="1" dirty="0" smtClean="0"/>
              <a:t> </a:t>
            </a:r>
            <a:r>
              <a:rPr lang="en-US" b="1" dirty="0" err="1" smtClean="0"/>
              <a:t>tespit</a:t>
            </a:r>
            <a:r>
              <a:rPr lang="en-US" b="1" dirty="0" smtClean="0"/>
              <a:t> </a:t>
            </a:r>
            <a:r>
              <a:rPr lang="en-US" b="1" dirty="0" err="1" smtClean="0"/>
              <a:t>edilen</a:t>
            </a:r>
            <a:r>
              <a:rPr lang="en-US" b="1" dirty="0" smtClean="0"/>
              <a:t> IL-6 </a:t>
            </a:r>
            <a:r>
              <a:rPr lang="en-US" b="1" dirty="0" err="1" smtClean="0"/>
              <a:t>sonuçları</a:t>
            </a:r>
            <a:r>
              <a:rPr lang="en-US" b="1" dirty="0" smtClean="0"/>
              <a:t> </a:t>
            </a:r>
            <a:r>
              <a:rPr lang="en-US" b="1" dirty="0" err="1" smtClean="0"/>
              <a:t>tekrarlanmadı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</a:t>
            </a:r>
            <a:r>
              <a:rPr lang="en-US" b="1" dirty="0" err="1" smtClean="0"/>
              <a:t>işçiler</a:t>
            </a:r>
            <a:r>
              <a:rPr lang="en-US" b="1" dirty="0" smtClean="0"/>
              <a:t> </a:t>
            </a:r>
            <a:r>
              <a:rPr lang="en-US" b="1" dirty="0" err="1" smtClean="0"/>
              <a:t>tarafından</a:t>
            </a:r>
            <a:r>
              <a:rPr lang="en-US" b="1" dirty="0" smtClean="0"/>
              <a:t> (41).</a:t>
            </a:r>
            <a:endParaRPr lang="tr-TR" b="1" dirty="0" smtClean="0"/>
          </a:p>
          <a:p>
            <a:r>
              <a:rPr lang="tr-TR" b="1" dirty="0" err="1" smtClean="0"/>
              <a:t>Tiroid</a:t>
            </a:r>
            <a:r>
              <a:rPr lang="tr-TR" b="1" dirty="0" smtClean="0"/>
              <a:t> </a:t>
            </a:r>
            <a:r>
              <a:rPr lang="tr-TR" b="1" dirty="0" err="1" smtClean="0"/>
              <a:t>usg</a:t>
            </a:r>
            <a:r>
              <a:rPr lang="tr-TR" b="1" dirty="0" smtClean="0"/>
              <a:t> ve </a:t>
            </a:r>
            <a:r>
              <a:rPr lang="tr-TR" b="1" dirty="0" err="1" smtClean="0"/>
              <a:t>doppler</a:t>
            </a:r>
            <a:endParaRPr lang="en-US" b="1" dirty="0" smtClean="0"/>
          </a:p>
          <a:p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yapısal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anormalliği</a:t>
            </a:r>
            <a:r>
              <a:rPr lang="en-US" b="1" dirty="0" smtClean="0"/>
              <a:t> tip 1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ortak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öncül</a:t>
            </a:r>
            <a:r>
              <a:rPr lang="en-US" b="1" dirty="0" smtClean="0"/>
              <a:t> </a:t>
            </a:r>
            <a:r>
              <a:rPr lang="en-US" b="1" dirty="0" err="1" smtClean="0"/>
              <a:t>olduğundan</a:t>
            </a:r>
            <a:r>
              <a:rPr lang="en-US" b="1" dirty="0" smtClean="0"/>
              <a:t>,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ultrasonu</a:t>
            </a:r>
            <a:r>
              <a:rPr lang="en-US" b="1" dirty="0" smtClean="0"/>
              <a:t> (ABD),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AIT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ayrımda</a:t>
            </a:r>
            <a:r>
              <a:rPr lang="en-US" b="1" dirty="0" smtClean="0"/>
              <a:t> </a:t>
            </a:r>
            <a:r>
              <a:rPr lang="en-US" b="1" dirty="0" err="1" smtClean="0"/>
              <a:t>yararlı</a:t>
            </a:r>
            <a:r>
              <a:rPr lang="en-US" b="1" dirty="0" smtClean="0"/>
              <a:t> </a:t>
            </a:r>
            <a:r>
              <a:rPr lang="en-US" b="1" dirty="0" err="1" smtClean="0"/>
              <a:t>olabilir.Amiodaron</a:t>
            </a:r>
            <a:r>
              <a:rPr lang="en-US" b="1" dirty="0" smtClean="0"/>
              <a:t> </a:t>
            </a:r>
            <a:r>
              <a:rPr lang="en-US" b="1" dirty="0" err="1" smtClean="0"/>
              <a:t>tedavisine</a:t>
            </a:r>
            <a:r>
              <a:rPr lang="en-US" b="1" dirty="0" smtClean="0"/>
              <a:t> </a:t>
            </a:r>
            <a:r>
              <a:rPr lang="en-US" b="1" dirty="0" err="1" smtClean="0"/>
              <a:t>başlanmadan</a:t>
            </a:r>
            <a:r>
              <a:rPr lang="en-US" b="1" dirty="0" smtClean="0"/>
              <a:t> </a:t>
            </a:r>
            <a:r>
              <a:rPr lang="en-US" b="1" dirty="0" err="1" smtClean="0"/>
              <a:t>önce</a:t>
            </a:r>
            <a:r>
              <a:rPr lang="en-US" b="1" dirty="0" smtClean="0"/>
              <a:t>, tip 2 </a:t>
            </a:r>
            <a:r>
              <a:rPr lang="en-US" b="1" dirty="0" err="1" smtClean="0"/>
              <a:t>AIT'li</a:t>
            </a:r>
            <a:r>
              <a:rPr lang="en-US" b="1" dirty="0" smtClean="0"/>
              <a:t> </a:t>
            </a:r>
            <a:r>
              <a:rPr lang="en-US" b="1" dirty="0" err="1" smtClean="0"/>
              <a:t>bireyde</a:t>
            </a:r>
            <a:r>
              <a:rPr lang="en-US" b="1" dirty="0" smtClean="0"/>
              <a:t> </a:t>
            </a:r>
            <a:r>
              <a:rPr lang="en-US" b="1" dirty="0" err="1" smtClean="0"/>
              <a:t>tiroidin</a:t>
            </a:r>
            <a:r>
              <a:rPr lang="en-US" b="1" dirty="0" smtClean="0"/>
              <a:t> </a:t>
            </a:r>
            <a:r>
              <a:rPr lang="en-US" b="1" dirty="0" err="1" smtClean="0"/>
              <a:t>boyut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yapı</a:t>
            </a:r>
            <a:r>
              <a:rPr lang="en-US" b="1" dirty="0" smtClean="0"/>
              <a:t> </a:t>
            </a:r>
            <a:r>
              <a:rPr lang="en-US" b="1" dirty="0" err="1" smtClean="0"/>
              <a:t>açısından</a:t>
            </a:r>
            <a:r>
              <a:rPr lang="en-US" b="1" dirty="0" smtClean="0"/>
              <a:t> normal </a:t>
            </a:r>
            <a:r>
              <a:rPr lang="en-US" b="1" dirty="0" err="1" smtClean="0"/>
              <a:t>olma</a:t>
            </a:r>
            <a:r>
              <a:rPr lang="en-US" b="1" dirty="0" smtClean="0"/>
              <a:t> </a:t>
            </a:r>
            <a:r>
              <a:rPr lang="en-US" b="1" dirty="0" err="1" smtClean="0"/>
              <a:t>ihtimali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yüksektir.Ayrıca</a:t>
            </a:r>
            <a:r>
              <a:rPr lang="en-US" b="1" dirty="0" smtClean="0"/>
              <a:t> tip 1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bezinin</a:t>
            </a:r>
            <a:r>
              <a:rPr lang="en-US" b="1" dirty="0" smtClean="0"/>
              <a:t> Echo </a:t>
            </a:r>
            <a:r>
              <a:rPr lang="en-US" b="1" dirty="0" err="1" smtClean="0"/>
              <a:t>renkli</a:t>
            </a:r>
            <a:r>
              <a:rPr lang="en-US" b="1" dirty="0" smtClean="0"/>
              <a:t> </a:t>
            </a:r>
            <a:r>
              <a:rPr lang="en-US" b="1" dirty="0" err="1" smtClean="0"/>
              <a:t>Doppler'de</a:t>
            </a:r>
            <a:r>
              <a:rPr lang="en-US" b="1" dirty="0" smtClean="0"/>
              <a:t> normal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artmış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vaskülarizasyon</a:t>
            </a:r>
            <a:r>
              <a:rPr lang="en-US" b="1" dirty="0" smtClean="0"/>
              <a:t> </a:t>
            </a:r>
            <a:r>
              <a:rPr lang="en-US" b="1" dirty="0" err="1" smtClean="0"/>
              <a:t>göstermesi</a:t>
            </a:r>
            <a:r>
              <a:rPr lang="en-US" b="1" dirty="0" smtClean="0"/>
              <a:t> </a:t>
            </a:r>
            <a:r>
              <a:rPr lang="en-US" b="1" dirty="0" err="1" smtClean="0"/>
              <a:t>gerekirken</a:t>
            </a:r>
            <a:r>
              <a:rPr lang="en-US" b="1" dirty="0" smtClean="0"/>
              <a:t>, tip 2 </a:t>
            </a:r>
            <a:r>
              <a:rPr lang="en-US" b="1" dirty="0" err="1" smtClean="0"/>
              <a:t>bezinin</a:t>
            </a:r>
            <a:r>
              <a:rPr lang="en-US" b="1" dirty="0" smtClean="0"/>
              <a:t> </a:t>
            </a:r>
            <a:r>
              <a:rPr lang="en-US" b="1" dirty="0" err="1" smtClean="0"/>
              <a:t>inflamatuar</a:t>
            </a:r>
            <a:r>
              <a:rPr lang="en-US" b="1" dirty="0" smtClean="0"/>
              <a:t> </a:t>
            </a:r>
            <a:r>
              <a:rPr lang="en-US" b="1" dirty="0" err="1" smtClean="0"/>
              <a:t>tiroidite</a:t>
            </a:r>
            <a:r>
              <a:rPr lang="en-US" b="1" dirty="0" smtClean="0"/>
              <a:t> </a:t>
            </a:r>
            <a:r>
              <a:rPr lang="en-US" b="1" dirty="0" err="1" smtClean="0"/>
              <a:t>bağlı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bozulmuş</a:t>
            </a:r>
            <a:r>
              <a:rPr lang="en-US" b="1" dirty="0" smtClean="0"/>
              <a:t> </a:t>
            </a:r>
            <a:r>
              <a:rPr lang="en-US" b="1" dirty="0" err="1" smtClean="0"/>
              <a:t>mimarisi</a:t>
            </a:r>
            <a:r>
              <a:rPr lang="en-US" b="1" dirty="0" smtClean="0"/>
              <a:t> </a:t>
            </a:r>
            <a:r>
              <a:rPr lang="en-US" b="1" dirty="0" err="1" smtClean="0"/>
              <a:t>olacak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normal/</a:t>
            </a:r>
            <a:r>
              <a:rPr lang="en-US" b="1" dirty="0" err="1" smtClean="0"/>
              <a:t>azalmış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vaskülarizasyon</a:t>
            </a:r>
            <a:r>
              <a:rPr lang="en-US" b="1" dirty="0" smtClean="0"/>
              <a:t> </a:t>
            </a:r>
            <a:r>
              <a:rPr lang="en-US" b="1" dirty="0" err="1" smtClean="0"/>
              <a:t>gösterecektir</a:t>
            </a:r>
            <a:r>
              <a:rPr lang="en-US" b="1" dirty="0" smtClean="0"/>
              <a:t> (41).</a:t>
            </a:r>
            <a:r>
              <a:rPr lang="en-US" b="1" dirty="0" err="1" smtClean="0"/>
              <a:t>Bununla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,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eksikliği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yeterliliğin</a:t>
            </a:r>
            <a:r>
              <a:rPr lang="en-US" b="1" dirty="0" smtClean="0"/>
              <a:t> </a:t>
            </a:r>
            <a:r>
              <a:rPr lang="en-US" b="1" dirty="0" err="1" smtClean="0"/>
              <a:t>sınırında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bölgelerde</a:t>
            </a:r>
            <a:r>
              <a:rPr lang="en-US" b="1" dirty="0" smtClean="0"/>
              <a:t>, tip 2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küçük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hatta</a:t>
            </a:r>
            <a:r>
              <a:rPr lang="en-US" b="1" dirty="0" smtClean="0"/>
              <a:t> </a:t>
            </a:r>
            <a:r>
              <a:rPr lang="en-US" b="1" dirty="0" err="1" smtClean="0"/>
              <a:t>nodüler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da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olabilir.Bu</a:t>
            </a:r>
            <a:r>
              <a:rPr lang="en-US" b="1" dirty="0" smtClean="0"/>
              <a:t> </a:t>
            </a:r>
            <a:r>
              <a:rPr lang="en-US" b="1" dirty="0" err="1" smtClean="0"/>
              <a:t>durumda</a:t>
            </a:r>
            <a:r>
              <a:rPr lang="en-US" b="1" dirty="0" smtClean="0"/>
              <a:t> </a:t>
            </a:r>
            <a:r>
              <a:rPr lang="en-US" b="1" dirty="0" err="1" smtClean="0"/>
              <a:t>US'de</a:t>
            </a:r>
            <a:r>
              <a:rPr lang="en-US" b="1" dirty="0" smtClean="0"/>
              <a:t> </a:t>
            </a:r>
            <a:r>
              <a:rPr lang="en-US" b="1" dirty="0" err="1" smtClean="0"/>
              <a:t>AIT'nin</a:t>
            </a:r>
            <a:r>
              <a:rPr lang="en-US" b="1" dirty="0" smtClean="0"/>
              <a:t> 2 </a:t>
            </a:r>
            <a:r>
              <a:rPr lang="en-US" b="1" dirty="0" err="1" smtClean="0"/>
              <a:t>ana</a:t>
            </a:r>
            <a:r>
              <a:rPr lang="en-US" b="1" dirty="0" smtClean="0"/>
              <a:t> </a:t>
            </a:r>
            <a:r>
              <a:rPr lang="en-US" b="1" dirty="0" err="1" smtClean="0"/>
              <a:t>formunun</a:t>
            </a:r>
            <a:r>
              <a:rPr lang="en-US" b="1" dirty="0" smtClean="0"/>
              <a:t> </a:t>
            </a:r>
            <a:r>
              <a:rPr lang="en-US" b="1" dirty="0" err="1" smtClean="0"/>
              <a:t>ayrımında</a:t>
            </a:r>
            <a:r>
              <a:rPr lang="en-US" b="1" dirty="0" smtClean="0"/>
              <a:t> </a:t>
            </a:r>
            <a:r>
              <a:rPr lang="en-US" b="1" dirty="0" err="1" smtClean="0"/>
              <a:t>tanısal</a:t>
            </a:r>
            <a:r>
              <a:rPr lang="en-US" b="1" dirty="0" smtClean="0"/>
              <a:t> </a:t>
            </a:r>
            <a:r>
              <a:rPr lang="en-US" b="1" dirty="0" err="1" smtClean="0"/>
              <a:t>ipucu</a:t>
            </a:r>
            <a:r>
              <a:rPr lang="en-US" b="1" dirty="0" smtClean="0"/>
              <a:t> normal/</a:t>
            </a:r>
            <a:r>
              <a:rPr lang="en-US" b="1" dirty="0" err="1" smtClean="0"/>
              <a:t>azalmış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vaskülarite</a:t>
            </a:r>
            <a:r>
              <a:rPr lang="en-US" b="1" dirty="0" smtClean="0"/>
              <a:t> </a:t>
            </a:r>
            <a:r>
              <a:rPr lang="en-US" b="1" dirty="0" err="1" smtClean="0"/>
              <a:t>olmaya</a:t>
            </a:r>
            <a:r>
              <a:rPr lang="en-US" b="1" dirty="0" smtClean="0"/>
              <a:t> </a:t>
            </a:r>
            <a:r>
              <a:rPr lang="en-US" b="1" dirty="0" err="1" smtClean="0"/>
              <a:t>devam</a:t>
            </a:r>
            <a:r>
              <a:rPr lang="en-US" b="1" dirty="0" smtClean="0"/>
              <a:t> </a:t>
            </a:r>
            <a:r>
              <a:rPr lang="en-US" b="1" dirty="0" err="1" smtClean="0"/>
              <a:t>etmektedir</a:t>
            </a:r>
            <a:r>
              <a:rPr lang="en-US" b="1" dirty="0" smtClean="0"/>
              <a:t> (18).ABD </a:t>
            </a:r>
            <a:r>
              <a:rPr lang="en-US" b="1" dirty="0" err="1" smtClean="0"/>
              <a:t>yorumunda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miktar</a:t>
            </a:r>
            <a:r>
              <a:rPr lang="en-US" b="1" dirty="0" smtClean="0"/>
              <a:t> </a:t>
            </a:r>
            <a:r>
              <a:rPr lang="en-US" b="1" dirty="0" err="1" smtClean="0"/>
              <a:t>öznellik</a:t>
            </a:r>
            <a:r>
              <a:rPr lang="en-US" b="1" dirty="0" smtClean="0"/>
              <a:t>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olduğundan</a:t>
            </a:r>
            <a:r>
              <a:rPr lang="en-US" b="1" dirty="0" smtClean="0"/>
              <a:t>, </a:t>
            </a:r>
            <a:r>
              <a:rPr lang="en-US" b="1" dirty="0" err="1" smtClean="0"/>
              <a:t>deneyimli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sonografi</a:t>
            </a:r>
            <a:r>
              <a:rPr lang="en-US" b="1" dirty="0" smtClean="0"/>
              <a:t> </a:t>
            </a:r>
            <a:r>
              <a:rPr lang="en-US" b="1" dirty="0" err="1" smtClean="0"/>
              <a:t>uzmanının</a:t>
            </a:r>
            <a:r>
              <a:rPr lang="en-US" b="1" dirty="0" smtClean="0"/>
              <a:t> </a:t>
            </a:r>
            <a:r>
              <a:rPr lang="en-US" b="1" dirty="0" err="1" smtClean="0"/>
              <a:t>rolü</a:t>
            </a:r>
            <a:r>
              <a:rPr lang="en-US" b="1" dirty="0" smtClean="0"/>
              <a:t> </a:t>
            </a:r>
            <a:r>
              <a:rPr lang="en-US" b="1" dirty="0" err="1" smtClean="0"/>
              <a:t>esastır</a:t>
            </a:r>
            <a:r>
              <a:rPr lang="en-US" b="1" dirty="0" smtClean="0"/>
              <a:t>.</a:t>
            </a:r>
          </a:p>
          <a:p>
            <a:r>
              <a:rPr lang="en-US" dirty="0" err="1" smtClean="0"/>
              <a:t>Markantes</a:t>
            </a:r>
            <a:r>
              <a:rPr lang="en-US" dirty="0" smtClean="0"/>
              <a:t> et al. observed that plasma</a:t>
            </a:r>
          </a:p>
          <a:p>
            <a:r>
              <a:rPr lang="en-US" dirty="0" smtClean="0"/>
              <a:t>beta-</a:t>
            </a:r>
            <a:r>
              <a:rPr lang="en-US" dirty="0" err="1" smtClean="0"/>
              <a:t>glucuronidase</a:t>
            </a:r>
            <a:r>
              <a:rPr lang="en-US" dirty="0" smtClean="0"/>
              <a:t> activity in type 2 AIT was higher compared</a:t>
            </a:r>
          </a:p>
          <a:p>
            <a:r>
              <a:rPr lang="en-US" dirty="0" smtClean="0"/>
              <a:t>with type 1, albeit similar to levels seen in subacute</a:t>
            </a:r>
          </a:p>
          <a:p>
            <a:r>
              <a:rPr lang="en-US" dirty="0" smtClean="0"/>
              <a:t>thyroiditis (38). The utility of other serum biochemical</a:t>
            </a:r>
          </a:p>
          <a:p>
            <a:r>
              <a:rPr lang="en-US" dirty="0" smtClean="0"/>
              <a:t>markers such as C-reactive protein and IL-6 has been</a:t>
            </a:r>
          </a:p>
          <a:p>
            <a:r>
              <a:rPr lang="en-US" dirty="0" smtClean="0"/>
              <a:t>studied in relation to their ability to discriminate between</a:t>
            </a:r>
          </a:p>
          <a:p>
            <a:r>
              <a:rPr lang="en-US" dirty="0" smtClean="0"/>
              <a:t>type 1 and type 2 but found to be of limited clinical value.</a:t>
            </a:r>
          </a:p>
          <a:p>
            <a:r>
              <a:rPr lang="en-US" dirty="0" smtClean="0"/>
              <a:t>Levels of serum high-sensitivity C-reactive protein were</a:t>
            </a:r>
          </a:p>
          <a:p>
            <a:r>
              <a:rPr lang="en-US" dirty="0" smtClean="0"/>
              <a:t>not significantly different between patients with type 1 and</a:t>
            </a:r>
          </a:p>
          <a:p>
            <a:r>
              <a:rPr lang="en-US" dirty="0" smtClean="0"/>
              <a:t>type 2 (39) and IL-6 results found to be discriminatory between</a:t>
            </a:r>
          </a:p>
          <a:p>
            <a:r>
              <a:rPr lang="en-US" dirty="0" smtClean="0"/>
              <a:t>type 1 and type 2 disease at 1 center (40) were not</a:t>
            </a:r>
          </a:p>
          <a:p>
            <a:r>
              <a:rPr lang="en-US" dirty="0" smtClean="0"/>
              <a:t>replicated by other workers (41).</a:t>
            </a:r>
          </a:p>
          <a:p>
            <a:r>
              <a:rPr lang="en-US" b="1" dirty="0" smtClean="0"/>
              <a:t>Thyroid ultrasound and color flow Doppler sonography.</a:t>
            </a:r>
          </a:p>
          <a:p>
            <a:r>
              <a:rPr lang="en-US" dirty="0" smtClean="0"/>
              <a:t>Because a </a:t>
            </a:r>
            <a:r>
              <a:rPr lang="en-US" dirty="0" err="1" smtClean="0"/>
              <a:t>goitrous</a:t>
            </a:r>
            <a:r>
              <a:rPr lang="en-US" dirty="0" smtClean="0"/>
              <a:t> or structural thyroid abnormality is a</a:t>
            </a:r>
          </a:p>
          <a:p>
            <a:r>
              <a:rPr lang="en-US" dirty="0" smtClean="0"/>
              <a:t>common antecedent in type 1 AIT, thyroid ultrasound (US)</a:t>
            </a:r>
          </a:p>
          <a:p>
            <a:r>
              <a:rPr lang="en-US" dirty="0" smtClean="0"/>
              <a:t>can be useful in the discrimination between type 1 and</a:t>
            </a:r>
          </a:p>
          <a:p>
            <a:r>
              <a:rPr lang="en-US" dirty="0" smtClean="0"/>
              <a:t>type 2 AIT. Before initiation of amiodarone therapy, the</a:t>
            </a:r>
          </a:p>
          <a:p>
            <a:r>
              <a:rPr lang="en-US" dirty="0" smtClean="0"/>
              <a:t>thyroid in the subject with type 2 AIT is more likely to be</a:t>
            </a:r>
          </a:p>
          <a:p>
            <a:r>
              <a:rPr lang="en-US" dirty="0" smtClean="0"/>
              <a:t>normal in size and structure. Moreover, the thyroid gland</a:t>
            </a:r>
          </a:p>
          <a:p>
            <a:r>
              <a:rPr lang="en-US" dirty="0" smtClean="0"/>
              <a:t>in type 1 AIT should demonstrate normal or increased</a:t>
            </a:r>
          </a:p>
          <a:p>
            <a:r>
              <a:rPr lang="en-US" dirty="0" smtClean="0"/>
              <a:t>vascularization on Echo color Doppler, whereas the type</a:t>
            </a:r>
          </a:p>
          <a:p>
            <a:r>
              <a:rPr lang="en-US" dirty="0" smtClean="0"/>
              <a:t>2 gland will be marked by distorted architecture due to</a:t>
            </a:r>
          </a:p>
          <a:p>
            <a:r>
              <a:rPr lang="en-US" dirty="0" smtClean="0"/>
              <a:t>the inflammatory thyroiditis and will demonstrate normal/</a:t>
            </a:r>
          </a:p>
          <a:p>
            <a:r>
              <a:rPr lang="en-US" dirty="0" smtClean="0"/>
              <a:t>reduced vascularity (41). However, in iodine-deficient</a:t>
            </a:r>
          </a:p>
          <a:p>
            <a:r>
              <a:rPr lang="en-US" dirty="0" smtClean="0"/>
              <a:t>or borderline sufficient areas, a small goiter and even a</a:t>
            </a:r>
          </a:p>
          <a:p>
            <a:r>
              <a:rPr lang="en-US" dirty="0" smtClean="0"/>
              <a:t>nodular goiter, may also be present in type 2 AIT. In this</a:t>
            </a:r>
          </a:p>
          <a:p>
            <a:r>
              <a:rPr lang="en-US" dirty="0" smtClean="0"/>
              <a:t>case, the diagnostic clue at US in differentiating the 2 main</a:t>
            </a:r>
          </a:p>
          <a:p>
            <a:r>
              <a:rPr lang="en-US" dirty="0" smtClean="0"/>
              <a:t>forms of AIT remains the normal/reduced vascularity (18).</a:t>
            </a:r>
          </a:p>
          <a:p>
            <a:r>
              <a:rPr lang="en-US" dirty="0" smtClean="0"/>
              <a:t>Because some subjectivity is present in US interpretation,</a:t>
            </a:r>
          </a:p>
          <a:p>
            <a:r>
              <a:rPr lang="en-US" dirty="0" smtClean="0"/>
              <a:t>the role of an experienced sonographer is fundamental.</a:t>
            </a:r>
          </a:p>
          <a:p>
            <a:r>
              <a:rPr lang="en-US" dirty="0" smtClean="0"/>
              <a:t>Nuclear imaging. Nuclear imaging techniques may be of</a:t>
            </a:r>
          </a:p>
          <a:p>
            <a:r>
              <a:rPr lang="en-US" dirty="0" smtClean="0"/>
              <a:t>limited utility in the distinction between type 1 and type</a:t>
            </a:r>
          </a:p>
          <a:p>
            <a:r>
              <a:rPr lang="en-US" dirty="0" smtClean="0"/>
              <a:t>2 AIT. For radionuclide uptake or imaging studies, several</a:t>
            </a:r>
          </a:p>
          <a:p>
            <a:r>
              <a:rPr lang="en-US" dirty="0" smtClean="0"/>
              <a:t>different tracers are available, including radioiodine</a:t>
            </a:r>
          </a:p>
          <a:p>
            <a:r>
              <a:rPr lang="en-US" dirty="0" smtClean="0"/>
              <a:t>(RAI), 99m </a:t>
            </a:r>
            <a:r>
              <a:rPr lang="en-US" dirty="0" err="1" smtClean="0"/>
              <a:t>pertechnetate</a:t>
            </a:r>
            <a:r>
              <a:rPr lang="en-US" dirty="0" smtClean="0"/>
              <a:t> (99mTcO4–), and 99mTcO4</a:t>
            </a:r>
          </a:p>
          <a:p>
            <a:r>
              <a:rPr lang="en-US" dirty="0" smtClean="0"/>
              <a:t>2-methoxy-isobutyl-isonitrile (MIBI).</a:t>
            </a:r>
          </a:p>
          <a:p>
            <a:r>
              <a:rPr lang="en-US" dirty="0" smtClean="0"/>
              <a:t>Absent exposure to iodine excess, measurement of</a:t>
            </a:r>
          </a:p>
          <a:p>
            <a:r>
              <a:rPr lang="en-US" dirty="0" smtClean="0"/>
              <a:t>thyroidal RAI uptake provides insight into thyroid functional</a:t>
            </a:r>
          </a:p>
          <a:p>
            <a:r>
              <a:rPr lang="en-US" dirty="0" smtClean="0"/>
              <a:t>state, with high levels of uptake (&gt; 30% at 24</a:t>
            </a:r>
          </a:p>
          <a:p>
            <a:r>
              <a:rPr lang="en-US" dirty="0" smtClean="0"/>
              <a:t>hours) indicative of thyrotoxicosis. However, in AIT, a</a:t>
            </a:r>
          </a:p>
          <a:p>
            <a:r>
              <a:rPr lang="en-US" dirty="0" smtClean="0"/>
              <a:t>lower RAI uptake is seen because of the elevated serum</a:t>
            </a:r>
          </a:p>
          <a:p>
            <a:r>
              <a:rPr lang="en-US" dirty="0" smtClean="0"/>
              <a:t>iodine derived from amiodarone (18, 31). And the low</a:t>
            </a:r>
          </a:p>
          <a:p>
            <a:r>
              <a:rPr lang="en-US" dirty="0" smtClean="0"/>
              <a:t>RAI uptake seen in both type 1 and type 2 does not</a:t>
            </a:r>
          </a:p>
          <a:p>
            <a:r>
              <a:rPr lang="en-US" dirty="0" smtClean="0"/>
              <a:t>permit any distinction between the 2 types. Similarly,</a:t>
            </a:r>
          </a:p>
          <a:p>
            <a:r>
              <a:rPr lang="en-US" dirty="0" smtClean="0"/>
              <a:t>attempts to make this distinction using 99mTcO4– in</a:t>
            </a:r>
          </a:p>
          <a:p>
            <a:r>
              <a:rPr lang="en-US" dirty="0" smtClean="0"/>
              <a:t>patients with AIT showed mostly very low/no uptake in</a:t>
            </a:r>
          </a:p>
          <a:p>
            <a:r>
              <a:rPr lang="en-US" dirty="0" smtClean="0"/>
              <a:t>both type 1 and type 2 cases (42).</a:t>
            </a:r>
          </a:p>
          <a:p>
            <a:r>
              <a:rPr lang="en-US" dirty="0" smtClean="0"/>
              <a:t>The MIBI uptake is reduced or absent in tissues marked</a:t>
            </a:r>
          </a:p>
          <a:p>
            <a:r>
              <a:rPr lang="en-US" dirty="0" smtClean="0"/>
              <a:t>by apoptotic processes, with potential collapse of mitochondrial</a:t>
            </a:r>
          </a:p>
          <a:p>
            <a:r>
              <a:rPr lang="en-US" dirty="0" smtClean="0"/>
              <a:t>membranes (43). Although MIBI scans have</a:t>
            </a:r>
          </a:p>
          <a:p>
            <a:r>
              <a:rPr lang="en-US" dirty="0" smtClean="0"/>
              <a:t>shown promising preliminary results in differentiating</a:t>
            </a:r>
          </a:p>
          <a:p>
            <a:r>
              <a:rPr lang="en-US" dirty="0" smtClean="0"/>
              <a:t>type 1 from type 2 or mixed cases, the number of reports is</a:t>
            </a:r>
          </a:p>
          <a:p>
            <a:r>
              <a:rPr lang="en-US" dirty="0" smtClean="0"/>
              <a:t>still limited (44). One encouraging report from </a:t>
            </a:r>
            <a:r>
              <a:rPr lang="en-US" dirty="0" err="1" smtClean="0"/>
              <a:t>Piga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of MIBI scans in 20 consecutive patients with type 1 and</a:t>
            </a:r>
          </a:p>
          <a:p>
            <a:r>
              <a:rPr lang="en-US" dirty="0" smtClean="0"/>
              <a:t>type 2 AIT led the authors to conclude that the MIBI scan</a:t>
            </a:r>
          </a:p>
          <a:p>
            <a:r>
              <a:rPr lang="en-US" dirty="0" smtClean="0"/>
              <a:t>was superior to currently used biochemical and other imaging</a:t>
            </a:r>
          </a:p>
          <a:p>
            <a:r>
              <a:rPr lang="en-US" dirty="0" smtClean="0"/>
              <a:t>diagnostic tools used for diagnosis. They concluded</a:t>
            </a:r>
          </a:p>
          <a:p>
            <a:r>
              <a:rPr lang="en-US" dirty="0" smtClean="0"/>
              <a:t>that MIBI uptake should be increased in type 1 AIT, reduced</a:t>
            </a:r>
          </a:p>
          <a:p>
            <a:r>
              <a:rPr lang="en-US" dirty="0" smtClean="0"/>
              <a:t>in type 2, and intermediate in mixed type 1/type 2</a:t>
            </a:r>
          </a:p>
          <a:p>
            <a:r>
              <a:rPr lang="en-US" dirty="0" smtClean="0"/>
              <a:t>AIT (43), notwithstanding the limitations in interpretation</a:t>
            </a:r>
          </a:p>
          <a:p>
            <a:r>
              <a:rPr lang="en-US" dirty="0" smtClean="0"/>
              <a:t>because characterization of the different forms of AIT was</a:t>
            </a:r>
          </a:p>
          <a:p>
            <a:r>
              <a:rPr lang="en-US" dirty="0" smtClean="0"/>
              <a:t>based on MIBI results. One advantage of the utility of</a:t>
            </a:r>
          </a:p>
          <a:p>
            <a:r>
              <a:rPr lang="en-US" dirty="0" smtClean="0"/>
              <a:t>MIBI scans is their common accessibility in most nuclear</a:t>
            </a:r>
          </a:p>
          <a:p>
            <a:r>
              <a:rPr lang="en-US" dirty="0" smtClean="0"/>
              <a:t>medicine departments. However, further studies are needed</a:t>
            </a:r>
          </a:p>
          <a:p>
            <a:r>
              <a:rPr lang="en-US" dirty="0" smtClean="0"/>
              <a:t>to fully characterize their utility in differentiating between</a:t>
            </a:r>
          </a:p>
          <a:p>
            <a:r>
              <a:rPr lang="en-US" dirty="0" smtClean="0"/>
              <a:t>types of AIT.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344926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Diagnostic tools</a:t>
            </a:r>
            <a:endParaRPr lang="tr-TR" b="1" dirty="0" smtClean="0"/>
          </a:p>
          <a:p>
            <a:pPr marL="0" indent="0">
              <a:buNone/>
            </a:pPr>
            <a:r>
              <a:rPr lang="tr-TR" b="1" dirty="0" err="1" smtClean="0"/>
              <a:t>Amiodaron</a:t>
            </a:r>
            <a:r>
              <a:rPr lang="tr-TR" b="1" dirty="0" smtClean="0"/>
              <a:t> kaynaklı bozukluğun tipinin etkili tanısı, belirli bir hastanın klinik bağlamı içerisinde yorumlanması ve entegrasyonunu gerektiren çeşitli laboratuvar testleri ve görüntüleme yöntemlerinin varlığıyla kolaylaştırılır</a:t>
            </a:r>
          </a:p>
          <a:p>
            <a:pPr marL="0" indent="0">
              <a:buNone/>
            </a:pPr>
            <a:r>
              <a:rPr lang="tr-TR" b="1" dirty="0" smtClean="0"/>
              <a:t>Biyokimyasal laboratuvar çalışmaları. En yaygın olarak, </a:t>
            </a:r>
            <a:r>
              <a:rPr lang="tr-TR" b="1" dirty="0" err="1" smtClean="0"/>
              <a:t>amiodaron</a:t>
            </a:r>
            <a:r>
              <a:rPr lang="tr-TR" b="1" dirty="0" smtClean="0"/>
              <a:t> alan bir hastada endokrin konsültasyonu talebiyle sonuçlanan anormal kan </a:t>
            </a:r>
            <a:r>
              <a:rPr lang="tr-TR" b="1" dirty="0" err="1" smtClean="0"/>
              <a:t>tiroid</a:t>
            </a:r>
            <a:r>
              <a:rPr lang="tr-TR" b="1" dirty="0" smtClean="0"/>
              <a:t> fonksiyon testinin keşfedilmesidir.</a:t>
            </a:r>
          </a:p>
          <a:p>
            <a:r>
              <a:rPr lang="en-US" b="1" dirty="0" smtClean="0"/>
              <a:t>Normal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bezi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ötiroid</a:t>
            </a:r>
            <a:r>
              <a:rPr lang="en-US" b="1" dirty="0" smtClean="0"/>
              <a:t> </a:t>
            </a:r>
            <a:r>
              <a:rPr lang="en-US" b="1" dirty="0" err="1" smtClean="0"/>
              <a:t>bireylerde</a:t>
            </a:r>
            <a:r>
              <a:rPr lang="en-US" b="1" dirty="0" smtClean="0"/>
              <a:t>, </a:t>
            </a:r>
            <a:r>
              <a:rPr lang="en-US" b="1" dirty="0" err="1" smtClean="0"/>
              <a:t>amiodaron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T4'ün T3'e </a:t>
            </a:r>
            <a:r>
              <a:rPr lang="en-US" b="1" dirty="0" err="1" smtClean="0"/>
              <a:t>dönüşümünün</a:t>
            </a:r>
            <a:r>
              <a:rPr lang="en-US" b="1" dirty="0" smtClean="0"/>
              <a:t> </a:t>
            </a:r>
            <a:r>
              <a:rPr lang="en-US" b="1" dirty="0" err="1" smtClean="0"/>
              <a:t>inhibisyonu</a:t>
            </a:r>
            <a:r>
              <a:rPr lang="en-US" b="1" dirty="0" smtClean="0"/>
              <a:t>, serum T3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azaltacak</a:t>
            </a:r>
            <a:r>
              <a:rPr lang="en-US" b="1" dirty="0" smtClean="0"/>
              <a:t>, TSH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yükseltecek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ikincil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serum T4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artıracaktır.AIH'de</a:t>
            </a:r>
            <a:r>
              <a:rPr lang="en-US" b="1" dirty="0" smtClean="0"/>
              <a:t>, </a:t>
            </a:r>
            <a:r>
              <a:rPr lang="en-US" b="1" dirty="0" err="1" smtClean="0"/>
              <a:t>düşük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normal FT4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TSH </a:t>
            </a:r>
            <a:r>
              <a:rPr lang="en-US" b="1" dirty="0" err="1" smtClean="0"/>
              <a:t>vardır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bu</a:t>
            </a:r>
            <a:r>
              <a:rPr lang="en-US" b="1" dirty="0" smtClean="0"/>
              <a:t> </a:t>
            </a:r>
            <a:r>
              <a:rPr lang="en-US" b="1" dirty="0" err="1" smtClean="0"/>
              <a:t>hastalarda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Hashimoto </a:t>
            </a:r>
            <a:r>
              <a:rPr lang="en-US" b="1" dirty="0" err="1" smtClean="0"/>
              <a:t>tiroiditi</a:t>
            </a:r>
            <a:r>
              <a:rPr lang="en-US" b="1" dirty="0" smtClean="0"/>
              <a:t> </a:t>
            </a:r>
            <a:r>
              <a:rPr lang="en-US" b="1" dirty="0" err="1" smtClean="0"/>
              <a:t>olasılığı</a:t>
            </a:r>
            <a:r>
              <a:rPr lang="en-US" b="1" dirty="0" smtClean="0"/>
              <a:t> </a:t>
            </a:r>
            <a:r>
              <a:rPr lang="en-US" b="1" dirty="0" err="1" smtClean="0"/>
              <a:t>göz</a:t>
            </a:r>
            <a:r>
              <a:rPr lang="en-US" b="1" dirty="0" smtClean="0"/>
              <a:t> </a:t>
            </a:r>
            <a:r>
              <a:rPr lang="en-US" b="1" dirty="0" err="1" smtClean="0"/>
              <a:t>önüne</a:t>
            </a:r>
            <a:r>
              <a:rPr lang="en-US" b="1" dirty="0" smtClean="0"/>
              <a:t> </a:t>
            </a:r>
            <a:r>
              <a:rPr lang="en-US" b="1" dirty="0" err="1" smtClean="0"/>
              <a:t>alındığında</a:t>
            </a:r>
            <a:r>
              <a:rPr lang="en-US" b="1" dirty="0" smtClean="0"/>
              <a:t>, </a:t>
            </a:r>
            <a:r>
              <a:rPr lang="en-US" b="1" dirty="0" err="1" smtClean="0"/>
              <a:t>pozitif</a:t>
            </a:r>
            <a:r>
              <a:rPr lang="en-US" b="1" dirty="0" smtClean="0"/>
              <a:t> TPO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/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tiroglobulin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olabilir.Tip</a:t>
            </a:r>
            <a:r>
              <a:rPr lang="en-US" b="1" dirty="0" smtClean="0"/>
              <a:t> 1 </a:t>
            </a:r>
            <a:r>
              <a:rPr lang="en-US" b="1" dirty="0" err="1" smtClean="0"/>
              <a:t>veya</a:t>
            </a:r>
            <a:r>
              <a:rPr lang="en-US" b="1" dirty="0" smtClean="0"/>
              <a:t> tip 2 </a:t>
            </a:r>
            <a:r>
              <a:rPr lang="en-US" b="1" dirty="0" err="1" smtClean="0"/>
              <a:t>tirotoksikozu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hastada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FT4 </a:t>
            </a:r>
            <a:r>
              <a:rPr lang="en-US" b="1" dirty="0" err="1" smtClean="0"/>
              <a:t>düzeyleri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uygun</a:t>
            </a:r>
            <a:r>
              <a:rPr lang="en-US" b="1" dirty="0" smtClean="0"/>
              <a:t> </a:t>
            </a:r>
            <a:r>
              <a:rPr lang="en-US" b="1" dirty="0" err="1" smtClean="0"/>
              <a:t>olmayan</a:t>
            </a:r>
            <a:r>
              <a:rPr lang="en-US" b="1" dirty="0" smtClean="0"/>
              <a:t> </a:t>
            </a:r>
            <a:r>
              <a:rPr lang="en-US" b="1" dirty="0" err="1" smtClean="0"/>
              <a:t>şekilde</a:t>
            </a:r>
            <a:r>
              <a:rPr lang="en-US" b="1" dirty="0" smtClean="0"/>
              <a:t> normal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FT3/T3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TSH </a:t>
            </a:r>
            <a:r>
              <a:rPr lang="en-US" b="1" dirty="0" err="1" smtClean="0"/>
              <a:t>bulunsa</a:t>
            </a:r>
            <a:r>
              <a:rPr lang="en-US" b="1" dirty="0" smtClean="0"/>
              <a:t> da,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uyarıcı</a:t>
            </a:r>
            <a:r>
              <a:rPr lang="en-US" b="1" dirty="0" smtClean="0"/>
              <a:t> </a:t>
            </a:r>
            <a:r>
              <a:rPr lang="en-US" b="1" dirty="0" err="1" smtClean="0"/>
              <a:t>immünoglobulin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TPO </a:t>
            </a:r>
            <a:r>
              <a:rPr lang="en-US" b="1" dirty="0" err="1" smtClean="0"/>
              <a:t>ölçümü</a:t>
            </a:r>
            <a:r>
              <a:rPr lang="en-US" b="1" dirty="0" smtClean="0"/>
              <a:t>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ileri</a:t>
            </a:r>
            <a:r>
              <a:rPr lang="en-US" b="1" dirty="0" smtClean="0"/>
              <a:t> </a:t>
            </a:r>
            <a:r>
              <a:rPr lang="en-US" b="1" dirty="0" err="1" smtClean="0"/>
              <a:t>laboratuvar</a:t>
            </a:r>
            <a:r>
              <a:rPr lang="en-US" b="1" dirty="0" smtClean="0"/>
              <a:t> </a:t>
            </a:r>
            <a:r>
              <a:rPr lang="en-US" b="1" dirty="0" err="1" smtClean="0"/>
              <a:t>testleri</a:t>
            </a:r>
            <a:r>
              <a:rPr lang="en-US" b="1" dirty="0" smtClean="0"/>
              <a:t> 2 tip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yapılmasına</a:t>
            </a:r>
            <a:r>
              <a:rPr lang="en-US" b="1" dirty="0" smtClean="0"/>
              <a:t> </a:t>
            </a:r>
            <a:r>
              <a:rPr lang="en-US" b="1" dirty="0" err="1" smtClean="0"/>
              <a:t>yardımcı</a:t>
            </a:r>
            <a:r>
              <a:rPr lang="en-US" b="1" dirty="0" smtClean="0"/>
              <a:t> </a:t>
            </a:r>
            <a:r>
              <a:rPr lang="en-US" b="1" dirty="0" err="1" smtClean="0"/>
              <a:t>olabilir</a:t>
            </a:r>
            <a:r>
              <a:rPr lang="en-US" b="1" dirty="0" smtClean="0"/>
              <a:t>. </a:t>
            </a:r>
            <a:r>
              <a:rPr lang="en-US" b="1" dirty="0" err="1" smtClean="0"/>
              <a:t>antikorlar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tiroglobulin</a:t>
            </a:r>
            <a:r>
              <a:rPr lang="en-US" b="1" dirty="0" smtClean="0"/>
              <a:t> </a:t>
            </a:r>
            <a:r>
              <a:rPr lang="en-US" b="1" dirty="0" err="1" smtClean="0"/>
              <a:t>antikorları.Tip</a:t>
            </a:r>
            <a:r>
              <a:rPr lang="en-US" b="1" dirty="0" smtClean="0"/>
              <a:t> 1 </a:t>
            </a:r>
            <a:r>
              <a:rPr lang="en-US" b="1" dirty="0" err="1" smtClean="0"/>
              <a:t>veya</a:t>
            </a:r>
            <a:r>
              <a:rPr lang="en-US" b="1" dirty="0" smtClean="0"/>
              <a:t> tip 2 </a:t>
            </a:r>
            <a:r>
              <a:rPr lang="en-US" b="1" dirty="0" err="1" smtClean="0"/>
              <a:t>tirotoksikoz</a:t>
            </a:r>
            <a:r>
              <a:rPr lang="en-US" b="1" dirty="0" smtClean="0"/>
              <a:t>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ayrımı</a:t>
            </a:r>
            <a:r>
              <a:rPr lang="en-US" b="1" dirty="0" smtClean="0"/>
              <a:t> </a:t>
            </a:r>
            <a:r>
              <a:rPr lang="en-US" b="1" dirty="0" err="1" smtClean="0"/>
              <a:t>yapmanın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ipucu</a:t>
            </a:r>
            <a:r>
              <a:rPr lang="en-US" b="1" dirty="0" smtClean="0"/>
              <a:t>, tip 1 </a:t>
            </a:r>
            <a:r>
              <a:rPr lang="en-US" b="1" dirty="0" err="1" smtClean="0"/>
              <a:t>hastalarında</a:t>
            </a:r>
            <a:r>
              <a:rPr lang="en-US" b="1" dirty="0" smtClean="0"/>
              <a:t> </a:t>
            </a:r>
            <a:r>
              <a:rPr lang="en-US" b="1" dirty="0" err="1" smtClean="0"/>
              <a:t>sıklıkla</a:t>
            </a:r>
            <a:r>
              <a:rPr lang="en-US" b="1" dirty="0" smtClean="0"/>
              <a:t> </a:t>
            </a:r>
            <a:r>
              <a:rPr lang="en-US" b="1" dirty="0" err="1" smtClean="0"/>
              <a:t>diffüz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nodüler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Graves </a:t>
            </a:r>
            <a:r>
              <a:rPr lang="en-US" b="1" dirty="0" err="1" smtClean="0"/>
              <a:t>hastalığı</a:t>
            </a:r>
            <a:r>
              <a:rPr lang="en-US" b="1" dirty="0" smtClean="0"/>
              <a:t> (</a:t>
            </a:r>
            <a:r>
              <a:rPr lang="en-US" b="1" dirty="0" err="1" smtClean="0"/>
              <a:t>yüksek</a:t>
            </a:r>
            <a:r>
              <a:rPr lang="en-US" b="1" dirty="0" smtClean="0"/>
              <a:t> TSH </a:t>
            </a:r>
            <a:r>
              <a:rPr lang="en-US" b="1" dirty="0" err="1" smtClean="0"/>
              <a:t>reseptör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)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patolojisinin</a:t>
            </a:r>
            <a:r>
              <a:rPr lang="en-US" b="1" dirty="0" smtClean="0"/>
              <a:t> </a:t>
            </a:r>
            <a:r>
              <a:rPr lang="en-US" b="1" dirty="0" err="1" smtClean="0"/>
              <a:t>bulunmasıdır.Ancak</a:t>
            </a:r>
            <a:r>
              <a:rPr lang="en-US" b="1" dirty="0" smtClean="0"/>
              <a:t> </a:t>
            </a:r>
            <a:r>
              <a:rPr lang="en-US" b="1" dirty="0" err="1" smtClean="0"/>
              <a:t>antitiroglobulin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/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antitiroperoksidaz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pozitif</a:t>
            </a:r>
            <a:r>
              <a:rPr lang="en-US" b="1" dirty="0" smtClean="0"/>
              <a:t> </a:t>
            </a:r>
            <a:r>
              <a:rPr lang="en-US" b="1" dirty="0" err="1" smtClean="0"/>
              <a:t>testlerin</a:t>
            </a:r>
            <a:r>
              <a:rPr lang="en-US" b="1" dirty="0" smtClean="0"/>
              <a:t> </a:t>
            </a:r>
            <a:r>
              <a:rPr lang="en-US" b="1" dirty="0" err="1" smtClean="0"/>
              <a:t>varlığı</a:t>
            </a:r>
            <a:r>
              <a:rPr lang="en-US" b="1" dirty="0" smtClean="0"/>
              <a:t> tip 2 AIT </a:t>
            </a:r>
            <a:r>
              <a:rPr lang="en-US" b="1" dirty="0" err="1" smtClean="0"/>
              <a:t>tanısını</a:t>
            </a:r>
            <a:r>
              <a:rPr lang="en-US" b="1" dirty="0" smtClean="0"/>
              <a:t> </a:t>
            </a:r>
            <a:r>
              <a:rPr lang="en-US" b="1" dirty="0" err="1" smtClean="0"/>
              <a:t>dışlamaz</a:t>
            </a:r>
            <a:r>
              <a:rPr lang="en-US" b="1" dirty="0" smtClean="0"/>
              <a:t> (37).</a:t>
            </a:r>
            <a:r>
              <a:rPr lang="en-US" b="1" dirty="0" err="1" smtClean="0"/>
              <a:t>Enflamasyon</a:t>
            </a:r>
            <a:r>
              <a:rPr lang="en-US" b="1" dirty="0" smtClean="0"/>
              <a:t> </a:t>
            </a:r>
            <a:r>
              <a:rPr lang="en-US" b="1" dirty="0" err="1" smtClean="0"/>
              <a:t>sırasında</a:t>
            </a:r>
            <a:r>
              <a:rPr lang="en-US" b="1" dirty="0" smtClean="0"/>
              <a:t> </a:t>
            </a:r>
            <a:r>
              <a:rPr lang="en-US" b="1" dirty="0" err="1" smtClean="0"/>
              <a:t>hücre</a:t>
            </a:r>
            <a:r>
              <a:rPr lang="en-US" b="1" dirty="0" smtClean="0"/>
              <a:t> </a:t>
            </a:r>
            <a:r>
              <a:rPr lang="en-US" b="1" dirty="0" err="1" smtClean="0"/>
              <a:t>dışı</a:t>
            </a:r>
            <a:r>
              <a:rPr lang="en-US" b="1" dirty="0" smtClean="0"/>
              <a:t> </a:t>
            </a:r>
            <a:r>
              <a:rPr lang="en-US" b="1" dirty="0" err="1" smtClean="0"/>
              <a:t>sıvıya</a:t>
            </a:r>
            <a:r>
              <a:rPr lang="en-US" b="1" dirty="0" smtClean="0"/>
              <a:t> </a:t>
            </a:r>
            <a:r>
              <a:rPr lang="en-US" b="1" dirty="0" err="1" smtClean="0"/>
              <a:t>salınan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lizozomal</a:t>
            </a:r>
            <a:r>
              <a:rPr lang="en-US" b="1" dirty="0" smtClean="0"/>
              <a:t> </a:t>
            </a:r>
            <a:r>
              <a:rPr lang="en-US" b="1" dirty="0" err="1" smtClean="0"/>
              <a:t>enzim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beta-</a:t>
            </a:r>
            <a:r>
              <a:rPr lang="en-US" b="1" dirty="0" err="1" smtClean="0"/>
              <a:t>glukuronidazın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tip 1'i tip 2'den </a:t>
            </a:r>
            <a:r>
              <a:rPr lang="en-US" b="1" dirty="0" err="1" smtClean="0"/>
              <a:t>ayırmak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belirteç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önerilmiştir</a:t>
            </a:r>
            <a:r>
              <a:rPr lang="en-US" b="1" dirty="0" smtClean="0"/>
              <a:t>.</a:t>
            </a:r>
            <a:endParaRPr lang="tr-TR" b="1" dirty="0" smtClean="0"/>
          </a:p>
          <a:p>
            <a:r>
              <a:rPr lang="en-US" b="1" dirty="0" err="1" smtClean="0"/>
              <a:t>Markantes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ark. </a:t>
            </a:r>
            <a:r>
              <a:rPr lang="en-US" b="1" dirty="0" err="1" smtClean="0"/>
              <a:t>subakut</a:t>
            </a:r>
            <a:r>
              <a:rPr lang="en-US" b="1" dirty="0" smtClean="0"/>
              <a:t> </a:t>
            </a:r>
            <a:r>
              <a:rPr lang="en-US" b="1" dirty="0" err="1" smtClean="0"/>
              <a:t>tiroiditteki</a:t>
            </a:r>
            <a:r>
              <a:rPr lang="en-US" b="1" dirty="0" smtClean="0"/>
              <a:t> </a:t>
            </a:r>
            <a:r>
              <a:rPr lang="en-US" b="1" dirty="0" err="1" smtClean="0"/>
              <a:t>seviyelere</a:t>
            </a:r>
            <a:r>
              <a:rPr lang="en-US" b="1" dirty="0" smtClean="0"/>
              <a:t> </a:t>
            </a:r>
            <a:r>
              <a:rPr lang="en-US" b="1" dirty="0" err="1" smtClean="0"/>
              <a:t>benzer</a:t>
            </a:r>
            <a:r>
              <a:rPr lang="en-US" b="1" dirty="0" smtClean="0"/>
              <a:t> </a:t>
            </a:r>
            <a:r>
              <a:rPr lang="en-US" b="1" dirty="0" err="1" smtClean="0"/>
              <a:t>olsa</a:t>
            </a:r>
            <a:r>
              <a:rPr lang="en-US" b="1" dirty="0" smtClean="0"/>
              <a:t> da tip 2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plazma</a:t>
            </a:r>
            <a:r>
              <a:rPr lang="en-US" b="1" dirty="0" smtClean="0"/>
              <a:t> beta-</a:t>
            </a:r>
            <a:r>
              <a:rPr lang="en-US" b="1" dirty="0" err="1" smtClean="0"/>
              <a:t>glukuronidaz</a:t>
            </a:r>
            <a:r>
              <a:rPr lang="en-US" b="1" dirty="0" smtClean="0"/>
              <a:t> </a:t>
            </a:r>
            <a:r>
              <a:rPr lang="en-US" b="1" dirty="0" err="1" smtClean="0"/>
              <a:t>aktivitesinin</a:t>
            </a:r>
            <a:r>
              <a:rPr lang="en-US" b="1" dirty="0" smtClean="0"/>
              <a:t> tip 1'e </a:t>
            </a:r>
            <a:r>
              <a:rPr lang="en-US" b="1" dirty="0" err="1" smtClean="0"/>
              <a:t>göre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olduğunu</a:t>
            </a:r>
            <a:r>
              <a:rPr lang="en-US" b="1" dirty="0" smtClean="0"/>
              <a:t> </a:t>
            </a:r>
            <a:r>
              <a:rPr lang="en-US" b="1" dirty="0" err="1" smtClean="0"/>
              <a:t>gözlemlemiştir</a:t>
            </a:r>
            <a:r>
              <a:rPr lang="en-US" b="1" dirty="0" smtClean="0"/>
              <a:t> (38).C-</a:t>
            </a:r>
            <a:r>
              <a:rPr lang="en-US" b="1" dirty="0" err="1" smtClean="0"/>
              <a:t>reaktif</a:t>
            </a:r>
            <a:r>
              <a:rPr lang="en-US" b="1" dirty="0" smtClean="0"/>
              <a:t> protein </a:t>
            </a:r>
            <a:r>
              <a:rPr lang="en-US" b="1" dirty="0" err="1" smtClean="0"/>
              <a:t>ve</a:t>
            </a:r>
            <a:r>
              <a:rPr lang="en-US" b="1" dirty="0" smtClean="0"/>
              <a:t> IL-6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serum </a:t>
            </a:r>
            <a:r>
              <a:rPr lang="en-US" b="1" dirty="0" err="1" smtClean="0"/>
              <a:t>biyokimyasal</a:t>
            </a:r>
            <a:r>
              <a:rPr lang="en-US" b="1" dirty="0" smtClean="0"/>
              <a:t> </a:t>
            </a:r>
            <a:r>
              <a:rPr lang="en-US" b="1" dirty="0" err="1" smtClean="0"/>
              <a:t>belirteçlerinin</a:t>
            </a:r>
            <a:r>
              <a:rPr lang="en-US" b="1" dirty="0" smtClean="0"/>
              <a:t> </a:t>
            </a:r>
            <a:r>
              <a:rPr lang="en-US" b="1" dirty="0" err="1" smtClean="0"/>
              <a:t>kullanımı</a:t>
            </a:r>
            <a:r>
              <a:rPr lang="en-US" b="1" dirty="0" smtClean="0"/>
              <a:t>,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yapma</a:t>
            </a:r>
            <a:r>
              <a:rPr lang="en-US" b="1" dirty="0" smtClean="0"/>
              <a:t> </a:t>
            </a:r>
            <a:r>
              <a:rPr lang="en-US" b="1" dirty="0" err="1" smtClean="0"/>
              <a:t>yetenekleri</a:t>
            </a:r>
            <a:r>
              <a:rPr lang="en-US" b="1" dirty="0" smtClean="0"/>
              <a:t> </a:t>
            </a:r>
            <a:r>
              <a:rPr lang="en-US" b="1" dirty="0" err="1" smtClean="0"/>
              <a:t>açısından</a:t>
            </a:r>
            <a:r>
              <a:rPr lang="en-US" b="1" dirty="0" smtClean="0"/>
              <a:t> </a:t>
            </a:r>
            <a:r>
              <a:rPr lang="en-US" b="1" dirty="0" err="1" smtClean="0"/>
              <a:t>araştırılmış</a:t>
            </a:r>
            <a:r>
              <a:rPr lang="en-US" b="1" dirty="0" smtClean="0"/>
              <a:t> </a:t>
            </a:r>
            <a:r>
              <a:rPr lang="en-US" b="1" dirty="0" err="1" smtClean="0"/>
              <a:t>ancak</a:t>
            </a:r>
            <a:r>
              <a:rPr lang="en-US" b="1" dirty="0" smtClean="0"/>
              <a:t> </a:t>
            </a:r>
            <a:r>
              <a:rPr lang="en-US" b="1" dirty="0" err="1" smtClean="0"/>
              <a:t>sınırlı</a:t>
            </a:r>
            <a:r>
              <a:rPr lang="en-US" b="1" dirty="0" smtClean="0"/>
              <a:t> </a:t>
            </a:r>
            <a:r>
              <a:rPr lang="en-US" b="1" dirty="0" err="1" smtClean="0"/>
              <a:t>klinik</a:t>
            </a:r>
            <a:r>
              <a:rPr lang="en-US" b="1" dirty="0" smtClean="0"/>
              <a:t> </a:t>
            </a:r>
            <a:r>
              <a:rPr lang="en-US" b="1" dirty="0" err="1" smtClean="0"/>
              <a:t>değere</a:t>
            </a:r>
            <a:r>
              <a:rPr lang="en-US" b="1" dirty="0" smtClean="0"/>
              <a:t> </a:t>
            </a:r>
            <a:r>
              <a:rPr lang="en-US" b="1" dirty="0" err="1" smtClean="0"/>
              <a:t>sahip</a:t>
            </a:r>
            <a:r>
              <a:rPr lang="en-US" b="1" dirty="0" smtClean="0"/>
              <a:t> </a:t>
            </a:r>
            <a:r>
              <a:rPr lang="en-US" b="1" dirty="0" err="1" smtClean="0"/>
              <a:t>oldukları</a:t>
            </a:r>
            <a:r>
              <a:rPr lang="en-US" b="1" dirty="0" smtClean="0"/>
              <a:t> </a:t>
            </a:r>
            <a:r>
              <a:rPr lang="en-US" b="1" dirty="0" err="1" smtClean="0"/>
              <a:t>bulunmuştur.Serum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duyarlıklı</a:t>
            </a:r>
            <a:r>
              <a:rPr lang="en-US" b="1" dirty="0" smtClean="0"/>
              <a:t> C-</a:t>
            </a:r>
            <a:r>
              <a:rPr lang="en-US" b="1" dirty="0" err="1" smtClean="0"/>
              <a:t>reaktif</a:t>
            </a:r>
            <a:r>
              <a:rPr lang="en-US" b="1" dirty="0" smtClean="0"/>
              <a:t> protein </a:t>
            </a:r>
            <a:r>
              <a:rPr lang="en-US" b="1" dirty="0" err="1" smtClean="0"/>
              <a:t>düzeyleri</a:t>
            </a:r>
            <a:r>
              <a:rPr lang="en-US" b="1" dirty="0" smtClean="0"/>
              <a:t>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hastaları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anlamlı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farklılık</a:t>
            </a:r>
            <a:r>
              <a:rPr lang="en-US" b="1" dirty="0" smtClean="0"/>
              <a:t> </a:t>
            </a:r>
            <a:r>
              <a:rPr lang="en-US" b="1" dirty="0" err="1" smtClean="0"/>
              <a:t>göstermedi</a:t>
            </a:r>
            <a:r>
              <a:rPr lang="en-US" b="1" dirty="0" smtClean="0"/>
              <a:t> (39) </a:t>
            </a:r>
            <a:r>
              <a:rPr lang="en-US" b="1" dirty="0" err="1" smtClean="0"/>
              <a:t>ve</a:t>
            </a:r>
            <a:r>
              <a:rPr lang="en-US" b="1" dirty="0" smtClean="0"/>
              <a:t> 1 </a:t>
            </a:r>
            <a:r>
              <a:rPr lang="en-US" b="1" dirty="0" err="1" smtClean="0"/>
              <a:t>merkezde</a:t>
            </a:r>
            <a:r>
              <a:rPr lang="en-US" b="1" dirty="0" smtClean="0"/>
              <a:t> (40)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hastalık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ayrımcı</a:t>
            </a:r>
            <a:r>
              <a:rPr lang="en-US" b="1" dirty="0" smtClean="0"/>
              <a:t> </a:t>
            </a:r>
            <a:r>
              <a:rPr lang="en-US" b="1" dirty="0" err="1" smtClean="0"/>
              <a:t>olduğu</a:t>
            </a:r>
            <a:r>
              <a:rPr lang="en-US" b="1" dirty="0" smtClean="0"/>
              <a:t> </a:t>
            </a:r>
            <a:r>
              <a:rPr lang="en-US" b="1" dirty="0" err="1" smtClean="0"/>
              <a:t>tespit</a:t>
            </a:r>
            <a:r>
              <a:rPr lang="en-US" b="1" dirty="0" smtClean="0"/>
              <a:t> </a:t>
            </a:r>
            <a:r>
              <a:rPr lang="en-US" b="1" dirty="0" err="1" smtClean="0"/>
              <a:t>edilen</a:t>
            </a:r>
            <a:r>
              <a:rPr lang="en-US" b="1" dirty="0" smtClean="0"/>
              <a:t> IL-6 </a:t>
            </a:r>
            <a:r>
              <a:rPr lang="en-US" b="1" dirty="0" err="1" smtClean="0"/>
              <a:t>sonuçları</a:t>
            </a:r>
            <a:r>
              <a:rPr lang="en-US" b="1" dirty="0" smtClean="0"/>
              <a:t> </a:t>
            </a:r>
            <a:r>
              <a:rPr lang="en-US" b="1" dirty="0" err="1" smtClean="0"/>
              <a:t>tekrarlanmadı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</a:t>
            </a:r>
            <a:r>
              <a:rPr lang="en-US" b="1" dirty="0" err="1" smtClean="0"/>
              <a:t>işçiler</a:t>
            </a:r>
            <a:r>
              <a:rPr lang="en-US" b="1" dirty="0" smtClean="0"/>
              <a:t> </a:t>
            </a:r>
            <a:r>
              <a:rPr lang="en-US" b="1" dirty="0" err="1" smtClean="0"/>
              <a:t>tarafından</a:t>
            </a:r>
            <a:r>
              <a:rPr lang="en-US" b="1" dirty="0" smtClean="0"/>
              <a:t> (41).</a:t>
            </a:r>
            <a:endParaRPr lang="tr-TR" b="1" dirty="0" smtClean="0"/>
          </a:p>
          <a:p>
            <a:r>
              <a:rPr lang="tr-TR" b="1" dirty="0" err="1" smtClean="0"/>
              <a:t>Tiroid</a:t>
            </a:r>
            <a:r>
              <a:rPr lang="tr-TR" b="1" dirty="0" smtClean="0"/>
              <a:t> </a:t>
            </a:r>
            <a:r>
              <a:rPr lang="tr-TR" b="1" dirty="0" err="1" smtClean="0"/>
              <a:t>usg</a:t>
            </a:r>
            <a:r>
              <a:rPr lang="tr-TR" b="1" dirty="0" smtClean="0"/>
              <a:t> ve </a:t>
            </a:r>
            <a:r>
              <a:rPr lang="tr-TR" b="1" dirty="0" err="1" smtClean="0"/>
              <a:t>doppler</a:t>
            </a:r>
            <a:endParaRPr lang="en-US" b="1" dirty="0" smtClean="0"/>
          </a:p>
          <a:p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yapısal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anormalliği</a:t>
            </a:r>
            <a:r>
              <a:rPr lang="en-US" b="1" dirty="0" smtClean="0"/>
              <a:t> tip 1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ortak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öncül</a:t>
            </a:r>
            <a:r>
              <a:rPr lang="en-US" b="1" dirty="0" smtClean="0"/>
              <a:t> </a:t>
            </a:r>
            <a:r>
              <a:rPr lang="en-US" b="1" dirty="0" err="1" smtClean="0"/>
              <a:t>olduğundan</a:t>
            </a:r>
            <a:r>
              <a:rPr lang="en-US" b="1" dirty="0" smtClean="0"/>
              <a:t>,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ultrasonu</a:t>
            </a:r>
            <a:r>
              <a:rPr lang="en-US" b="1" dirty="0" smtClean="0"/>
              <a:t> (ABD),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AIT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ayrımda</a:t>
            </a:r>
            <a:r>
              <a:rPr lang="en-US" b="1" dirty="0" smtClean="0"/>
              <a:t> </a:t>
            </a:r>
            <a:r>
              <a:rPr lang="en-US" b="1" dirty="0" err="1" smtClean="0"/>
              <a:t>yararlı</a:t>
            </a:r>
            <a:r>
              <a:rPr lang="en-US" b="1" dirty="0" smtClean="0"/>
              <a:t> </a:t>
            </a:r>
            <a:r>
              <a:rPr lang="en-US" b="1" dirty="0" err="1" smtClean="0"/>
              <a:t>olabilir.Amiodaron</a:t>
            </a:r>
            <a:r>
              <a:rPr lang="en-US" b="1" dirty="0" smtClean="0"/>
              <a:t> </a:t>
            </a:r>
            <a:r>
              <a:rPr lang="en-US" b="1" dirty="0" err="1" smtClean="0"/>
              <a:t>tedavisine</a:t>
            </a:r>
            <a:r>
              <a:rPr lang="en-US" b="1" dirty="0" smtClean="0"/>
              <a:t> </a:t>
            </a:r>
            <a:r>
              <a:rPr lang="en-US" b="1" dirty="0" err="1" smtClean="0"/>
              <a:t>başlanmadan</a:t>
            </a:r>
            <a:r>
              <a:rPr lang="en-US" b="1" dirty="0" smtClean="0"/>
              <a:t> </a:t>
            </a:r>
            <a:r>
              <a:rPr lang="en-US" b="1" dirty="0" err="1" smtClean="0"/>
              <a:t>önce</a:t>
            </a:r>
            <a:r>
              <a:rPr lang="en-US" b="1" dirty="0" smtClean="0"/>
              <a:t>, tip 2 </a:t>
            </a:r>
            <a:r>
              <a:rPr lang="en-US" b="1" dirty="0" err="1" smtClean="0"/>
              <a:t>AIT'li</a:t>
            </a:r>
            <a:r>
              <a:rPr lang="en-US" b="1" dirty="0" smtClean="0"/>
              <a:t> </a:t>
            </a:r>
            <a:r>
              <a:rPr lang="en-US" b="1" dirty="0" err="1" smtClean="0"/>
              <a:t>bireyde</a:t>
            </a:r>
            <a:r>
              <a:rPr lang="en-US" b="1" dirty="0" smtClean="0"/>
              <a:t> </a:t>
            </a:r>
            <a:r>
              <a:rPr lang="en-US" b="1" dirty="0" err="1" smtClean="0"/>
              <a:t>tiroidin</a:t>
            </a:r>
            <a:r>
              <a:rPr lang="en-US" b="1" dirty="0" smtClean="0"/>
              <a:t> </a:t>
            </a:r>
            <a:r>
              <a:rPr lang="en-US" b="1" dirty="0" err="1" smtClean="0"/>
              <a:t>boyut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yapı</a:t>
            </a:r>
            <a:r>
              <a:rPr lang="en-US" b="1" dirty="0" smtClean="0"/>
              <a:t> </a:t>
            </a:r>
            <a:r>
              <a:rPr lang="en-US" b="1" dirty="0" err="1" smtClean="0"/>
              <a:t>açısından</a:t>
            </a:r>
            <a:r>
              <a:rPr lang="en-US" b="1" dirty="0" smtClean="0"/>
              <a:t> normal </a:t>
            </a:r>
            <a:r>
              <a:rPr lang="en-US" b="1" dirty="0" err="1" smtClean="0"/>
              <a:t>olma</a:t>
            </a:r>
            <a:r>
              <a:rPr lang="en-US" b="1" dirty="0" smtClean="0"/>
              <a:t> </a:t>
            </a:r>
            <a:r>
              <a:rPr lang="en-US" b="1" dirty="0" err="1" smtClean="0"/>
              <a:t>ihtimali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yüksektir.Ayrıca</a:t>
            </a:r>
            <a:r>
              <a:rPr lang="en-US" b="1" dirty="0" smtClean="0"/>
              <a:t> tip 1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bezinin</a:t>
            </a:r>
            <a:r>
              <a:rPr lang="en-US" b="1" dirty="0" smtClean="0"/>
              <a:t> Echo </a:t>
            </a:r>
            <a:r>
              <a:rPr lang="en-US" b="1" dirty="0" err="1" smtClean="0"/>
              <a:t>renkli</a:t>
            </a:r>
            <a:r>
              <a:rPr lang="en-US" b="1" dirty="0" smtClean="0"/>
              <a:t> </a:t>
            </a:r>
            <a:r>
              <a:rPr lang="en-US" b="1" dirty="0" err="1" smtClean="0"/>
              <a:t>Doppler'de</a:t>
            </a:r>
            <a:r>
              <a:rPr lang="en-US" b="1" dirty="0" smtClean="0"/>
              <a:t> normal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artmış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vaskülarizasyon</a:t>
            </a:r>
            <a:r>
              <a:rPr lang="en-US" b="1" dirty="0" smtClean="0"/>
              <a:t> </a:t>
            </a:r>
            <a:r>
              <a:rPr lang="en-US" b="1" dirty="0" err="1" smtClean="0"/>
              <a:t>göstermesi</a:t>
            </a:r>
            <a:r>
              <a:rPr lang="en-US" b="1" dirty="0" smtClean="0"/>
              <a:t> </a:t>
            </a:r>
            <a:r>
              <a:rPr lang="en-US" b="1" dirty="0" err="1" smtClean="0"/>
              <a:t>gerekirken</a:t>
            </a:r>
            <a:r>
              <a:rPr lang="en-US" b="1" dirty="0" smtClean="0"/>
              <a:t>, tip 2 </a:t>
            </a:r>
            <a:r>
              <a:rPr lang="en-US" b="1" dirty="0" err="1" smtClean="0"/>
              <a:t>bezinin</a:t>
            </a:r>
            <a:r>
              <a:rPr lang="en-US" b="1" dirty="0" smtClean="0"/>
              <a:t> </a:t>
            </a:r>
            <a:r>
              <a:rPr lang="en-US" b="1" dirty="0" err="1" smtClean="0"/>
              <a:t>inflamatuar</a:t>
            </a:r>
            <a:r>
              <a:rPr lang="en-US" b="1" dirty="0" smtClean="0"/>
              <a:t> </a:t>
            </a:r>
            <a:r>
              <a:rPr lang="en-US" b="1" dirty="0" err="1" smtClean="0"/>
              <a:t>tiroidite</a:t>
            </a:r>
            <a:r>
              <a:rPr lang="en-US" b="1" dirty="0" smtClean="0"/>
              <a:t> </a:t>
            </a:r>
            <a:r>
              <a:rPr lang="en-US" b="1" dirty="0" err="1" smtClean="0"/>
              <a:t>bağlı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bozulmuş</a:t>
            </a:r>
            <a:r>
              <a:rPr lang="en-US" b="1" dirty="0" smtClean="0"/>
              <a:t> </a:t>
            </a:r>
            <a:r>
              <a:rPr lang="en-US" b="1" dirty="0" err="1" smtClean="0"/>
              <a:t>mimarisi</a:t>
            </a:r>
            <a:r>
              <a:rPr lang="en-US" b="1" dirty="0" smtClean="0"/>
              <a:t> </a:t>
            </a:r>
            <a:r>
              <a:rPr lang="en-US" b="1" dirty="0" err="1" smtClean="0"/>
              <a:t>olacak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normal/</a:t>
            </a:r>
            <a:r>
              <a:rPr lang="en-US" b="1" dirty="0" err="1" smtClean="0"/>
              <a:t>azalmış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vaskülarizasyon</a:t>
            </a:r>
            <a:r>
              <a:rPr lang="en-US" b="1" dirty="0" smtClean="0"/>
              <a:t> </a:t>
            </a:r>
            <a:r>
              <a:rPr lang="en-US" b="1" dirty="0" err="1" smtClean="0"/>
              <a:t>gösterecektir</a:t>
            </a:r>
            <a:r>
              <a:rPr lang="en-US" b="1" dirty="0" smtClean="0"/>
              <a:t> (41).</a:t>
            </a:r>
            <a:r>
              <a:rPr lang="en-US" b="1" dirty="0" err="1" smtClean="0"/>
              <a:t>Bununla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,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eksikliği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yeterliliğin</a:t>
            </a:r>
            <a:r>
              <a:rPr lang="en-US" b="1" dirty="0" smtClean="0"/>
              <a:t> </a:t>
            </a:r>
            <a:r>
              <a:rPr lang="en-US" b="1" dirty="0" err="1" smtClean="0"/>
              <a:t>sınırında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bölgelerde</a:t>
            </a:r>
            <a:r>
              <a:rPr lang="en-US" b="1" dirty="0" smtClean="0"/>
              <a:t>, tip 2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küçük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hatta</a:t>
            </a:r>
            <a:r>
              <a:rPr lang="en-US" b="1" dirty="0" smtClean="0"/>
              <a:t> </a:t>
            </a:r>
            <a:r>
              <a:rPr lang="en-US" b="1" dirty="0" err="1" smtClean="0"/>
              <a:t>nodüler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da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olabilir.Bu</a:t>
            </a:r>
            <a:r>
              <a:rPr lang="en-US" b="1" dirty="0" smtClean="0"/>
              <a:t> </a:t>
            </a:r>
            <a:r>
              <a:rPr lang="en-US" b="1" dirty="0" err="1" smtClean="0"/>
              <a:t>durumda</a:t>
            </a:r>
            <a:r>
              <a:rPr lang="en-US" b="1" dirty="0" smtClean="0"/>
              <a:t> </a:t>
            </a:r>
            <a:r>
              <a:rPr lang="en-US" b="1" dirty="0" err="1" smtClean="0"/>
              <a:t>US'de</a:t>
            </a:r>
            <a:r>
              <a:rPr lang="en-US" b="1" dirty="0" smtClean="0"/>
              <a:t> </a:t>
            </a:r>
            <a:r>
              <a:rPr lang="en-US" b="1" dirty="0" err="1" smtClean="0"/>
              <a:t>AIT'nin</a:t>
            </a:r>
            <a:r>
              <a:rPr lang="en-US" b="1" dirty="0" smtClean="0"/>
              <a:t> 2 </a:t>
            </a:r>
            <a:r>
              <a:rPr lang="en-US" b="1" dirty="0" err="1" smtClean="0"/>
              <a:t>ana</a:t>
            </a:r>
            <a:r>
              <a:rPr lang="en-US" b="1" dirty="0" smtClean="0"/>
              <a:t> </a:t>
            </a:r>
            <a:r>
              <a:rPr lang="en-US" b="1" dirty="0" err="1" smtClean="0"/>
              <a:t>formunun</a:t>
            </a:r>
            <a:r>
              <a:rPr lang="en-US" b="1" dirty="0" smtClean="0"/>
              <a:t> </a:t>
            </a:r>
            <a:r>
              <a:rPr lang="en-US" b="1" dirty="0" err="1" smtClean="0"/>
              <a:t>ayrımında</a:t>
            </a:r>
            <a:r>
              <a:rPr lang="en-US" b="1" dirty="0" smtClean="0"/>
              <a:t> </a:t>
            </a:r>
            <a:r>
              <a:rPr lang="en-US" b="1" dirty="0" err="1" smtClean="0"/>
              <a:t>tanısal</a:t>
            </a:r>
            <a:r>
              <a:rPr lang="en-US" b="1" dirty="0" smtClean="0"/>
              <a:t> </a:t>
            </a:r>
            <a:r>
              <a:rPr lang="en-US" b="1" dirty="0" err="1" smtClean="0"/>
              <a:t>ipucu</a:t>
            </a:r>
            <a:r>
              <a:rPr lang="en-US" b="1" dirty="0" smtClean="0"/>
              <a:t> normal/</a:t>
            </a:r>
            <a:r>
              <a:rPr lang="en-US" b="1" dirty="0" err="1" smtClean="0"/>
              <a:t>azalmış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vaskülarite</a:t>
            </a:r>
            <a:r>
              <a:rPr lang="en-US" b="1" dirty="0" smtClean="0"/>
              <a:t> </a:t>
            </a:r>
            <a:r>
              <a:rPr lang="en-US" b="1" dirty="0" err="1" smtClean="0"/>
              <a:t>olmaya</a:t>
            </a:r>
            <a:r>
              <a:rPr lang="en-US" b="1" dirty="0" smtClean="0"/>
              <a:t> </a:t>
            </a:r>
            <a:r>
              <a:rPr lang="en-US" b="1" dirty="0" err="1" smtClean="0"/>
              <a:t>devam</a:t>
            </a:r>
            <a:r>
              <a:rPr lang="en-US" b="1" dirty="0" smtClean="0"/>
              <a:t> </a:t>
            </a:r>
            <a:r>
              <a:rPr lang="en-US" b="1" dirty="0" err="1" smtClean="0"/>
              <a:t>etmektedir</a:t>
            </a:r>
            <a:r>
              <a:rPr lang="en-US" b="1" dirty="0" smtClean="0"/>
              <a:t> (18).ABD </a:t>
            </a:r>
            <a:r>
              <a:rPr lang="en-US" b="1" dirty="0" err="1" smtClean="0"/>
              <a:t>yorumunda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miktar</a:t>
            </a:r>
            <a:r>
              <a:rPr lang="en-US" b="1" dirty="0" smtClean="0"/>
              <a:t> </a:t>
            </a:r>
            <a:r>
              <a:rPr lang="en-US" b="1" dirty="0" err="1" smtClean="0"/>
              <a:t>öznellik</a:t>
            </a:r>
            <a:r>
              <a:rPr lang="en-US" b="1" dirty="0" smtClean="0"/>
              <a:t>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olduğundan</a:t>
            </a:r>
            <a:r>
              <a:rPr lang="en-US" b="1" dirty="0" smtClean="0"/>
              <a:t>, </a:t>
            </a:r>
            <a:r>
              <a:rPr lang="en-US" b="1" dirty="0" err="1" smtClean="0"/>
              <a:t>deneyimli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sonografi</a:t>
            </a:r>
            <a:r>
              <a:rPr lang="en-US" b="1" dirty="0" smtClean="0"/>
              <a:t> </a:t>
            </a:r>
            <a:r>
              <a:rPr lang="en-US" b="1" dirty="0" err="1" smtClean="0"/>
              <a:t>uzmanının</a:t>
            </a:r>
            <a:r>
              <a:rPr lang="en-US" b="1" dirty="0" smtClean="0"/>
              <a:t> </a:t>
            </a:r>
            <a:r>
              <a:rPr lang="en-US" b="1" dirty="0" err="1" smtClean="0"/>
              <a:t>rolü</a:t>
            </a:r>
            <a:r>
              <a:rPr lang="en-US" b="1" dirty="0" smtClean="0"/>
              <a:t> </a:t>
            </a:r>
            <a:r>
              <a:rPr lang="en-US" b="1" dirty="0" err="1" smtClean="0"/>
              <a:t>esastır</a:t>
            </a:r>
            <a:r>
              <a:rPr lang="en-US" b="1" dirty="0" smtClean="0"/>
              <a:t>.</a:t>
            </a:r>
            <a:endParaRPr lang="tr-TR" b="1" dirty="0" smtClean="0"/>
          </a:p>
          <a:p>
            <a:endParaRPr lang="tr-TR" b="1" dirty="0" smtClean="0"/>
          </a:p>
          <a:p>
            <a:r>
              <a:rPr lang="tr-TR" b="1" dirty="0" smtClean="0"/>
              <a:t>    </a:t>
            </a:r>
            <a:r>
              <a:rPr lang="en-US" b="1" dirty="0" err="1" smtClean="0"/>
              <a:t>Nükleer</a:t>
            </a:r>
            <a:r>
              <a:rPr lang="en-US" b="1" dirty="0" smtClean="0"/>
              <a:t> </a:t>
            </a:r>
            <a:r>
              <a:rPr lang="en-US" b="1" dirty="0" err="1" smtClean="0"/>
              <a:t>görüntüleme</a:t>
            </a:r>
            <a:r>
              <a:rPr lang="en-US" b="1" dirty="0" smtClean="0"/>
              <a:t> </a:t>
            </a:r>
            <a:r>
              <a:rPr lang="en-US" b="1" dirty="0" err="1" smtClean="0"/>
              <a:t>teknikleri</a:t>
            </a:r>
            <a:r>
              <a:rPr lang="en-US" b="1" dirty="0" smtClean="0"/>
              <a:t>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AIT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ayrımda</a:t>
            </a:r>
            <a:r>
              <a:rPr lang="en-US" b="1" dirty="0" smtClean="0"/>
              <a:t> </a:t>
            </a:r>
            <a:r>
              <a:rPr lang="en-US" b="1" dirty="0" err="1" smtClean="0"/>
              <a:t>sınırlı</a:t>
            </a:r>
            <a:r>
              <a:rPr lang="en-US" b="1" dirty="0" smtClean="0"/>
              <a:t> </a:t>
            </a:r>
            <a:r>
              <a:rPr lang="en-US" b="1" dirty="0" err="1" smtClean="0"/>
              <a:t>fayda</a:t>
            </a:r>
            <a:r>
              <a:rPr lang="en-US" b="1" dirty="0" smtClean="0"/>
              <a:t> </a:t>
            </a:r>
            <a:r>
              <a:rPr lang="en-US" b="1" dirty="0" err="1" smtClean="0"/>
              <a:t>sağlayabilir.Radyonüklid</a:t>
            </a:r>
            <a:r>
              <a:rPr lang="en-US" b="1" dirty="0" smtClean="0"/>
              <a:t> </a:t>
            </a:r>
            <a:r>
              <a:rPr lang="en-US" b="1" dirty="0" err="1" smtClean="0"/>
              <a:t>alımı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görüntüleme</a:t>
            </a:r>
            <a:r>
              <a:rPr lang="en-US" b="1" dirty="0" smtClean="0"/>
              <a:t> </a:t>
            </a:r>
            <a:r>
              <a:rPr lang="en-US" b="1" dirty="0" err="1" smtClean="0"/>
              <a:t>çalışmaları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radyoiyodin</a:t>
            </a:r>
            <a:r>
              <a:rPr lang="en-US" b="1" dirty="0" smtClean="0"/>
              <a:t> (RAI), 99m </a:t>
            </a:r>
            <a:r>
              <a:rPr lang="en-US" b="1" dirty="0" err="1" smtClean="0"/>
              <a:t>perteknetat</a:t>
            </a:r>
            <a:r>
              <a:rPr lang="en-US" b="1" dirty="0" smtClean="0"/>
              <a:t> (99mTcO4–) </a:t>
            </a:r>
            <a:r>
              <a:rPr lang="en-US" b="1" dirty="0" err="1" smtClean="0"/>
              <a:t>ve</a:t>
            </a:r>
            <a:r>
              <a:rPr lang="en-US" b="1" dirty="0" smtClean="0"/>
              <a:t> 99mTcO4 2-metoksi-izobütil-izonitril (MIBI) </a:t>
            </a:r>
            <a:r>
              <a:rPr lang="en-US" b="1" dirty="0" err="1" smtClean="0"/>
              <a:t>dahil</a:t>
            </a:r>
            <a:r>
              <a:rPr lang="en-US" b="1" dirty="0" smtClean="0"/>
              <a:t> </a:t>
            </a:r>
            <a:r>
              <a:rPr lang="en-US" b="1" dirty="0" err="1" smtClean="0"/>
              <a:t>olmak</a:t>
            </a:r>
            <a:r>
              <a:rPr lang="en-US" b="1" dirty="0" smtClean="0"/>
              <a:t> </a:t>
            </a:r>
            <a:r>
              <a:rPr lang="en-US" b="1" dirty="0" err="1" smtClean="0"/>
              <a:t>üzere</a:t>
            </a:r>
            <a:r>
              <a:rPr lang="en-US" b="1" dirty="0" smtClean="0"/>
              <a:t> </a:t>
            </a:r>
            <a:r>
              <a:rPr lang="en-US" b="1" dirty="0" err="1" smtClean="0"/>
              <a:t>birkaç</a:t>
            </a:r>
            <a:r>
              <a:rPr lang="en-US" b="1" dirty="0" smtClean="0"/>
              <a:t> </a:t>
            </a:r>
            <a:r>
              <a:rPr lang="en-US" b="1" dirty="0" err="1" smtClean="0"/>
              <a:t>farklı</a:t>
            </a:r>
            <a:r>
              <a:rPr lang="en-US" b="1" dirty="0" smtClean="0"/>
              <a:t> </a:t>
            </a:r>
            <a:r>
              <a:rPr lang="en-US" b="1" dirty="0" err="1" smtClean="0"/>
              <a:t>izleyici</a:t>
            </a:r>
            <a:r>
              <a:rPr lang="en-US" b="1" dirty="0" smtClean="0"/>
              <a:t> </a:t>
            </a:r>
            <a:r>
              <a:rPr lang="en-US" b="1" dirty="0" err="1" smtClean="0"/>
              <a:t>mevcuttur.İyot</a:t>
            </a:r>
            <a:r>
              <a:rPr lang="en-US" b="1" dirty="0" smtClean="0"/>
              <a:t> </a:t>
            </a:r>
            <a:r>
              <a:rPr lang="en-US" b="1" dirty="0" err="1" smtClean="0"/>
              <a:t>fazlalığına</a:t>
            </a:r>
            <a:r>
              <a:rPr lang="en-US" b="1" dirty="0" smtClean="0"/>
              <a:t> </a:t>
            </a:r>
            <a:r>
              <a:rPr lang="en-US" b="1" dirty="0" err="1" smtClean="0"/>
              <a:t>maruz</a:t>
            </a:r>
            <a:r>
              <a:rPr lang="en-US" b="1" dirty="0" smtClean="0"/>
              <a:t> </a:t>
            </a:r>
            <a:r>
              <a:rPr lang="en-US" b="1" dirty="0" err="1" smtClean="0"/>
              <a:t>kalınmadığında</a:t>
            </a:r>
            <a:r>
              <a:rPr lang="en-US" b="1" dirty="0" smtClean="0"/>
              <a:t>, </a:t>
            </a:r>
            <a:r>
              <a:rPr lang="en-US" b="1" dirty="0" err="1" smtClean="0"/>
              <a:t>tiroidal</a:t>
            </a:r>
            <a:r>
              <a:rPr lang="en-US" b="1" dirty="0" smtClean="0"/>
              <a:t> RAI </a:t>
            </a:r>
            <a:r>
              <a:rPr lang="en-US" b="1" dirty="0" err="1" smtClean="0"/>
              <a:t>alımının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fonksiyonel</a:t>
            </a:r>
            <a:r>
              <a:rPr lang="en-US" b="1" dirty="0" smtClean="0"/>
              <a:t> </a:t>
            </a:r>
            <a:r>
              <a:rPr lang="en-US" b="1" dirty="0" err="1" smtClean="0"/>
              <a:t>durumu</a:t>
            </a:r>
            <a:r>
              <a:rPr lang="en-US" b="1" dirty="0" smtClean="0"/>
              <a:t> </a:t>
            </a:r>
            <a:r>
              <a:rPr lang="en-US" b="1" dirty="0" err="1" smtClean="0"/>
              <a:t>hakkında</a:t>
            </a:r>
            <a:r>
              <a:rPr lang="en-US" b="1" dirty="0" smtClean="0"/>
              <a:t> </a:t>
            </a:r>
            <a:r>
              <a:rPr lang="en-US" b="1" dirty="0" err="1" smtClean="0"/>
              <a:t>bilgi</a:t>
            </a:r>
            <a:r>
              <a:rPr lang="en-US" b="1" dirty="0" smtClean="0"/>
              <a:t> </a:t>
            </a:r>
            <a:r>
              <a:rPr lang="en-US" b="1" dirty="0" err="1" smtClean="0"/>
              <a:t>sağlar</a:t>
            </a:r>
            <a:r>
              <a:rPr lang="en-US" b="1" dirty="0" smtClean="0"/>
              <a:t>;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alım</a:t>
            </a:r>
            <a:r>
              <a:rPr lang="en-US" b="1" dirty="0" smtClean="0"/>
              <a:t> </a:t>
            </a:r>
            <a:r>
              <a:rPr lang="en-US" b="1" dirty="0" err="1" smtClean="0"/>
              <a:t>seviyeleri</a:t>
            </a:r>
            <a:r>
              <a:rPr lang="en-US" b="1" dirty="0" smtClean="0"/>
              <a:t> (24 </a:t>
            </a:r>
            <a:r>
              <a:rPr lang="en-US" b="1" dirty="0" err="1" smtClean="0"/>
              <a:t>saatte</a:t>
            </a:r>
            <a:r>
              <a:rPr lang="en-US" b="1" dirty="0" smtClean="0"/>
              <a:t> &gt;%30) </a:t>
            </a:r>
            <a:r>
              <a:rPr lang="en-US" b="1" dirty="0" err="1" smtClean="0"/>
              <a:t>tirotoksikozun</a:t>
            </a:r>
            <a:r>
              <a:rPr lang="en-US" b="1" dirty="0" smtClean="0"/>
              <a:t> </a:t>
            </a:r>
            <a:r>
              <a:rPr lang="en-US" b="1" dirty="0" err="1" smtClean="0"/>
              <a:t>göstergesidir.Ancak</a:t>
            </a:r>
            <a:r>
              <a:rPr lang="en-US" b="1" dirty="0" smtClean="0"/>
              <a:t>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amiodaron'dan</a:t>
            </a:r>
            <a:r>
              <a:rPr lang="en-US" b="1" dirty="0" smtClean="0"/>
              <a:t> </a:t>
            </a:r>
            <a:r>
              <a:rPr lang="en-US" b="1" dirty="0" err="1" smtClean="0"/>
              <a:t>türetilen</a:t>
            </a:r>
            <a:r>
              <a:rPr lang="en-US" b="1" dirty="0" smtClean="0"/>
              <a:t> serum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miktarının</a:t>
            </a:r>
            <a:r>
              <a:rPr lang="en-US" b="1" dirty="0" smtClean="0"/>
              <a:t> </a:t>
            </a:r>
            <a:r>
              <a:rPr lang="en-US" b="1" dirty="0" err="1" smtClean="0"/>
              <a:t>artması</a:t>
            </a:r>
            <a:r>
              <a:rPr lang="en-US" b="1" dirty="0" smtClean="0"/>
              <a:t> </a:t>
            </a:r>
            <a:r>
              <a:rPr lang="en-US" b="1" dirty="0" err="1" smtClean="0"/>
              <a:t>nedeniyle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RAI </a:t>
            </a:r>
            <a:r>
              <a:rPr lang="en-US" b="1" dirty="0" err="1" smtClean="0"/>
              <a:t>alımı</a:t>
            </a:r>
            <a:r>
              <a:rPr lang="en-US" b="1" dirty="0" smtClean="0"/>
              <a:t> </a:t>
            </a:r>
            <a:r>
              <a:rPr lang="en-US" b="1" dirty="0" err="1" smtClean="0"/>
              <a:t>görülür</a:t>
            </a:r>
            <a:r>
              <a:rPr lang="en-US" b="1" dirty="0" smtClean="0"/>
              <a:t> (18, 31).Hem tip 1 hem de tip 2'de </a:t>
            </a:r>
            <a:r>
              <a:rPr lang="en-US" b="1" dirty="0" err="1" smtClean="0"/>
              <a:t>görülen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RAI </a:t>
            </a:r>
            <a:r>
              <a:rPr lang="en-US" b="1" dirty="0" err="1" smtClean="0"/>
              <a:t>alımı</a:t>
            </a:r>
            <a:r>
              <a:rPr lang="en-US" b="1" dirty="0" smtClean="0"/>
              <a:t>, 2 tip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herhangi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ayrıma</a:t>
            </a:r>
            <a:r>
              <a:rPr lang="en-US" b="1" dirty="0" smtClean="0"/>
              <a:t> </a:t>
            </a:r>
            <a:r>
              <a:rPr lang="en-US" b="1" dirty="0" err="1" smtClean="0"/>
              <a:t>izin</a:t>
            </a:r>
            <a:r>
              <a:rPr lang="en-US" b="1" dirty="0" smtClean="0"/>
              <a:t> </a:t>
            </a:r>
            <a:r>
              <a:rPr lang="en-US" b="1" dirty="0" err="1" smtClean="0"/>
              <a:t>vermemektedir.Benzer</a:t>
            </a:r>
            <a:r>
              <a:rPr lang="en-US" b="1" dirty="0" smtClean="0"/>
              <a:t> </a:t>
            </a:r>
            <a:r>
              <a:rPr lang="en-US" b="1" dirty="0" err="1" smtClean="0"/>
              <a:t>şekilde</a:t>
            </a:r>
            <a:r>
              <a:rPr lang="en-US" b="1" dirty="0" smtClean="0"/>
              <a:t>, AIT </a:t>
            </a:r>
            <a:r>
              <a:rPr lang="en-US" b="1" dirty="0" err="1" smtClean="0"/>
              <a:t>hastalarında</a:t>
            </a:r>
            <a:r>
              <a:rPr lang="en-US" b="1" dirty="0" smtClean="0"/>
              <a:t> 99mTcO4– </a:t>
            </a:r>
            <a:r>
              <a:rPr lang="en-US" b="1" dirty="0" err="1" smtClean="0"/>
              <a:t>kullanarak</a:t>
            </a:r>
            <a:r>
              <a:rPr lang="en-US" b="1" dirty="0" smtClean="0"/>
              <a:t> </a:t>
            </a:r>
            <a:r>
              <a:rPr lang="en-US" b="1" dirty="0" err="1" smtClean="0"/>
              <a:t>bu</a:t>
            </a:r>
            <a:r>
              <a:rPr lang="en-US" b="1" dirty="0" smtClean="0"/>
              <a:t> </a:t>
            </a:r>
            <a:r>
              <a:rPr lang="en-US" b="1" dirty="0" err="1" smtClean="0"/>
              <a:t>ayrımı</a:t>
            </a:r>
            <a:r>
              <a:rPr lang="en-US" b="1" dirty="0" smtClean="0"/>
              <a:t> </a:t>
            </a:r>
            <a:r>
              <a:rPr lang="en-US" b="1" dirty="0" err="1" smtClean="0"/>
              <a:t>yapmaya</a:t>
            </a:r>
            <a:r>
              <a:rPr lang="en-US" b="1" dirty="0" smtClean="0"/>
              <a:t> </a:t>
            </a:r>
            <a:r>
              <a:rPr lang="en-US" b="1" dirty="0" err="1" smtClean="0"/>
              <a:t>yönelik</a:t>
            </a:r>
            <a:r>
              <a:rPr lang="en-US" b="1" dirty="0" smtClean="0"/>
              <a:t> </a:t>
            </a:r>
            <a:r>
              <a:rPr lang="en-US" b="1" dirty="0" err="1" smtClean="0"/>
              <a:t>girişimler</a:t>
            </a:r>
            <a:r>
              <a:rPr lang="en-US" b="1" dirty="0" smtClean="0"/>
              <a:t>, hem tip 1 hem de tip 2 </a:t>
            </a:r>
            <a:r>
              <a:rPr lang="en-US" b="1" dirty="0" err="1" smtClean="0"/>
              <a:t>vakalarda</a:t>
            </a:r>
            <a:r>
              <a:rPr lang="en-US" b="1" dirty="0" smtClean="0"/>
              <a:t> </a:t>
            </a:r>
            <a:r>
              <a:rPr lang="en-US" b="1" dirty="0" err="1" smtClean="0"/>
              <a:t>çoğunlukla</a:t>
            </a:r>
            <a:r>
              <a:rPr lang="en-US" b="1" dirty="0" smtClean="0"/>
              <a:t> </a:t>
            </a:r>
            <a:r>
              <a:rPr lang="en-US" b="1" dirty="0" err="1" smtClean="0"/>
              <a:t>çok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</a:t>
            </a:r>
            <a:r>
              <a:rPr lang="en-US" b="1" dirty="0" err="1" smtClean="0"/>
              <a:t>tutulum</a:t>
            </a:r>
            <a:r>
              <a:rPr lang="en-US" b="1" dirty="0" smtClean="0"/>
              <a:t>/</a:t>
            </a:r>
            <a:r>
              <a:rPr lang="en-US" b="1" dirty="0" err="1" smtClean="0"/>
              <a:t>hiç</a:t>
            </a:r>
            <a:r>
              <a:rPr lang="en-US" b="1" dirty="0" smtClean="0"/>
              <a:t> </a:t>
            </a:r>
            <a:r>
              <a:rPr lang="en-US" b="1" dirty="0" err="1" smtClean="0"/>
              <a:t>alım</a:t>
            </a:r>
            <a:r>
              <a:rPr lang="en-US" b="1" dirty="0" smtClean="0"/>
              <a:t> </a:t>
            </a:r>
            <a:r>
              <a:rPr lang="en-US" b="1" dirty="0" err="1" smtClean="0"/>
              <a:t>olmadığını</a:t>
            </a:r>
            <a:r>
              <a:rPr lang="en-US" b="1" dirty="0" smtClean="0"/>
              <a:t> </a:t>
            </a:r>
            <a:r>
              <a:rPr lang="en-US" b="1" dirty="0" err="1" smtClean="0"/>
              <a:t>gösterdi</a:t>
            </a:r>
            <a:r>
              <a:rPr lang="en-US" b="1" dirty="0" smtClean="0"/>
              <a:t> (42).</a:t>
            </a:r>
            <a:r>
              <a:rPr lang="en-US" b="1" dirty="0" err="1" smtClean="0"/>
              <a:t>Mitokondriyal</a:t>
            </a:r>
            <a:r>
              <a:rPr lang="en-US" b="1" dirty="0" smtClean="0"/>
              <a:t> </a:t>
            </a:r>
            <a:r>
              <a:rPr lang="en-US" b="1" dirty="0" err="1" smtClean="0"/>
              <a:t>membranların</a:t>
            </a:r>
            <a:r>
              <a:rPr lang="en-US" b="1" dirty="0" smtClean="0"/>
              <a:t> </a:t>
            </a:r>
            <a:r>
              <a:rPr lang="en-US" b="1" dirty="0" err="1" smtClean="0"/>
              <a:t>potansiyel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çökmesi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, </a:t>
            </a:r>
            <a:r>
              <a:rPr lang="en-US" b="1" dirty="0" err="1" smtClean="0"/>
              <a:t>apoptotik</a:t>
            </a:r>
            <a:r>
              <a:rPr lang="en-US" b="1" dirty="0" smtClean="0"/>
              <a:t> </a:t>
            </a:r>
            <a:r>
              <a:rPr lang="en-US" b="1" dirty="0" err="1" smtClean="0"/>
              <a:t>süreçlerin</a:t>
            </a:r>
            <a:r>
              <a:rPr lang="en-US" b="1" dirty="0" smtClean="0"/>
              <a:t> </a:t>
            </a:r>
            <a:r>
              <a:rPr lang="en-US" b="1" dirty="0" err="1" smtClean="0"/>
              <a:t>işaretlediği</a:t>
            </a:r>
            <a:r>
              <a:rPr lang="en-US" b="1" dirty="0" smtClean="0"/>
              <a:t> </a:t>
            </a:r>
            <a:r>
              <a:rPr lang="en-US" b="1" dirty="0" err="1" smtClean="0"/>
              <a:t>dokularda</a:t>
            </a:r>
            <a:r>
              <a:rPr lang="en-US" b="1" dirty="0" smtClean="0"/>
              <a:t> MIBI </a:t>
            </a:r>
            <a:r>
              <a:rPr lang="en-US" b="1" dirty="0" err="1" smtClean="0"/>
              <a:t>alımı</a:t>
            </a:r>
            <a:r>
              <a:rPr lang="en-US" b="1" dirty="0" smtClean="0"/>
              <a:t> </a:t>
            </a:r>
            <a:r>
              <a:rPr lang="en-US" b="1" dirty="0" err="1" smtClean="0"/>
              <a:t>azalır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yoktur</a:t>
            </a:r>
            <a:r>
              <a:rPr lang="en-US" b="1" dirty="0" smtClean="0"/>
              <a:t> (43).MIBI </a:t>
            </a:r>
            <a:r>
              <a:rPr lang="en-US" b="1" dirty="0" err="1" smtClean="0"/>
              <a:t>taramaları</a:t>
            </a:r>
            <a:r>
              <a:rPr lang="en-US" b="1" dirty="0" smtClean="0"/>
              <a:t> tip 1'i tip 2'den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karışık</a:t>
            </a:r>
            <a:r>
              <a:rPr lang="en-US" b="1" dirty="0" smtClean="0"/>
              <a:t> </a:t>
            </a:r>
            <a:r>
              <a:rPr lang="en-US" b="1" dirty="0" err="1" smtClean="0"/>
              <a:t>vakalardan</a:t>
            </a:r>
            <a:r>
              <a:rPr lang="en-US" b="1" dirty="0" smtClean="0"/>
              <a:t> </a:t>
            </a:r>
            <a:r>
              <a:rPr lang="en-US" b="1" dirty="0" err="1" smtClean="0"/>
              <a:t>ayırmada</a:t>
            </a:r>
            <a:r>
              <a:rPr lang="en-US" b="1" dirty="0" smtClean="0"/>
              <a:t> </a:t>
            </a:r>
            <a:r>
              <a:rPr lang="en-US" b="1" dirty="0" err="1" smtClean="0"/>
              <a:t>umut</a:t>
            </a:r>
            <a:r>
              <a:rPr lang="en-US" b="1" dirty="0" smtClean="0"/>
              <a:t> </a:t>
            </a:r>
            <a:r>
              <a:rPr lang="en-US" b="1" dirty="0" err="1" smtClean="0"/>
              <a:t>verici</a:t>
            </a:r>
            <a:r>
              <a:rPr lang="en-US" b="1" dirty="0" smtClean="0"/>
              <a:t> </a:t>
            </a:r>
            <a:r>
              <a:rPr lang="en-US" b="1" dirty="0" err="1" smtClean="0"/>
              <a:t>ön</a:t>
            </a:r>
            <a:r>
              <a:rPr lang="en-US" b="1" dirty="0" smtClean="0"/>
              <a:t> </a:t>
            </a:r>
            <a:r>
              <a:rPr lang="en-US" b="1" dirty="0" err="1" smtClean="0"/>
              <a:t>sonuçlar</a:t>
            </a:r>
            <a:r>
              <a:rPr lang="en-US" b="1" dirty="0" smtClean="0"/>
              <a:t> </a:t>
            </a:r>
            <a:r>
              <a:rPr lang="en-US" b="1" dirty="0" err="1" smtClean="0"/>
              <a:t>göstermiş</a:t>
            </a:r>
            <a:r>
              <a:rPr lang="en-US" b="1" dirty="0" smtClean="0"/>
              <a:t> </a:t>
            </a:r>
            <a:r>
              <a:rPr lang="en-US" b="1" dirty="0" err="1" smtClean="0"/>
              <a:t>olsa</a:t>
            </a:r>
            <a:r>
              <a:rPr lang="en-US" b="1" dirty="0" smtClean="0"/>
              <a:t> da, </a:t>
            </a:r>
            <a:r>
              <a:rPr lang="en-US" b="1" dirty="0" err="1" smtClean="0"/>
              <a:t>raporların</a:t>
            </a:r>
            <a:r>
              <a:rPr lang="en-US" b="1" dirty="0" smtClean="0"/>
              <a:t> </a:t>
            </a:r>
            <a:r>
              <a:rPr lang="en-US" b="1" dirty="0" err="1" smtClean="0"/>
              <a:t>sayısı</a:t>
            </a:r>
            <a:r>
              <a:rPr lang="en-US" b="1" dirty="0" smtClean="0"/>
              <a:t> </a:t>
            </a:r>
            <a:r>
              <a:rPr lang="en-US" b="1" dirty="0" err="1" smtClean="0"/>
              <a:t>hala</a:t>
            </a:r>
            <a:r>
              <a:rPr lang="en-US" b="1" dirty="0" smtClean="0"/>
              <a:t> </a:t>
            </a:r>
            <a:r>
              <a:rPr lang="en-US" b="1" dirty="0" err="1" smtClean="0"/>
              <a:t>sınırlıdır</a:t>
            </a:r>
            <a:r>
              <a:rPr lang="en-US" b="1" dirty="0" smtClean="0"/>
              <a:t> (44).</a:t>
            </a:r>
            <a:r>
              <a:rPr lang="en-US" b="1" dirty="0" err="1" smtClean="0"/>
              <a:t>Piga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ark.'</a:t>
            </a:r>
            <a:r>
              <a:rPr lang="en-US" b="1" dirty="0" err="1" smtClean="0"/>
              <a:t>nın</a:t>
            </a:r>
            <a:r>
              <a:rPr lang="en-US" b="1" dirty="0" smtClean="0"/>
              <a:t> </a:t>
            </a:r>
            <a:r>
              <a:rPr lang="en-US" b="1" dirty="0" err="1" smtClean="0"/>
              <a:t>cesaret</a:t>
            </a:r>
            <a:r>
              <a:rPr lang="en-US" b="1" dirty="0" smtClean="0"/>
              <a:t> </a:t>
            </a:r>
            <a:r>
              <a:rPr lang="en-US" b="1" dirty="0" err="1" smtClean="0"/>
              <a:t>verici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raporu</a:t>
            </a:r>
            <a:r>
              <a:rPr lang="en-US" b="1" dirty="0" smtClean="0"/>
              <a:t>.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AIT'li</a:t>
            </a:r>
            <a:r>
              <a:rPr lang="en-US" b="1" dirty="0" smtClean="0"/>
              <a:t> </a:t>
            </a:r>
            <a:r>
              <a:rPr lang="en-US" b="1" dirty="0" err="1" smtClean="0"/>
              <a:t>ardışık</a:t>
            </a:r>
            <a:r>
              <a:rPr lang="en-US" b="1" dirty="0" smtClean="0"/>
              <a:t> 20 </a:t>
            </a:r>
            <a:r>
              <a:rPr lang="en-US" b="1" dirty="0" err="1" smtClean="0"/>
              <a:t>hastada</a:t>
            </a:r>
            <a:r>
              <a:rPr lang="en-US" b="1" dirty="0" smtClean="0"/>
              <a:t> MIBI </a:t>
            </a:r>
            <a:r>
              <a:rPr lang="en-US" b="1" dirty="0" err="1" smtClean="0"/>
              <a:t>taramalarının</a:t>
            </a:r>
            <a:r>
              <a:rPr lang="en-US" b="1" dirty="0" smtClean="0"/>
              <a:t> </a:t>
            </a:r>
            <a:r>
              <a:rPr lang="en-US" b="1" dirty="0" err="1" smtClean="0"/>
              <a:t>incelenmesi</a:t>
            </a:r>
            <a:r>
              <a:rPr lang="en-US" b="1" dirty="0" smtClean="0"/>
              <a:t>, </a:t>
            </a:r>
            <a:r>
              <a:rPr lang="en-US" b="1" dirty="0" err="1" smtClean="0"/>
              <a:t>yazarların</a:t>
            </a:r>
            <a:r>
              <a:rPr lang="en-US" b="1" dirty="0" smtClean="0"/>
              <a:t> MIBI </a:t>
            </a:r>
            <a:r>
              <a:rPr lang="en-US" b="1" dirty="0" err="1" smtClean="0"/>
              <a:t>taramasının</a:t>
            </a:r>
            <a:r>
              <a:rPr lang="en-US" b="1" dirty="0" smtClean="0"/>
              <a:t> </a:t>
            </a:r>
            <a:r>
              <a:rPr lang="en-US" b="1" dirty="0" err="1" smtClean="0"/>
              <a:t>tanı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kullanılan</a:t>
            </a:r>
            <a:r>
              <a:rPr lang="en-US" b="1" dirty="0" smtClean="0"/>
              <a:t> </a:t>
            </a:r>
            <a:r>
              <a:rPr lang="en-US" b="1" dirty="0" err="1" smtClean="0"/>
              <a:t>halihazırda</a:t>
            </a:r>
            <a:r>
              <a:rPr lang="en-US" b="1" dirty="0" smtClean="0"/>
              <a:t> </a:t>
            </a:r>
            <a:r>
              <a:rPr lang="en-US" b="1" dirty="0" err="1" smtClean="0"/>
              <a:t>kullanılan</a:t>
            </a:r>
            <a:r>
              <a:rPr lang="en-US" b="1" dirty="0" smtClean="0"/>
              <a:t> </a:t>
            </a:r>
            <a:r>
              <a:rPr lang="en-US" b="1" dirty="0" err="1" smtClean="0"/>
              <a:t>biyokimyasal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</a:t>
            </a:r>
            <a:r>
              <a:rPr lang="en-US" b="1" dirty="0" err="1" smtClean="0"/>
              <a:t>görüntüleme</a:t>
            </a:r>
            <a:r>
              <a:rPr lang="en-US" b="1" dirty="0" smtClean="0"/>
              <a:t> </a:t>
            </a:r>
            <a:r>
              <a:rPr lang="en-US" b="1" dirty="0" err="1" smtClean="0"/>
              <a:t>tanı</a:t>
            </a:r>
            <a:r>
              <a:rPr lang="en-US" b="1" dirty="0" smtClean="0"/>
              <a:t> </a:t>
            </a:r>
            <a:r>
              <a:rPr lang="en-US" b="1" dirty="0" err="1" smtClean="0"/>
              <a:t>araçlarından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üstün</a:t>
            </a:r>
            <a:r>
              <a:rPr lang="en-US" b="1" dirty="0" smtClean="0"/>
              <a:t> </a:t>
            </a:r>
            <a:r>
              <a:rPr lang="en-US" b="1" dirty="0" err="1" smtClean="0"/>
              <a:t>olduğu</a:t>
            </a:r>
            <a:r>
              <a:rPr lang="en-US" b="1" dirty="0" smtClean="0"/>
              <a:t> </a:t>
            </a:r>
            <a:r>
              <a:rPr lang="en-US" b="1" dirty="0" err="1" smtClean="0"/>
              <a:t>sonucuna</a:t>
            </a:r>
            <a:r>
              <a:rPr lang="en-US" b="1" dirty="0" smtClean="0"/>
              <a:t> </a:t>
            </a:r>
            <a:r>
              <a:rPr lang="en-US" b="1" dirty="0" err="1" smtClean="0"/>
              <a:t>varmasına</a:t>
            </a:r>
            <a:r>
              <a:rPr lang="en-US" b="1" dirty="0" smtClean="0"/>
              <a:t> </a:t>
            </a:r>
            <a:r>
              <a:rPr lang="en-US" b="1" dirty="0" err="1" smtClean="0"/>
              <a:t>yol</a:t>
            </a:r>
            <a:r>
              <a:rPr lang="en-US" b="1" dirty="0" smtClean="0"/>
              <a:t> </a:t>
            </a:r>
            <a:r>
              <a:rPr lang="en-US" b="1" dirty="0" err="1" smtClean="0"/>
              <a:t>açtı.MIBI</a:t>
            </a:r>
            <a:r>
              <a:rPr lang="en-US" b="1" dirty="0" smtClean="0"/>
              <a:t> </a:t>
            </a:r>
            <a:r>
              <a:rPr lang="en-US" b="1" dirty="0" err="1" smtClean="0"/>
              <a:t>alımının</a:t>
            </a:r>
            <a:r>
              <a:rPr lang="en-US" b="1" dirty="0" smtClean="0"/>
              <a:t> tip 1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arttırılması</a:t>
            </a:r>
            <a:r>
              <a:rPr lang="en-US" b="1" dirty="0" smtClean="0"/>
              <a:t>, tip 2'de </a:t>
            </a:r>
            <a:r>
              <a:rPr lang="en-US" b="1" dirty="0" err="1" smtClean="0"/>
              <a:t>azaltılması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karma tip 1/tip 2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orta</a:t>
            </a:r>
            <a:r>
              <a:rPr lang="en-US" b="1" dirty="0" smtClean="0"/>
              <a:t> </a:t>
            </a:r>
            <a:r>
              <a:rPr lang="en-US" b="1" dirty="0" err="1" smtClean="0"/>
              <a:t>düzeyde</a:t>
            </a:r>
            <a:r>
              <a:rPr lang="en-US" b="1" dirty="0" smtClean="0"/>
              <a:t> </a:t>
            </a:r>
            <a:r>
              <a:rPr lang="en-US" b="1" dirty="0" err="1" smtClean="0"/>
              <a:t>olması</a:t>
            </a:r>
            <a:r>
              <a:rPr lang="en-US" b="1" dirty="0" smtClean="0"/>
              <a:t> </a:t>
            </a:r>
            <a:r>
              <a:rPr lang="en-US" b="1" dirty="0" err="1" smtClean="0"/>
              <a:t>gerektiği</a:t>
            </a:r>
            <a:r>
              <a:rPr lang="en-US" b="1" dirty="0" smtClean="0"/>
              <a:t> </a:t>
            </a:r>
            <a:r>
              <a:rPr lang="en-US" b="1" dirty="0" err="1" smtClean="0"/>
              <a:t>sonucuna</a:t>
            </a:r>
            <a:r>
              <a:rPr lang="en-US" b="1" dirty="0" smtClean="0"/>
              <a:t> </a:t>
            </a:r>
            <a:r>
              <a:rPr lang="en-US" b="1" dirty="0" err="1" smtClean="0"/>
              <a:t>vardılar</a:t>
            </a:r>
            <a:r>
              <a:rPr lang="en-US" b="1" dirty="0" smtClean="0"/>
              <a:t> (43), </a:t>
            </a:r>
            <a:r>
              <a:rPr lang="en-US" b="1" dirty="0" err="1" smtClean="0"/>
              <a:t>farklı</a:t>
            </a:r>
            <a:r>
              <a:rPr lang="en-US" b="1" dirty="0" smtClean="0"/>
              <a:t> AIT </a:t>
            </a:r>
            <a:r>
              <a:rPr lang="en-US" b="1" dirty="0" err="1" smtClean="0"/>
              <a:t>formlarının</a:t>
            </a:r>
            <a:r>
              <a:rPr lang="en-US" b="1" dirty="0" smtClean="0"/>
              <a:t> </a:t>
            </a:r>
            <a:r>
              <a:rPr lang="en-US" b="1" dirty="0" err="1" smtClean="0"/>
              <a:t>karakterizasyonu</a:t>
            </a:r>
            <a:r>
              <a:rPr lang="en-US" b="1" dirty="0" smtClean="0"/>
              <a:t> </a:t>
            </a:r>
            <a:r>
              <a:rPr lang="en-US" b="1" dirty="0" err="1" smtClean="0"/>
              <a:t>temel</a:t>
            </a:r>
            <a:r>
              <a:rPr lang="en-US" b="1" dirty="0" smtClean="0"/>
              <a:t> </a:t>
            </a:r>
            <a:r>
              <a:rPr lang="en-US" b="1" dirty="0" err="1" smtClean="0"/>
              <a:t>alındığı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yorumdaki</a:t>
            </a:r>
            <a:r>
              <a:rPr lang="en-US" b="1" dirty="0" smtClean="0"/>
              <a:t> </a:t>
            </a:r>
            <a:r>
              <a:rPr lang="en-US" b="1" dirty="0" err="1" smtClean="0"/>
              <a:t>sınırlamalara</a:t>
            </a:r>
            <a:r>
              <a:rPr lang="en-US" b="1" dirty="0" smtClean="0"/>
              <a:t> </a:t>
            </a:r>
            <a:r>
              <a:rPr lang="en-US" b="1" dirty="0" err="1" smtClean="0"/>
              <a:t>dayanmaksızın</a:t>
            </a:r>
            <a:r>
              <a:rPr lang="en-US" b="1" dirty="0" smtClean="0"/>
              <a:t>. MIBI </a:t>
            </a:r>
            <a:r>
              <a:rPr lang="en-US" b="1" dirty="0" err="1" smtClean="0"/>
              <a:t>sonuçları.MIBI</a:t>
            </a:r>
            <a:r>
              <a:rPr lang="en-US" b="1" dirty="0" smtClean="0"/>
              <a:t> </a:t>
            </a:r>
            <a:r>
              <a:rPr lang="en-US" b="1" dirty="0" err="1" smtClean="0"/>
              <a:t>taramalarının</a:t>
            </a:r>
            <a:r>
              <a:rPr lang="en-US" b="1" dirty="0" smtClean="0"/>
              <a:t> </a:t>
            </a:r>
            <a:r>
              <a:rPr lang="en-US" b="1" dirty="0" err="1" smtClean="0"/>
              <a:t>kullanımının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avantajı</a:t>
            </a:r>
            <a:r>
              <a:rPr lang="en-US" b="1" dirty="0" smtClean="0"/>
              <a:t>, </a:t>
            </a:r>
            <a:r>
              <a:rPr lang="en-US" b="1" dirty="0" err="1" smtClean="0"/>
              <a:t>çoğu</a:t>
            </a:r>
            <a:r>
              <a:rPr lang="en-US" b="1" dirty="0" smtClean="0"/>
              <a:t> </a:t>
            </a:r>
            <a:r>
              <a:rPr lang="en-US" b="1" dirty="0" err="1" smtClean="0"/>
              <a:t>nükleer</a:t>
            </a:r>
            <a:r>
              <a:rPr lang="en-US" b="1" dirty="0" smtClean="0"/>
              <a:t> tıp </a:t>
            </a:r>
            <a:r>
              <a:rPr lang="en-US" b="1" dirty="0" err="1" smtClean="0"/>
              <a:t>departmanında</a:t>
            </a:r>
            <a:r>
              <a:rPr lang="en-US" b="1" dirty="0" smtClean="0"/>
              <a:t> </a:t>
            </a:r>
            <a:r>
              <a:rPr lang="en-US" b="1" dirty="0" err="1" smtClean="0"/>
              <a:t>yaygın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erişilebilir</a:t>
            </a:r>
            <a:r>
              <a:rPr lang="en-US" b="1" dirty="0" smtClean="0"/>
              <a:t> </a:t>
            </a:r>
            <a:r>
              <a:rPr lang="en-US" b="1" dirty="0" err="1" smtClean="0"/>
              <a:t>olmasıdır.Bununla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, AIT </a:t>
            </a:r>
            <a:r>
              <a:rPr lang="en-US" b="1" dirty="0" err="1" smtClean="0"/>
              <a:t>türleri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yapmadaki</a:t>
            </a:r>
            <a:r>
              <a:rPr lang="en-US" b="1" dirty="0" smtClean="0"/>
              <a:t> </a:t>
            </a:r>
            <a:r>
              <a:rPr lang="en-US" b="1" dirty="0" err="1" smtClean="0"/>
              <a:t>faydalarını</a:t>
            </a:r>
            <a:r>
              <a:rPr lang="en-US" b="1" dirty="0" smtClean="0"/>
              <a:t> tam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karakterize</a:t>
            </a:r>
            <a:r>
              <a:rPr lang="en-US" b="1" dirty="0" smtClean="0"/>
              <a:t> </a:t>
            </a:r>
            <a:r>
              <a:rPr lang="en-US" b="1" dirty="0" err="1" smtClean="0"/>
              <a:t>etmek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fazla</a:t>
            </a:r>
            <a:r>
              <a:rPr lang="en-US" b="1" dirty="0" smtClean="0"/>
              <a:t> </a:t>
            </a:r>
            <a:r>
              <a:rPr lang="en-US" b="1" dirty="0" err="1" smtClean="0"/>
              <a:t>çalışmaya</a:t>
            </a:r>
            <a:r>
              <a:rPr lang="en-US" b="1" dirty="0" smtClean="0"/>
              <a:t> </a:t>
            </a:r>
            <a:r>
              <a:rPr lang="en-US" b="1" dirty="0" err="1" smtClean="0"/>
              <a:t>ihtiyaç</a:t>
            </a:r>
            <a:r>
              <a:rPr lang="en-US" b="1" dirty="0" smtClean="0"/>
              <a:t> </a:t>
            </a:r>
            <a:r>
              <a:rPr lang="en-US" b="1" dirty="0" err="1" smtClean="0"/>
              <a:t>vardır</a:t>
            </a:r>
            <a:r>
              <a:rPr lang="en-US" b="1" dirty="0" smtClean="0"/>
              <a:t>.</a:t>
            </a:r>
          </a:p>
          <a:p>
            <a:r>
              <a:rPr lang="en-US" dirty="0" smtClean="0"/>
              <a:t>Nuclear imaging. Nuclear imaging techniques may be of</a:t>
            </a:r>
          </a:p>
          <a:p>
            <a:r>
              <a:rPr lang="en-US" dirty="0" smtClean="0"/>
              <a:t>limited utility in the distinction between type 1 and type</a:t>
            </a:r>
          </a:p>
          <a:p>
            <a:r>
              <a:rPr lang="en-US" dirty="0" smtClean="0"/>
              <a:t>2 AIT. For radionuclide uptake or imaging studies, several</a:t>
            </a:r>
          </a:p>
          <a:p>
            <a:r>
              <a:rPr lang="en-US" dirty="0" smtClean="0"/>
              <a:t>different tracers are available, including radioiodine</a:t>
            </a:r>
          </a:p>
          <a:p>
            <a:r>
              <a:rPr lang="en-US" dirty="0" smtClean="0"/>
              <a:t>(RAI), 99m </a:t>
            </a:r>
            <a:r>
              <a:rPr lang="en-US" dirty="0" err="1" smtClean="0"/>
              <a:t>pertechnetate</a:t>
            </a:r>
            <a:r>
              <a:rPr lang="en-US" dirty="0" smtClean="0"/>
              <a:t> (99mTcO4–), and 99mTcO4</a:t>
            </a:r>
          </a:p>
          <a:p>
            <a:r>
              <a:rPr lang="en-US" dirty="0" smtClean="0"/>
              <a:t>2-methoxy-isobutyl-isonitrile (MIBI).</a:t>
            </a:r>
          </a:p>
          <a:p>
            <a:r>
              <a:rPr lang="en-US" dirty="0" smtClean="0"/>
              <a:t>Absent exposure to iodine excess, measurement of</a:t>
            </a:r>
          </a:p>
          <a:p>
            <a:r>
              <a:rPr lang="en-US" dirty="0" smtClean="0"/>
              <a:t>thyroidal RAI uptake provides insight into thyroid functional</a:t>
            </a:r>
          </a:p>
          <a:p>
            <a:r>
              <a:rPr lang="en-US" dirty="0" smtClean="0"/>
              <a:t>state, with high levels of uptake (&gt; 30% at 24</a:t>
            </a:r>
          </a:p>
          <a:p>
            <a:r>
              <a:rPr lang="en-US" dirty="0" smtClean="0"/>
              <a:t>hours) indicative of thyrotoxicosis. However, in AIT, a</a:t>
            </a:r>
          </a:p>
          <a:p>
            <a:r>
              <a:rPr lang="en-US" dirty="0" smtClean="0"/>
              <a:t>lower RAI uptake is seen because of the elevated serum</a:t>
            </a:r>
          </a:p>
          <a:p>
            <a:r>
              <a:rPr lang="en-US" dirty="0" smtClean="0"/>
              <a:t>iodine derived from amiodarone (18, 31). And the low</a:t>
            </a:r>
          </a:p>
          <a:p>
            <a:r>
              <a:rPr lang="en-US" dirty="0" smtClean="0"/>
              <a:t>RAI uptake seen in both type 1 and type 2 does not</a:t>
            </a:r>
          </a:p>
          <a:p>
            <a:r>
              <a:rPr lang="en-US" dirty="0" smtClean="0"/>
              <a:t>permit any distinction between the 2 types. Similarly,</a:t>
            </a:r>
          </a:p>
          <a:p>
            <a:r>
              <a:rPr lang="en-US" dirty="0" smtClean="0"/>
              <a:t>attempts to make this distinction using 99mTcO4– in</a:t>
            </a:r>
          </a:p>
          <a:p>
            <a:r>
              <a:rPr lang="en-US" dirty="0" smtClean="0"/>
              <a:t>patients with AIT showed mostly very low/no uptake in</a:t>
            </a:r>
          </a:p>
          <a:p>
            <a:r>
              <a:rPr lang="en-US" dirty="0" smtClean="0"/>
              <a:t>both type 1 and type 2 cases (42).</a:t>
            </a:r>
          </a:p>
          <a:p>
            <a:r>
              <a:rPr lang="en-US" dirty="0" smtClean="0"/>
              <a:t>The MIBI uptake is reduced or absent in tissues marked</a:t>
            </a:r>
          </a:p>
          <a:p>
            <a:r>
              <a:rPr lang="en-US" dirty="0" smtClean="0"/>
              <a:t>by apoptotic processes, with potential collapse of mitochondrial</a:t>
            </a:r>
          </a:p>
          <a:p>
            <a:r>
              <a:rPr lang="en-US" dirty="0" smtClean="0"/>
              <a:t>membranes (43). Although MIBI scans have</a:t>
            </a:r>
          </a:p>
          <a:p>
            <a:r>
              <a:rPr lang="en-US" dirty="0" smtClean="0"/>
              <a:t>shown promising preliminary results in differentiating</a:t>
            </a:r>
          </a:p>
          <a:p>
            <a:r>
              <a:rPr lang="en-US" dirty="0" smtClean="0"/>
              <a:t>type 1 from type 2 or mixed cases, the number of reports is</a:t>
            </a:r>
          </a:p>
          <a:p>
            <a:r>
              <a:rPr lang="en-US" dirty="0" smtClean="0"/>
              <a:t>still limited (44). One encouraging report from </a:t>
            </a:r>
            <a:r>
              <a:rPr lang="en-US" dirty="0" err="1" smtClean="0"/>
              <a:t>Piga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of MIBI scans in 20 consecutive patients with type 1 and</a:t>
            </a:r>
          </a:p>
          <a:p>
            <a:r>
              <a:rPr lang="en-US" dirty="0" smtClean="0"/>
              <a:t>type 2 AIT led the authors to conclude that the MIBI scan</a:t>
            </a:r>
          </a:p>
          <a:p>
            <a:r>
              <a:rPr lang="en-US" dirty="0" smtClean="0"/>
              <a:t>was superior to currently used biochemical and other imaging</a:t>
            </a:r>
          </a:p>
          <a:p>
            <a:r>
              <a:rPr lang="en-US" dirty="0" smtClean="0"/>
              <a:t>diagnostic tools used for diagnosis. They concluded</a:t>
            </a:r>
          </a:p>
          <a:p>
            <a:r>
              <a:rPr lang="en-US" dirty="0" smtClean="0"/>
              <a:t>that MIBI uptake should be increased in type 1 AIT, reduced</a:t>
            </a:r>
          </a:p>
          <a:p>
            <a:r>
              <a:rPr lang="en-US" dirty="0" smtClean="0"/>
              <a:t>in type 2, and intermediate in mixed type 1/type 2</a:t>
            </a:r>
          </a:p>
          <a:p>
            <a:r>
              <a:rPr lang="en-US" dirty="0" smtClean="0"/>
              <a:t>AIT (43), notwithstanding the limitations in interpretation</a:t>
            </a:r>
          </a:p>
          <a:p>
            <a:r>
              <a:rPr lang="en-US" dirty="0" smtClean="0"/>
              <a:t>because characterization of the different forms of AIT was</a:t>
            </a:r>
          </a:p>
          <a:p>
            <a:r>
              <a:rPr lang="en-US" dirty="0" smtClean="0"/>
              <a:t>based on MIBI results. One advantage of the utility of</a:t>
            </a:r>
          </a:p>
          <a:p>
            <a:r>
              <a:rPr lang="en-US" dirty="0" smtClean="0"/>
              <a:t>MIBI scans is their common accessibility in most nuclear</a:t>
            </a:r>
          </a:p>
          <a:p>
            <a:r>
              <a:rPr lang="en-US" dirty="0" smtClean="0"/>
              <a:t>medicine departments. However, further studies are needed</a:t>
            </a:r>
          </a:p>
          <a:p>
            <a:r>
              <a:rPr lang="en-US" dirty="0" smtClean="0"/>
              <a:t>to fully characterize their utility in differentiating between</a:t>
            </a:r>
          </a:p>
          <a:p>
            <a:r>
              <a:rPr lang="en-US" dirty="0" smtClean="0"/>
              <a:t>types of AIT.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761650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Diagnostic tools</a:t>
            </a:r>
            <a:endParaRPr lang="tr-TR" b="1" dirty="0" smtClean="0"/>
          </a:p>
          <a:p>
            <a:pPr marL="0" indent="0">
              <a:buNone/>
            </a:pPr>
            <a:r>
              <a:rPr lang="tr-TR" b="1" dirty="0" err="1" smtClean="0"/>
              <a:t>Amiodaron</a:t>
            </a:r>
            <a:r>
              <a:rPr lang="tr-TR" b="1" dirty="0" smtClean="0"/>
              <a:t> kaynaklı bozukluğun tipinin etkili tanısı, belirli bir hastanın klinik bağlamı içerisinde yorumlanması ve entegrasyonunu gerektiren çeşitli laboratuvar testleri ve görüntüleme yöntemlerinin varlığıyla kolaylaştırılır</a:t>
            </a:r>
          </a:p>
          <a:p>
            <a:pPr marL="0" indent="0">
              <a:buNone/>
            </a:pPr>
            <a:r>
              <a:rPr lang="tr-TR" b="1" dirty="0" smtClean="0"/>
              <a:t>Biyokimyasal laboratuvar çalışmaları. En yaygın olarak, </a:t>
            </a:r>
            <a:r>
              <a:rPr lang="tr-TR" b="1" dirty="0" err="1" smtClean="0"/>
              <a:t>amiodaron</a:t>
            </a:r>
            <a:r>
              <a:rPr lang="tr-TR" b="1" dirty="0" smtClean="0"/>
              <a:t> alan bir hastada endokrin konsültasyonu talebiyle sonuçlanan anormal kan </a:t>
            </a:r>
            <a:r>
              <a:rPr lang="tr-TR" b="1" dirty="0" err="1" smtClean="0"/>
              <a:t>tiroid</a:t>
            </a:r>
            <a:r>
              <a:rPr lang="tr-TR" b="1" dirty="0" smtClean="0"/>
              <a:t> fonksiyon testinin keşfedilmesidir.</a:t>
            </a:r>
          </a:p>
          <a:p>
            <a:r>
              <a:rPr lang="en-US" b="1" dirty="0" smtClean="0"/>
              <a:t>Normal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bezi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ötiroid</a:t>
            </a:r>
            <a:r>
              <a:rPr lang="en-US" b="1" dirty="0" smtClean="0"/>
              <a:t> </a:t>
            </a:r>
            <a:r>
              <a:rPr lang="en-US" b="1" dirty="0" err="1" smtClean="0"/>
              <a:t>bireylerde</a:t>
            </a:r>
            <a:r>
              <a:rPr lang="en-US" b="1" dirty="0" smtClean="0"/>
              <a:t>, </a:t>
            </a:r>
            <a:r>
              <a:rPr lang="en-US" b="1" dirty="0" err="1" smtClean="0"/>
              <a:t>amiodaron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T4'ün T3'e </a:t>
            </a:r>
            <a:r>
              <a:rPr lang="en-US" b="1" dirty="0" err="1" smtClean="0"/>
              <a:t>dönüşümünün</a:t>
            </a:r>
            <a:r>
              <a:rPr lang="en-US" b="1" dirty="0" smtClean="0"/>
              <a:t> </a:t>
            </a:r>
            <a:r>
              <a:rPr lang="en-US" b="1" dirty="0" err="1" smtClean="0"/>
              <a:t>inhibisyonu</a:t>
            </a:r>
            <a:r>
              <a:rPr lang="en-US" b="1" dirty="0" smtClean="0"/>
              <a:t>, serum T3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azaltacak</a:t>
            </a:r>
            <a:r>
              <a:rPr lang="en-US" b="1" dirty="0" smtClean="0"/>
              <a:t>, TSH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yükseltecek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ikincil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serum T4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artıracaktır.AIH'de</a:t>
            </a:r>
            <a:r>
              <a:rPr lang="en-US" b="1" dirty="0" smtClean="0"/>
              <a:t>, </a:t>
            </a:r>
            <a:r>
              <a:rPr lang="en-US" b="1" dirty="0" err="1" smtClean="0"/>
              <a:t>düşük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normal FT4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TSH </a:t>
            </a:r>
            <a:r>
              <a:rPr lang="en-US" b="1" dirty="0" err="1" smtClean="0"/>
              <a:t>vardır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bu</a:t>
            </a:r>
            <a:r>
              <a:rPr lang="en-US" b="1" dirty="0" smtClean="0"/>
              <a:t> </a:t>
            </a:r>
            <a:r>
              <a:rPr lang="en-US" b="1" dirty="0" err="1" smtClean="0"/>
              <a:t>hastalarda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Hashimoto </a:t>
            </a:r>
            <a:r>
              <a:rPr lang="en-US" b="1" dirty="0" err="1" smtClean="0"/>
              <a:t>tiroiditi</a:t>
            </a:r>
            <a:r>
              <a:rPr lang="en-US" b="1" dirty="0" smtClean="0"/>
              <a:t> </a:t>
            </a:r>
            <a:r>
              <a:rPr lang="en-US" b="1" dirty="0" err="1" smtClean="0"/>
              <a:t>olasılığı</a:t>
            </a:r>
            <a:r>
              <a:rPr lang="en-US" b="1" dirty="0" smtClean="0"/>
              <a:t> </a:t>
            </a:r>
            <a:r>
              <a:rPr lang="en-US" b="1" dirty="0" err="1" smtClean="0"/>
              <a:t>göz</a:t>
            </a:r>
            <a:r>
              <a:rPr lang="en-US" b="1" dirty="0" smtClean="0"/>
              <a:t> </a:t>
            </a:r>
            <a:r>
              <a:rPr lang="en-US" b="1" dirty="0" err="1" smtClean="0"/>
              <a:t>önüne</a:t>
            </a:r>
            <a:r>
              <a:rPr lang="en-US" b="1" dirty="0" smtClean="0"/>
              <a:t> </a:t>
            </a:r>
            <a:r>
              <a:rPr lang="en-US" b="1" dirty="0" err="1" smtClean="0"/>
              <a:t>alındığında</a:t>
            </a:r>
            <a:r>
              <a:rPr lang="en-US" b="1" dirty="0" smtClean="0"/>
              <a:t>, </a:t>
            </a:r>
            <a:r>
              <a:rPr lang="en-US" b="1" dirty="0" err="1" smtClean="0"/>
              <a:t>pozitif</a:t>
            </a:r>
            <a:r>
              <a:rPr lang="en-US" b="1" dirty="0" smtClean="0"/>
              <a:t> TPO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/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tiroglobulin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olabilir.Tip</a:t>
            </a:r>
            <a:r>
              <a:rPr lang="en-US" b="1" dirty="0" smtClean="0"/>
              <a:t> 1 </a:t>
            </a:r>
            <a:r>
              <a:rPr lang="en-US" b="1" dirty="0" err="1" smtClean="0"/>
              <a:t>veya</a:t>
            </a:r>
            <a:r>
              <a:rPr lang="en-US" b="1" dirty="0" smtClean="0"/>
              <a:t> tip 2 </a:t>
            </a:r>
            <a:r>
              <a:rPr lang="en-US" b="1" dirty="0" err="1" smtClean="0"/>
              <a:t>tirotoksikozu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hastada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FT4 </a:t>
            </a:r>
            <a:r>
              <a:rPr lang="en-US" b="1" dirty="0" err="1" smtClean="0"/>
              <a:t>düzeyleri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uygun</a:t>
            </a:r>
            <a:r>
              <a:rPr lang="en-US" b="1" dirty="0" smtClean="0"/>
              <a:t> </a:t>
            </a:r>
            <a:r>
              <a:rPr lang="en-US" b="1" dirty="0" err="1" smtClean="0"/>
              <a:t>olmayan</a:t>
            </a:r>
            <a:r>
              <a:rPr lang="en-US" b="1" dirty="0" smtClean="0"/>
              <a:t> </a:t>
            </a:r>
            <a:r>
              <a:rPr lang="en-US" b="1" dirty="0" err="1" smtClean="0"/>
              <a:t>şekilde</a:t>
            </a:r>
            <a:r>
              <a:rPr lang="en-US" b="1" dirty="0" smtClean="0"/>
              <a:t> normal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FT3/T3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TSH </a:t>
            </a:r>
            <a:r>
              <a:rPr lang="en-US" b="1" dirty="0" err="1" smtClean="0"/>
              <a:t>bulunsa</a:t>
            </a:r>
            <a:r>
              <a:rPr lang="en-US" b="1" dirty="0" smtClean="0"/>
              <a:t> da,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uyarıcı</a:t>
            </a:r>
            <a:r>
              <a:rPr lang="en-US" b="1" dirty="0" smtClean="0"/>
              <a:t> </a:t>
            </a:r>
            <a:r>
              <a:rPr lang="en-US" b="1" dirty="0" err="1" smtClean="0"/>
              <a:t>immünoglobulin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TPO </a:t>
            </a:r>
            <a:r>
              <a:rPr lang="en-US" b="1" dirty="0" err="1" smtClean="0"/>
              <a:t>ölçümü</a:t>
            </a:r>
            <a:r>
              <a:rPr lang="en-US" b="1" dirty="0" smtClean="0"/>
              <a:t>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ileri</a:t>
            </a:r>
            <a:r>
              <a:rPr lang="en-US" b="1" dirty="0" smtClean="0"/>
              <a:t> </a:t>
            </a:r>
            <a:r>
              <a:rPr lang="en-US" b="1" dirty="0" err="1" smtClean="0"/>
              <a:t>laboratuvar</a:t>
            </a:r>
            <a:r>
              <a:rPr lang="en-US" b="1" dirty="0" smtClean="0"/>
              <a:t> </a:t>
            </a:r>
            <a:r>
              <a:rPr lang="en-US" b="1" dirty="0" err="1" smtClean="0"/>
              <a:t>testleri</a:t>
            </a:r>
            <a:r>
              <a:rPr lang="en-US" b="1" dirty="0" smtClean="0"/>
              <a:t> 2 tip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yapılmasına</a:t>
            </a:r>
            <a:r>
              <a:rPr lang="en-US" b="1" dirty="0" smtClean="0"/>
              <a:t> </a:t>
            </a:r>
            <a:r>
              <a:rPr lang="en-US" b="1" dirty="0" err="1" smtClean="0"/>
              <a:t>yardımcı</a:t>
            </a:r>
            <a:r>
              <a:rPr lang="en-US" b="1" dirty="0" smtClean="0"/>
              <a:t> </a:t>
            </a:r>
            <a:r>
              <a:rPr lang="en-US" b="1" dirty="0" err="1" smtClean="0"/>
              <a:t>olabilir</a:t>
            </a:r>
            <a:r>
              <a:rPr lang="en-US" b="1" dirty="0" smtClean="0"/>
              <a:t>. </a:t>
            </a:r>
            <a:r>
              <a:rPr lang="en-US" b="1" dirty="0" err="1" smtClean="0"/>
              <a:t>antikorlar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tiroglobulin</a:t>
            </a:r>
            <a:r>
              <a:rPr lang="en-US" b="1" dirty="0" smtClean="0"/>
              <a:t> </a:t>
            </a:r>
            <a:r>
              <a:rPr lang="en-US" b="1" dirty="0" err="1" smtClean="0"/>
              <a:t>antikorları.Tip</a:t>
            </a:r>
            <a:r>
              <a:rPr lang="en-US" b="1" dirty="0" smtClean="0"/>
              <a:t> 1 </a:t>
            </a:r>
            <a:r>
              <a:rPr lang="en-US" b="1" dirty="0" err="1" smtClean="0"/>
              <a:t>veya</a:t>
            </a:r>
            <a:r>
              <a:rPr lang="en-US" b="1" dirty="0" smtClean="0"/>
              <a:t> tip 2 </a:t>
            </a:r>
            <a:r>
              <a:rPr lang="en-US" b="1" dirty="0" err="1" smtClean="0"/>
              <a:t>tirotoksikoz</a:t>
            </a:r>
            <a:r>
              <a:rPr lang="en-US" b="1" dirty="0" smtClean="0"/>
              <a:t>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ayrımı</a:t>
            </a:r>
            <a:r>
              <a:rPr lang="en-US" b="1" dirty="0" smtClean="0"/>
              <a:t> </a:t>
            </a:r>
            <a:r>
              <a:rPr lang="en-US" b="1" dirty="0" err="1" smtClean="0"/>
              <a:t>yapmanın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ipucu</a:t>
            </a:r>
            <a:r>
              <a:rPr lang="en-US" b="1" dirty="0" smtClean="0"/>
              <a:t>, tip 1 </a:t>
            </a:r>
            <a:r>
              <a:rPr lang="en-US" b="1" dirty="0" err="1" smtClean="0"/>
              <a:t>hastalarında</a:t>
            </a:r>
            <a:r>
              <a:rPr lang="en-US" b="1" dirty="0" smtClean="0"/>
              <a:t> </a:t>
            </a:r>
            <a:r>
              <a:rPr lang="en-US" b="1" dirty="0" err="1" smtClean="0"/>
              <a:t>sıklıkla</a:t>
            </a:r>
            <a:r>
              <a:rPr lang="en-US" b="1" dirty="0" smtClean="0"/>
              <a:t> </a:t>
            </a:r>
            <a:r>
              <a:rPr lang="en-US" b="1" dirty="0" err="1" smtClean="0"/>
              <a:t>diffüz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nodüler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Graves </a:t>
            </a:r>
            <a:r>
              <a:rPr lang="en-US" b="1" dirty="0" err="1" smtClean="0"/>
              <a:t>hastalığı</a:t>
            </a:r>
            <a:r>
              <a:rPr lang="en-US" b="1" dirty="0" smtClean="0"/>
              <a:t> (</a:t>
            </a:r>
            <a:r>
              <a:rPr lang="en-US" b="1" dirty="0" err="1" smtClean="0"/>
              <a:t>yüksek</a:t>
            </a:r>
            <a:r>
              <a:rPr lang="en-US" b="1" dirty="0" smtClean="0"/>
              <a:t> TSH </a:t>
            </a:r>
            <a:r>
              <a:rPr lang="en-US" b="1" dirty="0" err="1" smtClean="0"/>
              <a:t>reseptör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)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patolojisinin</a:t>
            </a:r>
            <a:r>
              <a:rPr lang="en-US" b="1" dirty="0" smtClean="0"/>
              <a:t> </a:t>
            </a:r>
            <a:r>
              <a:rPr lang="en-US" b="1" dirty="0" err="1" smtClean="0"/>
              <a:t>bulunmasıdır.Ancak</a:t>
            </a:r>
            <a:r>
              <a:rPr lang="en-US" b="1" dirty="0" smtClean="0"/>
              <a:t> </a:t>
            </a:r>
            <a:r>
              <a:rPr lang="en-US" b="1" dirty="0" err="1" smtClean="0"/>
              <a:t>antitiroglobulin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/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antitiroperoksidaz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pozitif</a:t>
            </a:r>
            <a:r>
              <a:rPr lang="en-US" b="1" dirty="0" smtClean="0"/>
              <a:t> </a:t>
            </a:r>
            <a:r>
              <a:rPr lang="en-US" b="1" dirty="0" err="1" smtClean="0"/>
              <a:t>testlerin</a:t>
            </a:r>
            <a:r>
              <a:rPr lang="en-US" b="1" dirty="0" smtClean="0"/>
              <a:t> </a:t>
            </a:r>
            <a:r>
              <a:rPr lang="en-US" b="1" dirty="0" err="1" smtClean="0"/>
              <a:t>varlığı</a:t>
            </a:r>
            <a:r>
              <a:rPr lang="en-US" b="1" dirty="0" smtClean="0"/>
              <a:t> tip 2 AIT </a:t>
            </a:r>
            <a:r>
              <a:rPr lang="en-US" b="1" dirty="0" err="1" smtClean="0"/>
              <a:t>tanısını</a:t>
            </a:r>
            <a:r>
              <a:rPr lang="en-US" b="1" dirty="0" smtClean="0"/>
              <a:t> </a:t>
            </a:r>
            <a:r>
              <a:rPr lang="en-US" b="1" dirty="0" err="1" smtClean="0"/>
              <a:t>dışlamaz</a:t>
            </a:r>
            <a:r>
              <a:rPr lang="en-US" b="1" dirty="0" smtClean="0"/>
              <a:t> (37).</a:t>
            </a:r>
            <a:r>
              <a:rPr lang="en-US" b="1" dirty="0" err="1" smtClean="0"/>
              <a:t>Enflamasyon</a:t>
            </a:r>
            <a:r>
              <a:rPr lang="en-US" b="1" dirty="0" smtClean="0"/>
              <a:t> </a:t>
            </a:r>
            <a:r>
              <a:rPr lang="en-US" b="1" dirty="0" err="1" smtClean="0"/>
              <a:t>sırasında</a:t>
            </a:r>
            <a:r>
              <a:rPr lang="en-US" b="1" dirty="0" smtClean="0"/>
              <a:t> </a:t>
            </a:r>
            <a:r>
              <a:rPr lang="en-US" b="1" dirty="0" err="1" smtClean="0"/>
              <a:t>hücre</a:t>
            </a:r>
            <a:r>
              <a:rPr lang="en-US" b="1" dirty="0" smtClean="0"/>
              <a:t> </a:t>
            </a:r>
            <a:r>
              <a:rPr lang="en-US" b="1" dirty="0" err="1" smtClean="0"/>
              <a:t>dışı</a:t>
            </a:r>
            <a:r>
              <a:rPr lang="en-US" b="1" dirty="0" smtClean="0"/>
              <a:t> </a:t>
            </a:r>
            <a:r>
              <a:rPr lang="en-US" b="1" dirty="0" err="1" smtClean="0"/>
              <a:t>sıvıya</a:t>
            </a:r>
            <a:r>
              <a:rPr lang="en-US" b="1" dirty="0" smtClean="0"/>
              <a:t> </a:t>
            </a:r>
            <a:r>
              <a:rPr lang="en-US" b="1" dirty="0" err="1" smtClean="0"/>
              <a:t>salınan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lizozomal</a:t>
            </a:r>
            <a:r>
              <a:rPr lang="en-US" b="1" dirty="0" smtClean="0"/>
              <a:t> </a:t>
            </a:r>
            <a:r>
              <a:rPr lang="en-US" b="1" dirty="0" err="1" smtClean="0"/>
              <a:t>enzim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beta-</a:t>
            </a:r>
            <a:r>
              <a:rPr lang="en-US" b="1" dirty="0" err="1" smtClean="0"/>
              <a:t>glukuronidazın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tip 1'i tip 2'den </a:t>
            </a:r>
            <a:r>
              <a:rPr lang="en-US" b="1" dirty="0" err="1" smtClean="0"/>
              <a:t>ayırmak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belirteç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önerilmiştir</a:t>
            </a:r>
            <a:r>
              <a:rPr lang="en-US" b="1" dirty="0" smtClean="0"/>
              <a:t>.</a:t>
            </a:r>
            <a:endParaRPr lang="tr-TR" b="1" dirty="0" smtClean="0"/>
          </a:p>
          <a:p>
            <a:r>
              <a:rPr lang="en-US" b="1" dirty="0" err="1" smtClean="0"/>
              <a:t>Markantes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ark. </a:t>
            </a:r>
            <a:r>
              <a:rPr lang="en-US" b="1" dirty="0" err="1" smtClean="0"/>
              <a:t>subakut</a:t>
            </a:r>
            <a:r>
              <a:rPr lang="en-US" b="1" dirty="0" smtClean="0"/>
              <a:t> </a:t>
            </a:r>
            <a:r>
              <a:rPr lang="en-US" b="1" dirty="0" err="1" smtClean="0"/>
              <a:t>tiroiditteki</a:t>
            </a:r>
            <a:r>
              <a:rPr lang="en-US" b="1" dirty="0" smtClean="0"/>
              <a:t> </a:t>
            </a:r>
            <a:r>
              <a:rPr lang="en-US" b="1" dirty="0" err="1" smtClean="0"/>
              <a:t>seviyelere</a:t>
            </a:r>
            <a:r>
              <a:rPr lang="en-US" b="1" dirty="0" smtClean="0"/>
              <a:t> </a:t>
            </a:r>
            <a:r>
              <a:rPr lang="en-US" b="1" dirty="0" err="1" smtClean="0"/>
              <a:t>benzer</a:t>
            </a:r>
            <a:r>
              <a:rPr lang="en-US" b="1" dirty="0" smtClean="0"/>
              <a:t> </a:t>
            </a:r>
            <a:r>
              <a:rPr lang="en-US" b="1" dirty="0" err="1" smtClean="0"/>
              <a:t>olsa</a:t>
            </a:r>
            <a:r>
              <a:rPr lang="en-US" b="1" dirty="0" smtClean="0"/>
              <a:t> da tip 2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plazma</a:t>
            </a:r>
            <a:r>
              <a:rPr lang="en-US" b="1" dirty="0" smtClean="0"/>
              <a:t> beta-</a:t>
            </a:r>
            <a:r>
              <a:rPr lang="en-US" b="1" dirty="0" err="1" smtClean="0"/>
              <a:t>glukuronidaz</a:t>
            </a:r>
            <a:r>
              <a:rPr lang="en-US" b="1" dirty="0" smtClean="0"/>
              <a:t> </a:t>
            </a:r>
            <a:r>
              <a:rPr lang="en-US" b="1" dirty="0" err="1" smtClean="0"/>
              <a:t>aktivitesinin</a:t>
            </a:r>
            <a:r>
              <a:rPr lang="en-US" b="1" dirty="0" smtClean="0"/>
              <a:t> tip 1'e </a:t>
            </a:r>
            <a:r>
              <a:rPr lang="en-US" b="1" dirty="0" err="1" smtClean="0"/>
              <a:t>göre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olduğunu</a:t>
            </a:r>
            <a:r>
              <a:rPr lang="en-US" b="1" dirty="0" smtClean="0"/>
              <a:t> </a:t>
            </a:r>
            <a:r>
              <a:rPr lang="en-US" b="1" dirty="0" err="1" smtClean="0"/>
              <a:t>gözlemlemiştir</a:t>
            </a:r>
            <a:r>
              <a:rPr lang="en-US" b="1" dirty="0" smtClean="0"/>
              <a:t> (38).C-</a:t>
            </a:r>
            <a:r>
              <a:rPr lang="en-US" b="1" dirty="0" err="1" smtClean="0"/>
              <a:t>reaktif</a:t>
            </a:r>
            <a:r>
              <a:rPr lang="en-US" b="1" dirty="0" smtClean="0"/>
              <a:t> protein </a:t>
            </a:r>
            <a:r>
              <a:rPr lang="en-US" b="1" dirty="0" err="1" smtClean="0"/>
              <a:t>ve</a:t>
            </a:r>
            <a:r>
              <a:rPr lang="en-US" b="1" dirty="0" smtClean="0"/>
              <a:t> IL-6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serum </a:t>
            </a:r>
            <a:r>
              <a:rPr lang="en-US" b="1" dirty="0" err="1" smtClean="0"/>
              <a:t>biyokimyasal</a:t>
            </a:r>
            <a:r>
              <a:rPr lang="en-US" b="1" dirty="0" smtClean="0"/>
              <a:t> </a:t>
            </a:r>
            <a:r>
              <a:rPr lang="en-US" b="1" dirty="0" err="1" smtClean="0"/>
              <a:t>belirteçlerinin</a:t>
            </a:r>
            <a:r>
              <a:rPr lang="en-US" b="1" dirty="0" smtClean="0"/>
              <a:t> </a:t>
            </a:r>
            <a:r>
              <a:rPr lang="en-US" b="1" dirty="0" err="1" smtClean="0"/>
              <a:t>kullanımı</a:t>
            </a:r>
            <a:r>
              <a:rPr lang="en-US" b="1" dirty="0" smtClean="0"/>
              <a:t>,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yapma</a:t>
            </a:r>
            <a:r>
              <a:rPr lang="en-US" b="1" dirty="0" smtClean="0"/>
              <a:t> </a:t>
            </a:r>
            <a:r>
              <a:rPr lang="en-US" b="1" dirty="0" err="1" smtClean="0"/>
              <a:t>yetenekleri</a:t>
            </a:r>
            <a:r>
              <a:rPr lang="en-US" b="1" dirty="0" smtClean="0"/>
              <a:t> </a:t>
            </a:r>
            <a:r>
              <a:rPr lang="en-US" b="1" dirty="0" err="1" smtClean="0"/>
              <a:t>açısından</a:t>
            </a:r>
            <a:r>
              <a:rPr lang="en-US" b="1" dirty="0" smtClean="0"/>
              <a:t> </a:t>
            </a:r>
            <a:r>
              <a:rPr lang="en-US" b="1" dirty="0" err="1" smtClean="0"/>
              <a:t>araştırılmış</a:t>
            </a:r>
            <a:r>
              <a:rPr lang="en-US" b="1" dirty="0" smtClean="0"/>
              <a:t> </a:t>
            </a:r>
            <a:r>
              <a:rPr lang="en-US" b="1" dirty="0" err="1" smtClean="0"/>
              <a:t>ancak</a:t>
            </a:r>
            <a:r>
              <a:rPr lang="en-US" b="1" dirty="0" smtClean="0"/>
              <a:t> </a:t>
            </a:r>
            <a:r>
              <a:rPr lang="en-US" b="1" dirty="0" err="1" smtClean="0"/>
              <a:t>sınırlı</a:t>
            </a:r>
            <a:r>
              <a:rPr lang="en-US" b="1" dirty="0" smtClean="0"/>
              <a:t> </a:t>
            </a:r>
            <a:r>
              <a:rPr lang="en-US" b="1" dirty="0" err="1" smtClean="0"/>
              <a:t>klinik</a:t>
            </a:r>
            <a:r>
              <a:rPr lang="en-US" b="1" dirty="0" smtClean="0"/>
              <a:t> </a:t>
            </a:r>
            <a:r>
              <a:rPr lang="en-US" b="1" dirty="0" err="1" smtClean="0"/>
              <a:t>değere</a:t>
            </a:r>
            <a:r>
              <a:rPr lang="en-US" b="1" dirty="0" smtClean="0"/>
              <a:t> </a:t>
            </a:r>
            <a:r>
              <a:rPr lang="en-US" b="1" dirty="0" err="1" smtClean="0"/>
              <a:t>sahip</a:t>
            </a:r>
            <a:r>
              <a:rPr lang="en-US" b="1" dirty="0" smtClean="0"/>
              <a:t> </a:t>
            </a:r>
            <a:r>
              <a:rPr lang="en-US" b="1" dirty="0" err="1" smtClean="0"/>
              <a:t>oldukları</a:t>
            </a:r>
            <a:r>
              <a:rPr lang="en-US" b="1" dirty="0" smtClean="0"/>
              <a:t> </a:t>
            </a:r>
            <a:r>
              <a:rPr lang="en-US" b="1" dirty="0" err="1" smtClean="0"/>
              <a:t>bulunmuştur.Serum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duyarlıklı</a:t>
            </a:r>
            <a:r>
              <a:rPr lang="en-US" b="1" dirty="0" smtClean="0"/>
              <a:t> C-</a:t>
            </a:r>
            <a:r>
              <a:rPr lang="en-US" b="1" dirty="0" err="1" smtClean="0"/>
              <a:t>reaktif</a:t>
            </a:r>
            <a:r>
              <a:rPr lang="en-US" b="1" dirty="0" smtClean="0"/>
              <a:t> protein </a:t>
            </a:r>
            <a:r>
              <a:rPr lang="en-US" b="1" dirty="0" err="1" smtClean="0"/>
              <a:t>düzeyleri</a:t>
            </a:r>
            <a:r>
              <a:rPr lang="en-US" b="1" dirty="0" smtClean="0"/>
              <a:t>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hastaları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anlamlı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farklılık</a:t>
            </a:r>
            <a:r>
              <a:rPr lang="en-US" b="1" dirty="0" smtClean="0"/>
              <a:t> </a:t>
            </a:r>
            <a:r>
              <a:rPr lang="en-US" b="1" dirty="0" err="1" smtClean="0"/>
              <a:t>göstermedi</a:t>
            </a:r>
            <a:r>
              <a:rPr lang="en-US" b="1" dirty="0" smtClean="0"/>
              <a:t> (39) </a:t>
            </a:r>
            <a:r>
              <a:rPr lang="en-US" b="1" dirty="0" err="1" smtClean="0"/>
              <a:t>ve</a:t>
            </a:r>
            <a:r>
              <a:rPr lang="en-US" b="1" dirty="0" smtClean="0"/>
              <a:t> 1 </a:t>
            </a:r>
            <a:r>
              <a:rPr lang="en-US" b="1" dirty="0" err="1" smtClean="0"/>
              <a:t>merkezde</a:t>
            </a:r>
            <a:r>
              <a:rPr lang="en-US" b="1" dirty="0" smtClean="0"/>
              <a:t> (40)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hastalık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ayrımcı</a:t>
            </a:r>
            <a:r>
              <a:rPr lang="en-US" b="1" dirty="0" smtClean="0"/>
              <a:t> </a:t>
            </a:r>
            <a:r>
              <a:rPr lang="en-US" b="1" dirty="0" err="1" smtClean="0"/>
              <a:t>olduğu</a:t>
            </a:r>
            <a:r>
              <a:rPr lang="en-US" b="1" dirty="0" smtClean="0"/>
              <a:t> </a:t>
            </a:r>
            <a:r>
              <a:rPr lang="en-US" b="1" dirty="0" err="1" smtClean="0"/>
              <a:t>tespit</a:t>
            </a:r>
            <a:r>
              <a:rPr lang="en-US" b="1" dirty="0" smtClean="0"/>
              <a:t> </a:t>
            </a:r>
            <a:r>
              <a:rPr lang="en-US" b="1" dirty="0" err="1" smtClean="0"/>
              <a:t>edilen</a:t>
            </a:r>
            <a:r>
              <a:rPr lang="en-US" b="1" dirty="0" smtClean="0"/>
              <a:t> IL-6 </a:t>
            </a:r>
            <a:r>
              <a:rPr lang="en-US" b="1" dirty="0" err="1" smtClean="0"/>
              <a:t>sonuçları</a:t>
            </a:r>
            <a:r>
              <a:rPr lang="en-US" b="1" dirty="0" smtClean="0"/>
              <a:t> </a:t>
            </a:r>
            <a:r>
              <a:rPr lang="en-US" b="1" dirty="0" err="1" smtClean="0"/>
              <a:t>tekrarlanmadı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</a:t>
            </a:r>
            <a:r>
              <a:rPr lang="en-US" b="1" dirty="0" err="1" smtClean="0"/>
              <a:t>işçiler</a:t>
            </a:r>
            <a:r>
              <a:rPr lang="en-US" b="1" dirty="0" smtClean="0"/>
              <a:t> </a:t>
            </a:r>
            <a:r>
              <a:rPr lang="en-US" b="1" dirty="0" err="1" smtClean="0"/>
              <a:t>tarafından</a:t>
            </a:r>
            <a:r>
              <a:rPr lang="en-US" b="1" dirty="0" smtClean="0"/>
              <a:t> (41).</a:t>
            </a:r>
            <a:endParaRPr lang="tr-TR" b="1" dirty="0" smtClean="0"/>
          </a:p>
          <a:p>
            <a:r>
              <a:rPr lang="tr-TR" b="1" dirty="0" err="1" smtClean="0"/>
              <a:t>Tiroid</a:t>
            </a:r>
            <a:r>
              <a:rPr lang="tr-TR" b="1" dirty="0" smtClean="0"/>
              <a:t> </a:t>
            </a:r>
            <a:r>
              <a:rPr lang="tr-TR" b="1" dirty="0" err="1" smtClean="0"/>
              <a:t>usg</a:t>
            </a:r>
            <a:r>
              <a:rPr lang="tr-TR" b="1" dirty="0" smtClean="0"/>
              <a:t> ve </a:t>
            </a:r>
            <a:r>
              <a:rPr lang="tr-TR" b="1" dirty="0" err="1" smtClean="0"/>
              <a:t>doppler</a:t>
            </a:r>
            <a:endParaRPr lang="en-US" b="1" dirty="0" smtClean="0"/>
          </a:p>
          <a:p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yapısal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anormalliği</a:t>
            </a:r>
            <a:r>
              <a:rPr lang="en-US" b="1" dirty="0" smtClean="0"/>
              <a:t> tip 1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ortak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öncül</a:t>
            </a:r>
            <a:r>
              <a:rPr lang="en-US" b="1" dirty="0" smtClean="0"/>
              <a:t> </a:t>
            </a:r>
            <a:r>
              <a:rPr lang="en-US" b="1" dirty="0" err="1" smtClean="0"/>
              <a:t>olduğundan</a:t>
            </a:r>
            <a:r>
              <a:rPr lang="en-US" b="1" dirty="0" smtClean="0"/>
              <a:t>,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ultrasonu</a:t>
            </a:r>
            <a:r>
              <a:rPr lang="en-US" b="1" dirty="0" smtClean="0"/>
              <a:t> (ABD),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AIT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ayrımda</a:t>
            </a:r>
            <a:r>
              <a:rPr lang="en-US" b="1" dirty="0" smtClean="0"/>
              <a:t> </a:t>
            </a:r>
            <a:r>
              <a:rPr lang="en-US" b="1" dirty="0" err="1" smtClean="0"/>
              <a:t>yararlı</a:t>
            </a:r>
            <a:r>
              <a:rPr lang="en-US" b="1" dirty="0" smtClean="0"/>
              <a:t> </a:t>
            </a:r>
            <a:r>
              <a:rPr lang="en-US" b="1" dirty="0" err="1" smtClean="0"/>
              <a:t>olabilir.Amiodaron</a:t>
            </a:r>
            <a:r>
              <a:rPr lang="en-US" b="1" dirty="0" smtClean="0"/>
              <a:t> </a:t>
            </a:r>
            <a:r>
              <a:rPr lang="en-US" b="1" dirty="0" err="1" smtClean="0"/>
              <a:t>tedavisine</a:t>
            </a:r>
            <a:r>
              <a:rPr lang="en-US" b="1" dirty="0" smtClean="0"/>
              <a:t> </a:t>
            </a:r>
            <a:r>
              <a:rPr lang="en-US" b="1" dirty="0" err="1" smtClean="0"/>
              <a:t>başlanmadan</a:t>
            </a:r>
            <a:r>
              <a:rPr lang="en-US" b="1" dirty="0" smtClean="0"/>
              <a:t> </a:t>
            </a:r>
            <a:r>
              <a:rPr lang="en-US" b="1" dirty="0" err="1" smtClean="0"/>
              <a:t>önce</a:t>
            </a:r>
            <a:r>
              <a:rPr lang="en-US" b="1" dirty="0" smtClean="0"/>
              <a:t>, tip 2 </a:t>
            </a:r>
            <a:r>
              <a:rPr lang="en-US" b="1" dirty="0" err="1" smtClean="0"/>
              <a:t>AIT'li</a:t>
            </a:r>
            <a:r>
              <a:rPr lang="en-US" b="1" dirty="0" smtClean="0"/>
              <a:t> </a:t>
            </a:r>
            <a:r>
              <a:rPr lang="en-US" b="1" dirty="0" err="1" smtClean="0"/>
              <a:t>bireyde</a:t>
            </a:r>
            <a:r>
              <a:rPr lang="en-US" b="1" dirty="0" smtClean="0"/>
              <a:t> </a:t>
            </a:r>
            <a:r>
              <a:rPr lang="en-US" b="1" dirty="0" err="1" smtClean="0"/>
              <a:t>tiroidin</a:t>
            </a:r>
            <a:r>
              <a:rPr lang="en-US" b="1" dirty="0" smtClean="0"/>
              <a:t> </a:t>
            </a:r>
            <a:r>
              <a:rPr lang="en-US" b="1" dirty="0" err="1" smtClean="0"/>
              <a:t>boyut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yapı</a:t>
            </a:r>
            <a:r>
              <a:rPr lang="en-US" b="1" dirty="0" smtClean="0"/>
              <a:t> </a:t>
            </a:r>
            <a:r>
              <a:rPr lang="en-US" b="1" dirty="0" err="1" smtClean="0"/>
              <a:t>açısından</a:t>
            </a:r>
            <a:r>
              <a:rPr lang="en-US" b="1" dirty="0" smtClean="0"/>
              <a:t> normal </a:t>
            </a:r>
            <a:r>
              <a:rPr lang="en-US" b="1" dirty="0" err="1" smtClean="0"/>
              <a:t>olma</a:t>
            </a:r>
            <a:r>
              <a:rPr lang="en-US" b="1" dirty="0" smtClean="0"/>
              <a:t> </a:t>
            </a:r>
            <a:r>
              <a:rPr lang="en-US" b="1" dirty="0" err="1" smtClean="0"/>
              <a:t>ihtimali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yüksektir.Ayrıca</a:t>
            </a:r>
            <a:r>
              <a:rPr lang="en-US" b="1" dirty="0" smtClean="0"/>
              <a:t> tip 1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bezinin</a:t>
            </a:r>
            <a:r>
              <a:rPr lang="en-US" b="1" dirty="0" smtClean="0"/>
              <a:t> Echo </a:t>
            </a:r>
            <a:r>
              <a:rPr lang="en-US" b="1" dirty="0" err="1" smtClean="0"/>
              <a:t>renkli</a:t>
            </a:r>
            <a:r>
              <a:rPr lang="en-US" b="1" dirty="0" smtClean="0"/>
              <a:t> </a:t>
            </a:r>
            <a:r>
              <a:rPr lang="en-US" b="1" dirty="0" err="1" smtClean="0"/>
              <a:t>Doppler'de</a:t>
            </a:r>
            <a:r>
              <a:rPr lang="en-US" b="1" dirty="0" smtClean="0"/>
              <a:t> normal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artmış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vaskülarizasyon</a:t>
            </a:r>
            <a:r>
              <a:rPr lang="en-US" b="1" dirty="0" smtClean="0"/>
              <a:t> </a:t>
            </a:r>
            <a:r>
              <a:rPr lang="en-US" b="1" dirty="0" err="1" smtClean="0"/>
              <a:t>göstermesi</a:t>
            </a:r>
            <a:r>
              <a:rPr lang="en-US" b="1" dirty="0" smtClean="0"/>
              <a:t> </a:t>
            </a:r>
            <a:r>
              <a:rPr lang="en-US" b="1" dirty="0" err="1" smtClean="0"/>
              <a:t>gerekirken</a:t>
            </a:r>
            <a:r>
              <a:rPr lang="en-US" b="1" dirty="0" smtClean="0"/>
              <a:t>, tip 2 </a:t>
            </a:r>
            <a:r>
              <a:rPr lang="en-US" b="1" dirty="0" err="1" smtClean="0"/>
              <a:t>bezinin</a:t>
            </a:r>
            <a:r>
              <a:rPr lang="en-US" b="1" dirty="0" smtClean="0"/>
              <a:t> </a:t>
            </a:r>
            <a:r>
              <a:rPr lang="en-US" b="1" dirty="0" err="1" smtClean="0"/>
              <a:t>inflamatuar</a:t>
            </a:r>
            <a:r>
              <a:rPr lang="en-US" b="1" dirty="0" smtClean="0"/>
              <a:t> </a:t>
            </a:r>
            <a:r>
              <a:rPr lang="en-US" b="1" dirty="0" err="1" smtClean="0"/>
              <a:t>tiroidite</a:t>
            </a:r>
            <a:r>
              <a:rPr lang="en-US" b="1" dirty="0" smtClean="0"/>
              <a:t> </a:t>
            </a:r>
            <a:r>
              <a:rPr lang="en-US" b="1" dirty="0" err="1" smtClean="0"/>
              <a:t>bağlı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bozulmuş</a:t>
            </a:r>
            <a:r>
              <a:rPr lang="en-US" b="1" dirty="0" smtClean="0"/>
              <a:t> </a:t>
            </a:r>
            <a:r>
              <a:rPr lang="en-US" b="1" dirty="0" err="1" smtClean="0"/>
              <a:t>mimarisi</a:t>
            </a:r>
            <a:r>
              <a:rPr lang="en-US" b="1" dirty="0" smtClean="0"/>
              <a:t> </a:t>
            </a:r>
            <a:r>
              <a:rPr lang="en-US" b="1" dirty="0" err="1" smtClean="0"/>
              <a:t>olacak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normal/</a:t>
            </a:r>
            <a:r>
              <a:rPr lang="en-US" b="1" dirty="0" err="1" smtClean="0"/>
              <a:t>azalmış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vaskülarizasyon</a:t>
            </a:r>
            <a:r>
              <a:rPr lang="en-US" b="1" dirty="0" smtClean="0"/>
              <a:t> </a:t>
            </a:r>
            <a:r>
              <a:rPr lang="en-US" b="1" dirty="0" err="1" smtClean="0"/>
              <a:t>gösterecektir</a:t>
            </a:r>
            <a:r>
              <a:rPr lang="en-US" b="1" dirty="0" smtClean="0"/>
              <a:t> (41).</a:t>
            </a:r>
            <a:r>
              <a:rPr lang="en-US" b="1" dirty="0" err="1" smtClean="0"/>
              <a:t>Bununla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,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eksikliği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yeterliliğin</a:t>
            </a:r>
            <a:r>
              <a:rPr lang="en-US" b="1" dirty="0" smtClean="0"/>
              <a:t> </a:t>
            </a:r>
            <a:r>
              <a:rPr lang="en-US" b="1" dirty="0" err="1" smtClean="0"/>
              <a:t>sınırında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bölgelerde</a:t>
            </a:r>
            <a:r>
              <a:rPr lang="en-US" b="1" dirty="0" smtClean="0"/>
              <a:t>, tip 2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küçük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hatta</a:t>
            </a:r>
            <a:r>
              <a:rPr lang="en-US" b="1" dirty="0" smtClean="0"/>
              <a:t> </a:t>
            </a:r>
            <a:r>
              <a:rPr lang="en-US" b="1" dirty="0" err="1" smtClean="0"/>
              <a:t>nodüler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da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olabilir.Bu</a:t>
            </a:r>
            <a:r>
              <a:rPr lang="en-US" b="1" dirty="0" smtClean="0"/>
              <a:t> </a:t>
            </a:r>
            <a:r>
              <a:rPr lang="en-US" b="1" dirty="0" err="1" smtClean="0"/>
              <a:t>durumda</a:t>
            </a:r>
            <a:r>
              <a:rPr lang="en-US" b="1" dirty="0" smtClean="0"/>
              <a:t> </a:t>
            </a:r>
            <a:r>
              <a:rPr lang="en-US" b="1" dirty="0" err="1" smtClean="0"/>
              <a:t>US'de</a:t>
            </a:r>
            <a:r>
              <a:rPr lang="en-US" b="1" dirty="0" smtClean="0"/>
              <a:t> </a:t>
            </a:r>
            <a:r>
              <a:rPr lang="en-US" b="1" dirty="0" err="1" smtClean="0"/>
              <a:t>AIT'nin</a:t>
            </a:r>
            <a:r>
              <a:rPr lang="en-US" b="1" dirty="0" smtClean="0"/>
              <a:t> 2 </a:t>
            </a:r>
            <a:r>
              <a:rPr lang="en-US" b="1" dirty="0" err="1" smtClean="0"/>
              <a:t>ana</a:t>
            </a:r>
            <a:r>
              <a:rPr lang="en-US" b="1" dirty="0" smtClean="0"/>
              <a:t> </a:t>
            </a:r>
            <a:r>
              <a:rPr lang="en-US" b="1" dirty="0" err="1" smtClean="0"/>
              <a:t>formunun</a:t>
            </a:r>
            <a:r>
              <a:rPr lang="en-US" b="1" dirty="0" smtClean="0"/>
              <a:t> </a:t>
            </a:r>
            <a:r>
              <a:rPr lang="en-US" b="1" dirty="0" err="1" smtClean="0"/>
              <a:t>ayrımında</a:t>
            </a:r>
            <a:r>
              <a:rPr lang="en-US" b="1" dirty="0" smtClean="0"/>
              <a:t> </a:t>
            </a:r>
            <a:r>
              <a:rPr lang="en-US" b="1" dirty="0" err="1" smtClean="0"/>
              <a:t>tanısal</a:t>
            </a:r>
            <a:r>
              <a:rPr lang="en-US" b="1" dirty="0" smtClean="0"/>
              <a:t> </a:t>
            </a:r>
            <a:r>
              <a:rPr lang="en-US" b="1" dirty="0" err="1" smtClean="0"/>
              <a:t>ipucu</a:t>
            </a:r>
            <a:r>
              <a:rPr lang="en-US" b="1" dirty="0" smtClean="0"/>
              <a:t> normal/</a:t>
            </a:r>
            <a:r>
              <a:rPr lang="en-US" b="1" dirty="0" err="1" smtClean="0"/>
              <a:t>azalmış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vaskülarite</a:t>
            </a:r>
            <a:r>
              <a:rPr lang="en-US" b="1" dirty="0" smtClean="0"/>
              <a:t> </a:t>
            </a:r>
            <a:r>
              <a:rPr lang="en-US" b="1" dirty="0" err="1" smtClean="0"/>
              <a:t>olmaya</a:t>
            </a:r>
            <a:r>
              <a:rPr lang="en-US" b="1" dirty="0" smtClean="0"/>
              <a:t> </a:t>
            </a:r>
            <a:r>
              <a:rPr lang="en-US" b="1" dirty="0" err="1" smtClean="0"/>
              <a:t>devam</a:t>
            </a:r>
            <a:r>
              <a:rPr lang="en-US" b="1" dirty="0" smtClean="0"/>
              <a:t> </a:t>
            </a:r>
            <a:r>
              <a:rPr lang="en-US" b="1" dirty="0" err="1" smtClean="0"/>
              <a:t>etmektedir</a:t>
            </a:r>
            <a:r>
              <a:rPr lang="en-US" b="1" dirty="0" smtClean="0"/>
              <a:t> (18).ABD </a:t>
            </a:r>
            <a:r>
              <a:rPr lang="en-US" b="1" dirty="0" err="1" smtClean="0"/>
              <a:t>yorumunda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miktar</a:t>
            </a:r>
            <a:r>
              <a:rPr lang="en-US" b="1" dirty="0" smtClean="0"/>
              <a:t> </a:t>
            </a:r>
            <a:r>
              <a:rPr lang="en-US" b="1" dirty="0" err="1" smtClean="0"/>
              <a:t>öznellik</a:t>
            </a:r>
            <a:r>
              <a:rPr lang="en-US" b="1" dirty="0" smtClean="0"/>
              <a:t>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olduğundan</a:t>
            </a:r>
            <a:r>
              <a:rPr lang="en-US" b="1" dirty="0" smtClean="0"/>
              <a:t>, </a:t>
            </a:r>
            <a:r>
              <a:rPr lang="en-US" b="1" dirty="0" err="1" smtClean="0"/>
              <a:t>deneyimli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sonografi</a:t>
            </a:r>
            <a:r>
              <a:rPr lang="en-US" b="1" dirty="0" smtClean="0"/>
              <a:t> </a:t>
            </a:r>
            <a:r>
              <a:rPr lang="en-US" b="1" dirty="0" err="1" smtClean="0"/>
              <a:t>uzmanının</a:t>
            </a:r>
            <a:r>
              <a:rPr lang="en-US" b="1" dirty="0" smtClean="0"/>
              <a:t> </a:t>
            </a:r>
            <a:r>
              <a:rPr lang="en-US" b="1" dirty="0" err="1" smtClean="0"/>
              <a:t>rolü</a:t>
            </a:r>
            <a:r>
              <a:rPr lang="en-US" b="1" dirty="0" smtClean="0"/>
              <a:t> </a:t>
            </a:r>
            <a:r>
              <a:rPr lang="en-US" b="1" dirty="0" err="1" smtClean="0"/>
              <a:t>esastır</a:t>
            </a:r>
            <a:r>
              <a:rPr lang="en-US" b="1" dirty="0" smtClean="0"/>
              <a:t>.</a:t>
            </a:r>
            <a:endParaRPr lang="tr-TR" b="1" dirty="0" smtClean="0"/>
          </a:p>
          <a:p>
            <a:endParaRPr lang="tr-TR" b="1" dirty="0" smtClean="0"/>
          </a:p>
          <a:p>
            <a:r>
              <a:rPr lang="tr-TR" b="1" dirty="0" smtClean="0"/>
              <a:t>    </a:t>
            </a:r>
            <a:r>
              <a:rPr lang="en-US" b="1" dirty="0" err="1" smtClean="0"/>
              <a:t>Nükleer</a:t>
            </a:r>
            <a:r>
              <a:rPr lang="en-US" b="1" dirty="0" smtClean="0"/>
              <a:t> </a:t>
            </a:r>
            <a:r>
              <a:rPr lang="en-US" b="1" dirty="0" err="1" smtClean="0"/>
              <a:t>görüntüleme</a:t>
            </a:r>
            <a:r>
              <a:rPr lang="en-US" b="1" dirty="0" smtClean="0"/>
              <a:t> </a:t>
            </a:r>
            <a:r>
              <a:rPr lang="en-US" b="1" dirty="0" err="1" smtClean="0"/>
              <a:t>teknikleri</a:t>
            </a:r>
            <a:r>
              <a:rPr lang="en-US" b="1" dirty="0" smtClean="0"/>
              <a:t>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AIT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ayrımda</a:t>
            </a:r>
            <a:r>
              <a:rPr lang="en-US" b="1" dirty="0" smtClean="0"/>
              <a:t> </a:t>
            </a:r>
            <a:r>
              <a:rPr lang="en-US" b="1" dirty="0" err="1" smtClean="0"/>
              <a:t>sınırlı</a:t>
            </a:r>
            <a:r>
              <a:rPr lang="en-US" b="1" dirty="0" smtClean="0"/>
              <a:t> </a:t>
            </a:r>
            <a:r>
              <a:rPr lang="en-US" b="1" dirty="0" err="1" smtClean="0"/>
              <a:t>fayda</a:t>
            </a:r>
            <a:r>
              <a:rPr lang="en-US" b="1" dirty="0" smtClean="0"/>
              <a:t> </a:t>
            </a:r>
            <a:r>
              <a:rPr lang="en-US" b="1" dirty="0" err="1" smtClean="0"/>
              <a:t>sağlayabilir.Radyonüklid</a:t>
            </a:r>
            <a:r>
              <a:rPr lang="en-US" b="1" dirty="0" smtClean="0"/>
              <a:t> </a:t>
            </a:r>
            <a:r>
              <a:rPr lang="en-US" b="1" dirty="0" err="1" smtClean="0"/>
              <a:t>alımı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görüntüleme</a:t>
            </a:r>
            <a:r>
              <a:rPr lang="en-US" b="1" dirty="0" smtClean="0"/>
              <a:t> </a:t>
            </a:r>
            <a:r>
              <a:rPr lang="en-US" b="1" dirty="0" err="1" smtClean="0"/>
              <a:t>çalışmaları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radyoiyodin</a:t>
            </a:r>
            <a:r>
              <a:rPr lang="en-US" b="1" dirty="0" smtClean="0"/>
              <a:t> (RAI), 99m </a:t>
            </a:r>
            <a:r>
              <a:rPr lang="en-US" b="1" dirty="0" err="1" smtClean="0"/>
              <a:t>perteknetat</a:t>
            </a:r>
            <a:r>
              <a:rPr lang="en-US" b="1" dirty="0" smtClean="0"/>
              <a:t> (99mTcO4–) </a:t>
            </a:r>
            <a:r>
              <a:rPr lang="en-US" b="1" dirty="0" err="1" smtClean="0"/>
              <a:t>ve</a:t>
            </a:r>
            <a:r>
              <a:rPr lang="en-US" b="1" dirty="0" smtClean="0"/>
              <a:t> 99mTcO4 2-metoksi-izobütil-izonitril (MIBI) </a:t>
            </a:r>
            <a:r>
              <a:rPr lang="en-US" b="1" dirty="0" err="1" smtClean="0"/>
              <a:t>dahil</a:t>
            </a:r>
            <a:r>
              <a:rPr lang="en-US" b="1" dirty="0" smtClean="0"/>
              <a:t> </a:t>
            </a:r>
            <a:r>
              <a:rPr lang="en-US" b="1" dirty="0" err="1" smtClean="0"/>
              <a:t>olmak</a:t>
            </a:r>
            <a:r>
              <a:rPr lang="en-US" b="1" dirty="0" smtClean="0"/>
              <a:t> </a:t>
            </a:r>
            <a:r>
              <a:rPr lang="en-US" b="1" dirty="0" err="1" smtClean="0"/>
              <a:t>üzere</a:t>
            </a:r>
            <a:r>
              <a:rPr lang="en-US" b="1" dirty="0" smtClean="0"/>
              <a:t> </a:t>
            </a:r>
            <a:r>
              <a:rPr lang="en-US" b="1" dirty="0" err="1" smtClean="0"/>
              <a:t>birkaç</a:t>
            </a:r>
            <a:r>
              <a:rPr lang="en-US" b="1" dirty="0" smtClean="0"/>
              <a:t> </a:t>
            </a:r>
            <a:r>
              <a:rPr lang="en-US" b="1" dirty="0" err="1" smtClean="0"/>
              <a:t>farklı</a:t>
            </a:r>
            <a:r>
              <a:rPr lang="en-US" b="1" dirty="0" smtClean="0"/>
              <a:t> </a:t>
            </a:r>
            <a:r>
              <a:rPr lang="en-US" b="1" dirty="0" err="1" smtClean="0"/>
              <a:t>izleyici</a:t>
            </a:r>
            <a:r>
              <a:rPr lang="en-US" b="1" dirty="0" smtClean="0"/>
              <a:t> </a:t>
            </a:r>
            <a:r>
              <a:rPr lang="en-US" b="1" dirty="0" err="1" smtClean="0"/>
              <a:t>mevcuttur.İyot</a:t>
            </a:r>
            <a:r>
              <a:rPr lang="en-US" b="1" dirty="0" smtClean="0"/>
              <a:t> </a:t>
            </a:r>
            <a:r>
              <a:rPr lang="en-US" b="1" dirty="0" err="1" smtClean="0"/>
              <a:t>fazlalığına</a:t>
            </a:r>
            <a:r>
              <a:rPr lang="en-US" b="1" dirty="0" smtClean="0"/>
              <a:t> </a:t>
            </a:r>
            <a:r>
              <a:rPr lang="en-US" b="1" dirty="0" err="1" smtClean="0"/>
              <a:t>maruz</a:t>
            </a:r>
            <a:r>
              <a:rPr lang="en-US" b="1" dirty="0" smtClean="0"/>
              <a:t> </a:t>
            </a:r>
            <a:r>
              <a:rPr lang="en-US" b="1" dirty="0" err="1" smtClean="0"/>
              <a:t>kalınmadığında</a:t>
            </a:r>
            <a:r>
              <a:rPr lang="en-US" b="1" dirty="0" smtClean="0"/>
              <a:t>, </a:t>
            </a:r>
            <a:r>
              <a:rPr lang="en-US" b="1" dirty="0" err="1" smtClean="0"/>
              <a:t>tiroidal</a:t>
            </a:r>
            <a:r>
              <a:rPr lang="en-US" b="1" dirty="0" smtClean="0"/>
              <a:t> RAI </a:t>
            </a:r>
            <a:r>
              <a:rPr lang="en-US" b="1" dirty="0" err="1" smtClean="0"/>
              <a:t>alımının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fonksiyonel</a:t>
            </a:r>
            <a:r>
              <a:rPr lang="en-US" b="1" dirty="0" smtClean="0"/>
              <a:t> </a:t>
            </a:r>
            <a:r>
              <a:rPr lang="en-US" b="1" dirty="0" err="1" smtClean="0"/>
              <a:t>durumu</a:t>
            </a:r>
            <a:r>
              <a:rPr lang="en-US" b="1" dirty="0" smtClean="0"/>
              <a:t> </a:t>
            </a:r>
            <a:r>
              <a:rPr lang="en-US" b="1" dirty="0" err="1" smtClean="0"/>
              <a:t>hakkında</a:t>
            </a:r>
            <a:r>
              <a:rPr lang="en-US" b="1" dirty="0" smtClean="0"/>
              <a:t> </a:t>
            </a:r>
            <a:r>
              <a:rPr lang="en-US" b="1" dirty="0" err="1" smtClean="0"/>
              <a:t>bilgi</a:t>
            </a:r>
            <a:r>
              <a:rPr lang="en-US" b="1" dirty="0" smtClean="0"/>
              <a:t> </a:t>
            </a:r>
            <a:r>
              <a:rPr lang="en-US" b="1" dirty="0" err="1" smtClean="0"/>
              <a:t>sağlar</a:t>
            </a:r>
            <a:r>
              <a:rPr lang="en-US" b="1" dirty="0" smtClean="0"/>
              <a:t>;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alım</a:t>
            </a:r>
            <a:r>
              <a:rPr lang="en-US" b="1" dirty="0" smtClean="0"/>
              <a:t> </a:t>
            </a:r>
            <a:r>
              <a:rPr lang="en-US" b="1" dirty="0" err="1" smtClean="0"/>
              <a:t>seviyeleri</a:t>
            </a:r>
            <a:r>
              <a:rPr lang="en-US" b="1" dirty="0" smtClean="0"/>
              <a:t> (24 </a:t>
            </a:r>
            <a:r>
              <a:rPr lang="en-US" b="1" dirty="0" err="1" smtClean="0"/>
              <a:t>saatte</a:t>
            </a:r>
            <a:r>
              <a:rPr lang="en-US" b="1" dirty="0" smtClean="0"/>
              <a:t> &gt;%30) </a:t>
            </a:r>
            <a:r>
              <a:rPr lang="en-US" b="1" dirty="0" err="1" smtClean="0"/>
              <a:t>tirotoksikozun</a:t>
            </a:r>
            <a:r>
              <a:rPr lang="en-US" b="1" dirty="0" smtClean="0"/>
              <a:t> </a:t>
            </a:r>
            <a:r>
              <a:rPr lang="en-US" b="1" dirty="0" err="1" smtClean="0"/>
              <a:t>göstergesidir.Ancak</a:t>
            </a:r>
            <a:r>
              <a:rPr lang="en-US" b="1" dirty="0" smtClean="0"/>
              <a:t>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amiodaron'dan</a:t>
            </a:r>
            <a:r>
              <a:rPr lang="en-US" b="1" dirty="0" smtClean="0"/>
              <a:t> </a:t>
            </a:r>
            <a:r>
              <a:rPr lang="en-US" b="1" dirty="0" err="1" smtClean="0"/>
              <a:t>türetilen</a:t>
            </a:r>
            <a:r>
              <a:rPr lang="en-US" b="1" dirty="0" smtClean="0"/>
              <a:t> serum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miktarının</a:t>
            </a:r>
            <a:r>
              <a:rPr lang="en-US" b="1" dirty="0" smtClean="0"/>
              <a:t> </a:t>
            </a:r>
            <a:r>
              <a:rPr lang="en-US" b="1" dirty="0" err="1" smtClean="0"/>
              <a:t>artması</a:t>
            </a:r>
            <a:r>
              <a:rPr lang="en-US" b="1" dirty="0" smtClean="0"/>
              <a:t> </a:t>
            </a:r>
            <a:r>
              <a:rPr lang="en-US" b="1" dirty="0" err="1" smtClean="0"/>
              <a:t>nedeniyle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RAI </a:t>
            </a:r>
            <a:r>
              <a:rPr lang="en-US" b="1" dirty="0" err="1" smtClean="0"/>
              <a:t>alımı</a:t>
            </a:r>
            <a:r>
              <a:rPr lang="en-US" b="1" dirty="0" smtClean="0"/>
              <a:t> </a:t>
            </a:r>
            <a:r>
              <a:rPr lang="en-US" b="1" dirty="0" err="1" smtClean="0"/>
              <a:t>görülür</a:t>
            </a:r>
            <a:r>
              <a:rPr lang="en-US" b="1" dirty="0" smtClean="0"/>
              <a:t> (18, 31).Hem tip 1 hem de tip 2'de </a:t>
            </a:r>
            <a:r>
              <a:rPr lang="en-US" b="1" dirty="0" err="1" smtClean="0"/>
              <a:t>görülen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RAI </a:t>
            </a:r>
            <a:r>
              <a:rPr lang="en-US" b="1" dirty="0" err="1" smtClean="0"/>
              <a:t>alımı</a:t>
            </a:r>
            <a:r>
              <a:rPr lang="en-US" b="1" dirty="0" smtClean="0"/>
              <a:t>, 2 tip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herhangi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ayrıma</a:t>
            </a:r>
            <a:r>
              <a:rPr lang="en-US" b="1" dirty="0" smtClean="0"/>
              <a:t> </a:t>
            </a:r>
            <a:r>
              <a:rPr lang="en-US" b="1" dirty="0" err="1" smtClean="0"/>
              <a:t>izin</a:t>
            </a:r>
            <a:r>
              <a:rPr lang="en-US" b="1" dirty="0" smtClean="0"/>
              <a:t> </a:t>
            </a:r>
            <a:r>
              <a:rPr lang="en-US" b="1" dirty="0" err="1" smtClean="0"/>
              <a:t>vermemektedir.Benzer</a:t>
            </a:r>
            <a:r>
              <a:rPr lang="en-US" b="1" dirty="0" smtClean="0"/>
              <a:t> </a:t>
            </a:r>
            <a:r>
              <a:rPr lang="en-US" b="1" dirty="0" err="1" smtClean="0"/>
              <a:t>şekilde</a:t>
            </a:r>
            <a:r>
              <a:rPr lang="en-US" b="1" dirty="0" smtClean="0"/>
              <a:t>, AIT </a:t>
            </a:r>
            <a:r>
              <a:rPr lang="en-US" b="1" dirty="0" err="1" smtClean="0"/>
              <a:t>hastalarında</a:t>
            </a:r>
            <a:r>
              <a:rPr lang="en-US" b="1" dirty="0" smtClean="0"/>
              <a:t> 99mTcO4– </a:t>
            </a:r>
            <a:r>
              <a:rPr lang="en-US" b="1" dirty="0" err="1" smtClean="0"/>
              <a:t>kullanarak</a:t>
            </a:r>
            <a:r>
              <a:rPr lang="en-US" b="1" dirty="0" smtClean="0"/>
              <a:t> </a:t>
            </a:r>
            <a:r>
              <a:rPr lang="en-US" b="1" dirty="0" err="1" smtClean="0"/>
              <a:t>bu</a:t>
            </a:r>
            <a:r>
              <a:rPr lang="en-US" b="1" dirty="0" smtClean="0"/>
              <a:t> </a:t>
            </a:r>
            <a:r>
              <a:rPr lang="en-US" b="1" dirty="0" err="1" smtClean="0"/>
              <a:t>ayrımı</a:t>
            </a:r>
            <a:r>
              <a:rPr lang="en-US" b="1" dirty="0" smtClean="0"/>
              <a:t> </a:t>
            </a:r>
            <a:r>
              <a:rPr lang="en-US" b="1" dirty="0" err="1" smtClean="0"/>
              <a:t>yapmaya</a:t>
            </a:r>
            <a:r>
              <a:rPr lang="en-US" b="1" dirty="0" smtClean="0"/>
              <a:t> </a:t>
            </a:r>
            <a:r>
              <a:rPr lang="en-US" b="1" dirty="0" err="1" smtClean="0"/>
              <a:t>yönelik</a:t>
            </a:r>
            <a:r>
              <a:rPr lang="en-US" b="1" dirty="0" smtClean="0"/>
              <a:t> </a:t>
            </a:r>
            <a:r>
              <a:rPr lang="en-US" b="1" dirty="0" err="1" smtClean="0"/>
              <a:t>girişimler</a:t>
            </a:r>
            <a:r>
              <a:rPr lang="en-US" b="1" dirty="0" smtClean="0"/>
              <a:t>, hem tip 1 hem de tip 2 </a:t>
            </a:r>
            <a:r>
              <a:rPr lang="en-US" b="1" dirty="0" err="1" smtClean="0"/>
              <a:t>vakalarda</a:t>
            </a:r>
            <a:r>
              <a:rPr lang="en-US" b="1" dirty="0" smtClean="0"/>
              <a:t> </a:t>
            </a:r>
            <a:r>
              <a:rPr lang="en-US" b="1" dirty="0" err="1" smtClean="0"/>
              <a:t>çoğunlukla</a:t>
            </a:r>
            <a:r>
              <a:rPr lang="en-US" b="1" dirty="0" smtClean="0"/>
              <a:t> </a:t>
            </a:r>
            <a:r>
              <a:rPr lang="en-US" b="1" dirty="0" err="1" smtClean="0"/>
              <a:t>çok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</a:t>
            </a:r>
            <a:r>
              <a:rPr lang="en-US" b="1" dirty="0" err="1" smtClean="0"/>
              <a:t>tutulum</a:t>
            </a:r>
            <a:r>
              <a:rPr lang="en-US" b="1" dirty="0" smtClean="0"/>
              <a:t>/</a:t>
            </a:r>
            <a:r>
              <a:rPr lang="en-US" b="1" dirty="0" err="1" smtClean="0"/>
              <a:t>hiç</a:t>
            </a:r>
            <a:r>
              <a:rPr lang="en-US" b="1" dirty="0" smtClean="0"/>
              <a:t> </a:t>
            </a:r>
            <a:r>
              <a:rPr lang="en-US" b="1" dirty="0" err="1" smtClean="0"/>
              <a:t>alım</a:t>
            </a:r>
            <a:r>
              <a:rPr lang="en-US" b="1" dirty="0" smtClean="0"/>
              <a:t> </a:t>
            </a:r>
            <a:r>
              <a:rPr lang="en-US" b="1" dirty="0" err="1" smtClean="0"/>
              <a:t>olmadığını</a:t>
            </a:r>
            <a:r>
              <a:rPr lang="en-US" b="1" dirty="0" smtClean="0"/>
              <a:t> </a:t>
            </a:r>
            <a:r>
              <a:rPr lang="en-US" b="1" dirty="0" err="1" smtClean="0"/>
              <a:t>gösterdi</a:t>
            </a:r>
            <a:r>
              <a:rPr lang="en-US" b="1" dirty="0" smtClean="0"/>
              <a:t> (42).</a:t>
            </a:r>
            <a:r>
              <a:rPr lang="en-US" b="1" dirty="0" err="1" smtClean="0"/>
              <a:t>Mitokondriyal</a:t>
            </a:r>
            <a:r>
              <a:rPr lang="en-US" b="1" dirty="0" smtClean="0"/>
              <a:t> </a:t>
            </a:r>
            <a:r>
              <a:rPr lang="en-US" b="1" dirty="0" err="1" smtClean="0"/>
              <a:t>membranların</a:t>
            </a:r>
            <a:r>
              <a:rPr lang="en-US" b="1" dirty="0" smtClean="0"/>
              <a:t> </a:t>
            </a:r>
            <a:r>
              <a:rPr lang="en-US" b="1" dirty="0" err="1" smtClean="0"/>
              <a:t>potansiyel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çökmesi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, </a:t>
            </a:r>
            <a:r>
              <a:rPr lang="en-US" b="1" dirty="0" err="1" smtClean="0"/>
              <a:t>apoptotik</a:t>
            </a:r>
            <a:r>
              <a:rPr lang="en-US" b="1" dirty="0" smtClean="0"/>
              <a:t> </a:t>
            </a:r>
            <a:r>
              <a:rPr lang="en-US" b="1" dirty="0" err="1" smtClean="0"/>
              <a:t>süreçlerin</a:t>
            </a:r>
            <a:r>
              <a:rPr lang="en-US" b="1" dirty="0" smtClean="0"/>
              <a:t> </a:t>
            </a:r>
            <a:r>
              <a:rPr lang="en-US" b="1" dirty="0" err="1" smtClean="0"/>
              <a:t>işaretlediği</a:t>
            </a:r>
            <a:r>
              <a:rPr lang="en-US" b="1" dirty="0" smtClean="0"/>
              <a:t> </a:t>
            </a:r>
            <a:r>
              <a:rPr lang="en-US" b="1" dirty="0" err="1" smtClean="0"/>
              <a:t>dokularda</a:t>
            </a:r>
            <a:r>
              <a:rPr lang="en-US" b="1" dirty="0" smtClean="0"/>
              <a:t> MIBI </a:t>
            </a:r>
            <a:r>
              <a:rPr lang="en-US" b="1" dirty="0" err="1" smtClean="0"/>
              <a:t>alımı</a:t>
            </a:r>
            <a:r>
              <a:rPr lang="en-US" b="1" dirty="0" smtClean="0"/>
              <a:t> </a:t>
            </a:r>
            <a:r>
              <a:rPr lang="en-US" b="1" dirty="0" err="1" smtClean="0"/>
              <a:t>azalır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yoktur</a:t>
            </a:r>
            <a:r>
              <a:rPr lang="en-US" b="1" dirty="0" smtClean="0"/>
              <a:t> (43).MIBI </a:t>
            </a:r>
            <a:r>
              <a:rPr lang="en-US" b="1" dirty="0" err="1" smtClean="0"/>
              <a:t>taramaları</a:t>
            </a:r>
            <a:r>
              <a:rPr lang="en-US" b="1" dirty="0" smtClean="0"/>
              <a:t> tip 1'i tip 2'den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karışık</a:t>
            </a:r>
            <a:r>
              <a:rPr lang="en-US" b="1" dirty="0" smtClean="0"/>
              <a:t> </a:t>
            </a:r>
            <a:r>
              <a:rPr lang="en-US" b="1" dirty="0" err="1" smtClean="0"/>
              <a:t>vakalardan</a:t>
            </a:r>
            <a:r>
              <a:rPr lang="en-US" b="1" dirty="0" smtClean="0"/>
              <a:t> </a:t>
            </a:r>
            <a:r>
              <a:rPr lang="en-US" b="1" dirty="0" err="1" smtClean="0"/>
              <a:t>ayırmada</a:t>
            </a:r>
            <a:r>
              <a:rPr lang="en-US" b="1" dirty="0" smtClean="0"/>
              <a:t> </a:t>
            </a:r>
            <a:r>
              <a:rPr lang="en-US" b="1" dirty="0" err="1" smtClean="0"/>
              <a:t>umut</a:t>
            </a:r>
            <a:r>
              <a:rPr lang="en-US" b="1" dirty="0" smtClean="0"/>
              <a:t> </a:t>
            </a:r>
            <a:r>
              <a:rPr lang="en-US" b="1" dirty="0" err="1" smtClean="0"/>
              <a:t>verici</a:t>
            </a:r>
            <a:r>
              <a:rPr lang="en-US" b="1" dirty="0" smtClean="0"/>
              <a:t> </a:t>
            </a:r>
            <a:r>
              <a:rPr lang="en-US" b="1" dirty="0" err="1" smtClean="0"/>
              <a:t>ön</a:t>
            </a:r>
            <a:r>
              <a:rPr lang="en-US" b="1" dirty="0" smtClean="0"/>
              <a:t> </a:t>
            </a:r>
            <a:r>
              <a:rPr lang="en-US" b="1" dirty="0" err="1" smtClean="0"/>
              <a:t>sonuçlar</a:t>
            </a:r>
            <a:r>
              <a:rPr lang="en-US" b="1" dirty="0" smtClean="0"/>
              <a:t> </a:t>
            </a:r>
            <a:r>
              <a:rPr lang="en-US" b="1" dirty="0" err="1" smtClean="0"/>
              <a:t>göstermiş</a:t>
            </a:r>
            <a:r>
              <a:rPr lang="en-US" b="1" dirty="0" smtClean="0"/>
              <a:t> </a:t>
            </a:r>
            <a:r>
              <a:rPr lang="en-US" b="1" dirty="0" err="1" smtClean="0"/>
              <a:t>olsa</a:t>
            </a:r>
            <a:r>
              <a:rPr lang="en-US" b="1" dirty="0" smtClean="0"/>
              <a:t> da, </a:t>
            </a:r>
            <a:r>
              <a:rPr lang="en-US" b="1" dirty="0" err="1" smtClean="0"/>
              <a:t>raporların</a:t>
            </a:r>
            <a:r>
              <a:rPr lang="en-US" b="1" dirty="0" smtClean="0"/>
              <a:t> </a:t>
            </a:r>
            <a:r>
              <a:rPr lang="en-US" b="1" dirty="0" err="1" smtClean="0"/>
              <a:t>sayısı</a:t>
            </a:r>
            <a:r>
              <a:rPr lang="en-US" b="1" dirty="0" smtClean="0"/>
              <a:t> </a:t>
            </a:r>
            <a:r>
              <a:rPr lang="en-US" b="1" dirty="0" err="1" smtClean="0"/>
              <a:t>hala</a:t>
            </a:r>
            <a:r>
              <a:rPr lang="en-US" b="1" dirty="0" smtClean="0"/>
              <a:t> </a:t>
            </a:r>
            <a:r>
              <a:rPr lang="en-US" b="1" dirty="0" err="1" smtClean="0"/>
              <a:t>sınırlıdır</a:t>
            </a:r>
            <a:r>
              <a:rPr lang="en-US" b="1" dirty="0" smtClean="0"/>
              <a:t> (44).</a:t>
            </a:r>
            <a:r>
              <a:rPr lang="en-US" b="1" dirty="0" err="1" smtClean="0"/>
              <a:t>Piga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ark.'</a:t>
            </a:r>
            <a:r>
              <a:rPr lang="en-US" b="1" dirty="0" err="1" smtClean="0"/>
              <a:t>nın</a:t>
            </a:r>
            <a:r>
              <a:rPr lang="en-US" b="1" dirty="0" smtClean="0"/>
              <a:t> </a:t>
            </a:r>
            <a:r>
              <a:rPr lang="en-US" b="1" dirty="0" err="1" smtClean="0"/>
              <a:t>cesaret</a:t>
            </a:r>
            <a:r>
              <a:rPr lang="en-US" b="1" dirty="0" smtClean="0"/>
              <a:t> </a:t>
            </a:r>
            <a:r>
              <a:rPr lang="en-US" b="1" dirty="0" err="1" smtClean="0"/>
              <a:t>verici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raporu</a:t>
            </a:r>
            <a:r>
              <a:rPr lang="en-US" b="1" dirty="0" smtClean="0"/>
              <a:t>.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AIT'li</a:t>
            </a:r>
            <a:r>
              <a:rPr lang="en-US" b="1" dirty="0" smtClean="0"/>
              <a:t> </a:t>
            </a:r>
            <a:r>
              <a:rPr lang="en-US" b="1" dirty="0" err="1" smtClean="0"/>
              <a:t>ardışık</a:t>
            </a:r>
            <a:r>
              <a:rPr lang="en-US" b="1" dirty="0" smtClean="0"/>
              <a:t> 20 </a:t>
            </a:r>
            <a:r>
              <a:rPr lang="en-US" b="1" dirty="0" err="1" smtClean="0"/>
              <a:t>hastada</a:t>
            </a:r>
            <a:r>
              <a:rPr lang="en-US" b="1" dirty="0" smtClean="0"/>
              <a:t> MIBI </a:t>
            </a:r>
            <a:r>
              <a:rPr lang="en-US" b="1" dirty="0" err="1" smtClean="0"/>
              <a:t>taramalarının</a:t>
            </a:r>
            <a:r>
              <a:rPr lang="en-US" b="1" dirty="0" smtClean="0"/>
              <a:t> </a:t>
            </a:r>
            <a:r>
              <a:rPr lang="en-US" b="1" dirty="0" err="1" smtClean="0"/>
              <a:t>incelenmesi</a:t>
            </a:r>
            <a:r>
              <a:rPr lang="en-US" b="1" dirty="0" smtClean="0"/>
              <a:t>, </a:t>
            </a:r>
            <a:r>
              <a:rPr lang="en-US" b="1" dirty="0" err="1" smtClean="0"/>
              <a:t>yazarların</a:t>
            </a:r>
            <a:r>
              <a:rPr lang="en-US" b="1" dirty="0" smtClean="0"/>
              <a:t> MIBI </a:t>
            </a:r>
            <a:r>
              <a:rPr lang="en-US" b="1" dirty="0" err="1" smtClean="0"/>
              <a:t>taramasının</a:t>
            </a:r>
            <a:r>
              <a:rPr lang="en-US" b="1" dirty="0" smtClean="0"/>
              <a:t> </a:t>
            </a:r>
            <a:r>
              <a:rPr lang="en-US" b="1" dirty="0" err="1" smtClean="0"/>
              <a:t>tanı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kullanılan</a:t>
            </a:r>
            <a:r>
              <a:rPr lang="en-US" b="1" dirty="0" smtClean="0"/>
              <a:t> </a:t>
            </a:r>
            <a:r>
              <a:rPr lang="en-US" b="1" dirty="0" err="1" smtClean="0"/>
              <a:t>halihazırda</a:t>
            </a:r>
            <a:r>
              <a:rPr lang="en-US" b="1" dirty="0" smtClean="0"/>
              <a:t> </a:t>
            </a:r>
            <a:r>
              <a:rPr lang="en-US" b="1" dirty="0" err="1" smtClean="0"/>
              <a:t>kullanılan</a:t>
            </a:r>
            <a:r>
              <a:rPr lang="en-US" b="1" dirty="0" smtClean="0"/>
              <a:t> </a:t>
            </a:r>
            <a:r>
              <a:rPr lang="en-US" b="1" dirty="0" err="1" smtClean="0"/>
              <a:t>biyokimyasal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</a:t>
            </a:r>
            <a:r>
              <a:rPr lang="en-US" b="1" dirty="0" err="1" smtClean="0"/>
              <a:t>görüntüleme</a:t>
            </a:r>
            <a:r>
              <a:rPr lang="en-US" b="1" dirty="0" smtClean="0"/>
              <a:t> </a:t>
            </a:r>
            <a:r>
              <a:rPr lang="en-US" b="1" dirty="0" err="1" smtClean="0"/>
              <a:t>tanı</a:t>
            </a:r>
            <a:r>
              <a:rPr lang="en-US" b="1" dirty="0" smtClean="0"/>
              <a:t> </a:t>
            </a:r>
            <a:r>
              <a:rPr lang="en-US" b="1" dirty="0" err="1" smtClean="0"/>
              <a:t>araçlarından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üstün</a:t>
            </a:r>
            <a:r>
              <a:rPr lang="en-US" b="1" dirty="0" smtClean="0"/>
              <a:t> </a:t>
            </a:r>
            <a:r>
              <a:rPr lang="en-US" b="1" dirty="0" err="1" smtClean="0"/>
              <a:t>olduğu</a:t>
            </a:r>
            <a:r>
              <a:rPr lang="en-US" b="1" dirty="0" smtClean="0"/>
              <a:t> </a:t>
            </a:r>
            <a:r>
              <a:rPr lang="en-US" b="1" dirty="0" err="1" smtClean="0"/>
              <a:t>sonucuna</a:t>
            </a:r>
            <a:r>
              <a:rPr lang="en-US" b="1" dirty="0" smtClean="0"/>
              <a:t> </a:t>
            </a:r>
            <a:r>
              <a:rPr lang="en-US" b="1" dirty="0" err="1" smtClean="0"/>
              <a:t>varmasına</a:t>
            </a:r>
            <a:r>
              <a:rPr lang="en-US" b="1" dirty="0" smtClean="0"/>
              <a:t> </a:t>
            </a:r>
            <a:r>
              <a:rPr lang="en-US" b="1" dirty="0" err="1" smtClean="0"/>
              <a:t>yol</a:t>
            </a:r>
            <a:r>
              <a:rPr lang="en-US" b="1" dirty="0" smtClean="0"/>
              <a:t> </a:t>
            </a:r>
            <a:r>
              <a:rPr lang="en-US" b="1" dirty="0" err="1" smtClean="0"/>
              <a:t>açtı.MIBI</a:t>
            </a:r>
            <a:r>
              <a:rPr lang="en-US" b="1" dirty="0" smtClean="0"/>
              <a:t> </a:t>
            </a:r>
            <a:r>
              <a:rPr lang="en-US" b="1" dirty="0" err="1" smtClean="0"/>
              <a:t>alımının</a:t>
            </a:r>
            <a:r>
              <a:rPr lang="en-US" b="1" dirty="0" smtClean="0"/>
              <a:t> tip 1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arttırılması</a:t>
            </a:r>
            <a:r>
              <a:rPr lang="en-US" b="1" dirty="0" smtClean="0"/>
              <a:t>, tip 2'de </a:t>
            </a:r>
            <a:r>
              <a:rPr lang="en-US" b="1" dirty="0" err="1" smtClean="0"/>
              <a:t>azaltılması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karma tip 1/tip 2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orta</a:t>
            </a:r>
            <a:r>
              <a:rPr lang="en-US" b="1" dirty="0" smtClean="0"/>
              <a:t> </a:t>
            </a:r>
            <a:r>
              <a:rPr lang="en-US" b="1" dirty="0" err="1" smtClean="0"/>
              <a:t>düzeyde</a:t>
            </a:r>
            <a:r>
              <a:rPr lang="en-US" b="1" dirty="0" smtClean="0"/>
              <a:t> </a:t>
            </a:r>
            <a:r>
              <a:rPr lang="en-US" b="1" dirty="0" err="1" smtClean="0"/>
              <a:t>olması</a:t>
            </a:r>
            <a:r>
              <a:rPr lang="en-US" b="1" dirty="0" smtClean="0"/>
              <a:t> </a:t>
            </a:r>
            <a:r>
              <a:rPr lang="en-US" b="1" dirty="0" err="1" smtClean="0"/>
              <a:t>gerektiği</a:t>
            </a:r>
            <a:r>
              <a:rPr lang="en-US" b="1" dirty="0" smtClean="0"/>
              <a:t> </a:t>
            </a:r>
            <a:r>
              <a:rPr lang="en-US" b="1" dirty="0" err="1" smtClean="0"/>
              <a:t>sonucuna</a:t>
            </a:r>
            <a:r>
              <a:rPr lang="en-US" b="1" dirty="0" smtClean="0"/>
              <a:t> </a:t>
            </a:r>
            <a:r>
              <a:rPr lang="en-US" b="1" dirty="0" err="1" smtClean="0"/>
              <a:t>vardılar</a:t>
            </a:r>
            <a:r>
              <a:rPr lang="en-US" b="1" dirty="0" smtClean="0"/>
              <a:t> (43), </a:t>
            </a:r>
            <a:r>
              <a:rPr lang="en-US" b="1" dirty="0" err="1" smtClean="0"/>
              <a:t>farklı</a:t>
            </a:r>
            <a:r>
              <a:rPr lang="en-US" b="1" dirty="0" smtClean="0"/>
              <a:t> AIT </a:t>
            </a:r>
            <a:r>
              <a:rPr lang="en-US" b="1" dirty="0" err="1" smtClean="0"/>
              <a:t>formlarının</a:t>
            </a:r>
            <a:r>
              <a:rPr lang="en-US" b="1" dirty="0" smtClean="0"/>
              <a:t> </a:t>
            </a:r>
            <a:r>
              <a:rPr lang="en-US" b="1" dirty="0" err="1" smtClean="0"/>
              <a:t>karakterizasyonu</a:t>
            </a:r>
            <a:r>
              <a:rPr lang="en-US" b="1" dirty="0" smtClean="0"/>
              <a:t> </a:t>
            </a:r>
            <a:r>
              <a:rPr lang="en-US" b="1" dirty="0" err="1" smtClean="0"/>
              <a:t>temel</a:t>
            </a:r>
            <a:r>
              <a:rPr lang="en-US" b="1" dirty="0" smtClean="0"/>
              <a:t> </a:t>
            </a:r>
            <a:r>
              <a:rPr lang="en-US" b="1" dirty="0" err="1" smtClean="0"/>
              <a:t>alındığı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yorumdaki</a:t>
            </a:r>
            <a:r>
              <a:rPr lang="en-US" b="1" dirty="0" smtClean="0"/>
              <a:t> </a:t>
            </a:r>
            <a:r>
              <a:rPr lang="en-US" b="1" dirty="0" err="1" smtClean="0"/>
              <a:t>sınırlamalara</a:t>
            </a:r>
            <a:r>
              <a:rPr lang="en-US" b="1" dirty="0" smtClean="0"/>
              <a:t> </a:t>
            </a:r>
            <a:r>
              <a:rPr lang="en-US" b="1" dirty="0" err="1" smtClean="0"/>
              <a:t>dayanmaksızın</a:t>
            </a:r>
            <a:r>
              <a:rPr lang="en-US" b="1" dirty="0" smtClean="0"/>
              <a:t>. MIBI </a:t>
            </a:r>
            <a:r>
              <a:rPr lang="en-US" b="1" dirty="0" err="1" smtClean="0"/>
              <a:t>sonuçları.MIBI</a:t>
            </a:r>
            <a:r>
              <a:rPr lang="en-US" b="1" dirty="0" smtClean="0"/>
              <a:t> </a:t>
            </a:r>
            <a:r>
              <a:rPr lang="en-US" b="1" dirty="0" err="1" smtClean="0"/>
              <a:t>taramalarının</a:t>
            </a:r>
            <a:r>
              <a:rPr lang="en-US" b="1" dirty="0" smtClean="0"/>
              <a:t> </a:t>
            </a:r>
            <a:r>
              <a:rPr lang="en-US" b="1" dirty="0" err="1" smtClean="0"/>
              <a:t>kullanımının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avantajı</a:t>
            </a:r>
            <a:r>
              <a:rPr lang="en-US" b="1" dirty="0" smtClean="0"/>
              <a:t>, </a:t>
            </a:r>
            <a:r>
              <a:rPr lang="en-US" b="1" dirty="0" err="1" smtClean="0"/>
              <a:t>çoğu</a:t>
            </a:r>
            <a:r>
              <a:rPr lang="en-US" b="1" dirty="0" smtClean="0"/>
              <a:t> </a:t>
            </a:r>
            <a:r>
              <a:rPr lang="en-US" b="1" dirty="0" err="1" smtClean="0"/>
              <a:t>nükleer</a:t>
            </a:r>
            <a:r>
              <a:rPr lang="en-US" b="1" dirty="0" smtClean="0"/>
              <a:t> tıp </a:t>
            </a:r>
            <a:r>
              <a:rPr lang="en-US" b="1" dirty="0" err="1" smtClean="0"/>
              <a:t>departmanında</a:t>
            </a:r>
            <a:r>
              <a:rPr lang="en-US" b="1" dirty="0" smtClean="0"/>
              <a:t> </a:t>
            </a:r>
            <a:r>
              <a:rPr lang="en-US" b="1" dirty="0" err="1" smtClean="0"/>
              <a:t>yaygın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erişilebilir</a:t>
            </a:r>
            <a:r>
              <a:rPr lang="en-US" b="1" dirty="0" smtClean="0"/>
              <a:t> </a:t>
            </a:r>
            <a:r>
              <a:rPr lang="en-US" b="1" dirty="0" err="1" smtClean="0"/>
              <a:t>olmasıdır.Bununla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, AIT </a:t>
            </a:r>
            <a:r>
              <a:rPr lang="en-US" b="1" dirty="0" err="1" smtClean="0"/>
              <a:t>türleri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yapmadaki</a:t>
            </a:r>
            <a:r>
              <a:rPr lang="en-US" b="1" dirty="0" smtClean="0"/>
              <a:t> </a:t>
            </a:r>
            <a:r>
              <a:rPr lang="en-US" b="1" dirty="0" err="1" smtClean="0"/>
              <a:t>faydalarını</a:t>
            </a:r>
            <a:r>
              <a:rPr lang="en-US" b="1" dirty="0" smtClean="0"/>
              <a:t> tam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karakterize</a:t>
            </a:r>
            <a:r>
              <a:rPr lang="en-US" b="1" dirty="0" smtClean="0"/>
              <a:t> </a:t>
            </a:r>
            <a:r>
              <a:rPr lang="en-US" b="1" dirty="0" err="1" smtClean="0"/>
              <a:t>etmek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fazla</a:t>
            </a:r>
            <a:r>
              <a:rPr lang="en-US" b="1" dirty="0" smtClean="0"/>
              <a:t> </a:t>
            </a:r>
            <a:r>
              <a:rPr lang="en-US" b="1" dirty="0" err="1" smtClean="0"/>
              <a:t>çalışmaya</a:t>
            </a:r>
            <a:r>
              <a:rPr lang="en-US" b="1" dirty="0" smtClean="0"/>
              <a:t> </a:t>
            </a:r>
            <a:r>
              <a:rPr lang="en-US" b="1" dirty="0" err="1" smtClean="0"/>
              <a:t>ihtiyaç</a:t>
            </a:r>
            <a:r>
              <a:rPr lang="en-US" b="1" dirty="0" smtClean="0"/>
              <a:t> </a:t>
            </a:r>
            <a:r>
              <a:rPr lang="en-US" b="1" dirty="0" err="1" smtClean="0"/>
              <a:t>vardır</a:t>
            </a:r>
            <a:r>
              <a:rPr lang="en-US" b="1" dirty="0" smtClean="0"/>
              <a:t>.</a:t>
            </a:r>
          </a:p>
          <a:p>
            <a:r>
              <a:rPr lang="en-US" dirty="0" smtClean="0"/>
              <a:t>Nuclear imaging. Nuclear imaging techniques may be of</a:t>
            </a:r>
          </a:p>
          <a:p>
            <a:r>
              <a:rPr lang="en-US" dirty="0" smtClean="0"/>
              <a:t>limited utility in the distinction between type 1 and type</a:t>
            </a:r>
          </a:p>
          <a:p>
            <a:r>
              <a:rPr lang="en-US" dirty="0" smtClean="0"/>
              <a:t>2 AIT. For radionuclide uptake or imaging studies, several</a:t>
            </a:r>
          </a:p>
          <a:p>
            <a:r>
              <a:rPr lang="en-US" dirty="0" smtClean="0"/>
              <a:t>different tracers are available, including radioiodine</a:t>
            </a:r>
          </a:p>
          <a:p>
            <a:r>
              <a:rPr lang="en-US" dirty="0" smtClean="0"/>
              <a:t>(RAI), 99m </a:t>
            </a:r>
            <a:r>
              <a:rPr lang="en-US" dirty="0" err="1" smtClean="0"/>
              <a:t>pertechnetate</a:t>
            </a:r>
            <a:r>
              <a:rPr lang="en-US" dirty="0" smtClean="0"/>
              <a:t> (99mTcO4–), and 99mTcO4</a:t>
            </a:r>
          </a:p>
          <a:p>
            <a:r>
              <a:rPr lang="en-US" dirty="0" smtClean="0"/>
              <a:t>2-methoxy-isobutyl-isonitrile (MIBI).</a:t>
            </a:r>
          </a:p>
          <a:p>
            <a:r>
              <a:rPr lang="en-US" dirty="0" smtClean="0"/>
              <a:t>Absent exposure to iodine excess, measurement of</a:t>
            </a:r>
          </a:p>
          <a:p>
            <a:r>
              <a:rPr lang="en-US" dirty="0" smtClean="0"/>
              <a:t>thyroidal RAI uptake provides insight into thyroid functional</a:t>
            </a:r>
          </a:p>
          <a:p>
            <a:r>
              <a:rPr lang="en-US" dirty="0" smtClean="0"/>
              <a:t>state, with high levels of uptake (&gt; 30% at 24</a:t>
            </a:r>
          </a:p>
          <a:p>
            <a:r>
              <a:rPr lang="en-US" dirty="0" smtClean="0"/>
              <a:t>hours) indicative of thyrotoxicosis. However, in AIT, a</a:t>
            </a:r>
          </a:p>
          <a:p>
            <a:r>
              <a:rPr lang="en-US" dirty="0" smtClean="0"/>
              <a:t>lower RAI uptake is seen because of the elevated serum</a:t>
            </a:r>
          </a:p>
          <a:p>
            <a:r>
              <a:rPr lang="en-US" dirty="0" smtClean="0"/>
              <a:t>iodine derived from amiodarone (18, 31). And the low</a:t>
            </a:r>
          </a:p>
          <a:p>
            <a:r>
              <a:rPr lang="en-US" dirty="0" smtClean="0"/>
              <a:t>RAI uptake seen in both type 1 and type 2 does not</a:t>
            </a:r>
          </a:p>
          <a:p>
            <a:r>
              <a:rPr lang="en-US" dirty="0" smtClean="0"/>
              <a:t>permit any distinction between the 2 types. Similarly,</a:t>
            </a:r>
          </a:p>
          <a:p>
            <a:r>
              <a:rPr lang="en-US" dirty="0" smtClean="0"/>
              <a:t>attempts to make this distinction using 99mTcO4– in</a:t>
            </a:r>
          </a:p>
          <a:p>
            <a:r>
              <a:rPr lang="en-US" dirty="0" smtClean="0"/>
              <a:t>patients with AIT showed mostly very low/no uptake in</a:t>
            </a:r>
          </a:p>
          <a:p>
            <a:r>
              <a:rPr lang="en-US" dirty="0" smtClean="0"/>
              <a:t>both type 1 and type 2 cases (42).</a:t>
            </a:r>
          </a:p>
          <a:p>
            <a:r>
              <a:rPr lang="en-US" dirty="0" smtClean="0"/>
              <a:t>The MIBI uptake is reduced or absent in tissues marked</a:t>
            </a:r>
          </a:p>
          <a:p>
            <a:r>
              <a:rPr lang="en-US" dirty="0" smtClean="0"/>
              <a:t>by apoptotic processes, with potential collapse of mitochondrial</a:t>
            </a:r>
          </a:p>
          <a:p>
            <a:r>
              <a:rPr lang="en-US" dirty="0" smtClean="0"/>
              <a:t>membranes (43). Although MIBI scans have</a:t>
            </a:r>
          </a:p>
          <a:p>
            <a:r>
              <a:rPr lang="en-US" dirty="0" smtClean="0"/>
              <a:t>shown promising preliminary results in differentiating</a:t>
            </a:r>
          </a:p>
          <a:p>
            <a:r>
              <a:rPr lang="en-US" dirty="0" smtClean="0"/>
              <a:t>type 1 from type 2 or mixed cases, the number of reports is</a:t>
            </a:r>
          </a:p>
          <a:p>
            <a:r>
              <a:rPr lang="en-US" dirty="0" smtClean="0"/>
              <a:t>still limited (44). One encouraging report from </a:t>
            </a:r>
            <a:r>
              <a:rPr lang="en-US" dirty="0" err="1" smtClean="0"/>
              <a:t>Piga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of MIBI scans in 20 consecutive patients with type 1 and</a:t>
            </a:r>
          </a:p>
          <a:p>
            <a:r>
              <a:rPr lang="en-US" dirty="0" smtClean="0"/>
              <a:t>type 2 AIT led the authors to conclude that the MIBI scan</a:t>
            </a:r>
          </a:p>
          <a:p>
            <a:r>
              <a:rPr lang="en-US" dirty="0" smtClean="0"/>
              <a:t>was superior to currently used biochemical and other imaging</a:t>
            </a:r>
          </a:p>
          <a:p>
            <a:r>
              <a:rPr lang="en-US" dirty="0" smtClean="0"/>
              <a:t>diagnostic tools used for diagnosis. They concluded</a:t>
            </a:r>
          </a:p>
          <a:p>
            <a:r>
              <a:rPr lang="en-US" dirty="0" smtClean="0"/>
              <a:t>that MIBI uptake should be increased in type 1 AIT, reduced</a:t>
            </a:r>
          </a:p>
          <a:p>
            <a:r>
              <a:rPr lang="en-US" dirty="0" smtClean="0"/>
              <a:t>in type 2, and intermediate in mixed type 1/type 2</a:t>
            </a:r>
          </a:p>
          <a:p>
            <a:r>
              <a:rPr lang="en-US" dirty="0" smtClean="0"/>
              <a:t>AIT (43), notwithstanding the limitations in interpretation</a:t>
            </a:r>
          </a:p>
          <a:p>
            <a:r>
              <a:rPr lang="en-US" dirty="0" smtClean="0"/>
              <a:t>because characterization of the different forms of AIT was</a:t>
            </a:r>
          </a:p>
          <a:p>
            <a:r>
              <a:rPr lang="en-US" dirty="0" smtClean="0"/>
              <a:t>based on MIBI results. One advantage of the utility of</a:t>
            </a:r>
          </a:p>
          <a:p>
            <a:r>
              <a:rPr lang="en-US" dirty="0" smtClean="0"/>
              <a:t>MIBI scans is their common accessibility in most nuclear</a:t>
            </a:r>
          </a:p>
          <a:p>
            <a:r>
              <a:rPr lang="en-US" dirty="0" smtClean="0"/>
              <a:t>medicine departments. However, further studies are needed</a:t>
            </a:r>
          </a:p>
          <a:p>
            <a:r>
              <a:rPr lang="en-US" dirty="0" smtClean="0"/>
              <a:t>to fully characterize their utility in differentiating between</a:t>
            </a:r>
          </a:p>
          <a:p>
            <a:r>
              <a:rPr lang="en-US" dirty="0" smtClean="0"/>
              <a:t>types of AIT.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2050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Diagnostic tools</a:t>
            </a:r>
            <a:endParaRPr lang="tr-TR" b="1" dirty="0" smtClean="0"/>
          </a:p>
          <a:p>
            <a:pPr marL="0" indent="0">
              <a:buNone/>
            </a:pPr>
            <a:r>
              <a:rPr lang="tr-TR" b="1" dirty="0" err="1" smtClean="0"/>
              <a:t>Amiodaron</a:t>
            </a:r>
            <a:r>
              <a:rPr lang="tr-TR" b="1" dirty="0" smtClean="0"/>
              <a:t> kaynaklı bozukluğun tipinin etkili tanısı, belirli bir hastanın klinik bağlamı içerisinde yorumlanması ve entegrasyonunu gerektiren çeşitli laboratuvar testleri ve görüntüleme yöntemlerinin varlığıyla kolaylaştırılır</a:t>
            </a:r>
          </a:p>
          <a:p>
            <a:pPr marL="0" indent="0">
              <a:buNone/>
            </a:pPr>
            <a:r>
              <a:rPr lang="tr-TR" b="1" dirty="0" smtClean="0"/>
              <a:t>Biyokimyasal laboratuvar çalışmaları. En yaygın olarak, </a:t>
            </a:r>
            <a:r>
              <a:rPr lang="tr-TR" b="1" dirty="0" err="1" smtClean="0"/>
              <a:t>amiodaron</a:t>
            </a:r>
            <a:r>
              <a:rPr lang="tr-TR" b="1" dirty="0" smtClean="0"/>
              <a:t> alan bir hastada endokrin konsültasyonu talebiyle sonuçlanan anormal kan </a:t>
            </a:r>
            <a:r>
              <a:rPr lang="tr-TR" b="1" dirty="0" err="1" smtClean="0"/>
              <a:t>tiroid</a:t>
            </a:r>
            <a:r>
              <a:rPr lang="tr-TR" b="1" dirty="0" smtClean="0"/>
              <a:t> fonksiyon testinin keşfedilmesidir.</a:t>
            </a:r>
          </a:p>
          <a:p>
            <a:r>
              <a:rPr lang="en-US" b="1" dirty="0" smtClean="0"/>
              <a:t>Normal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bezi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ötiroid</a:t>
            </a:r>
            <a:r>
              <a:rPr lang="en-US" b="1" dirty="0" smtClean="0"/>
              <a:t> </a:t>
            </a:r>
            <a:r>
              <a:rPr lang="en-US" b="1" dirty="0" err="1" smtClean="0"/>
              <a:t>bireylerde</a:t>
            </a:r>
            <a:r>
              <a:rPr lang="en-US" b="1" dirty="0" smtClean="0"/>
              <a:t>, </a:t>
            </a:r>
            <a:r>
              <a:rPr lang="en-US" b="1" dirty="0" err="1" smtClean="0"/>
              <a:t>amiodaron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T4'ün T3'e </a:t>
            </a:r>
            <a:r>
              <a:rPr lang="en-US" b="1" dirty="0" err="1" smtClean="0"/>
              <a:t>dönüşümünün</a:t>
            </a:r>
            <a:r>
              <a:rPr lang="en-US" b="1" dirty="0" smtClean="0"/>
              <a:t> </a:t>
            </a:r>
            <a:r>
              <a:rPr lang="en-US" b="1" dirty="0" err="1" smtClean="0"/>
              <a:t>inhibisyonu</a:t>
            </a:r>
            <a:r>
              <a:rPr lang="en-US" b="1" dirty="0" smtClean="0"/>
              <a:t>, serum T3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azaltacak</a:t>
            </a:r>
            <a:r>
              <a:rPr lang="en-US" b="1" dirty="0" smtClean="0"/>
              <a:t>, TSH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yükseltecek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ikincil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serum T4 </a:t>
            </a:r>
            <a:r>
              <a:rPr lang="en-US" b="1" dirty="0" err="1" smtClean="0"/>
              <a:t>düzeylerini</a:t>
            </a:r>
            <a:r>
              <a:rPr lang="en-US" b="1" dirty="0" smtClean="0"/>
              <a:t> </a:t>
            </a:r>
            <a:r>
              <a:rPr lang="en-US" b="1" dirty="0" err="1" smtClean="0"/>
              <a:t>artıracaktır.AIH'de</a:t>
            </a:r>
            <a:r>
              <a:rPr lang="en-US" b="1" dirty="0" smtClean="0"/>
              <a:t>, </a:t>
            </a:r>
            <a:r>
              <a:rPr lang="en-US" b="1" dirty="0" err="1" smtClean="0"/>
              <a:t>düşük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normal FT4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TSH </a:t>
            </a:r>
            <a:r>
              <a:rPr lang="en-US" b="1" dirty="0" err="1" smtClean="0"/>
              <a:t>vardır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bu</a:t>
            </a:r>
            <a:r>
              <a:rPr lang="en-US" b="1" dirty="0" smtClean="0"/>
              <a:t> </a:t>
            </a:r>
            <a:r>
              <a:rPr lang="en-US" b="1" dirty="0" err="1" smtClean="0"/>
              <a:t>hastalarda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Hashimoto </a:t>
            </a:r>
            <a:r>
              <a:rPr lang="en-US" b="1" dirty="0" err="1" smtClean="0"/>
              <a:t>tiroiditi</a:t>
            </a:r>
            <a:r>
              <a:rPr lang="en-US" b="1" dirty="0" smtClean="0"/>
              <a:t> </a:t>
            </a:r>
            <a:r>
              <a:rPr lang="en-US" b="1" dirty="0" err="1" smtClean="0"/>
              <a:t>olasılığı</a:t>
            </a:r>
            <a:r>
              <a:rPr lang="en-US" b="1" dirty="0" smtClean="0"/>
              <a:t> </a:t>
            </a:r>
            <a:r>
              <a:rPr lang="en-US" b="1" dirty="0" err="1" smtClean="0"/>
              <a:t>göz</a:t>
            </a:r>
            <a:r>
              <a:rPr lang="en-US" b="1" dirty="0" smtClean="0"/>
              <a:t> </a:t>
            </a:r>
            <a:r>
              <a:rPr lang="en-US" b="1" dirty="0" err="1" smtClean="0"/>
              <a:t>önüne</a:t>
            </a:r>
            <a:r>
              <a:rPr lang="en-US" b="1" dirty="0" smtClean="0"/>
              <a:t> </a:t>
            </a:r>
            <a:r>
              <a:rPr lang="en-US" b="1" dirty="0" err="1" smtClean="0"/>
              <a:t>alındığında</a:t>
            </a:r>
            <a:r>
              <a:rPr lang="en-US" b="1" dirty="0" smtClean="0"/>
              <a:t>, </a:t>
            </a:r>
            <a:r>
              <a:rPr lang="en-US" b="1" dirty="0" err="1" smtClean="0"/>
              <a:t>pozitif</a:t>
            </a:r>
            <a:r>
              <a:rPr lang="en-US" b="1" dirty="0" smtClean="0"/>
              <a:t> TPO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/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tiroglobulin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olabilir.Tip</a:t>
            </a:r>
            <a:r>
              <a:rPr lang="en-US" b="1" dirty="0" smtClean="0"/>
              <a:t> 1 </a:t>
            </a:r>
            <a:r>
              <a:rPr lang="en-US" b="1" dirty="0" err="1" smtClean="0"/>
              <a:t>veya</a:t>
            </a:r>
            <a:r>
              <a:rPr lang="en-US" b="1" dirty="0" smtClean="0"/>
              <a:t> tip 2 </a:t>
            </a:r>
            <a:r>
              <a:rPr lang="en-US" b="1" dirty="0" err="1" smtClean="0"/>
              <a:t>tirotoksikozu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hastada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FT4 </a:t>
            </a:r>
            <a:r>
              <a:rPr lang="en-US" b="1" dirty="0" err="1" smtClean="0"/>
              <a:t>düzeyleri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uygun</a:t>
            </a:r>
            <a:r>
              <a:rPr lang="en-US" b="1" dirty="0" smtClean="0"/>
              <a:t> </a:t>
            </a:r>
            <a:r>
              <a:rPr lang="en-US" b="1" dirty="0" err="1" smtClean="0"/>
              <a:t>olmayan</a:t>
            </a:r>
            <a:r>
              <a:rPr lang="en-US" b="1" dirty="0" smtClean="0"/>
              <a:t> </a:t>
            </a:r>
            <a:r>
              <a:rPr lang="en-US" b="1" dirty="0" err="1" smtClean="0"/>
              <a:t>şekilde</a:t>
            </a:r>
            <a:r>
              <a:rPr lang="en-US" b="1" dirty="0" smtClean="0"/>
              <a:t> normal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FT3/T3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TSH </a:t>
            </a:r>
            <a:r>
              <a:rPr lang="en-US" b="1" dirty="0" err="1" smtClean="0"/>
              <a:t>bulunsa</a:t>
            </a:r>
            <a:r>
              <a:rPr lang="en-US" b="1" dirty="0" smtClean="0"/>
              <a:t> da,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uyarıcı</a:t>
            </a:r>
            <a:r>
              <a:rPr lang="en-US" b="1" dirty="0" smtClean="0"/>
              <a:t> </a:t>
            </a:r>
            <a:r>
              <a:rPr lang="en-US" b="1" dirty="0" err="1" smtClean="0"/>
              <a:t>immünoglobulin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TPO </a:t>
            </a:r>
            <a:r>
              <a:rPr lang="en-US" b="1" dirty="0" err="1" smtClean="0"/>
              <a:t>ölçümü</a:t>
            </a:r>
            <a:r>
              <a:rPr lang="en-US" b="1" dirty="0" smtClean="0"/>
              <a:t>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ileri</a:t>
            </a:r>
            <a:r>
              <a:rPr lang="en-US" b="1" dirty="0" smtClean="0"/>
              <a:t> </a:t>
            </a:r>
            <a:r>
              <a:rPr lang="en-US" b="1" dirty="0" err="1" smtClean="0"/>
              <a:t>laboratuvar</a:t>
            </a:r>
            <a:r>
              <a:rPr lang="en-US" b="1" dirty="0" smtClean="0"/>
              <a:t> </a:t>
            </a:r>
            <a:r>
              <a:rPr lang="en-US" b="1" dirty="0" err="1" smtClean="0"/>
              <a:t>testleri</a:t>
            </a:r>
            <a:r>
              <a:rPr lang="en-US" b="1" dirty="0" smtClean="0"/>
              <a:t> 2 tip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yapılmasına</a:t>
            </a:r>
            <a:r>
              <a:rPr lang="en-US" b="1" dirty="0" smtClean="0"/>
              <a:t> </a:t>
            </a:r>
            <a:r>
              <a:rPr lang="en-US" b="1" dirty="0" err="1" smtClean="0"/>
              <a:t>yardımcı</a:t>
            </a:r>
            <a:r>
              <a:rPr lang="en-US" b="1" dirty="0" smtClean="0"/>
              <a:t> </a:t>
            </a:r>
            <a:r>
              <a:rPr lang="en-US" b="1" dirty="0" err="1" smtClean="0"/>
              <a:t>olabilir</a:t>
            </a:r>
            <a:r>
              <a:rPr lang="en-US" b="1" dirty="0" smtClean="0"/>
              <a:t>. </a:t>
            </a:r>
            <a:r>
              <a:rPr lang="en-US" b="1" dirty="0" err="1" smtClean="0"/>
              <a:t>antikorlar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tiroglobulin</a:t>
            </a:r>
            <a:r>
              <a:rPr lang="en-US" b="1" dirty="0" smtClean="0"/>
              <a:t> </a:t>
            </a:r>
            <a:r>
              <a:rPr lang="en-US" b="1" dirty="0" err="1" smtClean="0"/>
              <a:t>antikorları.Tip</a:t>
            </a:r>
            <a:r>
              <a:rPr lang="en-US" b="1" dirty="0" smtClean="0"/>
              <a:t> 1 </a:t>
            </a:r>
            <a:r>
              <a:rPr lang="en-US" b="1" dirty="0" err="1" smtClean="0"/>
              <a:t>veya</a:t>
            </a:r>
            <a:r>
              <a:rPr lang="en-US" b="1" dirty="0" smtClean="0"/>
              <a:t> tip 2 </a:t>
            </a:r>
            <a:r>
              <a:rPr lang="en-US" b="1" dirty="0" err="1" smtClean="0"/>
              <a:t>tirotoksikoz</a:t>
            </a:r>
            <a:r>
              <a:rPr lang="en-US" b="1" dirty="0" smtClean="0"/>
              <a:t>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ayrımı</a:t>
            </a:r>
            <a:r>
              <a:rPr lang="en-US" b="1" dirty="0" smtClean="0"/>
              <a:t> </a:t>
            </a:r>
            <a:r>
              <a:rPr lang="en-US" b="1" dirty="0" err="1" smtClean="0"/>
              <a:t>yapmanın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ipucu</a:t>
            </a:r>
            <a:r>
              <a:rPr lang="en-US" b="1" dirty="0" smtClean="0"/>
              <a:t>, tip 1 </a:t>
            </a:r>
            <a:r>
              <a:rPr lang="en-US" b="1" dirty="0" err="1" smtClean="0"/>
              <a:t>hastalarında</a:t>
            </a:r>
            <a:r>
              <a:rPr lang="en-US" b="1" dirty="0" smtClean="0"/>
              <a:t> </a:t>
            </a:r>
            <a:r>
              <a:rPr lang="en-US" b="1" dirty="0" err="1" smtClean="0"/>
              <a:t>sıklıkla</a:t>
            </a:r>
            <a:r>
              <a:rPr lang="en-US" b="1" dirty="0" smtClean="0"/>
              <a:t> </a:t>
            </a:r>
            <a:r>
              <a:rPr lang="en-US" b="1" dirty="0" err="1" smtClean="0"/>
              <a:t>diffüz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nodüler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Graves </a:t>
            </a:r>
            <a:r>
              <a:rPr lang="en-US" b="1" dirty="0" err="1" smtClean="0"/>
              <a:t>hastalığı</a:t>
            </a:r>
            <a:r>
              <a:rPr lang="en-US" b="1" dirty="0" smtClean="0"/>
              <a:t> (</a:t>
            </a:r>
            <a:r>
              <a:rPr lang="en-US" b="1" dirty="0" err="1" smtClean="0"/>
              <a:t>yüksek</a:t>
            </a:r>
            <a:r>
              <a:rPr lang="en-US" b="1" dirty="0" smtClean="0"/>
              <a:t> TSH </a:t>
            </a:r>
            <a:r>
              <a:rPr lang="en-US" b="1" dirty="0" err="1" smtClean="0"/>
              <a:t>reseptör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)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altta</a:t>
            </a:r>
            <a:r>
              <a:rPr lang="en-US" b="1" dirty="0" smtClean="0"/>
              <a:t> </a:t>
            </a:r>
            <a:r>
              <a:rPr lang="en-US" b="1" dirty="0" err="1" smtClean="0"/>
              <a:t>yatan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patolojisinin</a:t>
            </a:r>
            <a:r>
              <a:rPr lang="en-US" b="1" dirty="0" smtClean="0"/>
              <a:t> </a:t>
            </a:r>
            <a:r>
              <a:rPr lang="en-US" b="1" dirty="0" err="1" smtClean="0"/>
              <a:t>bulunmasıdır.Ancak</a:t>
            </a:r>
            <a:r>
              <a:rPr lang="en-US" b="1" dirty="0" smtClean="0"/>
              <a:t> </a:t>
            </a:r>
            <a:r>
              <a:rPr lang="en-US" b="1" dirty="0" err="1" smtClean="0"/>
              <a:t>antitiroglobulin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/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antitiroperoksidaz</a:t>
            </a:r>
            <a:r>
              <a:rPr lang="en-US" b="1" dirty="0" smtClean="0"/>
              <a:t> </a:t>
            </a:r>
            <a:r>
              <a:rPr lang="en-US" b="1" dirty="0" err="1" smtClean="0"/>
              <a:t>antikorları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pozitif</a:t>
            </a:r>
            <a:r>
              <a:rPr lang="en-US" b="1" dirty="0" smtClean="0"/>
              <a:t> </a:t>
            </a:r>
            <a:r>
              <a:rPr lang="en-US" b="1" dirty="0" err="1" smtClean="0"/>
              <a:t>testlerin</a:t>
            </a:r>
            <a:r>
              <a:rPr lang="en-US" b="1" dirty="0" smtClean="0"/>
              <a:t> </a:t>
            </a:r>
            <a:r>
              <a:rPr lang="en-US" b="1" dirty="0" err="1" smtClean="0"/>
              <a:t>varlığı</a:t>
            </a:r>
            <a:r>
              <a:rPr lang="en-US" b="1" dirty="0" smtClean="0"/>
              <a:t> tip 2 AIT </a:t>
            </a:r>
            <a:r>
              <a:rPr lang="en-US" b="1" dirty="0" err="1" smtClean="0"/>
              <a:t>tanısını</a:t>
            </a:r>
            <a:r>
              <a:rPr lang="en-US" b="1" dirty="0" smtClean="0"/>
              <a:t> </a:t>
            </a:r>
            <a:r>
              <a:rPr lang="en-US" b="1" dirty="0" err="1" smtClean="0"/>
              <a:t>dışlamaz</a:t>
            </a:r>
            <a:r>
              <a:rPr lang="en-US" b="1" dirty="0" smtClean="0"/>
              <a:t> (37).</a:t>
            </a:r>
            <a:r>
              <a:rPr lang="en-US" b="1" dirty="0" err="1" smtClean="0"/>
              <a:t>Enflamasyon</a:t>
            </a:r>
            <a:r>
              <a:rPr lang="en-US" b="1" dirty="0" smtClean="0"/>
              <a:t> </a:t>
            </a:r>
            <a:r>
              <a:rPr lang="en-US" b="1" dirty="0" err="1" smtClean="0"/>
              <a:t>sırasında</a:t>
            </a:r>
            <a:r>
              <a:rPr lang="en-US" b="1" dirty="0" smtClean="0"/>
              <a:t> </a:t>
            </a:r>
            <a:r>
              <a:rPr lang="en-US" b="1" dirty="0" err="1" smtClean="0"/>
              <a:t>hücre</a:t>
            </a:r>
            <a:r>
              <a:rPr lang="en-US" b="1" dirty="0" smtClean="0"/>
              <a:t> </a:t>
            </a:r>
            <a:r>
              <a:rPr lang="en-US" b="1" dirty="0" err="1" smtClean="0"/>
              <a:t>dışı</a:t>
            </a:r>
            <a:r>
              <a:rPr lang="en-US" b="1" dirty="0" smtClean="0"/>
              <a:t> </a:t>
            </a:r>
            <a:r>
              <a:rPr lang="en-US" b="1" dirty="0" err="1" smtClean="0"/>
              <a:t>sıvıya</a:t>
            </a:r>
            <a:r>
              <a:rPr lang="en-US" b="1" dirty="0" smtClean="0"/>
              <a:t> </a:t>
            </a:r>
            <a:r>
              <a:rPr lang="en-US" b="1" dirty="0" err="1" smtClean="0"/>
              <a:t>salınan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lizozomal</a:t>
            </a:r>
            <a:r>
              <a:rPr lang="en-US" b="1" dirty="0" smtClean="0"/>
              <a:t> </a:t>
            </a:r>
            <a:r>
              <a:rPr lang="en-US" b="1" dirty="0" err="1" smtClean="0"/>
              <a:t>enzim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beta-</a:t>
            </a:r>
            <a:r>
              <a:rPr lang="en-US" b="1" dirty="0" err="1" smtClean="0"/>
              <a:t>glukuronidazın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tip 1'i tip 2'den </a:t>
            </a:r>
            <a:r>
              <a:rPr lang="en-US" b="1" dirty="0" err="1" smtClean="0"/>
              <a:t>ayırmak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belirteç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önerilmiştir</a:t>
            </a:r>
            <a:r>
              <a:rPr lang="en-US" b="1" dirty="0" smtClean="0"/>
              <a:t>.</a:t>
            </a:r>
            <a:endParaRPr lang="tr-TR" b="1" dirty="0" smtClean="0"/>
          </a:p>
          <a:p>
            <a:r>
              <a:rPr lang="en-US" b="1" dirty="0" err="1" smtClean="0"/>
              <a:t>Markantes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ark. </a:t>
            </a:r>
            <a:r>
              <a:rPr lang="en-US" b="1" dirty="0" err="1" smtClean="0"/>
              <a:t>subakut</a:t>
            </a:r>
            <a:r>
              <a:rPr lang="en-US" b="1" dirty="0" smtClean="0"/>
              <a:t> </a:t>
            </a:r>
            <a:r>
              <a:rPr lang="en-US" b="1" dirty="0" err="1" smtClean="0"/>
              <a:t>tiroiditteki</a:t>
            </a:r>
            <a:r>
              <a:rPr lang="en-US" b="1" dirty="0" smtClean="0"/>
              <a:t> </a:t>
            </a:r>
            <a:r>
              <a:rPr lang="en-US" b="1" dirty="0" err="1" smtClean="0"/>
              <a:t>seviyelere</a:t>
            </a:r>
            <a:r>
              <a:rPr lang="en-US" b="1" dirty="0" smtClean="0"/>
              <a:t> </a:t>
            </a:r>
            <a:r>
              <a:rPr lang="en-US" b="1" dirty="0" err="1" smtClean="0"/>
              <a:t>benzer</a:t>
            </a:r>
            <a:r>
              <a:rPr lang="en-US" b="1" dirty="0" smtClean="0"/>
              <a:t> </a:t>
            </a:r>
            <a:r>
              <a:rPr lang="en-US" b="1" dirty="0" err="1" smtClean="0"/>
              <a:t>olsa</a:t>
            </a:r>
            <a:r>
              <a:rPr lang="en-US" b="1" dirty="0" smtClean="0"/>
              <a:t> da tip 2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plazma</a:t>
            </a:r>
            <a:r>
              <a:rPr lang="en-US" b="1" dirty="0" smtClean="0"/>
              <a:t> beta-</a:t>
            </a:r>
            <a:r>
              <a:rPr lang="en-US" b="1" dirty="0" err="1" smtClean="0"/>
              <a:t>glukuronidaz</a:t>
            </a:r>
            <a:r>
              <a:rPr lang="en-US" b="1" dirty="0" smtClean="0"/>
              <a:t> </a:t>
            </a:r>
            <a:r>
              <a:rPr lang="en-US" b="1" dirty="0" err="1" smtClean="0"/>
              <a:t>aktivitesinin</a:t>
            </a:r>
            <a:r>
              <a:rPr lang="en-US" b="1" dirty="0" smtClean="0"/>
              <a:t> tip 1'e </a:t>
            </a:r>
            <a:r>
              <a:rPr lang="en-US" b="1" dirty="0" err="1" smtClean="0"/>
              <a:t>göre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olduğunu</a:t>
            </a:r>
            <a:r>
              <a:rPr lang="en-US" b="1" dirty="0" smtClean="0"/>
              <a:t> </a:t>
            </a:r>
            <a:r>
              <a:rPr lang="en-US" b="1" dirty="0" err="1" smtClean="0"/>
              <a:t>gözlemlemiştir</a:t>
            </a:r>
            <a:r>
              <a:rPr lang="en-US" b="1" dirty="0" smtClean="0"/>
              <a:t> (38).C-</a:t>
            </a:r>
            <a:r>
              <a:rPr lang="en-US" b="1" dirty="0" err="1" smtClean="0"/>
              <a:t>reaktif</a:t>
            </a:r>
            <a:r>
              <a:rPr lang="en-US" b="1" dirty="0" smtClean="0"/>
              <a:t> protein </a:t>
            </a:r>
            <a:r>
              <a:rPr lang="en-US" b="1" dirty="0" err="1" smtClean="0"/>
              <a:t>ve</a:t>
            </a:r>
            <a:r>
              <a:rPr lang="en-US" b="1" dirty="0" smtClean="0"/>
              <a:t> IL-6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serum </a:t>
            </a:r>
            <a:r>
              <a:rPr lang="en-US" b="1" dirty="0" err="1" smtClean="0"/>
              <a:t>biyokimyasal</a:t>
            </a:r>
            <a:r>
              <a:rPr lang="en-US" b="1" dirty="0" smtClean="0"/>
              <a:t> </a:t>
            </a:r>
            <a:r>
              <a:rPr lang="en-US" b="1" dirty="0" err="1" smtClean="0"/>
              <a:t>belirteçlerinin</a:t>
            </a:r>
            <a:r>
              <a:rPr lang="en-US" b="1" dirty="0" smtClean="0"/>
              <a:t> </a:t>
            </a:r>
            <a:r>
              <a:rPr lang="en-US" b="1" dirty="0" err="1" smtClean="0"/>
              <a:t>kullanımı</a:t>
            </a:r>
            <a:r>
              <a:rPr lang="en-US" b="1" dirty="0" smtClean="0"/>
              <a:t>,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yapma</a:t>
            </a:r>
            <a:r>
              <a:rPr lang="en-US" b="1" dirty="0" smtClean="0"/>
              <a:t> </a:t>
            </a:r>
            <a:r>
              <a:rPr lang="en-US" b="1" dirty="0" err="1" smtClean="0"/>
              <a:t>yetenekleri</a:t>
            </a:r>
            <a:r>
              <a:rPr lang="en-US" b="1" dirty="0" smtClean="0"/>
              <a:t> </a:t>
            </a:r>
            <a:r>
              <a:rPr lang="en-US" b="1" dirty="0" err="1" smtClean="0"/>
              <a:t>açısından</a:t>
            </a:r>
            <a:r>
              <a:rPr lang="en-US" b="1" dirty="0" smtClean="0"/>
              <a:t> </a:t>
            </a:r>
            <a:r>
              <a:rPr lang="en-US" b="1" dirty="0" err="1" smtClean="0"/>
              <a:t>araştırılmış</a:t>
            </a:r>
            <a:r>
              <a:rPr lang="en-US" b="1" dirty="0" smtClean="0"/>
              <a:t> </a:t>
            </a:r>
            <a:r>
              <a:rPr lang="en-US" b="1" dirty="0" err="1" smtClean="0"/>
              <a:t>ancak</a:t>
            </a:r>
            <a:r>
              <a:rPr lang="en-US" b="1" dirty="0" smtClean="0"/>
              <a:t> </a:t>
            </a:r>
            <a:r>
              <a:rPr lang="en-US" b="1" dirty="0" err="1" smtClean="0"/>
              <a:t>sınırlı</a:t>
            </a:r>
            <a:r>
              <a:rPr lang="en-US" b="1" dirty="0" smtClean="0"/>
              <a:t> </a:t>
            </a:r>
            <a:r>
              <a:rPr lang="en-US" b="1" dirty="0" err="1" smtClean="0"/>
              <a:t>klinik</a:t>
            </a:r>
            <a:r>
              <a:rPr lang="en-US" b="1" dirty="0" smtClean="0"/>
              <a:t> </a:t>
            </a:r>
            <a:r>
              <a:rPr lang="en-US" b="1" dirty="0" err="1" smtClean="0"/>
              <a:t>değere</a:t>
            </a:r>
            <a:r>
              <a:rPr lang="en-US" b="1" dirty="0" smtClean="0"/>
              <a:t> </a:t>
            </a:r>
            <a:r>
              <a:rPr lang="en-US" b="1" dirty="0" err="1" smtClean="0"/>
              <a:t>sahip</a:t>
            </a:r>
            <a:r>
              <a:rPr lang="en-US" b="1" dirty="0" smtClean="0"/>
              <a:t> </a:t>
            </a:r>
            <a:r>
              <a:rPr lang="en-US" b="1" dirty="0" err="1" smtClean="0"/>
              <a:t>oldukları</a:t>
            </a:r>
            <a:r>
              <a:rPr lang="en-US" b="1" dirty="0" smtClean="0"/>
              <a:t> </a:t>
            </a:r>
            <a:r>
              <a:rPr lang="en-US" b="1" dirty="0" err="1" smtClean="0"/>
              <a:t>bulunmuştur.Serum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duyarlıklı</a:t>
            </a:r>
            <a:r>
              <a:rPr lang="en-US" b="1" dirty="0" smtClean="0"/>
              <a:t> C-</a:t>
            </a:r>
            <a:r>
              <a:rPr lang="en-US" b="1" dirty="0" err="1" smtClean="0"/>
              <a:t>reaktif</a:t>
            </a:r>
            <a:r>
              <a:rPr lang="en-US" b="1" dirty="0" smtClean="0"/>
              <a:t> protein </a:t>
            </a:r>
            <a:r>
              <a:rPr lang="en-US" b="1" dirty="0" err="1" smtClean="0"/>
              <a:t>düzeyleri</a:t>
            </a:r>
            <a:r>
              <a:rPr lang="en-US" b="1" dirty="0" smtClean="0"/>
              <a:t>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hastaları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anlamlı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farklılık</a:t>
            </a:r>
            <a:r>
              <a:rPr lang="en-US" b="1" dirty="0" smtClean="0"/>
              <a:t> </a:t>
            </a:r>
            <a:r>
              <a:rPr lang="en-US" b="1" dirty="0" err="1" smtClean="0"/>
              <a:t>göstermedi</a:t>
            </a:r>
            <a:r>
              <a:rPr lang="en-US" b="1" dirty="0" smtClean="0"/>
              <a:t> (39) </a:t>
            </a:r>
            <a:r>
              <a:rPr lang="en-US" b="1" dirty="0" err="1" smtClean="0"/>
              <a:t>ve</a:t>
            </a:r>
            <a:r>
              <a:rPr lang="en-US" b="1" dirty="0" smtClean="0"/>
              <a:t> 1 </a:t>
            </a:r>
            <a:r>
              <a:rPr lang="en-US" b="1" dirty="0" err="1" smtClean="0"/>
              <a:t>merkezde</a:t>
            </a:r>
            <a:r>
              <a:rPr lang="en-US" b="1" dirty="0" smtClean="0"/>
              <a:t> (40)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hastalık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ayrımcı</a:t>
            </a:r>
            <a:r>
              <a:rPr lang="en-US" b="1" dirty="0" smtClean="0"/>
              <a:t> </a:t>
            </a:r>
            <a:r>
              <a:rPr lang="en-US" b="1" dirty="0" err="1" smtClean="0"/>
              <a:t>olduğu</a:t>
            </a:r>
            <a:r>
              <a:rPr lang="en-US" b="1" dirty="0" smtClean="0"/>
              <a:t> </a:t>
            </a:r>
            <a:r>
              <a:rPr lang="en-US" b="1" dirty="0" err="1" smtClean="0"/>
              <a:t>tespit</a:t>
            </a:r>
            <a:r>
              <a:rPr lang="en-US" b="1" dirty="0" smtClean="0"/>
              <a:t> </a:t>
            </a:r>
            <a:r>
              <a:rPr lang="en-US" b="1" dirty="0" err="1" smtClean="0"/>
              <a:t>edilen</a:t>
            </a:r>
            <a:r>
              <a:rPr lang="en-US" b="1" dirty="0" smtClean="0"/>
              <a:t> IL-6 </a:t>
            </a:r>
            <a:r>
              <a:rPr lang="en-US" b="1" dirty="0" err="1" smtClean="0"/>
              <a:t>sonuçları</a:t>
            </a:r>
            <a:r>
              <a:rPr lang="en-US" b="1" dirty="0" smtClean="0"/>
              <a:t> </a:t>
            </a:r>
            <a:r>
              <a:rPr lang="en-US" b="1" dirty="0" err="1" smtClean="0"/>
              <a:t>tekrarlanmadı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</a:t>
            </a:r>
            <a:r>
              <a:rPr lang="en-US" b="1" dirty="0" err="1" smtClean="0"/>
              <a:t>işçiler</a:t>
            </a:r>
            <a:r>
              <a:rPr lang="en-US" b="1" dirty="0" smtClean="0"/>
              <a:t> </a:t>
            </a:r>
            <a:r>
              <a:rPr lang="en-US" b="1" dirty="0" err="1" smtClean="0"/>
              <a:t>tarafından</a:t>
            </a:r>
            <a:r>
              <a:rPr lang="en-US" b="1" dirty="0" smtClean="0"/>
              <a:t> (41).</a:t>
            </a:r>
            <a:endParaRPr lang="tr-TR" b="1" dirty="0" smtClean="0"/>
          </a:p>
          <a:p>
            <a:r>
              <a:rPr lang="tr-TR" b="1" dirty="0" err="1" smtClean="0"/>
              <a:t>Tiroid</a:t>
            </a:r>
            <a:r>
              <a:rPr lang="tr-TR" b="1" dirty="0" smtClean="0"/>
              <a:t> </a:t>
            </a:r>
            <a:r>
              <a:rPr lang="tr-TR" b="1" dirty="0" err="1" smtClean="0"/>
              <a:t>usg</a:t>
            </a:r>
            <a:r>
              <a:rPr lang="tr-TR" b="1" dirty="0" smtClean="0"/>
              <a:t> ve </a:t>
            </a:r>
            <a:r>
              <a:rPr lang="tr-TR" b="1" dirty="0" err="1" smtClean="0"/>
              <a:t>doppler</a:t>
            </a:r>
            <a:endParaRPr lang="en-US" b="1" dirty="0" smtClean="0"/>
          </a:p>
          <a:p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yapısal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anormalliği</a:t>
            </a:r>
            <a:r>
              <a:rPr lang="en-US" b="1" dirty="0" smtClean="0"/>
              <a:t> tip 1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ortak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öncül</a:t>
            </a:r>
            <a:r>
              <a:rPr lang="en-US" b="1" dirty="0" smtClean="0"/>
              <a:t> </a:t>
            </a:r>
            <a:r>
              <a:rPr lang="en-US" b="1" dirty="0" err="1" smtClean="0"/>
              <a:t>olduğundan</a:t>
            </a:r>
            <a:r>
              <a:rPr lang="en-US" b="1" dirty="0" smtClean="0"/>
              <a:t>,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ultrasonu</a:t>
            </a:r>
            <a:r>
              <a:rPr lang="en-US" b="1" dirty="0" smtClean="0"/>
              <a:t> (ABD),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AIT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ayrımda</a:t>
            </a:r>
            <a:r>
              <a:rPr lang="en-US" b="1" dirty="0" smtClean="0"/>
              <a:t> </a:t>
            </a:r>
            <a:r>
              <a:rPr lang="en-US" b="1" dirty="0" err="1" smtClean="0"/>
              <a:t>yararlı</a:t>
            </a:r>
            <a:r>
              <a:rPr lang="en-US" b="1" dirty="0" smtClean="0"/>
              <a:t> </a:t>
            </a:r>
            <a:r>
              <a:rPr lang="en-US" b="1" dirty="0" err="1" smtClean="0"/>
              <a:t>olabilir.Amiodaron</a:t>
            </a:r>
            <a:r>
              <a:rPr lang="en-US" b="1" dirty="0" smtClean="0"/>
              <a:t> </a:t>
            </a:r>
            <a:r>
              <a:rPr lang="en-US" b="1" dirty="0" err="1" smtClean="0"/>
              <a:t>tedavisine</a:t>
            </a:r>
            <a:r>
              <a:rPr lang="en-US" b="1" dirty="0" smtClean="0"/>
              <a:t> </a:t>
            </a:r>
            <a:r>
              <a:rPr lang="en-US" b="1" dirty="0" err="1" smtClean="0"/>
              <a:t>başlanmadan</a:t>
            </a:r>
            <a:r>
              <a:rPr lang="en-US" b="1" dirty="0" smtClean="0"/>
              <a:t> </a:t>
            </a:r>
            <a:r>
              <a:rPr lang="en-US" b="1" dirty="0" err="1" smtClean="0"/>
              <a:t>önce</a:t>
            </a:r>
            <a:r>
              <a:rPr lang="en-US" b="1" dirty="0" smtClean="0"/>
              <a:t>, tip 2 </a:t>
            </a:r>
            <a:r>
              <a:rPr lang="en-US" b="1" dirty="0" err="1" smtClean="0"/>
              <a:t>AIT'li</a:t>
            </a:r>
            <a:r>
              <a:rPr lang="en-US" b="1" dirty="0" smtClean="0"/>
              <a:t> </a:t>
            </a:r>
            <a:r>
              <a:rPr lang="en-US" b="1" dirty="0" err="1" smtClean="0"/>
              <a:t>bireyde</a:t>
            </a:r>
            <a:r>
              <a:rPr lang="en-US" b="1" dirty="0" smtClean="0"/>
              <a:t> </a:t>
            </a:r>
            <a:r>
              <a:rPr lang="en-US" b="1" dirty="0" err="1" smtClean="0"/>
              <a:t>tiroidin</a:t>
            </a:r>
            <a:r>
              <a:rPr lang="en-US" b="1" dirty="0" smtClean="0"/>
              <a:t> </a:t>
            </a:r>
            <a:r>
              <a:rPr lang="en-US" b="1" dirty="0" err="1" smtClean="0"/>
              <a:t>boyut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yapı</a:t>
            </a:r>
            <a:r>
              <a:rPr lang="en-US" b="1" dirty="0" smtClean="0"/>
              <a:t> </a:t>
            </a:r>
            <a:r>
              <a:rPr lang="en-US" b="1" dirty="0" err="1" smtClean="0"/>
              <a:t>açısından</a:t>
            </a:r>
            <a:r>
              <a:rPr lang="en-US" b="1" dirty="0" smtClean="0"/>
              <a:t> normal </a:t>
            </a:r>
            <a:r>
              <a:rPr lang="en-US" b="1" dirty="0" err="1" smtClean="0"/>
              <a:t>olma</a:t>
            </a:r>
            <a:r>
              <a:rPr lang="en-US" b="1" dirty="0" smtClean="0"/>
              <a:t> </a:t>
            </a:r>
            <a:r>
              <a:rPr lang="en-US" b="1" dirty="0" err="1" smtClean="0"/>
              <a:t>ihtimali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yüksektir.Ayrıca</a:t>
            </a:r>
            <a:r>
              <a:rPr lang="en-US" b="1" dirty="0" smtClean="0"/>
              <a:t> tip 1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bezinin</a:t>
            </a:r>
            <a:r>
              <a:rPr lang="en-US" b="1" dirty="0" smtClean="0"/>
              <a:t> Echo </a:t>
            </a:r>
            <a:r>
              <a:rPr lang="en-US" b="1" dirty="0" err="1" smtClean="0"/>
              <a:t>renkli</a:t>
            </a:r>
            <a:r>
              <a:rPr lang="en-US" b="1" dirty="0" smtClean="0"/>
              <a:t> </a:t>
            </a:r>
            <a:r>
              <a:rPr lang="en-US" b="1" dirty="0" err="1" smtClean="0"/>
              <a:t>Doppler'de</a:t>
            </a:r>
            <a:r>
              <a:rPr lang="en-US" b="1" dirty="0" smtClean="0"/>
              <a:t> normal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artmış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vaskülarizasyon</a:t>
            </a:r>
            <a:r>
              <a:rPr lang="en-US" b="1" dirty="0" smtClean="0"/>
              <a:t> </a:t>
            </a:r>
            <a:r>
              <a:rPr lang="en-US" b="1" dirty="0" err="1" smtClean="0"/>
              <a:t>göstermesi</a:t>
            </a:r>
            <a:r>
              <a:rPr lang="en-US" b="1" dirty="0" smtClean="0"/>
              <a:t> </a:t>
            </a:r>
            <a:r>
              <a:rPr lang="en-US" b="1" dirty="0" err="1" smtClean="0"/>
              <a:t>gerekirken</a:t>
            </a:r>
            <a:r>
              <a:rPr lang="en-US" b="1" dirty="0" smtClean="0"/>
              <a:t>, tip 2 </a:t>
            </a:r>
            <a:r>
              <a:rPr lang="en-US" b="1" dirty="0" err="1" smtClean="0"/>
              <a:t>bezinin</a:t>
            </a:r>
            <a:r>
              <a:rPr lang="en-US" b="1" dirty="0" smtClean="0"/>
              <a:t> </a:t>
            </a:r>
            <a:r>
              <a:rPr lang="en-US" b="1" dirty="0" err="1" smtClean="0"/>
              <a:t>inflamatuar</a:t>
            </a:r>
            <a:r>
              <a:rPr lang="en-US" b="1" dirty="0" smtClean="0"/>
              <a:t> </a:t>
            </a:r>
            <a:r>
              <a:rPr lang="en-US" b="1" dirty="0" err="1" smtClean="0"/>
              <a:t>tiroidite</a:t>
            </a:r>
            <a:r>
              <a:rPr lang="en-US" b="1" dirty="0" smtClean="0"/>
              <a:t> </a:t>
            </a:r>
            <a:r>
              <a:rPr lang="en-US" b="1" dirty="0" err="1" smtClean="0"/>
              <a:t>bağlı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bozulmuş</a:t>
            </a:r>
            <a:r>
              <a:rPr lang="en-US" b="1" dirty="0" smtClean="0"/>
              <a:t> </a:t>
            </a:r>
            <a:r>
              <a:rPr lang="en-US" b="1" dirty="0" err="1" smtClean="0"/>
              <a:t>mimarisi</a:t>
            </a:r>
            <a:r>
              <a:rPr lang="en-US" b="1" dirty="0" smtClean="0"/>
              <a:t> </a:t>
            </a:r>
            <a:r>
              <a:rPr lang="en-US" b="1" dirty="0" err="1" smtClean="0"/>
              <a:t>olacak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normal/</a:t>
            </a:r>
            <a:r>
              <a:rPr lang="en-US" b="1" dirty="0" err="1" smtClean="0"/>
              <a:t>azalmış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vaskülarizasyon</a:t>
            </a:r>
            <a:r>
              <a:rPr lang="en-US" b="1" dirty="0" smtClean="0"/>
              <a:t> </a:t>
            </a:r>
            <a:r>
              <a:rPr lang="en-US" b="1" dirty="0" err="1" smtClean="0"/>
              <a:t>gösterecektir</a:t>
            </a:r>
            <a:r>
              <a:rPr lang="en-US" b="1" dirty="0" smtClean="0"/>
              <a:t> (41).</a:t>
            </a:r>
            <a:r>
              <a:rPr lang="en-US" b="1" dirty="0" err="1" smtClean="0"/>
              <a:t>Bununla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,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eksikliği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yeterliliğin</a:t>
            </a:r>
            <a:r>
              <a:rPr lang="en-US" b="1" dirty="0" smtClean="0"/>
              <a:t> </a:t>
            </a:r>
            <a:r>
              <a:rPr lang="en-US" b="1" dirty="0" err="1" smtClean="0"/>
              <a:t>sınırında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bölgelerde</a:t>
            </a:r>
            <a:r>
              <a:rPr lang="en-US" b="1" dirty="0" smtClean="0"/>
              <a:t>, tip 2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küçük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hatta</a:t>
            </a:r>
            <a:r>
              <a:rPr lang="en-US" b="1" dirty="0" smtClean="0"/>
              <a:t> </a:t>
            </a:r>
            <a:r>
              <a:rPr lang="en-US" b="1" dirty="0" err="1" smtClean="0"/>
              <a:t>nodüler</a:t>
            </a:r>
            <a:r>
              <a:rPr lang="en-US" b="1" dirty="0" smtClean="0"/>
              <a:t> </a:t>
            </a:r>
            <a:r>
              <a:rPr lang="en-US" b="1" dirty="0" err="1" smtClean="0"/>
              <a:t>guatr</a:t>
            </a:r>
            <a:r>
              <a:rPr lang="en-US" b="1" dirty="0" smtClean="0"/>
              <a:t> da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olabilir.Bu</a:t>
            </a:r>
            <a:r>
              <a:rPr lang="en-US" b="1" dirty="0" smtClean="0"/>
              <a:t> </a:t>
            </a:r>
            <a:r>
              <a:rPr lang="en-US" b="1" dirty="0" err="1" smtClean="0"/>
              <a:t>durumda</a:t>
            </a:r>
            <a:r>
              <a:rPr lang="en-US" b="1" dirty="0" smtClean="0"/>
              <a:t> </a:t>
            </a:r>
            <a:r>
              <a:rPr lang="en-US" b="1" dirty="0" err="1" smtClean="0"/>
              <a:t>US'de</a:t>
            </a:r>
            <a:r>
              <a:rPr lang="en-US" b="1" dirty="0" smtClean="0"/>
              <a:t> </a:t>
            </a:r>
            <a:r>
              <a:rPr lang="en-US" b="1" dirty="0" err="1" smtClean="0"/>
              <a:t>AIT'nin</a:t>
            </a:r>
            <a:r>
              <a:rPr lang="en-US" b="1" dirty="0" smtClean="0"/>
              <a:t> 2 </a:t>
            </a:r>
            <a:r>
              <a:rPr lang="en-US" b="1" dirty="0" err="1" smtClean="0"/>
              <a:t>ana</a:t>
            </a:r>
            <a:r>
              <a:rPr lang="en-US" b="1" dirty="0" smtClean="0"/>
              <a:t> </a:t>
            </a:r>
            <a:r>
              <a:rPr lang="en-US" b="1" dirty="0" err="1" smtClean="0"/>
              <a:t>formunun</a:t>
            </a:r>
            <a:r>
              <a:rPr lang="en-US" b="1" dirty="0" smtClean="0"/>
              <a:t> </a:t>
            </a:r>
            <a:r>
              <a:rPr lang="en-US" b="1" dirty="0" err="1" smtClean="0"/>
              <a:t>ayrımında</a:t>
            </a:r>
            <a:r>
              <a:rPr lang="en-US" b="1" dirty="0" smtClean="0"/>
              <a:t> </a:t>
            </a:r>
            <a:r>
              <a:rPr lang="en-US" b="1" dirty="0" err="1" smtClean="0"/>
              <a:t>tanısal</a:t>
            </a:r>
            <a:r>
              <a:rPr lang="en-US" b="1" dirty="0" smtClean="0"/>
              <a:t> </a:t>
            </a:r>
            <a:r>
              <a:rPr lang="en-US" b="1" dirty="0" err="1" smtClean="0"/>
              <a:t>ipucu</a:t>
            </a:r>
            <a:r>
              <a:rPr lang="en-US" b="1" dirty="0" smtClean="0"/>
              <a:t> normal/</a:t>
            </a:r>
            <a:r>
              <a:rPr lang="en-US" b="1" dirty="0" err="1" smtClean="0"/>
              <a:t>azalmış</a:t>
            </a:r>
            <a:r>
              <a:rPr lang="en-US" b="1" dirty="0" smtClean="0"/>
              <a:t> </a:t>
            </a:r>
            <a:r>
              <a:rPr lang="en-US" b="1" dirty="0" err="1" smtClean="0"/>
              <a:t>vaskülarite</a:t>
            </a:r>
            <a:r>
              <a:rPr lang="en-US" b="1" dirty="0" smtClean="0"/>
              <a:t> </a:t>
            </a:r>
            <a:r>
              <a:rPr lang="en-US" b="1" dirty="0" err="1" smtClean="0"/>
              <a:t>olmaya</a:t>
            </a:r>
            <a:r>
              <a:rPr lang="en-US" b="1" dirty="0" smtClean="0"/>
              <a:t> </a:t>
            </a:r>
            <a:r>
              <a:rPr lang="en-US" b="1" dirty="0" err="1" smtClean="0"/>
              <a:t>devam</a:t>
            </a:r>
            <a:r>
              <a:rPr lang="en-US" b="1" dirty="0" smtClean="0"/>
              <a:t> </a:t>
            </a:r>
            <a:r>
              <a:rPr lang="en-US" b="1" dirty="0" err="1" smtClean="0"/>
              <a:t>etmektedir</a:t>
            </a:r>
            <a:r>
              <a:rPr lang="en-US" b="1" dirty="0" smtClean="0"/>
              <a:t> (18).ABD </a:t>
            </a:r>
            <a:r>
              <a:rPr lang="en-US" b="1" dirty="0" err="1" smtClean="0"/>
              <a:t>yorumunda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miktar</a:t>
            </a:r>
            <a:r>
              <a:rPr lang="en-US" b="1" dirty="0" smtClean="0"/>
              <a:t> </a:t>
            </a:r>
            <a:r>
              <a:rPr lang="en-US" b="1" dirty="0" err="1" smtClean="0"/>
              <a:t>öznellik</a:t>
            </a:r>
            <a:r>
              <a:rPr lang="en-US" b="1" dirty="0" smtClean="0"/>
              <a:t> </a:t>
            </a:r>
            <a:r>
              <a:rPr lang="en-US" b="1" dirty="0" err="1" smtClean="0"/>
              <a:t>mevcut</a:t>
            </a:r>
            <a:r>
              <a:rPr lang="en-US" b="1" dirty="0" smtClean="0"/>
              <a:t> </a:t>
            </a:r>
            <a:r>
              <a:rPr lang="en-US" b="1" dirty="0" err="1" smtClean="0"/>
              <a:t>olduğundan</a:t>
            </a:r>
            <a:r>
              <a:rPr lang="en-US" b="1" dirty="0" smtClean="0"/>
              <a:t>, </a:t>
            </a:r>
            <a:r>
              <a:rPr lang="en-US" b="1" dirty="0" err="1" smtClean="0"/>
              <a:t>deneyimli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sonografi</a:t>
            </a:r>
            <a:r>
              <a:rPr lang="en-US" b="1" dirty="0" smtClean="0"/>
              <a:t> </a:t>
            </a:r>
            <a:r>
              <a:rPr lang="en-US" b="1" dirty="0" err="1" smtClean="0"/>
              <a:t>uzmanının</a:t>
            </a:r>
            <a:r>
              <a:rPr lang="en-US" b="1" dirty="0" smtClean="0"/>
              <a:t> </a:t>
            </a:r>
            <a:r>
              <a:rPr lang="en-US" b="1" dirty="0" err="1" smtClean="0"/>
              <a:t>rolü</a:t>
            </a:r>
            <a:r>
              <a:rPr lang="en-US" b="1" dirty="0" smtClean="0"/>
              <a:t> </a:t>
            </a:r>
            <a:r>
              <a:rPr lang="en-US" b="1" dirty="0" err="1" smtClean="0"/>
              <a:t>esastır</a:t>
            </a:r>
            <a:r>
              <a:rPr lang="en-US" b="1" dirty="0" smtClean="0"/>
              <a:t>.</a:t>
            </a:r>
            <a:endParaRPr lang="tr-TR" b="1" dirty="0" smtClean="0"/>
          </a:p>
          <a:p>
            <a:endParaRPr lang="tr-TR" b="1" dirty="0" smtClean="0"/>
          </a:p>
          <a:p>
            <a:r>
              <a:rPr lang="tr-TR" b="1" dirty="0" smtClean="0"/>
              <a:t>    </a:t>
            </a:r>
            <a:r>
              <a:rPr lang="en-US" b="1" dirty="0" err="1" smtClean="0"/>
              <a:t>Nükleer</a:t>
            </a:r>
            <a:r>
              <a:rPr lang="en-US" b="1" dirty="0" smtClean="0"/>
              <a:t> </a:t>
            </a:r>
            <a:r>
              <a:rPr lang="en-US" b="1" dirty="0" err="1" smtClean="0"/>
              <a:t>görüntüleme</a:t>
            </a:r>
            <a:r>
              <a:rPr lang="en-US" b="1" dirty="0" smtClean="0"/>
              <a:t> </a:t>
            </a:r>
            <a:r>
              <a:rPr lang="en-US" b="1" dirty="0" err="1" smtClean="0"/>
              <a:t>teknikleri</a:t>
            </a:r>
            <a:r>
              <a:rPr lang="en-US" b="1" dirty="0" smtClean="0"/>
              <a:t>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AIT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ayrımda</a:t>
            </a:r>
            <a:r>
              <a:rPr lang="en-US" b="1" dirty="0" smtClean="0"/>
              <a:t> </a:t>
            </a:r>
            <a:r>
              <a:rPr lang="en-US" b="1" dirty="0" err="1" smtClean="0"/>
              <a:t>sınırlı</a:t>
            </a:r>
            <a:r>
              <a:rPr lang="en-US" b="1" dirty="0" smtClean="0"/>
              <a:t> </a:t>
            </a:r>
            <a:r>
              <a:rPr lang="en-US" b="1" dirty="0" err="1" smtClean="0"/>
              <a:t>fayda</a:t>
            </a:r>
            <a:r>
              <a:rPr lang="en-US" b="1" dirty="0" smtClean="0"/>
              <a:t> </a:t>
            </a:r>
            <a:r>
              <a:rPr lang="en-US" b="1" dirty="0" err="1" smtClean="0"/>
              <a:t>sağlayabilir.Radyonüklid</a:t>
            </a:r>
            <a:r>
              <a:rPr lang="en-US" b="1" dirty="0" smtClean="0"/>
              <a:t> </a:t>
            </a:r>
            <a:r>
              <a:rPr lang="en-US" b="1" dirty="0" err="1" smtClean="0"/>
              <a:t>alımı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görüntüleme</a:t>
            </a:r>
            <a:r>
              <a:rPr lang="en-US" b="1" dirty="0" smtClean="0"/>
              <a:t> </a:t>
            </a:r>
            <a:r>
              <a:rPr lang="en-US" b="1" dirty="0" err="1" smtClean="0"/>
              <a:t>çalışmaları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radyoiyodin</a:t>
            </a:r>
            <a:r>
              <a:rPr lang="en-US" b="1" dirty="0" smtClean="0"/>
              <a:t> (RAI), 99m </a:t>
            </a:r>
            <a:r>
              <a:rPr lang="en-US" b="1" dirty="0" err="1" smtClean="0"/>
              <a:t>perteknetat</a:t>
            </a:r>
            <a:r>
              <a:rPr lang="en-US" b="1" dirty="0" smtClean="0"/>
              <a:t> (99mTcO4–) </a:t>
            </a:r>
            <a:r>
              <a:rPr lang="en-US" b="1" dirty="0" err="1" smtClean="0"/>
              <a:t>ve</a:t>
            </a:r>
            <a:r>
              <a:rPr lang="en-US" b="1" dirty="0" smtClean="0"/>
              <a:t> 99mTcO4 2-metoksi-izobütil-izonitril (MIBI) </a:t>
            </a:r>
            <a:r>
              <a:rPr lang="en-US" b="1" dirty="0" err="1" smtClean="0"/>
              <a:t>dahil</a:t>
            </a:r>
            <a:r>
              <a:rPr lang="en-US" b="1" dirty="0" smtClean="0"/>
              <a:t> </a:t>
            </a:r>
            <a:r>
              <a:rPr lang="en-US" b="1" dirty="0" err="1" smtClean="0"/>
              <a:t>olmak</a:t>
            </a:r>
            <a:r>
              <a:rPr lang="en-US" b="1" dirty="0" smtClean="0"/>
              <a:t> </a:t>
            </a:r>
            <a:r>
              <a:rPr lang="en-US" b="1" dirty="0" err="1" smtClean="0"/>
              <a:t>üzere</a:t>
            </a:r>
            <a:r>
              <a:rPr lang="en-US" b="1" dirty="0" smtClean="0"/>
              <a:t> </a:t>
            </a:r>
            <a:r>
              <a:rPr lang="en-US" b="1" dirty="0" err="1" smtClean="0"/>
              <a:t>birkaç</a:t>
            </a:r>
            <a:r>
              <a:rPr lang="en-US" b="1" dirty="0" smtClean="0"/>
              <a:t> </a:t>
            </a:r>
            <a:r>
              <a:rPr lang="en-US" b="1" dirty="0" err="1" smtClean="0"/>
              <a:t>farklı</a:t>
            </a:r>
            <a:r>
              <a:rPr lang="en-US" b="1" dirty="0" smtClean="0"/>
              <a:t> </a:t>
            </a:r>
            <a:r>
              <a:rPr lang="en-US" b="1" dirty="0" err="1" smtClean="0"/>
              <a:t>izleyici</a:t>
            </a:r>
            <a:r>
              <a:rPr lang="en-US" b="1" dirty="0" smtClean="0"/>
              <a:t> </a:t>
            </a:r>
            <a:r>
              <a:rPr lang="en-US" b="1" dirty="0" err="1" smtClean="0"/>
              <a:t>mevcuttur.İyot</a:t>
            </a:r>
            <a:r>
              <a:rPr lang="en-US" b="1" dirty="0" smtClean="0"/>
              <a:t> </a:t>
            </a:r>
            <a:r>
              <a:rPr lang="en-US" b="1" dirty="0" err="1" smtClean="0"/>
              <a:t>fazlalığına</a:t>
            </a:r>
            <a:r>
              <a:rPr lang="en-US" b="1" dirty="0" smtClean="0"/>
              <a:t> </a:t>
            </a:r>
            <a:r>
              <a:rPr lang="en-US" b="1" dirty="0" err="1" smtClean="0"/>
              <a:t>maruz</a:t>
            </a:r>
            <a:r>
              <a:rPr lang="en-US" b="1" dirty="0" smtClean="0"/>
              <a:t> </a:t>
            </a:r>
            <a:r>
              <a:rPr lang="en-US" b="1" dirty="0" err="1" smtClean="0"/>
              <a:t>kalınmadığında</a:t>
            </a:r>
            <a:r>
              <a:rPr lang="en-US" b="1" dirty="0" smtClean="0"/>
              <a:t>, </a:t>
            </a:r>
            <a:r>
              <a:rPr lang="en-US" b="1" dirty="0" err="1" smtClean="0"/>
              <a:t>tiroidal</a:t>
            </a:r>
            <a:r>
              <a:rPr lang="en-US" b="1" dirty="0" smtClean="0"/>
              <a:t> RAI </a:t>
            </a:r>
            <a:r>
              <a:rPr lang="en-US" b="1" dirty="0" err="1" smtClean="0"/>
              <a:t>alımının</a:t>
            </a:r>
            <a:r>
              <a:rPr lang="en-US" b="1" dirty="0" smtClean="0"/>
              <a:t> </a:t>
            </a:r>
            <a:r>
              <a:rPr lang="en-US" b="1" dirty="0" err="1" smtClean="0"/>
              <a:t>ölçümü</a:t>
            </a:r>
            <a:r>
              <a:rPr lang="en-US" b="1" dirty="0" smtClean="0"/>
              <a:t>, </a:t>
            </a:r>
            <a:r>
              <a:rPr lang="en-US" b="1" dirty="0" err="1" smtClean="0"/>
              <a:t>tiroid</a:t>
            </a:r>
            <a:r>
              <a:rPr lang="en-US" b="1" dirty="0" smtClean="0"/>
              <a:t> </a:t>
            </a:r>
            <a:r>
              <a:rPr lang="en-US" b="1" dirty="0" err="1" smtClean="0"/>
              <a:t>fonksiyonel</a:t>
            </a:r>
            <a:r>
              <a:rPr lang="en-US" b="1" dirty="0" smtClean="0"/>
              <a:t> </a:t>
            </a:r>
            <a:r>
              <a:rPr lang="en-US" b="1" dirty="0" err="1" smtClean="0"/>
              <a:t>durumu</a:t>
            </a:r>
            <a:r>
              <a:rPr lang="en-US" b="1" dirty="0" smtClean="0"/>
              <a:t> </a:t>
            </a:r>
            <a:r>
              <a:rPr lang="en-US" b="1" dirty="0" err="1" smtClean="0"/>
              <a:t>hakkında</a:t>
            </a:r>
            <a:r>
              <a:rPr lang="en-US" b="1" dirty="0" smtClean="0"/>
              <a:t> </a:t>
            </a:r>
            <a:r>
              <a:rPr lang="en-US" b="1" dirty="0" err="1" smtClean="0"/>
              <a:t>bilgi</a:t>
            </a:r>
            <a:r>
              <a:rPr lang="en-US" b="1" dirty="0" smtClean="0"/>
              <a:t> </a:t>
            </a:r>
            <a:r>
              <a:rPr lang="en-US" b="1" dirty="0" err="1" smtClean="0"/>
              <a:t>sağlar</a:t>
            </a:r>
            <a:r>
              <a:rPr lang="en-US" b="1" dirty="0" smtClean="0"/>
              <a:t>;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alım</a:t>
            </a:r>
            <a:r>
              <a:rPr lang="en-US" b="1" dirty="0" smtClean="0"/>
              <a:t> </a:t>
            </a:r>
            <a:r>
              <a:rPr lang="en-US" b="1" dirty="0" err="1" smtClean="0"/>
              <a:t>seviyeleri</a:t>
            </a:r>
            <a:r>
              <a:rPr lang="en-US" b="1" dirty="0" smtClean="0"/>
              <a:t> (24 </a:t>
            </a:r>
            <a:r>
              <a:rPr lang="en-US" b="1" dirty="0" err="1" smtClean="0"/>
              <a:t>saatte</a:t>
            </a:r>
            <a:r>
              <a:rPr lang="en-US" b="1" dirty="0" smtClean="0"/>
              <a:t> &gt;%30) </a:t>
            </a:r>
            <a:r>
              <a:rPr lang="en-US" b="1" dirty="0" err="1" smtClean="0"/>
              <a:t>tirotoksikozun</a:t>
            </a:r>
            <a:r>
              <a:rPr lang="en-US" b="1" dirty="0" smtClean="0"/>
              <a:t> </a:t>
            </a:r>
            <a:r>
              <a:rPr lang="en-US" b="1" dirty="0" err="1" smtClean="0"/>
              <a:t>göstergesidir.Ancak</a:t>
            </a:r>
            <a:r>
              <a:rPr lang="en-US" b="1" dirty="0" smtClean="0"/>
              <a:t>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amiodaron'dan</a:t>
            </a:r>
            <a:r>
              <a:rPr lang="en-US" b="1" dirty="0" smtClean="0"/>
              <a:t> </a:t>
            </a:r>
            <a:r>
              <a:rPr lang="en-US" b="1" dirty="0" err="1" smtClean="0"/>
              <a:t>türetilen</a:t>
            </a:r>
            <a:r>
              <a:rPr lang="en-US" b="1" dirty="0" smtClean="0"/>
              <a:t> serum </a:t>
            </a:r>
            <a:r>
              <a:rPr lang="en-US" b="1" dirty="0" err="1" smtClean="0"/>
              <a:t>iyot</a:t>
            </a:r>
            <a:r>
              <a:rPr lang="en-US" b="1" dirty="0" smtClean="0"/>
              <a:t> </a:t>
            </a:r>
            <a:r>
              <a:rPr lang="en-US" b="1" dirty="0" err="1" smtClean="0"/>
              <a:t>miktarının</a:t>
            </a:r>
            <a:r>
              <a:rPr lang="en-US" b="1" dirty="0" smtClean="0"/>
              <a:t> </a:t>
            </a:r>
            <a:r>
              <a:rPr lang="en-US" b="1" dirty="0" err="1" smtClean="0"/>
              <a:t>artması</a:t>
            </a:r>
            <a:r>
              <a:rPr lang="en-US" b="1" dirty="0" smtClean="0"/>
              <a:t> </a:t>
            </a:r>
            <a:r>
              <a:rPr lang="en-US" b="1" dirty="0" err="1" smtClean="0"/>
              <a:t>nedeniyle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RAI </a:t>
            </a:r>
            <a:r>
              <a:rPr lang="en-US" b="1" dirty="0" err="1" smtClean="0"/>
              <a:t>alımı</a:t>
            </a:r>
            <a:r>
              <a:rPr lang="en-US" b="1" dirty="0" smtClean="0"/>
              <a:t> </a:t>
            </a:r>
            <a:r>
              <a:rPr lang="en-US" b="1" dirty="0" err="1" smtClean="0"/>
              <a:t>görülür</a:t>
            </a:r>
            <a:r>
              <a:rPr lang="en-US" b="1" dirty="0" smtClean="0"/>
              <a:t> (18, 31).Hem tip 1 hem de tip 2'de </a:t>
            </a:r>
            <a:r>
              <a:rPr lang="en-US" b="1" dirty="0" err="1" smtClean="0"/>
              <a:t>görülen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RAI </a:t>
            </a:r>
            <a:r>
              <a:rPr lang="en-US" b="1" dirty="0" err="1" smtClean="0"/>
              <a:t>alımı</a:t>
            </a:r>
            <a:r>
              <a:rPr lang="en-US" b="1" dirty="0" smtClean="0"/>
              <a:t>, 2 tip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herhangi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ayrıma</a:t>
            </a:r>
            <a:r>
              <a:rPr lang="en-US" b="1" dirty="0" smtClean="0"/>
              <a:t> </a:t>
            </a:r>
            <a:r>
              <a:rPr lang="en-US" b="1" dirty="0" err="1" smtClean="0"/>
              <a:t>izin</a:t>
            </a:r>
            <a:r>
              <a:rPr lang="en-US" b="1" dirty="0" smtClean="0"/>
              <a:t> </a:t>
            </a:r>
            <a:r>
              <a:rPr lang="en-US" b="1" dirty="0" err="1" smtClean="0"/>
              <a:t>vermemektedir.Benzer</a:t>
            </a:r>
            <a:r>
              <a:rPr lang="en-US" b="1" dirty="0" smtClean="0"/>
              <a:t> </a:t>
            </a:r>
            <a:r>
              <a:rPr lang="en-US" b="1" dirty="0" err="1" smtClean="0"/>
              <a:t>şekilde</a:t>
            </a:r>
            <a:r>
              <a:rPr lang="en-US" b="1" dirty="0" smtClean="0"/>
              <a:t>, AIT </a:t>
            </a:r>
            <a:r>
              <a:rPr lang="en-US" b="1" dirty="0" err="1" smtClean="0"/>
              <a:t>hastalarında</a:t>
            </a:r>
            <a:r>
              <a:rPr lang="en-US" b="1" dirty="0" smtClean="0"/>
              <a:t> 99mTcO4– </a:t>
            </a:r>
            <a:r>
              <a:rPr lang="en-US" b="1" dirty="0" err="1" smtClean="0"/>
              <a:t>kullanarak</a:t>
            </a:r>
            <a:r>
              <a:rPr lang="en-US" b="1" dirty="0" smtClean="0"/>
              <a:t> </a:t>
            </a:r>
            <a:r>
              <a:rPr lang="en-US" b="1" dirty="0" err="1" smtClean="0"/>
              <a:t>bu</a:t>
            </a:r>
            <a:r>
              <a:rPr lang="en-US" b="1" dirty="0" smtClean="0"/>
              <a:t> </a:t>
            </a:r>
            <a:r>
              <a:rPr lang="en-US" b="1" dirty="0" err="1" smtClean="0"/>
              <a:t>ayrımı</a:t>
            </a:r>
            <a:r>
              <a:rPr lang="en-US" b="1" dirty="0" smtClean="0"/>
              <a:t> </a:t>
            </a:r>
            <a:r>
              <a:rPr lang="en-US" b="1" dirty="0" err="1" smtClean="0"/>
              <a:t>yapmaya</a:t>
            </a:r>
            <a:r>
              <a:rPr lang="en-US" b="1" dirty="0" smtClean="0"/>
              <a:t> </a:t>
            </a:r>
            <a:r>
              <a:rPr lang="en-US" b="1" dirty="0" err="1" smtClean="0"/>
              <a:t>yönelik</a:t>
            </a:r>
            <a:r>
              <a:rPr lang="en-US" b="1" dirty="0" smtClean="0"/>
              <a:t> </a:t>
            </a:r>
            <a:r>
              <a:rPr lang="en-US" b="1" dirty="0" err="1" smtClean="0"/>
              <a:t>girişimler</a:t>
            </a:r>
            <a:r>
              <a:rPr lang="en-US" b="1" dirty="0" smtClean="0"/>
              <a:t>, hem tip 1 hem de tip 2 </a:t>
            </a:r>
            <a:r>
              <a:rPr lang="en-US" b="1" dirty="0" err="1" smtClean="0"/>
              <a:t>vakalarda</a:t>
            </a:r>
            <a:r>
              <a:rPr lang="en-US" b="1" dirty="0" smtClean="0"/>
              <a:t> </a:t>
            </a:r>
            <a:r>
              <a:rPr lang="en-US" b="1" dirty="0" err="1" smtClean="0"/>
              <a:t>çoğunlukla</a:t>
            </a:r>
            <a:r>
              <a:rPr lang="en-US" b="1" dirty="0" smtClean="0"/>
              <a:t> </a:t>
            </a:r>
            <a:r>
              <a:rPr lang="en-US" b="1" dirty="0" err="1" smtClean="0"/>
              <a:t>çok</a:t>
            </a:r>
            <a:r>
              <a:rPr lang="en-US" b="1" dirty="0" smtClean="0"/>
              <a:t> </a:t>
            </a:r>
            <a:r>
              <a:rPr lang="en-US" b="1" dirty="0" err="1" smtClean="0"/>
              <a:t>düşük</a:t>
            </a:r>
            <a:r>
              <a:rPr lang="en-US" b="1" dirty="0" smtClean="0"/>
              <a:t> </a:t>
            </a:r>
            <a:r>
              <a:rPr lang="en-US" b="1" dirty="0" err="1" smtClean="0"/>
              <a:t>tutulum</a:t>
            </a:r>
            <a:r>
              <a:rPr lang="en-US" b="1" dirty="0" smtClean="0"/>
              <a:t>/</a:t>
            </a:r>
            <a:r>
              <a:rPr lang="en-US" b="1" dirty="0" err="1" smtClean="0"/>
              <a:t>hiç</a:t>
            </a:r>
            <a:r>
              <a:rPr lang="en-US" b="1" dirty="0" smtClean="0"/>
              <a:t> </a:t>
            </a:r>
            <a:r>
              <a:rPr lang="en-US" b="1" dirty="0" err="1" smtClean="0"/>
              <a:t>alım</a:t>
            </a:r>
            <a:r>
              <a:rPr lang="en-US" b="1" dirty="0" smtClean="0"/>
              <a:t> </a:t>
            </a:r>
            <a:r>
              <a:rPr lang="en-US" b="1" dirty="0" err="1" smtClean="0"/>
              <a:t>olmadığını</a:t>
            </a:r>
            <a:r>
              <a:rPr lang="en-US" b="1" dirty="0" smtClean="0"/>
              <a:t> </a:t>
            </a:r>
            <a:r>
              <a:rPr lang="en-US" b="1" dirty="0" err="1" smtClean="0"/>
              <a:t>gösterdi</a:t>
            </a:r>
            <a:r>
              <a:rPr lang="en-US" b="1" dirty="0" smtClean="0"/>
              <a:t> (42).</a:t>
            </a:r>
            <a:r>
              <a:rPr lang="en-US" b="1" dirty="0" err="1" smtClean="0"/>
              <a:t>Mitokondriyal</a:t>
            </a:r>
            <a:r>
              <a:rPr lang="en-US" b="1" dirty="0" smtClean="0"/>
              <a:t> </a:t>
            </a:r>
            <a:r>
              <a:rPr lang="en-US" b="1" dirty="0" err="1" smtClean="0"/>
              <a:t>membranların</a:t>
            </a:r>
            <a:r>
              <a:rPr lang="en-US" b="1" dirty="0" smtClean="0"/>
              <a:t> </a:t>
            </a:r>
            <a:r>
              <a:rPr lang="en-US" b="1" dirty="0" err="1" smtClean="0"/>
              <a:t>potansiyel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çökmesi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, </a:t>
            </a:r>
            <a:r>
              <a:rPr lang="en-US" b="1" dirty="0" err="1" smtClean="0"/>
              <a:t>apoptotik</a:t>
            </a:r>
            <a:r>
              <a:rPr lang="en-US" b="1" dirty="0" smtClean="0"/>
              <a:t> </a:t>
            </a:r>
            <a:r>
              <a:rPr lang="en-US" b="1" dirty="0" err="1" smtClean="0"/>
              <a:t>süreçlerin</a:t>
            </a:r>
            <a:r>
              <a:rPr lang="en-US" b="1" dirty="0" smtClean="0"/>
              <a:t> </a:t>
            </a:r>
            <a:r>
              <a:rPr lang="en-US" b="1" dirty="0" err="1" smtClean="0"/>
              <a:t>işaretlediği</a:t>
            </a:r>
            <a:r>
              <a:rPr lang="en-US" b="1" dirty="0" smtClean="0"/>
              <a:t> </a:t>
            </a:r>
            <a:r>
              <a:rPr lang="en-US" b="1" dirty="0" err="1" smtClean="0"/>
              <a:t>dokularda</a:t>
            </a:r>
            <a:r>
              <a:rPr lang="en-US" b="1" dirty="0" smtClean="0"/>
              <a:t> MIBI </a:t>
            </a:r>
            <a:r>
              <a:rPr lang="en-US" b="1" dirty="0" err="1" smtClean="0"/>
              <a:t>alımı</a:t>
            </a:r>
            <a:r>
              <a:rPr lang="en-US" b="1" dirty="0" smtClean="0"/>
              <a:t> </a:t>
            </a:r>
            <a:r>
              <a:rPr lang="en-US" b="1" dirty="0" err="1" smtClean="0"/>
              <a:t>azalır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yoktur</a:t>
            </a:r>
            <a:r>
              <a:rPr lang="en-US" b="1" dirty="0" smtClean="0"/>
              <a:t> (43).MIBI </a:t>
            </a:r>
            <a:r>
              <a:rPr lang="en-US" b="1" dirty="0" err="1" smtClean="0"/>
              <a:t>taramaları</a:t>
            </a:r>
            <a:r>
              <a:rPr lang="en-US" b="1" dirty="0" smtClean="0"/>
              <a:t> tip 1'i tip 2'den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karışık</a:t>
            </a:r>
            <a:r>
              <a:rPr lang="en-US" b="1" dirty="0" smtClean="0"/>
              <a:t> </a:t>
            </a:r>
            <a:r>
              <a:rPr lang="en-US" b="1" dirty="0" err="1" smtClean="0"/>
              <a:t>vakalardan</a:t>
            </a:r>
            <a:r>
              <a:rPr lang="en-US" b="1" dirty="0" smtClean="0"/>
              <a:t> </a:t>
            </a:r>
            <a:r>
              <a:rPr lang="en-US" b="1" dirty="0" err="1" smtClean="0"/>
              <a:t>ayırmada</a:t>
            </a:r>
            <a:r>
              <a:rPr lang="en-US" b="1" dirty="0" smtClean="0"/>
              <a:t> </a:t>
            </a:r>
            <a:r>
              <a:rPr lang="en-US" b="1" dirty="0" err="1" smtClean="0"/>
              <a:t>umut</a:t>
            </a:r>
            <a:r>
              <a:rPr lang="en-US" b="1" dirty="0" smtClean="0"/>
              <a:t> </a:t>
            </a:r>
            <a:r>
              <a:rPr lang="en-US" b="1" dirty="0" err="1" smtClean="0"/>
              <a:t>verici</a:t>
            </a:r>
            <a:r>
              <a:rPr lang="en-US" b="1" dirty="0" smtClean="0"/>
              <a:t> </a:t>
            </a:r>
            <a:r>
              <a:rPr lang="en-US" b="1" dirty="0" err="1" smtClean="0"/>
              <a:t>ön</a:t>
            </a:r>
            <a:r>
              <a:rPr lang="en-US" b="1" dirty="0" smtClean="0"/>
              <a:t> </a:t>
            </a:r>
            <a:r>
              <a:rPr lang="en-US" b="1" dirty="0" err="1" smtClean="0"/>
              <a:t>sonuçlar</a:t>
            </a:r>
            <a:r>
              <a:rPr lang="en-US" b="1" dirty="0" smtClean="0"/>
              <a:t> </a:t>
            </a:r>
            <a:r>
              <a:rPr lang="en-US" b="1" dirty="0" err="1" smtClean="0"/>
              <a:t>göstermiş</a:t>
            </a:r>
            <a:r>
              <a:rPr lang="en-US" b="1" dirty="0" smtClean="0"/>
              <a:t> </a:t>
            </a:r>
            <a:r>
              <a:rPr lang="en-US" b="1" dirty="0" err="1" smtClean="0"/>
              <a:t>olsa</a:t>
            </a:r>
            <a:r>
              <a:rPr lang="en-US" b="1" dirty="0" smtClean="0"/>
              <a:t> da, </a:t>
            </a:r>
            <a:r>
              <a:rPr lang="en-US" b="1" dirty="0" err="1" smtClean="0"/>
              <a:t>raporların</a:t>
            </a:r>
            <a:r>
              <a:rPr lang="en-US" b="1" dirty="0" smtClean="0"/>
              <a:t> </a:t>
            </a:r>
            <a:r>
              <a:rPr lang="en-US" b="1" dirty="0" err="1" smtClean="0"/>
              <a:t>sayısı</a:t>
            </a:r>
            <a:r>
              <a:rPr lang="en-US" b="1" dirty="0" smtClean="0"/>
              <a:t> </a:t>
            </a:r>
            <a:r>
              <a:rPr lang="en-US" b="1" dirty="0" err="1" smtClean="0"/>
              <a:t>hala</a:t>
            </a:r>
            <a:r>
              <a:rPr lang="en-US" b="1" dirty="0" smtClean="0"/>
              <a:t> </a:t>
            </a:r>
            <a:r>
              <a:rPr lang="en-US" b="1" dirty="0" err="1" smtClean="0"/>
              <a:t>sınırlıdır</a:t>
            </a:r>
            <a:r>
              <a:rPr lang="en-US" b="1" dirty="0" smtClean="0"/>
              <a:t> (44).</a:t>
            </a:r>
            <a:r>
              <a:rPr lang="en-US" b="1" dirty="0" err="1" smtClean="0"/>
              <a:t>Piga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ark.'</a:t>
            </a:r>
            <a:r>
              <a:rPr lang="en-US" b="1" dirty="0" err="1" smtClean="0"/>
              <a:t>nın</a:t>
            </a:r>
            <a:r>
              <a:rPr lang="en-US" b="1" dirty="0" smtClean="0"/>
              <a:t> </a:t>
            </a:r>
            <a:r>
              <a:rPr lang="en-US" b="1" dirty="0" err="1" smtClean="0"/>
              <a:t>cesaret</a:t>
            </a:r>
            <a:r>
              <a:rPr lang="en-US" b="1" dirty="0" smtClean="0"/>
              <a:t> </a:t>
            </a:r>
            <a:r>
              <a:rPr lang="en-US" b="1" dirty="0" err="1" smtClean="0"/>
              <a:t>verici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raporu</a:t>
            </a:r>
            <a:r>
              <a:rPr lang="en-US" b="1" dirty="0" smtClean="0"/>
              <a:t>. Tip 1 </a:t>
            </a:r>
            <a:r>
              <a:rPr lang="en-US" b="1" dirty="0" err="1" smtClean="0"/>
              <a:t>ve</a:t>
            </a:r>
            <a:r>
              <a:rPr lang="en-US" b="1" dirty="0" smtClean="0"/>
              <a:t> tip 2 </a:t>
            </a:r>
            <a:r>
              <a:rPr lang="en-US" b="1" dirty="0" err="1" smtClean="0"/>
              <a:t>AIT'li</a:t>
            </a:r>
            <a:r>
              <a:rPr lang="en-US" b="1" dirty="0" smtClean="0"/>
              <a:t> </a:t>
            </a:r>
            <a:r>
              <a:rPr lang="en-US" b="1" dirty="0" err="1" smtClean="0"/>
              <a:t>ardışık</a:t>
            </a:r>
            <a:r>
              <a:rPr lang="en-US" b="1" dirty="0" smtClean="0"/>
              <a:t> 20 </a:t>
            </a:r>
            <a:r>
              <a:rPr lang="en-US" b="1" dirty="0" err="1" smtClean="0"/>
              <a:t>hastada</a:t>
            </a:r>
            <a:r>
              <a:rPr lang="en-US" b="1" dirty="0" smtClean="0"/>
              <a:t> MIBI </a:t>
            </a:r>
            <a:r>
              <a:rPr lang="en-US" b="1" dirty="0" err="1" smtClean="0"/>
              <a:t>taramalarının</a:t>
            </a:r>
            <a:r>
              <a:rPr lang="en-US" b="1" dirty="0" smtClean="0"/>
              <a:t> </a:t>
            </a:r>
            <a:r>
              <a:rPr lang="en-US" b="1" dirty="0" err="1" smtClean="0"/>
              <a:t>incelenmesi</a:t>
            </a:r>
            <a:r>
              <a:rPr lang="en-US" b="1" dirty="0" smtClean="0"/>
              <a:t>, </a:t>
            </a:r>
            <a:r>
              <a:rPr lang="en-US" b="1" dirty="0" err="1" smtClean="0"/>
              <a:t>yazarların</a:t>
            </a:r>
            <a:r>
              <a:rPr lang="en-US" b="1" dirty="0" smtClean="0"/>
              <a:t> MIBI </a:t>
            </a:r>
            <a:r>
              <a:rPr lang="en-US" b="1" dirty="0" err="1" smtClean="0"/>
              <a:t>taramasının</a:t>
            </a:r>
            <a:r>
              <a:rPr lang="en-US" b="1" dirty="0" smtClean="0"/>
              <a:t> </a:t>
            </a:r>
            <a:r>
              <a:rPr lang="en-US" b="1" dirty="0" err="1" smtClean="0"/>
              <a:t>tanı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kullanılan</a:t>
            </a:r>
            <a:r>
              <a:rPr lang="en-US" b="1" dirty="0" smtClean="0"/>
              <a:t> </a:t>
            </a:r>
            <a:r>
              <a:rPr lang="en-US" b="1" dirty="0" err="1" smtClean="0"/>
              <a:t>halihazırda</a:t>
            </a:r>
            <a:r>
              <a:rPr lang="en-US" b="1" dirty="0" smtClean="0"/>
              <a:t> </a:t>
            </a:r>
            <a:r>
              <a:rPr lang="en-US" b="1" dirty="0" err="1" smtClean="0"/>
              <a:t>kullanılan</a:t>
            </a:r>
            <a:r>
              <a:rPr lang="en-US" b="1" dirty="0" smtClean="0"/>
              <a:t> </a:t>
            </a:r>
            <a:r>
              <a:rPr lang="en-US" b="1" dirty="0" err="1" smtClean="0"/>
              <a:t>biyokimyasal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</a:t>
            </a:r>
            <a:r>
              <a:rPr lang="en-US" b="1" dirty="0" err="1" smtClean="0"/>
              <a:t>görüntüleme</a:t>
            </a:r>
            <a:r>
              <a:rPr lang="en-US" b="1" dirty="0" smtClean="0"/>
              <a:t> </a:t>
            </a:r>
            <a:r>
              <a:rPr lang="en-US" b="1" dirty="0" err="1" smtClean="0"/>
              <a:t>tanı</a:t>
            </a:r>
            <a:r>
              <a:rPr lang="en-US" b="1" dirty="0" smtClean="0"/>
              <a:t> </a:t>
            </a:r>
            <a:r>
              <a:rPr lang="en-US" b="1" dirty="0" err="1" smtClean="0"/>
              <a:t>araçlarından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üstün</a:t>
            </a:r>
            <a:r>
              <a:rPr lang="en-US" b="1" dirty="0" smtClean="0"/>
              <a:t> </a:t>
            </a:r>
            <a:r>
              <a:rPr lang="en-US" b="1" dirty="0" err="1" smtClean="0"/>
              <a:t>olduğu</a:t>
            </a:r>
            <a:r>
              <a:rPr lang="en-US" b="1" dirty="0" smtClean="0"/>
              <a:t> </a:t>
            </a:r>
            <a:r>
              <a:rPr lang="en-US" b="1" dirty="0" err="1" smtClean="0"/>
              <a:t>sonucuna</a:t>
            </a:r>
            <a:r>
              <a:rPr lang="en-US" b="1" dirty="0" smtClean="0"/>
              <a:t> </a:t>
            </a:r>
            <a:r>
              <a:rPr lang="en-US" b="1" dirty="0" err="1" smtClean="0"/>
              <a:t>varmasına</a:t>
            </a:r>
            <a:r>
              <a:rPr lang="en-US" b="1" dirty="0" smtClean="0"/>
              <a:t> </a:t>
            </a:r>
            <a:r>
              <a:rPr lang="en-US" b="1" dirty="0" err="1" smtClean="0"/>
              <a:t>yol</a:t>
            </a:r>
            <a:r>
              <a:rPr lang="en-US" b="1" dirty="0" smtClean="0"/>
              <a:t> </a:t>
            </a:r>
            <a:r>
              <a:rPr lang="en-US" b="1" dirty="0" err="1" smtClean="0"/>
              <a:t>açtı.MIBI</a:t>
            </a:r>
            <a:r>
              <a:rPr lang="en-US" b="1" dirty="0" smtClean="0"/>
              <a:t> </a:t>
            </a:r>
            <a:r>
              <a:rPr lang="en-US" b="1" dirty="0" err="1" smtClean="0"/>
              <a:t>alımının</a:t>
            </a:r>
            <a:r>
              <a:rPr lang="en-US" b="1" dirty="0" smtClean="0"/>
              <a:t> tip 1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arttırılması</a:t>
            </a:r>
            <a:r>
              <a:rPr lang="en-US" b="1" dirty="0" smtClean="0"/>
              <a:t>, tip 2'de </a:t>
            </a:r>
            <a:r>
              <a:rPr lang="en-US" b="1" dirty="0" err="1" smtClean="0"/>
              <a:t>azaltılması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karma tip 1/tip 2 </a:t>
            </a:r>
            <a:r>
              <a:rPr lang="en-US" b="1" dirty="0" err="1" smtClean="0"/>
              <a:t>AIT'de</a:t>
            </a:r>
            <a:r>
              <a:rPr lang="en-US" b="1" dirty="0" smtClean="0"/>
              <a:t> </a:t>
            </a:r>
            <a:r>
              <a:rPr lang="en-US" b="1" dirty="0" err="1" smtClean="0"/>
              <a:t>orta</a:t>
            </a:r>
            <a:r>
              <a:rPr lang="en-US" b="1" dirty="0" smtClean="0"/>
              <a:t> </a:t>
            </a:r>
            <a:r>
              <a:rPr lang="en-US" b="1" dirty="0" err="1" smtClean="0"/>
              <a:t>düzeyde</a:t>
            </a:r>
            <a:r>
              <a:rPr lang="en-US" b="1" dirty="0" smtClean="0"/>
              <a:t> </a:t>
            </a:r>
            <a:r>
              <a:rPr lang="en-US" b="1" dirty="0" err="1" smtClean="0"/>
              <a:t>olması</a:t>
            </a:r>
            <a:r>
              <a:rPr lang="en-US" b="1" dirty="0" smtClean="0"/>
              <a:t> </a:t>
            </a:r>
            <a:r>
              <a:rPr lang="en-US" b="1" dirty="0" err="1" smtClean="0"/>
              <a:t>gerektiği</a:t>
            </a:r>
            <a:r>
              <a:rPr lang="en-US" b="1" dirty="0" smtClean="0"/>
              <a:t> </a:t>
            </a:r>
            <a:r>
              <a:rPr lang="en-US" b="1" dirty="0" err="1" smtClean="0"/>
              <a:t>sonucuna</a:t>
            </a:r>
            <a:r>
              <a:rPr lang="en-US" b="1" dirty="0" smtClean="0"/>
              <a:t> </a:t>
            </a:r>
            <a:r>
              <a:rPr lang="en-US" b="1" dirty="0" err="1" smtClean="0"/>
              <a:t>vardılar</a:t>
            </a:r>
            <a:r>
              <a:rPr lang="en-US" b="1" dirty="0" smtClean="0"/>
              <a:t> (43), </a:t>
            </a:r>
            <a:r>
              <a:rPr lang="en-US" b="1" dirty="0" err="1" smtClean="0"/>
              <a:t>farklı</a:t>
            </a:r>
            <a:r>
              <a:rPr lang="en-US" b="1" dirty="0" smtClean="0"/>
              <a:t> AIT </a:t>
            </a:r>
            <a:r>
              <a:rPr lang="en-US" b="1" dirty="0" err="1" smtClean="0"/>
              <a:t>formlarının</a:t>
            </a:r>
            <a:r>
              <a:rPr lang="en-US" b="1" dirty="0" smtClean="0"/>
              <a:t> </a:t>
            </a:r>
            <a:r>
              <a:rPr lang="en-US" b="1" dirty="0" err="1" smtClean="0"/>
              <a:t>karakterizasyonu</a:t>
            </a:r>
            <a:r>
              <a:rPr lang="en-US" b="1" dirty="0" smtClean="0"/>
              <a:t> </a:t>
            </a:r>
            <a:r>
              <a:rPr lang="en-US" b="1" dirty="0" err="1" smtClean="0"/>
              <a:t>temel</a:t>
            </a:r>
            <a:r>
              <a:rPr lang="en-US" b="1" dirty="0" smtClean="0"/>
              <a:t> </a:t>
            </a:r>
            <a:r>
              <a:rPr lang="en-US" b="1" dirty="0" err="1" smtClean="0"/>
              <a:t>alındığı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yorumdaki</a:t>
            </a:r>
            <a:r>
              <a:rPr lang="en-US" b="1" dirty="0" smtClean="0"/>
              <a:t> </a:t>
            </a:r>
            <a:r>
              <a:rPr lang="en-US" b="1" dirty="0" err="1" smtClean="0"/>
              <a:t>sınırlamalara</a:t>
            </a:r>
            <a:r>
              <a:rPr lang="en-US" b="1" dirty="0" smtClean="0"/>
              <a:t> </a:t>
            </a:r>
            <a:r>
              <a:rPr lang="en-US" b="1" dirty="0" err="1" smtClean="0"/>
              <a:t>dayanmaksızın</a:t>
            </a:r>
            <a:r>
              <a:rPr lang="en-US" b="1" dirty="0" smtClean="0"/>
              <a:t>. MIBI </a:t>
            </a:r>
            <a:r>
              <a:rPr lang="en-US" b="1" dirty="0" err="1" smtClean="0"/>
              <a:t>sonuçları.MIBI</a:t>
            </a:r>
            <a:r>
              <a:rPr lang="en-US" b="1" dirty="0" smtClean="0"/>
              <a:t> </a:t>
            </a:r>
            <a:r>
              <a:rPr lang="en-US" b="1" dirty="0" err="1" smtClean="0"/>
              <a:t>taramalarının</a:t>
            </a:r>
            <a:r>
              <a:rPr lang="en-US" b="1" dirty="0" smtClean="0"/>
              <a:t> </a:t>
            </a:r>
            <a:r>
              <a:rPr lang="en-US" b="1" dirty="0" err="1" smtClean="0"/>
              <a:t>kullanımının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avantajı</a:t>
            </a:r>
            <a:r>
              <a:rPr lang="en-US" b="1" dirty="0" smtClean="0"/>
              <a:t>, </a:t>
            </a:r>
            <a:r>
              <a:rPr lang="en-US" b="1" dirty="0" err="1" smtClean="0"/>
              <a:t>çoğu</a:t>
            </a:r>
            <a:r>
              <a:rPr lang="en-US" b="1" dirty="0" smtClean="0"/>
              <a:t> </a:t>
            </a:r>
            <a:r>
              <a:rPr lang="en-US" b="1" dirty="0" err="1" smtClean="0"/>
              <a:t>nükleer</a:t>
            </a:r>
            <a:r>
              <a:rPr lang="en-US" b="1" dirty="0" smtClean="0"/>
              <a:t> tıp </a:t>
            </a:r>
            <a:r>
              <a:rPr lang="en-US" b="1" dirty="0" err="1" smtClean="0"/>
              <a:t>departmanında</a:t>
            </a:r>
            <a:r>
              <a:rPr lang="en-US" b="1" dirty="0" smtClean="0"/>
              <a:t> </a:t>
            </a:r>
            <a:r>
              <a:rPr lang="en-US" b="1" dirty="0" err="1" smtClean="0"/>
              <a:t>yaygın</a:t>
            </a:r>
            <a:r>
              <a:rPr lang="en-US" b="1" dirty="0" smtClean="0"/>
              <a:t>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erişilebilir</a:t>
            </a:r>
            <a:r>
              <a:rPr lang="en-US" b="1" dirty="0" smtClean="0"/>
              <a:t> </a:t>
            </a:r>
            <a:r>
              <a:rPr lang="en-US" b="1" dirty="0" err="1" smtClean="0"/>
              <a:t>olmasıdır.Bununla</a:t>
            </a:r>
            <a:r>
              <a:rPr lang="en-US" b="1" dirty="0" smtClean="0"/>
              <a:t> </a:t>
            </a:r>
            <a:r>
              <a:rPr lang="en-US" b="1" dirty="0" err="1" smtClean="0"/>
              <a:t>birlikte</a:t>
            </a:r>
            <a:r>
              <a:rPr lang="en-US" b="1" dirty="0" smtClean="0"/>
              <a:t>, AIT </a:t>
            </a:r>
            <a:r>
              <a:rPr lang="en-US" b="1" dirty="0" err="1" smtClean="0"/>
              <a:t>türleri</a:t>
            </a:r>
            <a:r>
              <a:rPr lang="en-US" b="1" dirty="0" smtClean="0"/>
              <a:t> </a:t>
            </a:r>
            <a:r>
              <a:rPr lang="en-US" b="1" dirty="0" err="1" smtClean="0"/>
              <a:t>arasında</a:t>
            </a:r>
            <a:r>
              <a:rPr lang="en-US" b="1" dirty="0" smtClean="0"/>
              <a:t> </a:t>
            </a:r>
            <a:r>
              <a:rPr lang="en-US" b="1" dirty="0" err="1" smtClean="0"/>
              <a:t>ayrım</a:t>
            </a:r>
            <a:r>
              <a:rPr lang="en-US" b="1" dirty="0" smtClean="0"/>
              <a:t> </a:t>
            </a:r>
            <a:r>
              <a:rPr lang="en-US" b="1" dirty="0" err="1" smtClean="0"/>
              <a:t>yapmadaki</a:t>
            </a:r>
            <a:r>
              <a:rPr lang="en-US" b="1" dirty="0" smtClean="0"/>
              <a:t> </a:t>
            </a:r>
            <a:r>
              <a:rPr lang="en-US" b="1" dirty="0" err="1" smtClean="0"/>
              <a:t>faydalarını</a:t>
            </a:r>
            <a:r>
              <a:rPr lang="en-US" b="1" dirty="0" smtClean="0"/>
              <a:t> tam </a:t>
            </a:r>
            <a:r>
              <a:rPr lang="en-US" b="1" dirty="0" err="1" smtClean="0"/>
              <a:t>olarak</a:t>
            </a:r>
            <a:r>
              <a:rPr lang="en-US" b="1" dirty="0" smtClean="0"/>
              <a:t> </a:t>
            </a:r>
            <a:r>
              <a:rPr lang="en-US" b="1" dirty="0" err="1" smtClean="0"/>
              <a:t>karakterize</a:t>
            </a:r>
            <a:r>
              <a:rPr lang="en-US" b="1" dirty="0" smtClean="0"/>
              <a:t> </a:t>
            </a:r>
            <a:r>
              <a:rPr lang="en-US" b="1" dirty="0" err="1" smtClean="0"/>
              <a:t>etmek</a:t>
            </a:r>
            <a:r>
              <a:rPr lang="en-US" b="1" dirty="0" smtClean="0"/>
              <a:t> </a:t>
            </a:r>
            <a:r>
              <a:rPr lang="en-US" b="1" dirty="0" err="1" smtClean="0"/>
              <a:t>için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fazla</a:t>
            </a:r>
            <a:r>
              <a:rPr lang="en-US" b="1" dirty="0" smtClean="0"/>
              <a:t> </a:t>
            </a:r>
            <a:r>
              <a:rPr lang="en-US" b="1" dirty="0" err="1" smtClean="0"/>
              <a:t>çalışmaya</a:t>
            </a:r>
            <a:r>
              <a:rPr lang="en-US" b="1" dirty="0" smtClean="0"/>
              <a:t> </a:t>
            </a:r>
            <a:r>
              <a:rPr lang="en-US" b="1" dirty="0" err="1" smtClean="0"/>
              <a:t>ihtiyaç</a:t>
            </a:r>
            <a:r>
              <a:rPr lang="en-US" b="1" dirty="0" smtClean="0"/>
              <a:t> </a:t>
            </a:r>
            <a:r>
              <a:rPr lang="en-US" b="1" dirty="0" err="1" smtClean="0"/>
              <a:t>vardır</a:t>
            </a:r>
            <a:r>
              <a:rPr lang="en-US" b="1" dirty="0" smtClean="0"/>
              <a:t>.</a:t>
            </a:r>
          </a:p>
          <a:p>
            <a:r>
              <a:rPr lang="en-US" dirty="0" smtClean="0"/>
              <a:t>Nuclear imaging. Nuclear imaging techniques may be of</a:t>
            </a:r>
          </a:p>
          <a:p>
            <a:r>
              <a:rPr lang="en-US" dirty="0" smtClean="0"/>
              <a:t>limited utility in the distinction between type 1 and type</a:t>
            </a:r>
          </a:p>
          <a:p>
            <a:r>
              <a:rPr lang="en-US" dirty="0" smtClean="0"/>
              <a:t>2 AIT. For radionuclide uptake or imaging studies, several</a:t>
            </a:r>
          </a:p>
          <a:p>
            <a:r>
              <a:rPr lang="en-US" dirty="0" smtClean="0"/>
              <a:t>different tracers are available, including radioiodine</a:t>
            </a:r>
          </a:p>
          <a:p>
            <a:r>
              <a:rPr lang="en-US" dirty="0" smtClean="0"/>
              <a:t>(RAI), 99m </a:t>
            </a:r>
            <a:r>
              <a:rPr lang="en-US" dirty="0" err="1" smtClean="0"/>
              <a:t>pertechnetate</a:t>
            </a:r>
            <a:r>
              <a:rPr lang="en-US" dirty="0" smtClean="0"/>
              <a:t> (99mTcO4–), and 99mTcO4</a:t>
            </a:r>
          </a:p>
          <a:p>
            <a:r>
              <a:rPr lang="en-US" dirty="0" smtClean="0"/>
              <a:t>2-methoxy-isobutyl-isonitrile (MIBI).</a:t>
            </a:r>
          </a:p>
          <a:p>
            <a:r>
              <a:rPr lang="en-US" dirty="0" smtClean="0"/>
              <a:t>Absent exposure to iodine excess, measurement of</a:t>
            </a:r>
          </a:p>
          <a:p>
            <a:r>
              <a:rPr lang="en-US" dirty="0" smtClean="0"/>
              <a:t>thyroidal RAI uptake provides insight into thyroid functional</a:t>
            </a:r>
          </a:p>
          <a:p>
            <a:r>
              <a:rPr lang="en-US" dirty="0" smtClean="0"/>
              <a:t>state, with high levels of uptake (&gt; 30% at 24</a:t>
            </a:r>
          </a:p>
          <a:p>
            <a:r>
              <a:rPr lang="en-US" dirty="0" smtClean="0"/>
              <a:t>hours) indicative of thyrotoxicosis. However, in AIT, a</a:t>
            </a:r>
          </a:p>
          <a:p>
            <a:r>
              <a:rPr lang="en-US" dirty="0" smtClean="0"/>
              <a:t>lower RAI uptake is seen because of the elevated serum</a:t>
            </a:r>
          </a:p>
          <a:p>
            <a:r>
              <a:rPr lang="en-US" dirty="0" smtClean="0"/>
              <a:t>iodine derived from amiodarone (18, 31). And the low</a:t>
            </a:r>
          </a:p>
          <a:p>
            <a:r>
              <a:rPr lang="en-US" dirty="0" smtClean="0"/>
              <a:t>RAI uptake seen in both type 1 and type 2 does not</a:t>
            </a:r>
          </a:p>
          <a:p>
            <a:r>
              <a:rPr lang="en-US" dirty="0" smtClean="0"/>
              <a:t>permit any distinction between the 2 types. Similarly,</a:t>
            </a:r>
          </a:p>
          <a:p>
            <a:r>
              <a:rPr lang="en-US" dirty="0" smtClean="0"/>
              <a:t>attempts to make this distinction using 99mTcO4– in</a:t>
            </a:r>
          </a:p>
          <a:p>
            <a:r>
              <a:rPr lang="en-US" dirty="0" smtClean="0"/>
              <a:t>patients with AIT showed mostly very low/no uptake in</a:t>
            </a:r>
          </a:p>
          <a:p>
            <a:r>
              <a:rPr lang="en-US" dirty="0" smtClean="0"/>
              <a:t>both type 1 and type 2 cases (42).</a:t>
            </a:r>
          </a:p>
          <a:p>
            <a:r>
              <a:rPr lang="en-US" dirty="0" smtClean="0"/>
              <a:t>The MIBI uptake is reduced or absent in tissues marked</a:t>
            </a:r>
          </a:p>
          <a:p>
            <a:r>
              <a:rPr lang="en-US" dirty="0" smtClean="0"/>
              <a:t>by apoptotic processes, with potential collapse of mitochondrial</a:t>
            </a:r>
          </a:p>
          <a:p>
            <a:r>
              <a:rPr lang="en-US" dirty="0" smtClean="0"/>
              <a:t>membranes (43). Although MIBI scans have</a:t>
            </a:r>
          </a:p>
          <a:p>
            <a:r>
              <a:rPr lang="en-US" dirty="0" smtClean="0"/>
              <a:t>shown promising preliminary results in differentiating</a:t>
            </a:r>
          </a:p>
          <a:p>
            <a:r>
              <a:rPr lang="en-US" dirty="0" smtClean="0"/>
              <a:t>type 1 from type 2 or mixed cases, the number of reports is</a:t>
            </a:r>
          </a:p>
          <a:p>
            <a:r>
              <a:rPr lang="en-US" dirty="0" smtClean="0"/>
              <a:t>still limited (44). One encouraging report from </a:t>
            </a:r>
            <a:r>
              <a:rPr lang="en-US" dirty="0" err="1" smtClean="0"/>
              <a:t>Piga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of MIBI scans in 20 consecutive patients with type 1 and</a:t>
            </a:r>
          </a:p>
          <a:p>
            <a:r>
              <a:rPr lang="en-US" dirty="0" smtClean="0"/>
              <a:t>type 2 AIT led the authors to conclude that the MIBI scan</a:t>
            </a:r>
          </a:p>
          <a:p>
            <a:r>
              <a:rPr lang="en-US" dirty="0" smtClean="0"/>
              <a:t>was superior to currently used biochemical and other imaging</a:t>
            </a:r>
          </a:p>
          <a:p>
            <a:r>
              <a:rPr lang="en-US" dirty="0" smtClean="0"/>
              <a:t>diagnostic tools used for diagnosis. They concluded</a:t>
            </a:r>
          </a:p>
          <a:p>
            <a:r>
              <a:rPr lang="en-US" dirty="0" smtClean="0"/>
              <a:t>that MIBI uptake should be increased in type 1 AIT, reduced</a:t>
            </a:r>
          </a:p>
          <a:p>
            <a:r>
              <a:rPr lang="en-US" dirty="0" smtClean="0"/>
              <a:t>in type 2, and intermediate in mixed type 1/type 2</a:t>
            </a:r>
          </a:p>
          <a:p>
            <a:r>
              <a:rPr lang="en-US" dirty="0" smtClean="0"/>
              <a:t>AIT (43), notwithstanding the limitations in interpretation</a:t>
            </a:r>
          </a:p>
          <a:p>
            <a:r>
              <a:rPr lang="en-US" dirty="0" smtClean="0"/>
              <a:t>because characterization of the different forms of AIT was</a:t>
            </a:r>
          </a:p>
          <a:p>
            <a:r>
              <a:rPr lang="en-US" dirty="0" smtClean="0"/>
              <a:t>based on MIBI results. One advantage of the utility of</a:t>
            </a:r>
          </a:p>
          <a:p>
            <a:r>
              <a:rPr lang="en-US" dirty="0" smtClean="0"/>
              <a:t>MIBI scans is their common accessibility in most nuclear</a:t>
            </a:r>
          </a:p>
          <a:p>
            <a:r>
              <a:rPr lang="en-US" dirty="0" smtClean="0"/>
              <a:t>medicine departments. However, further studies are needed</a:t>
            </a:r>
          </a:p>
          <a:p>
            <a:r>
              <a:rPr lang="en-US" dirty="0" smtClean="0"/>
              <a:t>to fully characterize their utility in differentiating between</a:t>
            </a:r>
          </a:p>
          <a:p>
            <a:r>
              <a:rPr lang="en-US" dirty="0" smtClean="0"/>
              <a:t>types of AIT.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59642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Management of amiodarone-induced thyroid</a:t>
            </a:r>
          </a:p>
          <a:p>
            <a:r>
              <a:rPr lang="en-US" dirty="0" smtClean="0"/>
              <a:t>disorders</a:t>
            </a:r>
          </a:p>
          <a:p>
            <a:r>
              <a:rPr lang="en-US" dirty="0" smtClean="0"/>
              <a:t>In the management of amiodarone-induced thyroid disorders,</a:t>
            </a:r>
          </a:p>
          <a:p>
            <a:r>
              <a:rPr lang="en-US" dirty="0" smtClean="0"/>
              <a:t>a multidisciplinary approach to care is often required</a:t>
            </a:r>
          </a:p>
          <a:p>
            <a:r>
              <a:rPr lang="en-US" dirty="0" smtClean="0"/>
              <a:t>with coordination of management between the</a:t>
            </a:r>
          </a:p>
          <a:p>
            <a:r>
              <a:rPr lang="en-US" dirty="0" smtClean="0"/>
              <a:t>endocrinologist, cardiologist, intensivist, and on occasion</a:t>
            </a:r>
          </a:p>
          <a:p>
            <a:r>
              <a:rPr lang="en-US" dirty="0" smtClean="0"/>
              <a:t>the thyroid surgeon. Several aspects of the individual patient</a:t>
            </a:r>
          </a:p>
          <a:p>
            <a:r>
              <a:rPr lang="en-US" dirty="0" smtClean="0"/>
              <a:t>must be taken into account, such as his or her general</a:t>
            </a:r>
          </a:p>
          <a:p>
            <a:r>
              <a:rPr lang="en-US" dirty="0" smtClean="0"/>
              <a:t>underlying condition, the contribution of the altered</a:t>
            </a:r>
          </a:p>
          <a:p>
            <a:r>
              <a:rPr lang="en-US" dirty="0" smtClean="0"/>
              <a:t>thyroid hormone levels to the arrhythmia, the benefits</a:t>
            </a:r>
          </a:p>
          <a:p>
            <a:r>
              <a:rPr lang="en-US" dirty="0" smtClean="0"/>
              <a:t>and risks of amiodarone discontinuation, and the inherent</a:t>
            </a:r>
          </a:p>
          <a:p>
            <a:r>
              <a:rPr lang="en-US" dirty="0" smtClean="0"/>
              <a:t>delays in the time for amiodarone to be eliminated from</a:t>
            </a:r>
          </a:p>
          <a:p>
            <a:r>
              <a:rPr lang="en-US" dirty="0" smtClean="0"/>
              <a:t>the body.</a:t>
            </a:r>
          </a:p>
          <a:p>
            <a:r>
              <a:rPr lang="en-US" dirty="0" smtClean="0"/>
              <a:t>Management of amiodarone-induced hypothyroidism. In</a:t>
            </a:r>
          </a:p>
          <a:p>
            <a:r>
              <a:rPr lang="en-US" dirty="0" smtClean="0"/>
              <a:t>the management of AIH, treatment with levothyroxine</a:t>
            </a:r>
          </a:p>
          <a:p>
            <a:r>
              <a:rPr lang="en-US" dirty="0" smtClean="0"/>
              <a:t>can be initiated in a starting dose as appropriate, and the</a:t>
            </a:r>
          </a:p>
          <a:p>
            <a:r>
              <a:rPr lang="en-US" dirty="0" smtClean="0"/>
              <a:t>dose adjusted during the follow-up according to published</a:t>
            </a:r>
          </a:p>
          <a:p>
            <a:r>
              <a:rPr lang="en-US" dirty="0" smtClean="0"/>
              <a:t>guidelines of the American Thyroid Association (45) based</a:t>
            </a:r>
          </a:p>
          <a:p>
            <a:r>
              <a:rPr lang="en-US" dirty="0" smtClean="0"/>
              <a:t>upon levels of FT4, FT3/total triiodothyronine (TT3),</a:t>
            </a:r>
          </a:p>
          <a:p>
            <a:r>
              <a:rPr lang="en-US" dirty="0" smtClean="0"/>
              <a:t>and TSH, and the patient’s cardiac status. Too rapid dose</a:t>
            </a:r>
          </a:p>
          <a:p>
            <a:r>
              <a:rPr lang="en-US" dirty="0" smtClean="0"/>
              <a:t>acceleration to </a:t>
            </a:r>
            <a:r>
              <a:rPr lang="en-US" dirty="0" err="1" smtClean="0"/>
              <a:t>supraphysiologic</a:t>
            </a:r>
            <a:r>
              <a:rPr lang="en-US" dirty="0" smtClean="0"/>
              <a:t> levothyroxine levels may</a:t>
            </a:r>
          </a:p>
          <a:p>
            <a:r>
              <a:rPr lang="en-US" dirty="0" smtClean="0"/>
              <a:t>precipitate or worsen cardiac arrhythmias. It is preferable,</a:t>
            </a:r>
          </a:p>
          <a:p>
            <a:r>
              <a:rPr lang="en-US" dirty="0" smtClean="0"/>
              <a:t>in most circumstances, to cautiously and gradually</a:t>
            </a:r>
          </a:p>
          <a:p>
            <a:r>
              <a:rPr lang="en-US" dirty="0" smtClean="0"/>
              <a:t>increase the levothyroxine dose with frequent clinical and</a:t>
            </a:r>
          </a:p>
          <a:p>
            <a:r>
              <a:rPr lang="en-US" dirty="0" smtClean="0"/>
              <a:t>laboratory monitoring. Amiodarone can be continued</a:t>
            </a:r>
          </a:p>
          <a:p>
            <a:r>
              <a:rPr lang="en-US" dirty="0" smtClean="0"/>
              <a:t>if deemed necessary for the treatment of the cardiac</a:t>
            </a:r>
          </a:p>
          <a:p>
            <a:r>
              <a:rPr lang="en-US" dirty="0" smtClean="0"/>
              <a:t>arrhythmia. If amiodarone is discontinued, hypothyroidism</a:t>
            </a:r>
          </a:p>
          <a:p>
            <a:r>
              <a:rPr lang="en-US" dirty="0" smtClean="0"/>
              <a:t>may resolve thereafter and levothyroxine treatment be no</a:t>
            </a:r>
          </a:p>
          <a:p>
            <a:r>
              <a:rPr lang="en-US" dirty="0" smtClean="0"/>
              <a:t>longer required, especially if the patient had no preexisting</a:t>
            </a:r>
          </a:p>
          <a:p>
            <a:r>
              <a:rPr lang="en-US" dirty="0" smtClean="0"/>
              <a:t>thyroid disease (Fig. 2).</a:t>
            </a:r>
          </a:p>
          <a:p>
            <a:r>
              <a:rPr lang="en-US" dirty="0" smtClean="0"/>
              <a:t>Management of type 1 amiodarone-induced thyrotoxicosis.</a:t>
            </a:r>
          </a:p>
          <a:p>
            <a:r>
              <a:rPr lang="en-US" dirty="0" smtClean="0"/>
              <a:t>In the case of AIT, the treatment is tailored based on whether</a:t>
            </a:r>
          </a:p>
          <a:p>
            <a:r>
              <a:rPr lang="en-US" dirty="0" smtClean="0"/>
              <a:t>the patient has type 1 or type 2 disease. Because type 1 is</a:t>
            </a:r>
          </a:p>
          <a:p>
            <a:r>
              <a:rPr lang="en-US" dirty="0" smtClean="0"/>
              <a:t>characterized by overproduction of thyroid hormones, the</a:t>
            </a:r>
          </a:p>
          <a:p>
            <a:r>
              <a:rPr lang="en-US" dirty="0" smtClean="0"/>
              <a:t>most effective treatment is the institution of a blockade</a:t>
            </a:r>
          </a:p>
          <a:p>
            <a:r>
              <a:rPr lang="en-US" dirty="0" smtClean="0"/>
              <a:t>to ongoing hormone synthesis by initiating </a:t>
            </a:r>
            <a:r>
              <a:rPr lang="en-US" dirty="0" err="1" smtClean="0"/>
              <a:t>thionamide</a:t>
            </a:r>
            <a:endParaRPr lang="en-US" dirty="0" smtClean="0"/>
          </a:p>
          <a:p>
            <a:r>
              <a:rPr lang="en-US" dirty="0" smtClean="0"/>
              <a:t>therapy (</a:t>
            </a:r>
            <a:r>
              <a:rPr lang="en-US" dirty="0" err="1" smtClean="0"/>
              <a:t>methimazole</a:t>
            </a:r>
            <a:r>
              <a:rPr lang="en-US" dirty="0" smtClean="0"/>
              <a:t>, </a:t>
            </a:r>
            <a:r>
              <a:rPr lang="en-US" dirty="0" err="1" smtClean="0"/>
              <a:t>carbimazole</a:t>
            </a:r>
            <a:r>
              <a:rPr lang="en-US" dirty="0" smtClean="0"/>
              <a:t>, or </a:t>
            </a:r>
            <a:r>
              <a:rPr lang="en-US" dirty="0" err="1" smtClean="0"/>
              <a:t>propylthiouracil</a:t>
            </a:r>
            <a:r>
              <a:rPr lang="en-US" dirty="0" smtClean="0"/>
              <a:t>)</a:t>
            </a:r>
          </a:p>
          <a:p>
            <a:r>
              <a:rPr lang="en-US" dirty="0" smtClean="0"/>
              <a:t>(Fig. 2). High doses of </a:t>
            </a:r>
            <a:r>
              <a:rPr lang="en-US" dirty="0" err="1" smtClean="0"/>
              <a:t>methimazole</a:t>
            </a:r>
            <a:r>
              <a:rPr lang="en-US" dirty="0" smtClean="0"/>
              <a:t> in the range of 40 to</a:t>
            </a:r>
          </a:p>
          <a:p>
            <a:r>
              <a:rPr lang="en-US" dirty="0" smtClean="0"/>
              <a:t>60 mg/d are typically needed (18), with more aggressive</a:t>
            </a:r>
          </a:p>
          <a:p>
            <a:r>
              <a:rPr lang="en-US" dirty="0" smtClean="0"/>
              <a:t>dosage sometimes required (</a:t>
            </a:r>
            <a:r>
              <a:rPr lang="en-US" dirty="0" err="1" smtClean="0"/>
              <a:t>eg</a:t>
            </a:r>
            <a:r>
              <a:rPr lang="en-US" dirty="0" smtClean="0"/>
              <a:t>, 120 mg/d in divided</a:t>
            </a:r>
          </a:p>
          <a:p>
            <a:r>
              <a:rPr lang="en-US" dirty="0" smtClean="0"/>
              <a:t>dosage [30 mg every 6 hours]). Usually </a:t>
            </a:r>
            <a:r>
              <a:rPr lang="en-US" dirty="0" err="1" smtClean="0"/>
              <a:t>methimazole</a:t>
            </a:r>
            <a:r>
              <a:rPr lang="en-US" dirty="0" smtClean="0"/>
              <a:t> is</a:t>
            </a:r>
          </a:p>
          <a:p>
            <a:r>
              <a:rPr lang="en-US" dirty="0" smtClean="0"/>
              <a:t>preferred for its lower hepatotoxicity compared with</a:t>
            </a:r>
          </a:p>
          <a:p>
            <a:r>
              <a:rPr lang="en-US" dirty="0" err="1" smtClean="0"/>
              <a:t>propylthiouracil</a:t>
            </a:r>
            <a:r>
              <a:rPr lang="en-US" dirty="0" smtClean="0"/>
              <a:t>. Although potassium perchlorate may be</a:t>
            </a:r>
          </a:p>
          <a:p>
            <a:r>
              <a:rPr lang="en-US" dirty="0" smtClean="0"/>
              <a:t>added to the therapy in case of </a:t>
            </a:r>
            <a:r>
              <a:rPr lang="en-US" dirty="0" err="1" smtClean="0"/>
              <a:t>methimazole</a:t>
            </a:r>
            <a:r>
              <a:rPr lang="en-US" dirty="0" smtClean="0"/>
              <a:t> failure (46),</a:t>
            </a:r>
            <a:endParaRPr lang="tr-TR" dirty="0" smtClean="0"/>
          </a:p>
          <a:p>
            <a:r>
              <a:rPr lang="en-US" dirty="0" smtClean="0"/>
              <a:t>it is not available or commonly used in the United States.</a:t>
            </a:r>
          </a:p>
          <a:p>
            <a:r>
              <a:rPr lang="en-US" dirty="0" smtClean="0"/>
              <a:t>Because potassium perchlorate is no longer available,</a:t>
            </a:r>
          </a:p>
          <a:p>
            <a:r>
              <a:rPr lang="en-US" dirty="0" smtClean="0"/>
              <a:t>sodium perchlorate is available as an alternative option.</a:t>
            </a:r>
          </a:p>
          <a:p>
            <a:r>
              <a:rPr lang="en-US" dirty="0" smtClean="0"/>
              <a:t>In the event of </a:t>
            </a:r>
            <a:r>
              <a:rPr lang="en-US" dirty="0" err="1" smtClean="0"/>
              <a:t>methimazole</a:t>
            </a:r>
            <a:r>
              <a:rPr lang="en-US" dirty="0" smtClean="0"/>
              <a:t> therapy failure (presence</a:t>
            </a:r>
          </a:p>
          <a:p>
            <a:r>
              <a:rPr lang="en-US" dirty="0" smtClean="0"/>
              <a:t>of thyrotoxicosis despite high doses of </a:t>
            </a:r>
            <a:r>
              <a:rPr lang="en-US" dirty="0" err="1" smtClean="0"/>
              <a:t>methimazole</a:t>
            </a:r>
            <a:r>
              <a:rPr lang="en-US" dirty="0" smtClean="0"/>
              <a:t> applied</a:t>
            </a:r>
          </a:p>
          <a:p>
            <a:r>
              <a:rPr lang="en-US" dirty="0" smtClean="0"/>
              <a:t>for 3-4 weeks) a mixed form of type 1 and type 2</a:t>
            </a:r>
          </a:p>
          <a:p>
            <a:r>
              <a:rPr lang="en-US" dirty="0" smtClean="0"/>
              <a:t>AIT should be suspected (Fig. 2). However, it should be</a:t>
            </a:r>
          </a:p>
          <a:p>
            <a:r>
              <a:rPr lang="en-US" dirty="0" smtClean="0"/>
              <a:t>recognized that it may take </a:t>
            </a:r>
            <a:r>
              <a:rPr lang="en-US" dirty="0" err="1" smtClean="0"/>
              <a:t>methimazole</a:t>
            </a:r>
            <a:r>
              <a:rPr lang="en-US" dirty="0" smtClean="0"/>
              <a:t> a longer time to</a:t>
            </a:r>
          </a:p>
          <a:p>
            <a:r>
              <a:rPr lang="en-US" dirty="0" smtClean="0"/>
              <a:t>decrease thyroid hormone levels before concluding that a</a:t>
            </a:r>
          </a:p>
          <a:p>
            <a:r>
              <a:rPr lang="en-US" dirty="0" smtClean="0"/>
              <a:t>mixed type 1 type 2 AIT is present.</a:t>
            </a:r>
          </a:p>
          <a:p>
            <a:r>
              <a:rPr lang="en-US" dirty="0" smtClean="0"/>
              <a:t>In view of the inhibitory action of lithium on thyroid</a:t>
            </a:r>
          </a:p>
          <a:p>
            <a:r>
              <a:rPr lang="en-US" dirty="0" smtClean="0"/>
              <a:t>hormone secretion, its use in addition to </a:t>
            </a:r>
            <a:r>
              <a:rPr lang="en-US" dirty="0" err="1" smtClean="0"/>
              <a:t>antithyroid</a:t>
            </a:r>
            <a:endParaRPr lang="en-US" dirty="0" smtClean="0"/>
          </a:p>
          <a:p>
            <a:r>
              <a:rPr lang="en-US" dirty="0" smtClean="0"/>
              <a:t>drugs can be beneficial in type 1 and has been reported</a:t>
            </a:r>
          </a:p>
          <a:p>
            <a:r>
              <a:rPr lang="en-US" dirty="0" smtClean="0"/>
              <a:t>to speed recovery (47), but its possible effectiveness may</a:t>
            </a:r>
          </a:p>
          <a:p>
            <a:r>
              <a:rPr lang="en-US" dirty="0" smtClean="0"/>
              <a:t>be limited by adverse side effects (18). Although the potential</a:t>
            </a:r>
          </a:p>
          <a:p>
            <a:r>
              <a:rPr lang="en-US" dirty="0" smtClean="0"/>
              <a:t>salutary effect of amiodarone discontinuation will</a:t>
            </a:r>
          </a:p>
          <a:p>
            <a:r>
              <a:rPr lang="en-US" dirty="0" smtClean="0"/>
              <a:t>not be immediate because of its long biologic half-life,</a:t>
            </a:r>
          </a:p>
          <a:p>
            <a:r>
              <a:rPr lang="en-US" dirty="0" smtClean="0"/>
              <a:t>terminating the drug should be considered. The possible</a:t>
            </a:r>
          </a:p>
          <a:p>
            <a:r>
              <a:rPr lang="en-US" dirty="0" smtClean="0"/>
              <a:t>benefit of doing so is controversial because of limited data,</a:t>
            </a:r>
          </a:p>
          <a:p>
            <a:r>
              <a:rPr lang="en-US" dirty="0" smtClean="0"/>
              <a:t>and the decision should be individualized in relation to</a:t>
            </a:r>
          </a:p>
          <a:p>
            <a:r>
              <a:rPr lang="en-US" dirty="0" smtClean="0"/>
              <a:t>cardiovascular risk stratification and made jointly by cardiologists</a:t>
            </a:r>
          </a:p>
          <a:p>
            <a:r>
              <a:rPr lang="en-US" dirty="0" smtClean="0"/>
              <a:t>and endocrinologists (18, 48). According to the</a:t>
            </a:r>
          </a:p>
          <a:p>
            <a:r>
              <a:rPr lang="en-US" dirty="0" smtClean="0"/>
              <a:t>European Thyroid Association (ETA) guidelines for the</a:t>
            </a:r>
          </a:p>
          <a:p>
            <a:r>
              <a:rPr lang="en-US" dirty="0" smtClean="0"/>
              <a:t>“Management of amiodarone associated thyroid dysfunction,”</a:t>
            </a:r>
          </a:p>
          <a:p>
            <a:r>
              <a:rPr lang="en-US" dirty="0" smtClean="0"/>
              <a:t>amiodarone continuation is suggested for patients</a:t>
            </a:r>
          </a:p>
          <a:p>
            <a:r>
              <a:rPr lang="en-US" dirty="0" smtClean="0"/>
              <a:t>with life-threatening arrhythmias and critical illness with</a:t>
            </a:r>
          </a:p>
          <a:p>
            <a:r>
              <a:rPr lang="en-US" dirty="0" smtClean="0"/>
              <a:t>poor prognosis (18). Nevertheless, if amiodarone is withdrawn,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should be continued until urine iodine</a:t>
            </a:r>
          </a:p>
          <a:p>
            <a:r>
              <a:rPr lang="en-US" dirty="0" smtClean="0"/>
              <a:t>levels return to normal, which may take 6 to 18 months. If</a:t>
            </a:r>
          </a:p>
          <a:p>
            <a:r>
              <a:rPr lang="en-US" dirty="0" smtClean="0"/>
              <a:t>in the future amiodarone needs to be reintroduced, close</a:t>
            </a:r>
          </a:p>
          <a:p>
            <a:r>
              <a:rPr lang="en-US" dirty="0" smtClean="0"/>
              <a:t>monitoring is fundamental as 75% of patients restarting</a:t>
            </a:r>
          </a:p>
          <a:p>
            <a:r>
              <a:rPr lang="en-US" dirty="0" smtClean="0"/>
              <a:t>amiodarone treatment risk having another episode of AIT</a:t>
            </a:r>
            <a:endParaRPr lang="tr-TR" dirty="0" smtClean="0"/>
          </a:p>
          <a:p>
            <a:r>
              <a:rPr lang="en-US" dirty="0" smtClean="0"/>
              <a:t>(49). Consideration may be also given to RAI treatment</a:t>
            </a:r>
          </a:p>
          <a:p>
            <a:r>
              <a:rPr lang="en-US" dirty="0" smtClean="0"/>
              <a:t>of the thyrotoxicosis when the patient can be weaned off</a:t>
            </a:r>
          </a:p>
          <a:p>
            <a:r>
              <a:rPr lang="en-US" dirty="0" smtClean="0"/>
              <a:t>amiodarone and urinary iodine levels have normalized.</a:t>
            </a:r>
          </a:p>
          <a:p>
            <a:r>
              <a:rPr lang="en-US" dirty="0" smtClean="0"/>
              <a:t>Type 2 amiodarone-induced thyrotoxicosis. Because</a:t>
            </a:r>
          </a:p>
          <a:p>
            <a:r>
              <a:rPr lang="en-US" dirty="0" smtClean="0"/>
              <a:t>of the different underlying pathological mechanism in</a:t>
            </a:r>
          </a:p>
          <a:p>
            <a:r>
              <a:rPr lang="en-US" dirty="0" smtClean="0"/>
              <a:t>type 2 compared to type 1, a different approach to the</a:t>
            </a:r>
          </a:p>
          <a:p>
            <a:r>
              <a:rPr lang="en-US" dirty="0" smtClean="0"/>
              <a:t>patient is required (Fig. 2). Glucocorticoid treatment</a:t>
            </a:r>
          </a:p>
          <a:p>
            <a:r>
              <a:rPr lang="en-US" dirty="0" smtClean="0"/>
              <a:t>is the pillar of type 2 therapy (50, 51). The amount of</a:t>
            </a:r>
          </a:p>
          <a:p>
            <a:r>
              <a:rPr lang="en-US" dirty="0" smtClean="0"/>
              <a:t>thyroid hormone released into the bloodstream and</a:t>
            </a:r>
          </a:p>
          <a:p>
            <a:r>
              <a:rPr lang="en-US" dirty="0" smtClean="0"/>
              <a:t>consequent severity of the thyrotoxicosis depends on the</a:t>
            </a:r>
          </a:p>
          <a:p>
            <a:r>
              <a:rPr lang="en-US" dirty="0" smtClean="0"/>
              <a:t>scale of thyroid damage. Often the disease is self-limited,</a:t>
            </a:r>
          </a:p>
          <a:p>
            <a:r>
              <a:rPr lang="en-US" dirty="0" smtClean="0"/>
              <a:t>and when the patient is in stable cardiac condition, and</a:t>
            </a:r>
          </a:p>
          <a:p>
            <a:r>
              <a:rPr lang="en-US" dirty="0" smtClean="0"/>
              <a:t>suffering only mild thyrotoxicosis, follow-up without</a:t>
            </a:r>
          </a:p>
          <a:p>
            <a:r>
              <a:rPr lang="en-US" dirty="0" smtClean="0"/>
              <a:t>pharmacological therapy may be an option. But when</a:t>
            </a:r>
          </a:p>
          <a:p>
            <a:r>
              <a:rPr lang="en-US" dirty="0" smtClean="0"/>
              <a:t>overt thyrotoxicosis is clinically evident, or when a quick</a:t>
            </a:r>
          </a:p>
          <a:p>
            <a:r>
              <a:rPr lang="en-US" dirty="0" smtClean="0"/>
              <a:t>restoration of </a:t>
            </a:r>
            <a:r>
              <a:rPr lang="en-US" dirty="0" err="1" smtClean="0"/>
              <a:t>euthyroidism</a:t>
            </a:r>
            <a:r>
              <a:rPr lang="en-US" dirty="0" smtClean="0"/>
              <a:t> is required because of the</a:t>
            </a:r>
          </a:p>
          <a:p>
            <a:r>
              <a:rPr lang="en-US" dirty="0" smtClean="0"/>
              <a:t>underlying cardiac condition, glucocorticoid treatment</a:t>
            </a:r>
          </a:p>
          <a:p>
            <a:r>
              <a:rPr lang="en-US" dirty="0" smtClean="0"/>
              <a:t>should be initiated (52).</a:t>
            </a:r>
          </a:p>
          <a:p>
            <a:r>
              <a:rPr lang="en-US" dirty="0" smtClean="0"/>
              <a:t>The principal glucocorticoid used is prednisone in a</a:t>
            </a:r>
          </a:p>
          <a:p>
            <a:r>
              <a:rPr lang="en-US" dirty="0" smtClean="0"/>
              <a:t>starting dose of 30 to 40 mg once daily, for 2 to 4 weeks,</a:t>
            </a:r>
          </a:p>
          <a:p>
            <a:r>
              <a:rPr lang="en-US" dirty="0" smtClean="0"/>
              <a:t>followed by a gradual tapering over 2 to 3 months, depending</a:t>
            </a:r>
          </a:p>
          <a:p>
            <a:r>
              <a:rPr lang="en-US" dirty="0" smtClean="0"/>
              <a:t>on the patient’s clinical and biochemical response</a:t>
            </a:r>
          </a:p>
          <a:p>
            <a:r>
              <a:rPr lang="en-US" dirty="0" smtClean="0"/>
              <a:t>(20, 53). When a salutary response to this approach is not</a:t>
            </a:r>
          </a:p>
          <a:p>
            <a:r>
              <a:rPr lang="en-US" dirty="0" smtClean="0"/>
              <a:t>seen, </a:t>
            </a:r>
            <a:r>
              <a:rPr lang="en-US" dirty="0" err="1" smtClean="0"/>
              <a:t>Campi</a:t>
            </a:r>
            <a:r>
              <a:rPr lang="en-US" dirty="0" smtClean="0"/>
              <a:t> et al. have proposed a change to combined</a:t>
            </a:r>
          </a:p>
          <a:p>
            <a:r>
              <a:rPr lang="en-US" dirty="0" smtClean="0"/>
              <a:t>intravenous and oral steroid therapy (oral prednisone</a:t>
            </a:r>
          </a:p>
          <a:p>
            <a:r>
              <a:rPr lang="en-US" dirty="0" smtClean="0"/>
              <a:t>range: 5-12.5 mg/d; IV methylprednisolone range 250-500</a:t>
            </a:r>
          </a:p>
          <a:p>
            <a:r>
              <a:rPr lang="en-US" dirty="0" smtClean="0"/>
              <a:t>twice a week) (54). Although this regimen was successful</a:t>
            </a:r>
          </a:p>
          <a:p>
            <a:r>
              <a:rPr lang="en-US" dirty="0" smtClean="0"/>
              <a:t>in rapidly improving thyroid function, the patient group</a:t>
            </a:r>
          </a:p>
          <a:p>
            <a:r>
              <a:rPr lang="en-US" dirty="0" smtClean="0"/>
              <a:t>studied was limited to 4 patients; further external validation</a:t>
            </a:r>
          </a:p>
          <a:p>
            <a:r>
              <a:rPr lang="en-US" dirty="0" smtClean="0"/>
              <a:t>of this approach will be required. Another recent</a:t>
            </a:r>
          </a:p>
          <a:p>
            <a:r>
              <a:rPr lang="en-US" dirty="0" smtClean="0"/>
              <a:t>study of only 3 patients showed that IV glucocorticoids do</a:t>
            </a:r>
          </a:p>
          <a:p>
            <a:r>
              <a:rPr lang="en-US" dirty="0" smtClean="0"/>
              <a:t>not offer any advantage over oral glucocorticoids in the</a:t>
            </a:r>
          </a:p>
          <a:p>
            <a:r>
              <a:rPr lang="en-US" dirty="0" smtClean="0"/>
              <a:t>management of type 2 AIT (55). A longer duration of prednisone</a:t>
            </a:r>
          </a:p>
          <a:p>
            <a:r>
              <a:rPr lang="en-US" dirty="0" smtClean="0"/>
              <a:t>therapy may be required for adequate therapy of</a:t>
            </a:r>
          </a:p>
          <a:p>
            <a:r>
              <a:rPr lang="en-US" dirty="0" smtClean="0"/>
              <a:t>type 2 AIT as determined by FT4 levels and thyroid gland</a:t>
            </a:r>
          </a:p>
          <a:p>
            <a:r>
              <a:rPr lang="en-US" dirty="0" smtClean="0"/>
              <a:t>volume (56). Furthermore, as indicated previously, the possibility</a:t>
            </a:r>
          </a:p>
          <a:p>
            <a:r>
              <a:rPr lang="en-US" dirty="0" smtClean="0"/>
              <a:t>of a mixed type1/type2 AIT should be entertained</a:t>
            </a:r>
          </a:p>
          <a:p>
            <a:r>
              <a:rPr lang="en-US" dirty="0" smtClean="0"/>
              <a:t>when glucocorticoids fail to improve thyrotoxicosis.</a:t>
            </a:r>
          </a:p>
          <a:p>
            <a:r>
              <a:rPr lang="en-US" dirty="0" smtClean="0"/>
              <a:t>Continuation of amiodarone treatment would appear to</a:t>
            </a:r>
          </a:p>
          <a:p>
            <a:r>
              <a:rPr lang="en-US" dirty="0" smtClean="0"/>
              <a:t>be feasible in type 2 disease as the thyroid destructive nature</a:t>
            </a:r>
          </a:p>
          <a:p>
            <a:r>
              <a:rPr lang="en-US" dirty="0" smtClean="0"/>
              <a:t>of the disorder is often self-limited (18, 48). The recurrence</a:t>
            </a:r>
          </a:p>
          <a:p>
            <a:r>
              <a:rPr lang="en-US" dirty="0" smtClean="0"/>
              <a:t>rate of type 2 AIT in patients continuing on amiodarone is</a:t>
            </a:r>
          </a:p>
          <a:p>
            <a:r>
              <a:rPr lang="en-US" dirty="0" smtClean="0"/>
              <a:t>variable and has ranged from 6% to 75% (57, 58).</a:t>
            </a:r>
          </a:p>
          <a:p>
            <a:r>
              <a:rPr lang="en-US" dirty="0" smtClean="0"/>
              <a:t>Management of mixed type 1 and type 2 </a:t>
            </a:r>
            <a:r>
              <a:rPr lang="en-US" dirty="0" err="1" smtClean="0"/>
              <a:t>amiodaroneinduced</a:t>
            </a:r>
            <a:endParaRPr lang="en-US" dirty="0" smtClean="0"/>
          </a:p>
          <a:p>
            <a:r>
              <a:rPr lang="en-US" dirty="0" smtClean="0"/>
              <a:t>thyrotoxicosis. In certain cases, both type 1 and</a:t>
            </a:r>
          </a:p>
          <a:p>
            <a:r>
              <a:rPr lang="en-US" dirty="0" smtClean="0"/>
              <a:t>type 2 overlap making the diagnosis and management</a:t>
            </a:r>
          </a:p>
          <a:p>
            <a:r>
              <a:rPr lang="en-US" dirty="0" smtClean="0"/>
              <a:t>more complex. A mixed type 1 and type 2 AIT is usually</a:t>
            </a:r>
          </a:p>
          <a:p>
            <a:r>
              <a:rPr lang="en-US" dirty="0" smtClean="0"/>
              <a:t>diagnosed after therapy with prednisone or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alone has failed in improving the thyrotoxicosis. Mixed</a:t>
            </a:r>
          </a:p>
          <a:p>
            <a:r>
              <a:rPr lang="en-US" dirty="0" smtClean="0"/>
              <a:t>type 1/type 2 forms should be treated with a combination</a:t>
            </a:r>
          </a:p>
          <a:p>
            <a:r>
              <a:rPr lang="en-US" dirty="0" smtClean="0"/>
              <a:t>of </a:t>
            </a:r>
            <a:r>
              <a:rPr lang="en-US" dirty="0" err="1" smtClean="0"/>
              <a:t>antithyroid</a:t>
            </a:r>
            <a:r>
              <a:rPr lang="en-US" dirty="0" smtClean="0"/>
              <a:t> drug and glucocorticoids (</a:t>
            </a:r>
            <a:r>
              <a:rPr lang="en-US" dirty="0" err="1" smtClean="0"/>
              <a:t>eg</a:t>
            </a:r>
            <a:r>
              <a:rPr lang="en-US" dirty="0" smtClean="0"/>
              <a:t>,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40 mg daily and prednisone 40 mg daily) (20). Alternatively,</a:t>
            </a:r>
          </a:p>
          <a:p>
            <a:r>
              <a:rPr lang="en-US" dirty="0" smtClean="0"/>
              <a:t>a combined treatment (</a:t>
            </a:r>
            <a:r>
              <a:rPr lang="en-US" dirty="0" err="1" smtClean="0"/>
              <a:t>thionamide</a:t>
            </a:r>
            <a:r>
              <a:rPr lang="en-US" dirty="0" smtClean="0"/>
              <a:t> and glucocorticoids)</a:t>
            </a:r>
          </a:p>
          <a:p>
            <a:r>
              <a:rPr lang="en-US" dirty="0" smtClean="0"/>
              <a:t>can be instituted from the very beginning for a duration of</a:t>
            </a:r>
          </a:p>
          <a:p>
            <a:r>
              <a:rPr lang="en-US" dirty="0" smtClean="0"/>
              <a:t>2 weeks (59). However, the possible risk of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side effects given the high doses usually needed in AIT</a:t>
            </a:r>
          </a:p>
          <a:p>
            <a:r>
              <a:rPr lang="en-US" dirty="0" smtClean="0"/>
              <a:t>treatment must be considered. When levels of FT3 or TT3</a:t>
            </a:r>
          </a:p>
          <a:p>
            <a:r>
              <a:rPr lang="en-US" dirty="0" smtClean="0"/>
              <a:t>are noted to decline by more than 50% compared with</a:t>
            </a:r>
          </a:p>
          <a:p>
            <a:r>
              <a:rPr lang="en-US" dirty="0" smtClean="0"/>
              <a:t>pretreatment levels, a diagnosis of type 2 AIT is most likely,</a:t>
            </a:r>
          </a:p>
          <a:p>
            <a:r>
              <a:rPr lang="en-US" dirty="0" smtClean="0"/>
              <a:t>and the dosage of </a:t>
            </a:r>
            <a:r>
              <a:rPr lang="en-US" dirty="0" err="1" smtClean="0"/>
              <a:t>thionamides</a:t>
            </a:r>
            <a:r>
              <a:rPr lang="en-US" dirty="0" smtClean="0"/>
              <a:t> can be tapered (42, 59). This</a:t>
            </a:r>
          </a:p>
          <a:p>
            <a:r>
              <a:rPr lang="en-US" dirty="0" smtClean="0"/>
              <a:t>approach is useful when the thyrotoxicosis is relatively</a:t>
            </a:r>
          </a:p>
          <a:p>
            <a:r>
              <a:rPr lang="en-US" dirty="0" smtClean="0"/>
              <a:t>severe and/or in otherwise medically compromised patients</a:t>
            </a:r>
          </a:p>
          <a:p>
            <a:r>
              <a:rPr lang="en-US" dirty="0" smtClean="0"/>
              <a:t>when rapid thyroid hormone normalization is sought. Once</a:t>
            </a:r>
          </a:p>
          <a:p>
            <a:r>
              <a:rPr lang="en-US" dirty="0" smtClean="0"/>
              <a:t>a response is seen, one of the drugs can be slowly tapered</a:t>
            </a:r>
          </a:p>
          <a:p>
            <a:r>
              <a:rPr lang="en-US" dirty="0" smtClean="0"/>
              <a:t>down (Fig. 2). However, if no improvement is observed,</a:t>
            </a:r>
          </a:p>
          <a:p>
            <a:r>
              <a:rPr lang="en-US" dirty="0" smtClean="0"/>
              <a:t>definitive treatment such as thyroidectomy should be</a:t>
            </a:r>
          </a:p>
          <a:p>
            <a:r>
              <a:rPr lang="en-US" dirty="0" smtClean="0"/>
              <a:t>considered.</a:t>
            </a:r>
          </a:p>
          <a:p>
            <a:r>
              <a:rPr lang="en-US" dirty="0" smtClean="0"/>
              <a:t>Thyroidectomy in amiodarone-induced thyrotoxicosis. In</a:t>
            </a:r>
          </a:p>
          <a:p>
            <a:r>
              <a:rPr lang="en-US" dirty="0" smtClean="0"/>
              <a:t>selected cases, undergoing thyroidectomy may be an effective</a:t>
            </a:r>
          </a:p>
          <a:p>
            <a:r>
              <a:rPr lang="en-US" dirty="0" smtClean="0"/>
              <a:t>option. According to the ETA guidelines, thyroidectomy</a:t>
            </a:r>
          </a:p>
          <a:p>
            <a:r>
              <a:rPr lang="en-US" dirty="0" smtClean="0"/>
              <a:t>should be considered in the following conditions: (1) patients</a:t>
            </a:r>
          </a:p>
          <a:p>
            <a:r>
              <a:rPr lang="en-US" dirty="0" smtClean="0"/>
              <a:t>with progressive deterioration of cardiac function or patients</a:t>
            </a:r>
          </a:p>
          <a:p>
            <a:r>
              <a:rPr lang="en-US" dirty="0" smtClean="0"/>
              <a:t>with a reduced left ventricular ejection fraction (LVEF) who</a:t>
            </a:r>
          </a:p>
          <a:p>
            <a:r>
              <a:rPr lang="en-US" dirty="0" smtClean="0"/>
              <a:t>have an increased mortality risk because of their cardiac</a:t>
            </a:r>
          </a:p>
          <a:p>
            <a:r>
              <a:rPr lang="en-US" dirty="0" smtClean="0"/>
              <a:t>condition; (2) patients with a severe underlying cardiac</a:t>
            </a:r>
          </a:p>
          <a:p>
            <a:r>
              <a:rPr lang="en-US" dirty="0" smtClean="0"/>
              <a:t>disease (</a:t>
            </a:r>
            <a:r>
              <a:rPr lang="en-US" dirty="0" err="1" smtClean="0"/>
              <a:t>eg</a:t>
            </a:r>
            <a:r>
              <a:rPr lang="en-US" dirty="0" smtClean="0"/>
              <a:t>, </a:t>
            </a:r>
            <a:r>
              <a:rPr lang="en-US" dirty="0" err="1" smtClean="0"/>
              <a:t>arrhythmogenic</a:t>
            </a:r>
            <a:r>
              <a:rPr lang="en-US" dirty="0" smtClean="0"/>
              <a:t> right ventricular dysplasia) or</a:t>
            </a:r>
          </a:p>
          <a:p>
            <a:r>
              <a:rPr lang="en-US" dirty="0" smtClean="0"/>
              <a:t>patients with malignant arrhythmias; and (3) patients with</a:t>
            </a:r>
          </a:p>
          <a:p>
            <a:r>
              <a:rPr lang="en-US" dirty="0" smtClean="0"/>
              <a:t>AIT who are unresponsive to aggressive medical therapy</a:t>
            </a:r>
          </a:p>
          <a:p>
            <a:r>
              <a:rPr lang="en-US" dirty="0" smtClean="0"/>
              <a:t>with </a:t>
            </a:r>
            <a:r>
              <a:rPr lang="en-US" dirty="0" err="1" smtClean="0"/>
              <a:t>methimazole</a:t>
            </a:r>
            <a:r>
              <a:rPr lang="en-US" dirty="0" smtClean="0"/>
              <a:t> and corticosteroids (18, 48).</a:t>
            </a:r>
          </a:p>
          <a:p>
            <a:r>
              <a:rPr lang="en-US" dirty="0" smtClean="0"/>
              <a:t>A recent study by </a:t>
            </a:r>
            <a:r>
              <a:rPr lang="en-US" dirty="0" err="1" smtClean="0"/>
              <a:t>Capellani</a:t>
            </a:r>
            <a:r>
              <a:rPr lang="en-US" dirty="0" smtClean="0"/>
              <a:t> et al. retrospectively analyzed</a:t>
            </a:r>
          </a:p>
          <a:p>
            <a:r>
              <a:rPr lang="en-US" dirty="0" smtClean="0"/>
              <a:t>a cohort of 207 patients with AIT who had undergone</a:t>
            </a:r>
          </a:p>
          <a:p>
            <a:r>
              <a:rPr lang="en-US" dirty="0" smtClean="0"/>
              <a:t>either total thyroidectomy or medical therapy. Overall</a:t>
            </a:r>
          </a:p>
          <a:p>
            <a:r>
              <a:rPr lang="en-US" dirty="0" smtClean="0"/>
              <a:t>mortality and cardiac-specific mortality after 5 and 10 years</a:t>
            </a:r>
          </a:p>
          <a:p>
            <a:r>
              <a:rPr lang="en-US" dirty="0" smtClean="0"/>
              <a:t>were lower in the surgery group than in the medical therapy</a:t>
            </a:r>
          </a:p>
          <a:p>
            <a:r>
              <a:rPr lang="en-US" dirty="0" smtClean="0"/>
              <a:t>group. Also, </a:t>
            </a:r>
            <a:r>
              <a:rPr lang="en-US" dirty="0" err="1" smtClean="0"/>
              <a:t>postthyroidectomy</a:t>
            </a:r>
            <a:r>
              <a:rPr lang="en-US" dirty="0" smtClean="0"/>
              <a:t> improvement of the ejection</a:t>
            </a:r>
          </a:p>
          <a:p>
            <a:r>
              <a:rPr lang="en-US" dirty="0" smtClean="0"/>
              <a:t>fraction was observed in the total thyroidectomy</a:t>
            </a:r>
          </a:p>
          <a:p>
            <a:r>
              <a:rPr lang="en-US" dirty="0" smtClean="0"/>
              <a:t>group. However, the lower mortality rate was observed</a:t>
            </a:r>
          </a:p>
          <a:p>
            <a:r>
              <a:rPr lang="en-US" dirty="0" smtClean="0"/>
              <a:t>only in the subgroup with moderate to severely compromised</a:t>
            </a:r>
          </a:p>
          <a:p>
            <a:r>
              <a:rPr lang="en-US" dirty="0" smtClean="0"/>
              <a:t>LVEF. Mortality of patients with normal or mildly</a:t>
            </a:r>
          </a:p>
          <a:p>
            <a:r>
              <a:rPr lang="en-US" dirty="0" smtClean="0"/>
              <a:t>reduced LVEF was not different between the group who</a:t>
            </a:r>
          </a:p>
          <a:p>
            <a:r>
              <a:rPr lang="en-US" dirty="0" smtClean="0"/>
              <a:t>underwent total thyroidectomy and the group treated with</a:t>
            </a:r>
          </a:p>
          <a:p>
            <a:r>
              <a:rPr lang="en-US" dirty="0" smtClean="0"/>
              <a:t>medical therapy (60).</a:t>
            </a:r>
          </a:p>
          <a:p>
            <a:r>
              <a:rPr lang="en-US" dirty="0" smtClean="0"/>
              <a:t>ETA guidelines recommend that salvage thyroidectomy</a:t>
            </a:r>
          </a:p>
          <a:p>
            <a:r>
              <a:rPr lang="en-US" dirty="0" smtClean="0"/>
              <a:t>can be considered for type 1, mixed type 1/type 2, and type</a:t>
            </a:r>
          </a:p>
          <a:p>
            <a:r>
              <a:rPr lang="en-US" dirty="0" smtClean="0"/>
              <a:t>2 AIT for patients who present as an emergency (deterioration</a:t>
            </a:r>
          </a:p>
          <a:p>
            <a:r>
              <a:rPr lang="en-US" dirty="0" smtClean="0"/>
              <a:t>of cardiac function, reduced LVEF, hemodynamic</a:t>
            </a:r>
          </a:p>
          <a:p>
            <a:r>
              <a:rPr lang="en-US" dirty="0" smtClean="0"/>
              <a:t>instability) (18).</a:t>
            </a:r>
          </a:p>
          <a:p>
            <a:r>
              <a:rPr lang="en-US" dirty="0" smtClean="0"/>
              <a:t>The decision for total thyroidectomy should be made by</a:t>
            </a:r>
          </a:p>
          <a:p>
            <a:r>
              <a:rPr lang="en-US" dirty="0" smtClean="0"/>
              <a:t>a multidisciplinary team that includes an endocrinologist,</a:t>
            </a:r>
          </a:p>
          <a:p>
            <a:r>
              <a:rPr lang="en-US" dirty="0" smtClean="0"/>
              <a:t>cardiologist, anesthesiologist, and a high-volume thyroid</a:t>
            </a:r>
          </a:p>
          <a:p>
            <a:r>
              <a:rPr lang="en-US" dirty="0" smtClean="0"/>
              <a:t>surgeon (18, 48).</a:t>
            </a:r>
            <a:endParaRPr lang="tr-TR" dirty="0" smtClean="0"/>
          </a:p>
          <a:p>
            <a:r>
              <a:rPr lang="en-US" dirty="0" smtClean="0"/>
              <a:t>When definitive treatment is not urgent, </a:t>
            </a:r>
            <a:r>
              <a:rPr lang="en-US" dirty="0" err="1" smtClean="0"/>
              <a:t>euthyroidism</a:t>
            </a:r>
            <a:endParaRPr lang="en-US" dirty="0" smtClean="0"/>
          </a:p>
          <a:p>
            <a:r>
              <a:rPr lang="en-US" dirty="0" smtClean="0"/>
              <a:t>should be restored if possible, before proceeding with total</a:t>
            </a:r>
          </a:p>
          <a:p>
            <a:r>
              <a:rPr lang="en-US" dirty="0" smtClean="0"/>
              <a:t>thyroidectomy (18). The option of a plasma exchange can</a:t>
            </a:r>
          </a:p>
          <a:p>
            <a:r>
              <a:rPr lang="en-US" dirty="0" smtClean="0"/>
              <a:t>be considered as a temporizing measure to normalize thyroid</a:t>
            </a:r>
          </a:p>
          <a:p>
            <a:r>
              <a:rPr lang="en-US" dirty="0" smtClean="0"/>
              <a:t>hormones before surgery (61, 62).</a:t>
            </a:r>
          </a:p>
          <a:p>
            <a:r>
              <a:rPr lang="en-US" dirty="0" smtClean="0"/>
              <a:t>Radioactive iodine therapy. The use of RAI treatment as</a:t>
            </a:r>
          </a:p>
          <a:p>
            <a:r>
              <a:rPr lang="en-US" dirty="0" smtClean="0"/>
              <a:t>a therapy for AIT is not very practical in the short term</a:t>
            </a:r>
          </a:p>
          <a:p>
            <a:r>
              <a:rPr lang="en-US" dirty="0" smtClean="0"/>
              <a:t>because RAI uptake is usually low. After discontinuation</a:t>
            </a:r>
          </a:p>
          <a:p>
            <a:r>
              <a:rPr lang="en-US" dirty="0" smtClean="0"/>
              <a:t>of amiodarone, appropriate timing of RAI treatment can</a:t>
            </a:r>
          </a:p>
          <a:p>
            <a:r>
              <a:rPr lang="en-US" dirty="0" smtClean="0"/>
              <a:t>be based on iodine depletion indicated by measurements</a:t>
            </a:r>
          </a:p>
          <a:p>
            <a:r>
              <a:rPr lang="en-US" dirty="0" smtClean="0"/>
              <a:t>of urinary iodine. Some studies have proposed the use of</a:t>
            </a:r>
          </a:p>
          <a:p>
            <a:r>
              <a:rPr lang="en-US" dirty="0" smtClean="0"/>
              <a:t>RAI therapy in type 2 AIT, but the likelihood of success can</a:t>
            </a:r>
          </a:p>
          <a:p>
            <a:r>
              <a:rPr lang="en-US" dirty="0" smtClean="0"/>
              <a:t>be questioned because approximately 15% of the patients</a:t>
            </a:r>
          </a:p>
          <a:p>
            <a:r>
              <a:rPr lang="en-US" dirty="0" smtClean="0"/>
              <a:t>have been reported to still be </a:t>
            </a:r>
            <a:r>
              <a:rPr lang="en-US" dirty="0" err="1" smtClean="0"/>
              <a:t>thyrotoxic</a:t>
            </a:r>
            <a:r>
              <a:rPr lang="en-US" dirty="0" smtClean="0"/>
              <a:t> after 2 years of</a:t>
            </a:r>
          </a:p>
          <a:p>
            <a:r>
              <a:rPr lang="en-US" dirty="0" smtClean="0"/>
              <a:t>follow-up (63).</a:t>
            </a:r>
          </a:p>
          <a:p>
            <a:r>
              <a:rPr lang="en-US" dirty="0" smtClean="0"/>
              <a:t>The use of recombinant TSH has been proposed for type</a:t>
            </a:r>
          </a:p>
          <a:p>
            <a:r>
              <a:rPr lang="en-US" dirty="0" smtClean="0"/>
              <a:t>1 patients to stimulate the thyroid gland and overcome the</a:t>
            </a:r>
          </a:p>
          <a:p>
            <a:r>
              <a:rPr lang="en-US" dirty="0" smtClean="0"/>
              <a:t>low RAI uptake (64). However, an increase in TSH may be</a:t>
            </a:r>
          </a:p>
          <a:p>
            <a:r>
              <a:rPr lang="en-US" dirty="0" smtClean="0"/>
              <a:t>hazardous because it may worsen thyrotoxicosis by stimulating</a:t>
            </a:r>
          </a:p>
          <a:p>
            <a:r>
              <a:rPr lang="en-US" dirty="0" smtClean="0"/>
              <a:t>a greater degree of thyroid hormone release and the</a:t>
            </a:r>
          </a:p>
          <a:p>
            <a:r>
              <a:rPr lang="en-US" dirty="0" smtClean="0"/>
              <a:t>use of recombinant TSH is not recommended by the guidelines</a:t>
            </a:r>
          </a:p>
          <a:p>
            <a:r>
              <a:rPr lang="en-US" dirty="0" smtClean="0"/>
              <a:t>(18, 20).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224102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Management of amiodarone-induced thyroid</a:t>
            </a:r>
          </a:p>
          <a:p>
            <a:r>
              <a:rPr lang="en-US" dirty="0" smtClean="0"/>
              <a:t>Disorders</a:t>
            </a:r>
            <a:endParaRPr lang="tr-TR" dirty="0" smtClean="0"/>
          </a:p>
          <a:p>
            <a:r>
              <a:rPr lang="tr-TR" dirty="0" err="1" smtClean="0"/>
              <a:t>Amiodaron</a:t>
            </a:r>
            <a:r>
              <a:rPr lang="tr-TR" dirty="0" smtClean="0"/>
              <a:t> kaynaklı </a:t>
            </a:r>
            <a:r>
              <a:rPr lang="tr-TR" dirty="0" err="1" smtClean="0"/>
              <a:t>tiroid</a:t>
            </a:r>
            <a:r>
              <a:rPr lang="tr-TR" dirty="0" smtClean="0"/>
              <a:t> bozukluklarının tedavisinde, endokrinolog, kardiyolog, yoğun bakım uzmanı ve bazen de </a:t>
            </a:r>
            <a:r>
              <a:rPr lang="tr-TR" dirty="0" err="1" smtClean="0"/>
              <a:t>tiroid</a:t>
            </a:r>
            <a:r>
              <a:rPr lang="tr-TR" dirty="0" smtClean="0"/>
              <a:t> cerrahı arasındaki yönetim koordinasyonu ile sıklıkla </a:t>
            </a:r>
            <a:r>
              <a:rPr lang="tr-TR" dirty="0" err="1" smtClean="0"/>
              <a:t>multidisipliner</a:t>
            </a:r>
            <a:r>
              <a:rPr lang="tr-TR" dirty="0" smtClean="0"/>
              <a:t> bir bakım yaklaşımı gerekir.</a:t>
            </a:r>
          </a:p>
          <a:p>
            <a:r>
              <a:rPr lang="tr-TR" dirty="0" smtClean="0"/>
              <a:t>Hastanın altta yatan genel durumu, değişen </a:t>
            </a:r>
            <a:r>
              <a:rPr lang="tr-TR" dirty="0" err="1" smtClean="0"/>
              <a:t>tiroid</a:t>
            </a:r>
            <a:r>
              <a:rPr lang="tr-TR" dirty="0" smtClean="0"/>
              <a:t> hormon düzeylerinin aritmiye katkısı, </a:t>
            </a:r>
            <a:r>
              <a:rPr lang="tr-TR" dirty="0" err="1" smtClean="0"/>
              <a:t>amiodaronun</a:t>
            </a:r>
            <a:r>
              <a:rPr lang="tr-TR" dirty="0" smtClean="0"/>
              <a:t> kesilmesinin yararları ve riskleri ve </a:t>
            </a:r>
            <a:r>
              <a:rPr lang="tr-TR" dirty="0" err="1" smtClean="0"/>
              <a:t>amiodaron</a:t>
            </a:r>
            <a:r>
              <a:rPr lang="tr-TR" dirty="0" smtClean="0"/>
              <a:t> zamanındaki doğal gecikmeler gibi her bir hastanın çeşitli yönleri dikkate alınmalıdır. vücuttan atılmasıdır.</a:t>
            </a:r>
          </a:p>
          <a:p>
            <a:endParaRPr lang="en-US" dirty="0" smtClean="0"/>
          </a:p>
          <a:p>
            <a:r>
              <a:rPr lang="en-US" dirty="0" smtClean="0"/>
              <a:t>In the management of amiodarone-induced thyroid disorders,</a:t>
            </a:r>
          </a:p>
          <a:p>
            <a:r>
              <a:rPr lang="en-US" dirty="0" smtClean="0"/>
              <a:t>a multidisciplinary approach to care is often required</a:t>
            </a:r>
          </a:p>
          <a:p>
            <a:r>
              <a:rPr lang="en-US" dirty="0" smtClean="0"/>
              <a:t>with coordination of management between the</a:t>
            </a:r>
          </a:p>
          <a:p>
            <a:r>
              <a:rPr lang="en-US" dirty="0" smtClean="0"/>
              <a:t>endocrinologist, cardiologist, intensivist, and on occasion</a:t>
            </a:r>
          </a:p>
          <a:p>
            <a:r>
              <a:rPr lang="en-US" dirty="0" smtClean="0"/>
              <a:t>the thyroid surgeon. Several aspects of the individual patient</a:t>
            </a:r>
          </a:p>
          <a:p>
            <a:r>
              <a:rPr lang="en-US" dirty="0" smtClean="0"/>
              <a:t>must be taken into account, such as his or her general</a:t>
            </a:r>
          </a:p>
          <a:p>
            <a:r>
              <a:rPr lang="en-US" dirty="0" smtClean="0"/>
              <a:t>underlying condition, the contribution of the altered</a:t>
            </a:r>
          </a:p>
          <a:p>
            <a:r>
              <a:rPr lang="en-US" dirty="0" smtClean="0"/>
              <a:t>thyroid hormone levels to the arrhythmia, the benefits</a:t>
            </a:r>
          </a:p>
          <a:p>
            <a:r>
              <a:rPr lang="en-US" dirty="0" smtClean="0"/>
              <a:t>and risks of amiodarone discontinuation, and the inherent</a:t>
            </a:r>
          </a:p>
          <a:p>
            <a:r>
              <a:rPr lang="en-US" dirty="0" smtClean="0"/>
              <a:t>delays in the time for amiodarone to be eliminated from</a:t>
            </a:r>
          </a:p>
          <a:p>
            <a:r>
              <a:rPr lang="en-US" dirty="0" smtClean="0"/>
              <a:t>the body.</a:t>
            </a:r>
          </a:p>
          <a:p>
            <a:r>
              <a:rPr lang="en-US" b="1" dirty="0" smtClean="0"/>
              <a:t>Management of amiodarone-induced hypothyroidism</a:t>
            </a:r>
            <a:r>
              <a:rPr lang="en-US" dirty="0" smtClean="0"/>
              <a:t>. In</a:t>
            </a:r>
          </a:p>
          <a:p>
            <a:r>
              <a:rPr lang="en-US" dirty="0" smtClean="0"/>
              <a:t>the management of AIH, treatment with levothyroxine</a:t>
            </a:r>
          </a:p>
          <a:p>
            <a:r>
              <a:rPr lang="en-US" dirty="0" smtClean="0"/>
              <a:t>can be initiated in a starting dose as appropriate, and the</a:t>
            </a:r>
          </a:p>
          <a:p>
            <a:r>
              <a:rPr lang="en-US" dirty="0" smtClean="0"/>
              <a:t>dose adjusted during the follow-up according to published</a:t>
            </a:r>
          </a:p>
          <a:p>
            <a:r>
              <a:rPr lang="en-US" dirty="0" smtClean="0"/>
              <a:t>guidelines of the American Thyroid Association (45) based</a:t>
            </a:r>
          </a:p>
          <a:p>
            <a:r>
              <a:rPr lang="en-US" dirty="0" smtClean="0"/>
              <a:t>upon levels of FT4, FT3/total triiodothyronine (TT3),</a:t>
            </a:r>
          </a:p>
          <a:p>
            <a:r>
              <a:rPr lang="en-US" dirty="0" smtClean="0"/>
              <a:t>and TSH, and the patient’s cardiac status. Too rapid dose</a:t>
            </a:r>
          </a:p>
          <a:p>
            <a:r>
              <a:rPr lang="en-US" dirty="0" smtClean="0"/>
              <a:t>acceleration to </a:t>
            </a:r>
            <a:r>
              <a:rPr lang="en-US" dirty="0" err="1" smtClean="0"/>
              <a:t>supraphysiologic</a:t>
            </a:r>
            <a:r>
              <a:rPr lang="en-US" dirty="0" smtClean="0"/>
              <a:t> levothyroxine levels may</a:t>
            </a:r>
          </a:p>
          <a:p>
            <a:r>
              <a:rPr lang="en-US" dirty="0" smtClean="0"/>
              <a:t>precipitate or worsen cardiac arrhythmias. It is preferable,</a:t>
            </a:r>
          </a:p>
          <a:p>
            <a:r>
              <a:rPr lang="en-US" dirty="0" smtClean="0"/>
              <a:t>in most circumstances, to cautiously and gradually</a:t>
            </a:r>
          </a:p>
          <a:p>
            <a:r>
              <a:rPr lang="en-US" dirty="0" smtClean="0"/>
              <a:t>increase the levothyroxine dose with frequent clinical and</a:t>
            </a:r>
          </a:p>
          <a:p>
            <a:r>
              <a:rPr lang="en-US" dirty="0" smtClean="0"/>
              <a:t>laboratory monitoring. Amiodarone can be continued</a:t>
            </a:r>
          </a:p>
          <a:p>
            <a:r>
              <a:rPr lang="en-US" dirty="0" smtClean="0"/>
              <a:t>if deemed necessary for the treatment of the cardiac</a:t>
            </a:r>
          </a:p>
          <a:p>
            <a:r>
              <a:rPr lang="en-US" dirty="0" smtClean="0"/>
              <a:t>arrhythmia. If amiodarone is discontinued, hypothyroidism</a:t>
            </a:r>
          </a:p>
          <a:p>
            <a:r>
              <a:rPr lang="en-US" dirty="0" smtClean="0"/>
              <a:t>may resolve thereafter and levothyroxine treatment be no</a:t>
            </a:r>
          </a:p>
          <a:p>
            <a:r>
              <a:rPr lang="en-US" dirty="0" smtClean="0"/>
              <a:t>longer required, especially if the patient had no preexisting</a:t>
            </a:r>
          </a:p>
          <a:p>
            <a:r>
              <a:rPr lang="en-US" dirty="0" smtClean="0"/>
              <a:t>thyroid disease (Fig. 2).</a:t>
            </a:r>
          </a:p>
          <a:p>
            <a:r>
              <a:rPr lang="en-US" dirty="0" smtClean="0"/>
              <a:t>Management of type 1 amiodarone-induced thyrotoxicosis.</a:t>
            </a:r>
          </a:p>
          <a:p>
            <a:r>
              <a:rPr lang="en-US" dirty="0" smtClean="0"/>
              <a:t>In the case of AIT, the treatment is tailored based on whether</a:t>
            </a:r>
          </a:p>
          <a:p>
            <a:r>
              <a:rPr lang="en-US" dirty="0" smtClean="0"/>
              <a:t>the patient has type 1 or type 2 disease. Because type 1 is</a:t>
            </a:r>
          </a:p>
          <a:p>
            <a:r>
              <a:rPr lang="en-US" dirty="0" smtClean="0"/>
              <a:t>characterized by overproduction of thyroid hormones, the</a:t>
            </a:r>
          </a:p>
          <a:p>
            <a:r>
              <a:rPr lang="en-US" dirty="0" smtClean="0"/>
              <a:t>most effective treatment is the institution of a blockade</a:t>
            </a:r>
          </a:p>
          <a:p>
            <a:r>
              <a:rPr lang="en-US" dirty="0" smtClean="0"/>
              <a:t>to ongoing hormone synthesis by initiating </a:t>
            </a:r>
            <a:r>
              <a:rPr lang="en-US" dirty="0" err="1" smtClean="0"/>
              <a:t>thionamide</a:t>
            </a:r>
            <a:endParaRPr lang="en-US" dirty="0" smtClean="0"/>
          </a:p>
          <a:p>
            <a:r>
              <a:rPr lang="en-US" dirty="0" smtClean="0"/>
              <a:t>therapy (</a:t>
            </a:r>
            <a:r>
              <a:rPr lang="en-US" dirty="0" err="1" smtClean="0"/>
              <a:t>methimazole</a:t>
            </a:r>
            <a:r>
              <a:rPr lang="en-US" dirty="0" smtClean="0"/>
              <a:t>, </a:t>
            </a:r>
            <a:r>
              <a:rPr lang="en-US" dirty="0" err="1" smtClean="0"/>
              <a:t>carbimazole</a:t>
            </a:r>
            <a:r>
              <a:rPr lang="en-US" dirty="0" smtClean="0"/>
              <a:t>, or </a:t>
            </a:r>
            <a:r>
              <a:rPr lang="en-US" dirty="0" err="1" smtClean="0"/>
              <a:t>propylthiouracil</a:t>
            </a:r>
            <a:r>
              <a:rPr lang="en-US" dirty="0" smtClean="0"/>
              <a:t>)</a:t>
            </a:r>
          </a:p>
          <a:p>
            <a:r>
              <a:rPr lang="en-US" dirty="0" smtClean="0"/>
              <a:t>(Fig. 2). High doses of </a:t>
            </a:r>
            <a:r>
              <a:rPr lang="en-US" dirty="0" err="1" smtClean="0"/>
              <a:t>methimazole</a:t>
            </a:r>
            <a:r>
              <a:rPr lang="en-US" dirty="0" smtClean="0"/>
              <a:t> in the range of 40 to</a:t>
            </a:r>
          </a:p>
          <a:p>
            <a:r>
              <a:rPr lang="en-US" dirty="0" smtClean="0"/>
              <a:t>60 mg/d are typically needed (18), with more aggressive</a:t>
            </a:r>
          </a:p>
          <a:p>
            <a:r>
              <a:rPr lang="en-US" dirty="0" smtClean="0"/>
              <a:t>dosage sometimes required (</a:t>
            </a:r>
            <a:r>
              <a:rPr lang="en-US" dirty="0" err="1" smtClean="0"/>
              <a:t>eg</a:t>
            </a:r>
            <a:r>
              <a:rPr lang="en-US" dirty="0" smtClean="0"/>
              <a:t>, 120 mg/d in divided</a:t>
            </a:r>
          </a:p>
          <a:p>
            <a:r>
              <a:rPr lang="en-US" dirty="0" smtClean="0"/>
              <a:t>dosage [30 mg every 6 hours]). Usually </a:t>
            </a:r>
            <a:r>
              <a:rPr lang="en-US" dirty="0" err="1" smtClean="0"/>
              <a:t>methimazole</a:t>
            </a:r>
            <a:r>
              <a:rPr lang="en-US" dirty="0" smtClean="0"/>
              <a:t> is</a:t>
            </a:r>
          </a:p>
          <a:p>
            <a:r>
              <a:rPr lang="en-US" dirty="0" smtClean="0"/>
              <a:t>preferred for its lower hepatotoxicity compared with</a:t>
            </a:r>
          </a:p>
          <a:p>
            <a:r>
              <a:rPr lang="en-US" dirty="0" err="1" smtClean="0"/>
              <a:t>propylthiouracil</a:t>
            </a:r>
            <a:r>
              <a:rPr lang="en-US" dirty="0" smtClean="0"/>
              <a:t>. Although potassium perchlorate may be</a:t>
            </a:r>
          </a:p>
          <a:p>
            <a:r>
              <a:rPr lang="en-US" dirty="0" smtClean="0"/>
              <a:t>added to the therapy in case of </a:t>
            </a:r>
            <a:r>
              <a:rPr lang="en-US" dirty="0" err="1" smtClean="0"/>
              <a:t>methimazole</a:t>
            </a:r>
            <a:r>
              <a:rPr lang="en-US" dirty="0" smtClean="0"/>
              <a:t> failure (46),</a:t>
            </a:r>
            <a:endParaRPr lang="tr-TR" dirty="0" smtClean="0"/>
          </a:p>
          <a:p>
            <a:r>
              <a:rPr lang="en-US" dirty="0" smtClean="0"/>
              <a:t>it is not available or commonly used in the United States.</a:t>
            </a:r>
          </a:p>
          <a:p>
            <a:r>
              <a:rPr lang="en-US" dirty="0" smtClean="0"/>
              <a:t>Because potassium perchlorate is no longer available,</a:t>
            </a:r>
          </a:p>
          <a:p>
            <a:r>
              <a:rPr lang="en-US" dirty="0" smtClean="0"/>
              <a:t>sodium perchlorate is available as an alternative option.</a:t>
            </a:r>
          </a:p>
          <a:p>
            <a:r>
              <a:rPr lang="en-US" dirty="0" smtClean="0"/>
              <a:t>In the event of </a:t>
            </a:r>
            <a:r>
              <a:rPr lang="en-US" dirty="0" err="1" smtClean="0"/>
              <a:t>methimazole</a:t>
            </a:r>
            <a:r>
              <a:rPr lang="en-US" dirty="0" smtClean="0"/>
              <a:t> therapy failure (presence</a:t>
            </a:r>
          </a:p>
          <a:p>
            <a:r>
              <a:rPr lang="en-US" dirty="0" smtClean="0"/>
              <a:t>of thyrotoxicosis despite high doses of </a:t>
            </a:r>
            <a:r>
              <a:rPr lang="en-US" dirty="0" err="1" smtClean="0"/>
              <a:t>methimazole</a:t>
            </a:r>
            <a:r>
              <a:rPr lang="en-US" dirty="0" smtClean="0"/>
              <a:t> applied</a:t>
            </a:r>
          </a:p>
          <a:p>
            <a:r>
              <a:rPr lang="en-US" dirty="0" smtClean="0"/>
              <a:t>for 3-4 weeks) a mixed form of type 1 and type 2</a:t>
            </a:r>
          </a:p>
          <a:p>
            <a:r>
              <a:rPr lang="en-US" dirty="0" smtClean="0"/>
              <a:t>AIT should be suspected (Fig. 2). However, it should be</a:t>
            </a:r>
          </a:p>
          <a:p>
            <a:r>
              <a:rPr lang="en-US" dirty="0" smtClean="0"/>
              <a:t>recognized that it may take </a:t>
            </a:r>
            <a:r>
              <a:rPr lang="en-US" dirty="0" err="1" smtClean="0"/>
              <a:t>methimazole</a:t>
            </a:r>
            <a:r>
              <a:rPr lang="en-US" dirty="0" smtClean="0"/>
              <a:t> a longer time to</a:t>
            </a:r>
          </a:p>
          <a:p>
            <a:r>
              <a:rPr lang="en-US" dirty="0" smtClean="0"/>
              <a:t>decrease thyroid hormone levels before concluding that a</a:t>
            </a:r>
          </a:p>
          <a:p>
            <a:r>
              <a:rPr lang="en-US" dirty="0" smtClean="0"/>
              <a:t>mixed type 1 type 2 AIT is present.</a:t>
            </a:r>
          </a:p>
          <a:p>
            <a:r>
              <a:rPr lang="en-US" dirty="0" smtClean="0"/>
              <a:t>In view of the inhibitory action of lithium on thyroid</a:t>
            </a:r>
          </a:p>
          <a:p>
            <a:r>
              <a:rPr lang="en-US" dirty="0" smtClean="0"/>
              <a:t>hormone secretion, its use in addition to </a:t>
            </a:r>
            <a:r>
              <a:rPr lang="en-US" dirty="0" err="1" smtClean="0"/>
              <a:t>antithyroid</a:t>
            </a:r>
            <a:endParaRPr lang="en-US" dirty="0" smtClean="0"/>
          </a:p>
          <a:p>
            <a:r>
              <a:rPr lang="en-US" dirty="0" smtClean="0"/>
              <a:t>drugs can be beneficial in type 1 and has been reported</a:t>
            </a:r>
          </a:p>
          <a:p>
            <a:r>
              <a:rPr lang="en-US" dirty="0" smtClean="0"/>
              <a:t>to speed recovery (47), but its possible effectiveness may</a:t>
            </a:r>
          </a:p>
          <a:p>
            <a:r>
              <a:rPr lang="en-US" dirty="0" smtClean="0"/>
              <a:t>be limited by adverse side effects (18). Although the potential</a:t>
            </a:r>
          </a:p>
          <a:p>
            <a:r>
              <a:rPr lang="en-US" dirty="0" smtClean="0"/>
              <a:t>salutary effect of amiodarone discontinuation will</a:t>
            </a:r>
          </a:p>
          <a:p>
            <a:r>
              <a:rPr lang="en-US" dirty="0" smtClean="0"/>
              <a:t>not be immediate because of its long biologic half-life,</a:t>
            </a:r>
          </a:p>
          <a:p>
            <a:r>
              <a:rPr lang="en-US" dirty="0" smtClean="0"/>
              <a:t>terminating the drug should be considered. The possible</a:t>
            </a:r>
          </a:p>
          <a:p>
            <a:r>
              <a:rPr lang="en-US" dirty="0" smtClean="0"/>
              <a:t>benefit of doing so is controversial because of limited data,</a:t>
            </a:r>
          </a:p>
          <a:p>
            <a:r>
              <a:rPr lang="en-US" dirty="0" smtClean="0"/>
              <a:t>and the decision should be individualized in relation to</a:t>
            </a:r>
          </a:p>
          <a:p>
            <a:r>
              <a:rPr lang="en-US" dirty="0" smtClean="0"/>
              <a:t>cardiovascular risk stratification and made jointly by cardiologists</a:t>
            </a:r>
          </a:p>
          <a:p>
            <a:r>
              <a:rPr lang="en-US" dirty="0" smtClean="0"/>
              <a:t>and endocrinologists (18, 48). According to the</a:t>
            </a:r>
          </a:p>
          <a:p>
            <a:r>
              <a:rPr lang="en-US" dirty="0" smtClean="0"/>
              <a:t>European Thyroid Association (ETA) guidelines for the</a:t>
            </a:r>
          </a:p>
          <a:p>
            <a:r>
              <a:rPr lang="en-US" dirty="0" smtClean="0"/>
              <a:t>“Management of amiodarone associated thyroid dysfunction,”</a:t>
            </a:r>
          </a:p>
          <a:p>
            <a:r>
              <a:rPr lang="en-US" dirty="0" smtClean="0"/>
              <a:t>amiodarone continuation is suggested for patients</a:t>
            </a:r>
          </a:p>
          <a:p>
            <a:r>
              <a:rPr lang="en-US" dirty="0" smtClean="0"/>
              <a:t>with life-threatening arrhythmias and critical illness with</a:t>
            </a:r>
          </a:p>
          <a:p>
            <a:r>
              <a:rPr lang="en-US" dirty="0" smtClean="0"/>
              <a:t>poor prognosis (18). Nevertheless, if amiodarone is withdrawn,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should be continued until urine iodine</a:t>
            </a:r>
          </a:p>
          <a:p>
            <a:r>
              <a:rPr lang="en-US" dirty="0" smtClean="0"/>
              <a:t>levels return to normal, which may take 6 to 18 months. If</a:t>
            </a:r>
          </a:p>
          <a:p>
            <a:r>
              <a:rPr lang="en-US" dirty="0" smtClean="0"/>
              <a:t>in the future amiodarone needs to be reintroduced, close</a:t>
            </a:r>
          </a:p>
          <a:p>
            <a:r>
              <a:rPr lang="en-US" dirty="0" smtClean="0"/>
              <a:t>monitoring is fundamental as 75% of patients restarting</a:t>
            </a:r>
          </a:p>
          <a:p>
            <a:r>
              <a:rPr lang="en-US" dirty="0" smtClean="0"/>
              <a:t>amiodarone treatment risk having another episode of AIT</a:t>
            </a:r>
            <a:endParaRPr lang="tr-TR" dirty="0" smtClean="0"/>
          </a:p>
          <a:p>
            <a:r>
              <a:rPr lang="en-US" dirty="0" smtClean="0"/>
              <a:t>(49). Consideration may be also given to RAI treatment</a:t>
            </a:r>
          </a:p>
          <a:p>
            <a:r>
              <a:rPr lang="en-US" dirty="0" smtClean="0"/>
              <a:t>of the thyrotoxicosis when the patient can be weaned off</a:t>
            </a:r>
          </a:p>
          <a:p>
            <a:r>
              <a:rPr lang="en-US" dirty="0" smtClean="0"/>
              <a:t>amiodarone and urinary iodine levels have normalized.</a:t>
            </a:r>
          </a:p>
          <a:p>
            <a:r>
              <a:rPr lang="en-US" dirty="0" smtClean="0"/>
              <a:t>Type 2 amiodarone-induced thyrotoxicosis. Because</a:t>
            </a:r>
          </a:p>
          <a:p>
            <a:r>
              <a:rPr lang="en-US" dirty="0" smtClean="0"/>
              <a:t>of the different underlying pathological mechanism in</a:t>
            </a:r>
          </a:p>
          <a:p>
            <a:r>
              <a:rPr lang="en-US" dirty="0" smtClean="0"/>
              <a:t>type 2 compared to type 1, a different approach to the</a:t>
            </a:r>
          </a:p>
          <a:p>
            <a:r>
              <a:rPr lang="en-US" dirty="0" smtClean="0"/>
              <a:t>patient is required (Fig. 2). Glucocorticoid treatment</a:t>
            </a:r>
          </a:p>
          <a:p>
            <a:r>
              <a:rPr lang="en-US" dirty="0" smtClean="0"/>
              <a:t>is the pillar of type 2 therapy (50, 51). The amount of</a:t>
            </a:r>
          </a:p>
          <a:p>
            <a:r>
              <a:rPr lang="en-US" dirty="0" smtClean="0"/>
              <a:t>thyroid hormone released into the bloodstream and</a:t>
            </a:r>
          </a:p>
          <a:p>
            <a:r>
              <a:rPr lang="en-US" dirty="0" smtClean="0"/>
              <a:t>consequent severity of the thyrotoxicosis depends on the</a:t>
            </a:r>
          </a:p>
          <a:p>
            <a:r>
              <a:rPr lang="en-US" dirty="0" smtClean="0"/>
              <a:t>scale of thyroid damage. Often the disease is self-limited,</a:t>
            </a:r>
          </a:p>
          <a:p>
            <a:r>
              <a:rPr lang="en-US" dirty="0" smtClean="0"/>
              <a:t>and when the patient is in stable cardiac condition, and</a:t>
            </a:r>
          </a:p>
          <a:p>
            <a:r>
              <a:rPr lang="en-US" dirty="0" smtClean="0"/>
              <a:t>suffering only mild thyrotoxicosis, follow-up without</a:t>
            </a:r>
          </a:p>
          <a:p>
            <a:r>
              <a:rPr lang="en-US" dirty="0" smtClean="0"/>
              <a:t>pharmacological therapy may be an option. But when</a:t>
            </a:r>
          </a:p>
          <a:p>
            <a:r>
              <a:rPr lang="en-US" dirty="0" smtClean="0"/>
              <a:t>overt thyrotoxicosis is clinically evident, or when a quick</a:t>
            </a:r>
          </a:p>
          <a:p>
            <a:r>
              <a:rPr lang="en-US" dirty="0" smtClean="0"/>
              <a:t>restoration of </a:t>
            </a:r>
            <a:r>
              <a:rPr lang="en-US" dirty="0" err="1" smtClean="0"/>
              <a:t>euthyroidism</a:t>
            </a:r>
            <a:r>
              <a:rPr lang="en-US" dirty="0" smtClean="0"/>
              <a:t> is required because of the</a:t>
            </a:r>
          </a:p>
          <a:p>
            <a:r>
              <a:rPr lang="en-US" dirty="0" smtClean="0"/>
              <a:t>underlying cardiac condition, glucocorticoid treatment</a:t>
            </a:r>
          </a:p>
          <a:p>
            <a:r>
              <a:rPr lang="en-US" dirty="0" smtClean="0"/>
              <a:t>should be initiated (52).</a:t>
            </a:r>
          </a:p>
          <a:p>
            <a:r>
              <a:rPr lang="en-US" dirty="0" smtClean="0"/>
              <a:t>The principal glucocorticoid used is prednisone in a</a:t>
            </a:r>
          </a:p>
          <a:p>
            <a:r>
              <a:rPr lang="en-US" dirty="0" smtClean="0"/>
              <a:t>starting dose of 30 to 40 mg once daily, for 2 to 4 weeks,</a:t>
            </a:r>
          </a:p>
          <a:p>
            <a:r>
              <a:rPr lang="en-US" dirty="0" smtClean="0"/>
              <a:t>followed by a gradual tapering over 2 to 3 months, depending</a:t>
            </a:r>
          </a:p>
          <a:p>
            <a:r>
              <a:rPr lang="en-US" dirty="0" smtClean="0"/>
              <a:t>on the patient’s clinical and biochemical response</a:t>
            </a:r>
          </a:p>
          <a:p>
            <a:r>
              <a:rPr lang="en-US" dirty="0" smtClean="0"/>
              <a:t>(20, 53). When a salutary response to this approach is not</a:t>
            </a:r>
          </a:p>
          <a:p>
            <a:r>
              <a:rPr lang="en-US" dirty="0" smtClean="0"/>
              <a:t>seen, </a:t>
            </a:r>
            <a:r>
              <a:rPr lang="en-US" dirty="0" err="1" smtClean="0"/>
              <a:t>Campi</a:t>
            </a:r>
            <a:r>
              <a:rPr lang="en-US" dirty="0" smtClean="0"/>
              <a:t> et al. have proposed a change to combined</a:t>
            </a:r>
          </a:p>
          <a:p>
            <a:r>
              <a:rPr lang="en-US" dirty="0" smtClean="0"/>
              <a:t>intravenous and oral steroid therapy (oral prednisone</a:t>
            </a:r>
          </a:p>
          <a:p>
            <a:r>
              <a:rPr lang="en-US" dirty="0" smtClean="0"/>
              <a:t>range: 5-12.5 mg/d; IV methylprednisolone range 250-500</a:t>
            </a:r>
          </a:p>
          <a:p>
            <a:r>
              <a:rPr lang="en-US" dirty="0" smtClean="0"/>
              <a:t>twice a week) (54). Although this regimen was successful</a:t>
            </a:r>
          </a:p>
          <a:p>
            <a:r>
              <a:rPr lang="en-US" dirty="0" smtClean="0"/>
              <a:t>in rapidly improving thyroid function, the patient group</a:t>
            </a:r>
          </a:p>
          <a:p>
            <a:r>
              <a:rPr lang="en-US" dirty="0" smtClean="0"/>
              <a:t>studied was limited to 4 patients; further external validation</a:t>
            </a:r>
          </a:p>
          <a:p>
            <a:r>
              <a:rPr lang="en-US" dirty="0" smtClean="0"/>
              <a:t>of this approach will be required. Another recent</a:t>
            </a:r>
          </a:p>
          <a:p>
            <a:r>
              <a:rPr lang="en-US" dirty="0" smtClean="0"/>
              <a:t>study of only 3 patients showed that IV glucocorticoids do</a:t>
            </a:r>
          </a:p>
          <a:p>
            <a:r>
              <a:rPr lang="en-US" dirty="0" smtClean="0"/>
              <a:t>not offer any advantage over oral glucocorticoids in the</a:t>
            </a:r>
          </a:p>
          <a:p>
            <a:r>
              <a:rPr lang="en-US" dirty="0" smtClean="0"/>
              <a:t>management of type 2 AIT (55). A longer duration of prednisone</a:t>
            </a:r>
          </a:p>
          <a:p>
            <a:r>
              <a:rPr lang="en-US" dirty="0" smtClean="0"/>
              <a:t>therapy may be required for adequate therapy of</a:t>
            </a:r>
          </a:p>
          <a:p>
            <a:r>
              <a:rPr lang="en-US" dirty="0" smtClean="0"/>
              <a:t>type 2 AIT as determined by FT4 levels and thyroid gland</a:t>
            </a:r>
          </a:p>
          <a:p>
            <a:r>
              <a:rPr lang="en-US" dirty="0" smtClean="0"/>
              <a:t>volume (56). Furthermore, as indicated previously, the possibility</a:t>
            </a:r>
          </a:p>
          <a:p>
            <a:r>
              <a:rPr lang="en-US" dirty="0" smtClean="0"/>
              <a:t>of a mixed type1/type2 AIT should be entertained</a:t>
            </a:r>
          </a:p>
          <a:p>
            <a:r>
              <a:rPr lang="en-US" dirty="0" smtClean="0"/>
              <a:t>when glucocorticoids fail to improve thyrotoxicosis.</a:t>
            </a:r>
          </a:p>
          <a:p>
            <a:r>
              <a:rPr lang="en-US" dirty="0" smtClean="0"/>
              <a:t>Continuation of amiodarone treatment would appear to</a:t>
            </a:r>
          </a:p>
          <a:p>
            <a:r>
              <a:rPr lang="en-US" dirty="0" smtClean="0"/>
              <a:t>be feasible in type 2 disease as the thyroid destructive nature</a:t>
            </a:r>
          </a:p>
          <a:p>
            <a:r>
              <a:rPr lang="en-US" dirty="0" smtClean="0"/>
              <a:t>of the disorder is often self-limited (18, 48). The recurrence</a:t>
            </a:r>
          </a:p>
          <a:p>
            <a:r>
              <a:rPr lang="en-US" dirty="0" smtClean="0"/>
              <a:t>rate of type 2 AIT in patients continuing on amiodarone is</a:t>
            </a:r>
          </a:p>
          <a:p>
            <a:r>
              <a:rPr lang="en-US" dirty="0" smtClean="0"/>
              <a:t>variable and has ranged from 6% to 75% (57, 58).</a:t>
            </a:r>
          </a:p>
          <a:p>
            <a:r>
              <a:rPr lang="en-US" dirty="0" smtClean="0"/>
              <a:t>Management of mixed type 1 and type 2 </a:t>
            </a:r>
            <a:r>
              <a:rPr lang="en-US" dirty="0" err="1" smtClean="0"/>
              <a:t>amiodaroneinduced</a:t>
            </a:r>
            <a:endParaRPr lang="en-US" dirty="0" smtClean="0"/>
          </a:p>
          <a:p>
            <a:r>
              <a:rPr lang="en-US" dirty="0" smtClean="0"/>
              <a:t>thyrotoxicosis. In certain cases, both type 1 and</a:t>
            </a:r>
          </a:p>
          <a:p>
            <a:r>
              <a:rPr lang="en-US" dirty="0" smtClean="0"/>
              <a:t>type 2 overlap making the diagnosis and management</a:t>
            </a:r>
          </a:p>
          <a:p>
            <a:r>
              <a:rPr lang="en-US" dirty="0" smtClean="0"/>
              <a:t>more complex. A mixed type 1 and type 2 AIT is usually</a:t>
            </a:r>
          </a:p>
          <a:p>
            <a:r>
              <a:rPr lang="en-US" dirty="0" smtClean="0"/>
              <a:t>diagnosed after therapy with prednisone or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alone has failed in improving the thyrotoxicosis. Mixed</a:t>
            </a:r>
          </a:p>
          <a:p>
            <a:r>
              <a:rPr lang="en-US" dirty="0" smtClean="0"/>
              <a:t>type 1/type 2 forms should be treated with a combination</a:t>
            </a:r>
          </a:p>
          <a:p>
            <a:r>
              <a:rPr lang="en-US" dirty="0" smtClean="0"/>
              <a:t>of </a:t>
            </a:r>
            <a:r>
              <a:rPr lang="en-US" dirty="0" err="1" smtClean="0"/>
              <a:t>antithyroid</a:t>
            </a:r>
            <a:r>
              <a:rPr lang="en-US" dirty="0" smtClean="0"/>
              <a:t> drug and glucocorticoids (</a:t>
            </a:r>
            <a:r>
              <a:rPr lang="en-US" dirty="0" err="1" smtClean="0"/>
              <a:t>eg</a:t>
            </a:r>
            <a:r>
              <a:rPr lang="en-US" dirty="0" smtClean="0"/>
              <a:t>,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40 mg daily and prednisone 40 mg daily) (20). Alternatively,</a:t>
            </a:r>
          </a:p>
          <a:p>
            <a:r>
              <a:rPr lang="en-US" dirty="0" smtClean="0"/>
              <a:t>a combined treatment (</a:t>
            </a:r>
            <a:r>
              <a:rPr lang="en-US" dirty="0" err="1" smtClean="0"/>
              <a:t>thionamide</a:t>
            </a:r>
            <a:r>
              <a:rPr lang="en-US" dirty="0" smtClean="0"/>
              <a:t> and glucocorticoids)</a:t>
            </a:r>
          </a:p>
          <a:p>
            <a:r>
              <a:rPr lang="en-US" dirty="0" smtClean="0"/>
              <a:t>can be instituted from the very beginning for a duration of</a:t>
            </a:r>
          </a:p>
          <a:p>
            <a:r>
              <a:rPr lang="en-US" dirty="0" smtClean="0"/>
              <a:t>2 weeks (59). However, the possible risk of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side effects given the high doses usually needed in AIT</a:t>
            </a:r>
          </a:p>
          <a:p>
            <a:r>
              <a:rPr lang="en-US" dirty="0" smtClean="0"/>
              <a:t>treatment must be considered. When levels of FT3 or TT3</a:t>
            </a:r>
          </a:p>
          <a:p>
            <a:r>
              <a:rPr lang="en-US" dirty="0" smtClean="0"/>
              <a:t>are noted to decline by more than 50% compared with</a:t>
            </a:r>
          </a:p>
          <a:p>
            <a:r>
              <a:rPr lang="en-US" dirty="0" smtClean="0"/>
              <a:t>pretreatment levels, a diagnosis of type 2 AIT is most likely,</a:t>
            </a:r>
          </a:p>
          <a:p>
            <a:r>
              <a:rPr lang="en-US" dirty="0" smtClean="0"/>
              <a:t>and the dosage of </a:t>
            </a:r>
            <a:r>
              <a:rPr lang="en-US" dirty="0" err="1" smtClean="0"/>
              <a:t>thionamides</a:t>
            </a:r>
            <a:r>
              <a:rPr lang="en-US" dirty="0" smtClean="0"/>
              <a:t> can be tapered (42, 59). This</a:t>
            </a:r>
          </a:p>
          <a:p>
            <a:r>
              <a:rPr lang="en-US" dirty="0" smtClean="0"/>
              <a:t>approach is useful when the thyrotoxicosis is relatively</a:t>
            </a:r>
          </a:p>
          <a:p>
            <a:r>
              <a:rPr lang="en-US" dirty="0" smtClean="0"/>
              <a:t>severe and/or in otherwise medically compromised patients</a:t>
            </a:r>
          </a:p>
          <a:p>
            <a:r>
              <a:rPr lang="en-US" dirty="0" smtClean="0"/>
              <a:t>when rapid thyroid hormone normalization is sought. Once</a:t>
            </a:r>
          </a:p>
          <a:p>
            <a:r>
              <a:rPr lang="en-US" dirty="0" smtClean="0"/>
              <a:t>a response is seen, one of the drugs can be slowly tapered</a:t>
            </a:r>
          </a:p>
          <a:p>
            <a:r>
              <a:rPr lang="en-US" dirty="0" smtClean="0"/>
              <a:t>down (Fig. 2). However, if no improvement is observed,</a:t>
            </a:r>
          </a:p>
          <a:p>
            <a:r>
              <a:rPr lang="en-US" dirty="0" smtClean="0"/>
              <a:t>definitive treatment such as thyroidectomy should be</a:t>
            </a:r>
          </a:p>
          <a:p>
            <a:r>
              <a:rPr lang="en-US" dirty="0" smtClean="0"/>
              <a:t>considered.</a:t>
            </a:r>
          </a:p>
          <a:p>
            <a:r>
              <a:rPr lang="en-US" dirty="0" smtClean="0"/>
              <a:t>Thyroidectomy in amiodarone-induced thyrotoxicosis. In</a:t>
            </a:r>
          </a:p>
          <a:p>
            <a:r>
              <a:rPr lang="en-US" dirty="0" smtClean="0"/>
              <a:t>selected cases, undergoing thyroidectomy may be an effective</a:t>
            </a:r>
          </a:p>
          <a:p>
            <a:r>
              <a:rPr lang="en-US" dirty="0" smtClean="0"/>
              <a:t>option. According to the ETA guidelines, thyroidectomy</a:t>
            </a:r>
          </a:p>
          <a:p>
            <a:r>
              <a:rPr lang="en-US" dirty="0" smtClean="0"/>
              <a:t>should be considered in the following conditions: (1) patients</a:t>
            </a:r>
          </a:p>
          <a:p>
            <a:r>
              <a:rPr lang="en-US" dirty="0" smtClean="0"/>
              <a:t>with progressive deterioration of cardiac function or patients</a:t>
            </a:r>
          </a:p>
          <a:p>
            <a:r>
              <a:rPr lang="en-US" dirty="0" smtClean="0"/>
              <a:t>with a reduced left ventricular ejection fraction (LVEF) who</a:t>
            </a:r>
          </a:p>
          <a:p>
            <a:r>
              <a:rPr lang="en-US" dirty="0" smtClean="0"/>
              <a:t>have an increased mortality risk because of their cardiac</a:t>
            </a:r>
          </a:p>
          <a:p>
            <a:r>
              <a:rPr lang="en-US" dirty="0" smtClean="0"/>
              <a:t>condition; (2) patients with a severe underlying cardiac</a:t>
            </a:r>
          </a:p>
          <a:p>
            <a:r>
              <a:rPr lang="en-US" dirty="0" smtClean="0"/>
              <a:t>disease (</a:t>
            </a:r>
            <a:r>
              <a:rPr lang="en-US" dirty="0" err="1" smtClean="0"/>
              <a:t>eg</a:t>
            </a:r>
            <a:r>
              <a:rPr lang="en-US" dirty="0" smtClean="0"/>
              <a:t>, </a:t>
            </a:r>
            <a:r>
              <a:rPr lang="en-US" dirty="0" err="1" smtClean="0"/>
              <a:t>arrhythmogenic</a:t>
            </a:r>
            <a:r>
              <a:rPr lang="en-US" dirty="0" smtClean="0"/>
              <a:t> right ventricular dysplasia) or</a:t>
            </a:r>
          </a:p>
          <a:p>
            <a:r>
              <a:rPr lang="en-US" dirty="0" smtClean="0"/>
              <a:t>patients with malignant arrhythmias; and (3) patients with</a:t>
            </a:r>
          </a:p>
          <a:p>
            <a:r>
              <a:rPr lang="en-US" dirty="0" smtClean="0"/>
              <a:t>AIT who are unresponsive to aggressive medical therapy</a:t>
            </a:r>
          </a:p>
          <a:p>
            <a:r>
              <a:rPr lang="en-US" dirty="0" smtClean="0"/>
              <a:t>with </a:t>
            </a:r>
            <a:r>
              <a:rPr lang="en-US" dirty="0" err="1" smtClean="0"/>
              <a:t>methimazole</a:t>
            </a:r>
            <a:r>
              <a:rPr lang="en-US" dirty="0" smtClean="0"/>
              <a:t> and corticosteroids (18, 48).</a:t>
            </a:r>
          </a:p>
          <a:p>
            <a:r>
              <a:rPr lang="en-US" dirty="0" smtClean="0"/>
              <a:t>A recent study by </a:t>
            </a:r>
            <a:r>
              <a:rPr lang="en-US" dirty="0" err="1" smtClean="0"/>
              <a:t>Capellani</a:t>
            </a:r>
            <a:r>
              <a:rPr lang="en-US" dirty="0" smtClean="0"/>
              <a:t> et al. retrospectively analyzed</a:t>
            </a:r>
          </a:p>
          <a:p>
            <a:r>
              <a:rPr lang="en-US" dirty="0" smtClean="0"/>
              <a:t>a cohort of 207 patients with AIT who had undergone</a:t>
            </a:r>
          </a:p>
          <a:p>
            <a:r>
              <a:rPr lang="en-US" dirty="0" smtClean="0"/>
              <a:t>either total thyroidectomy or medical therapy. Overall</a:t>
            </a:r>
          </a:p>
          <a:p>
            <a:r>
              <a:rPr lang="en-US" dirty="0" smtClean="0"/>
              <a:t>mortality and cardiac-specific mortality after 5 and 10 years</a:t>
            </a:r>
          </a:p>
          <a:p>
            <a:r>
              <a:rPr lang="en-US" dirty="0" smtClean="0"/>
              <a:t>were lower in the surgery group than in the medical therapy</a:t>
            </a:r>
          </a:p>
          <a:p>
            <a:r>
              <a:rPr lang="en-US" dirty="0" smtClean="0"/>
              <a:t>group. Also, </a:t>
            </a:r>
            <a:r>
              <a:rPr lang="en-US" dirty="0" err="1" smtClean="0"/>
              <a:t>postthyroidectomy</a:t>
            </a:r>
            <a:r>
              <a:rPr lang="en-US" dirty="0" smtClean="0"/>
              <a:t> improvement of the ejection</a:t>
            </a:r>
          </a:p>
          <a:p>
            <a:r>
              <a:rPr lang="en-US" dirty="0" smtClean="0"/>
              <a:t>fraction was observed in the total thyroidectomy</a:t>
            </a:r>
          </a:p>
          <a:p>
            <a:r>
              <a:rPr lang="en-US" dirty="0" smtClean="0"/>
              <a:t>group. However, the lower mortality rate was observed</a:t>
            </a:r>
          </a:p>
          <a:p>
            <a:r>
              <a:rPr lang="en-US" dirty="0" smtClean="0"/>
              <a:t>only in the subgroup with moderate to severely compromised</a:t>
            </a:r>
          </a:p>
          <a:p>
            <a:r>
              <a:rPr lang="en-US" dirty="0" smtClean="0"/>
              <a:t>LVEF. Mortality of patients with normal or mildly</a:t>
            </a:r>
          </a:p>
          <a:p>
            <a:r>
              <a:rPr lang="en-US" dirty="0" smtClean="0"/>
              <a:t>reduced LVEF was not different between the group who</a:t>
            </a:r>
          </a:p>
          <a:p>
            <a:r>
              <a:rPr lang="en-US" dirty="0" smtClean="0"/>
              <a:t>underwent total thyroidectomy and the group treated with</a:t>
            </a:r>
          </a:p>
          <a:p>
            <a:r>
              <a:rPr lang="en-US" dirty="0" smtClean="0"/>
              <a:t>medical therapy (60).</a:t>
            </a:r>
          </a:p>
          <a:p>
            <a:r>
              <a:rPr lang="en-US" dirty="0" smtClean="0"/>
              <a:t>ETA guidelines recommend that salvage thyroidectomy</a:t>
            </a:r>
          </a:p>
          <a:p>
            <a:r>
              <a:rPr lang="en-US" dirty="0" smtClean="0"/>
              <a:t>can be considered for type 1, mixed type 1/type 2, and type</a:t>
            </a:r>
          </a:p>
          <a:p>
            <a:r>
              <a:rPr lang="en-US" dirty="0" smtClean="0"/>
              <a:t>2 AIT for patients who present as an emergency (deterioration</a:t>
            </a:r>
          </a:p>
          <a:p>
            <a:r>
              <a:rPr lang="en-US" dirty="0" smtClean="0"/>
              <a:t>of cardiac function, reduced LVEF, hemodynamic</a:t>
            </a:r>
          </a:p>
          <a:p>
            <a:r>
              <a:rPr lang="en-US" dirty="0" smtClean="0"/>
              <a:t>instability) (18).</a:t>
            </a:r>
          </a:p>
          <a:p>
            <a:r>
              <a:rPr lang="en-US" dirty="0" smtClean="0"/>
              <a:t>The decision for total thyroidectomy should be made by</a:t>
            </a:r>
          </a:p>
          <a:p>
            <a:r>
              <a:rPr lang="en-US" dirty="0" smtClean="0"/>
              <a:t>a multidisciplinary team that includes an endocrinologist,</a:t>
            </a:r>
          </a:p>
          <a:p>
            <a:r>
              <a:rPr lang="en-US" dirty="0" smtClean="0"/>
              <a:t>cardiologist, anesthesiologist, and a high-volume thyroid</a:t>
            </a:r>
          </a:p>
          <a:p>
            <a:r>
              <a:rPr lang="en-US" dirty="0" smtClean="0"/>
              <a:t>surgeon (18, 48).</a:t>
            </a:r>
            <a:endParaRPr lang="tr-TR" dirty="0" smtClean="0"/>
          </a:p>
          <a:p>
            <a:r>
              <a:rPr lang="en-US" dirty="0" smtClean="0"/>
              <a:t>When definitive treatment is not urgent, </a:t>
            </a:r>
            <a:r>
              <a:rPr lang="en-US" dirty="0" err="1" smtClean="0"/>
              <a:t>euthyroidism</a:t>
            </a:r>
            <a:endParaRPr lang="en-US" dirty="0" smtClean="0"/>
          </a:p>
          <a:p>
            <a:r>
              <a:rPr lang="en-US" dirty="0" smtClean="0"/>
              <a:t>should be restored if possible, before proceeding with total</a:t>
            </a:r>
          </a:p>
          <a:p>
            <a:r>
              <a:rPr lang="en-US" dirty="0" smtClean="0"/>
              <a:t>thyroidectomy (18). The option of a plasma exchange can</a:t>
            </a:r>
          </a:p>
          <a:p>
            <a:r>
              <a:rPr lang="en-US" dirty="0" smtClean="0"/>
              <a:t>be considered as a temporizing measure to normalize thyroid</a:t>
            </a:r>
          </a:p>
          <a:p>
            <a:r>
              <a:rPr lang="en-US" dirty="0" smtClean="0"/>
              <a:t>hormones before surgery (61, 62).</a:t>
            </a:r>
          </a:p>
          <a:p>
            <a:r>
              <a:rPr lang="en-US" dirty="0" smtClean="0"/>
              <a:t>Radioactive iodine therapy. The use of RAI treatment as</a:t>
            </a:r>
          </a:p>
          <a:p>
            <a:r>
              <a:rPr lang="en-US" dirty="0" smtClean="0"/>
              <a:t>a therapy for AIT is not very practical in the short term</a:t>
            </a:r>
          </a:p>
          <a:p>
            <a:r>
              <a:rPr lang="en-US" dirty="0" smtClean="0"/>
              <a:t>because RAI uptake is usually low. After discontinuation</a:t>
            </a:r>
          </a:p>
          <a:p>
            <a:r>
              <a:rPr lang="en-US" dirty="0" smtClean="0"/>
              <a:t>of amiodarone, appropriate timing of RAI treatment can</a:t>
            </a:r>
          </a:p>
          <a:p>
            <a:r>
              <a:rPr lang="en-US" dirty="0" smtClean="0"/>
              <a:t>be based on iodine depletion indicated by measurements</a:t>
            </a:r>
          </a:p>
          <a:p>
            <a:r>
              <a:rPr lang="en-US" dirty="0" smtClean="0"/>
              <a:t>of urinary iodine. Some studies have proposed the use of</a:t>
            </a:r>
          </a:p>
          <a:p>
            <a:r>
              <a:rPr lang="en-US" dirty="0" smtClean="0"/>
              <a:t>RAI therapy in type 2 AIT, but the likelihood of success can</a:t>
            </a:r>
          </a:p>
          <a:p>
            <a:r>
              <a:rPr lang="en-US" dirty="0" smtClean="0"/>
              <a:t>be questioned because approximately 15% of the patients</a:t>
            </a:r>
          </a:p>
          <a:p>
            <a:r>
              <a:rPr lang="en-US" dirty="0" smtClean="0"/>
              <a:t>have been reported to still be </a:t>
            </a:r>
            <a:r>
              <a:rPr lang="en-US" dirty="0" err="1" smtClean="0"/>
              <a:t>thyrotoxic</a:t>
            </a:r>
            <a:r>
              <a:rPr lang="en-US" dirty="0" smtClean="0"/>
              <a:t> after 2 years of</a:t>
            </a:r>
          </a:p>
          <a:p>
            <a:r>
              <a:rPr lang="en-US" dirty="0" smtClean="0"/>
              <a:t>follow-up (63).</a:t>
            </a:r>
          </a:p>
          <a:p>
            <a:r>
              <a:rPr lang="en-US" dirty="0" smtClean="0"/>
              <a:t>The use of recombinant TSH has been proposed for type</a:t>
            </a:r>
          </a:p>
          <a:p>
            <a:r>
              <a:rPr lang="en-US" dirty="0" smtClean="0"/>
              <a:t>1 patients to stimulate the thyroid gland and overcome the</a:t>
            </a:r>
          </a:p>
          <a:p>
            <a:r>
              <a:rPr lang="en-US" dirty="0" smtClean="0"/>
              <a:t>low RAI uptake (64). However, an increase in TSH may be</a:t>
            </a:r>
          </a:p>
          <a:p>
            <a:r>
              <a:rPr lang="en-US" dirty="0" smtClean="0"/>
              <a:t>hazardous because it may worsen thyrotoxicosis by stimulating</a:t>
            </a:r>
          </a:p>
          <a:p>
            <a:r>
              <a:rPr lang="en-US" dirty="0" smtClean="0"/>
              <a:t>a greater degree of thyroid hormone release and the</a:t>
            </a:r>
          </a:p>
          <a:p>
            <a:r>
              <a:rPr lang="en-US" dirty="0" smtClean="0"/>
              <a:t>use of recombinant TSH is not recommended by the guidelines</a:t>
            </a:r>
          </a:p>
          <a:p>
            <a:r>
              <a:rPr lang="en-US" dirty="0" smtClean="0"/>
              <a:t>(18, 20).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220286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Management of amiodarone-induced thyroid</a:t>
            </a:r>
          </a:p>
          <a:p>
            <a:r>
              <a:rPr lang="en-US" b="1" dirty="0" smtClean="0"/>
              <a:t>Disorders</a:t>
            </a:r>
            <a:endParaRPr lang="tr-TR" b="1" dirty="0" smtClean="0"/>
          </a:p>
          <a:p>
            <a:endParaRPr lang="tr-TR" dirty="0" smtClean="0"/>
          </a:p>
          <a:p>
            <a:r>
              <a:rPr lang="tr-TR" dirty="0" smtClean="0"/>
              <a:t>Tip 1 </a:t>
            </a:r>
            <a:r>
              <a:rPr lang="tr-TR" dirty="0" err="1" smtClean="0"/>
              <a:t>amiodaron</a:t>
            </a:r>
            <a:r>
              <a:rPr lang="tr-TR" dirty="0" smtClean="0"/>
              <a:t> kaynaklı </a:t>
            </a:r>
            <a:r>
              <a:rPr lang="tr-TR" dirty="0" err="1" smtClean="0"/>
              <a:t>tirotoksikozun</a:t>
            </a:r>
            <a:r>
              <a:rPr lang="tr-TR" dirty="0" smtClean="0"/>
              <a:t> tedavisi.</a:t>
            </a:r>
          </a:p>
          <a:p>
            <a:r>
              <a:rPr lang="tr-TR" dirty="0" smtClean="0"/>
              <a:t>AIT durumunda tedavi, hastanın tip 1 veya tip 2 hastalığa sahip olmasına göre </a:t>
            </a:r>
            <a:r>
              <a:rPr lang="tr-TR" dirty="0" err="1" smtClean="0"/>
              <a:t>uyarlanır.Tip</a:t>
            </a:r>
            <a:r>
              <a:rPr lang="tr-TR" dirty="0" smtClean="0"/>
              <a:t> 1, </a:t>
            </a:r>
            <a:r>
              <a:rPr lang="tr-TR" dirty="0" err="1" smtClean="0"/>
              <a:t>tiroid</a:t>
            </a:r>
            <a:r>
              <a:rPr lang="tr-TR" dirty="0" smtClean="0"/>
              <a:t> hormonlarının aşırı üretimi ile karakterize olduğundan, en etkili tedavi, </a:t>
            </a:r>
            <a:r>
              <a:rPr lang="tr-TR" dirty="0" err="1" smtClean="0"/>
              <a:t>tiyonamid</a:t>
            </a:r>
            <a:r>
              <a:rPr lang="tr-TR" dirty="0" smtClean="0"/>
              <a:t> tedavisini (</a:t>
            </a:r>
            <a:r>
              <a:rPr lang="tr-TR" dirty="0" err="1" smtClean="0"/>
              <a:t>metimazol</a:t>
            </a:r>
            <a:r>
              <a:rPr lang="tr-TR" dirty="0" smtClean="0"/>
              <a:t>, </a:t>
            </a:r>
            <a:r>
              <a:rPr lang="tr-TR" dirty="0" err="1" smtClean="0"/>
              <a:t>karbimazol</a:t>
            </a:r>
            <a:r>
              <a:rPr lang="tr-TR" dirty="0" smtClean="0"/>
              <a:t> veya </a:t>
            </a:r>
            <a:r>
              <a:rPr lang="tr-TR" dirty="0" err="1" smtClean="0"/>
              <a:t>propiltiyoürasil</a:t>
            </a:r>
            <a:r>
              <a:rPr lang="tr-TR" dirty="0" smtClean="0"/>
              <a:t>) başlatarak devam eden hormon sentezini bloke etmektir (Şekil 2).Tipik olarak 40 ila 60 mg/gün aralığındaki yüksek </a:t>
            </a:r>
            <a:r>
              <a:rPr lang="tr-TR" dirty="0" err="1" smtClean="0"/>
              <a:t>metimazol</a:t>
            </a:r>
            <a:r>
              <a:rPr lang="tr-TR" dirty="0" smtClean="0"/>
              <a:t> dozlarına ihtiyaç duyulur (18), bazen daha agresif dozajlara ihtiyaç duyulur (örneğin, bölünmüş dozaj halinde 120 mg/gün [6 saatte bir 30 mg]).Genellikle </a:t>
            </a:r>
            <a:r>
              <a:rPr lang="tr-TR" dirty="0" err="1" smtClean="0"/>
              <a:t>metimazol</a:t>
            </a:r>
            <a:r>
              <a:rPr lang="tr-TR" dirty="0" smtClean="0"/>
              <a:t>, </a:t>
            </a:r>
            <a:r>
              <a:rPr lang="tr-TR" dirty="0" err="1" smtClean="0"/>
              <a:t>propiltiourasil</a:t>
            </a:r>
            <a:r>
              <a:rPr lang="tr-TR" dirty="0" smtClean="0"/>
              <a:t> ile karşılaştırıldığında daha düşük </a:t>
            </a:r>
            <a:r>
              <a:rPr lang="tr-TR" dirty="0" err="1" smtClean="0"/>
              <a:t>hepatotoksisitesi</a:t>
            </a:r>
            <a:r>
              <a:rPr lang="tr-TR" dirty="0" smtClean="0"/>
              <a:t> nedeniyle tercih </a:t>
            </a:r>
            <a:r>
              <a:rPr lang="tr-TR" dirty="0" err="1" smtClean="0"/>
              <a:t>edilir.Metimazolün</a:t>
            </a:r>
            <a:r>
              <a:rPr lang="tr-TR" dirty="0" smtClean="0"/>
              <a:t> başarısız olması durumunda tedaviye potasyum </a:t>
            </a:r>
            <a:r>
              <a:rPr lang="tr-TR" dirty="0" err="1" smtClean="0"/>
              <a:t>perklorat</a:t>
            </a:r>
            <a:r>
              <a:rPr lang="tr-TR" dirty="0" smtClean="0"/>
              <a:t> eklenebilir (46), ancak Amerika Birleşik Devletleri'nde mevcut değildir veya yaygın olarak </a:t>
            </a:r>
            <a:r>
              <a:rPr lang="tr-TR" dirty="0" err="1" smtClean="0"/>
              <a:t>kullanılmamaktadır.Potasyum</a:t>
            </a:r>
            <a:r>
              <a:rPr lang="tr-TR" dirty="0" smtClean="0"/>
              <a:t> </a:t>
            </a:r>
            <a:r>
              <a:rPr lang="tr-TR" dirty="0" err="1" smtClean="0"/>
              <a:t>perklorat</a:t>
            </a:r>
            <a:r>
              <a:rPr lang="tr-TR" dirty="0" smtClean="0"/>
              <a:t> artık mevcut olmadığından alternatif bir seçenek olarak sodyum </a:t>
            </a:r>
            <a:r>
              <a:rPr lang="tr-TR" dirty="0" err="1" smtClean="0"/>
              <a:t>perklorat</a:t>
            </a:r>
            <a:r>
              <a:rPr lang="tr-TR" dirty="0" smtClean="0"/>
              <a:t> </a:t>
            </a:r>
            <a:r>
              <a:rPr lang="tr-TR" dirty="0" err="1" smtClean="0"/>
              <a:t>mevcuttur.Metimazol</a:t>
            </a:r>
            <a:r>
              <a:rPr lang="tr-TR" dirty="0" smtClean="0"/>
              <a:t> tedavisinin başarısız olması durumunda (3-4 hafta boyunca yüksek dozda </a:t>
            </a:r>
            <a:r>
              <a:rPr lang="tr-TR" dirty="0" err="1" smtClean="0"/>
              <a:t>metimazol</a:t>
            </a:r>
            <a:r>
              <a:rPr lang="tr-TR" dirty="0" smtClean="0"/>
              <a:t> uygulanmasına rağmen </a:t>
            </a:r>
            <a:r>
              <a:rPr lang="tr-TR" dirty="0" err="1" smtClean="0"/>
              <a:t>tirotoksikozun</a:t>
            </a:r>
            <a:r>
              <a:rPr lang="tr-TR" dirty="0" smtClean="0"/>
              <a:t> varlığı), tip 1 ve tip 2 </a:t>
            </a:r>
            <a:r>
              <a:rPr lang="tr-TR" dirty="0" err="1" smtClean="0"/>
              <a:t>AIT'nin</a:t>
            </a:r>
            <a:r>
              <a:rPr lang="tr-TR" dirty="0" smtClean="0"/>
              <a:t> karışık bir formundan şüphelenilmelidir (Şekil 2).Bununla birlikte, karışık tip 1 tip 2 </a:t>
            </a:r>
            <a:r>
              <a:rPr lang="tr-TR" dirty="0" err="1" smtClean="0"/>
              <a:t>AIT'nin</a:t>
            </a:r>
            <a:r>
              <a:rPr lang="tr-TR" dirty="0" smtClean="0"/>
              <a:t> mevcut olduğu sonucuna varmadan önce </a:t>
            </a:r>
            <a:r>
              <a:rPr lang="tr-TR" dirty="0" err="1" smtClean="0"/>
              <a:t>metimazolün</a:t>
            </a:r>
            <a:r>
              <a:rPr lang="tr-TR" dirty="0" smtClean="0"/>
              <a:t> </a:t>
            </a:r>
            <a:r>
              <a:rPr lang="tr-TR" dirty="0" err="1" smtClean="0"/>
              <a:t>tiroid</a:t>
            </a:r>
            <a:r>
              <a:rPr lang="tr-TR" dirty="0" smtClean="0"/>
              <a:t> hormon düzeylerini düşürmesinin daha uzun süre alabileceği dikkate </a:t>
            </a:r>
            <a:r>
              <a:rPr lang="tr-TR" dirty="0" err="1" smtClean="0"/>
              <a:t>alınmalıdır.Lityumun</a:t>
            </a:r>
            <a:r>
              <a:rPr lang="tr-TR" dirty="0" smtClean="0"/>
              <a:t> </a:t>
            </a:r>
            <a:r>
              <a:rPr lang="tr-TR" dirty="0" err="1" smtClean="0"/>
              <a:t>tiroid</a:t>
            </a:r>
            <a:r>
              <a:rPr lang="tr-TR" dirty="0" smtClean="0"/>
              <a:t> hormon </a:t>
            </a:r>
            <a:r>
              <a:rPr lang="tr-TR" dirty="0" err="1" smtClean="0"/>
              <a:t>sekresyonunu</a:t>
            </a:r>
            <a:r>
              <a:rPr lang="tr-TR" dirty="0" smtClean="0"/>
              <a:t> </a:t>
            </a:r>
            <a:r>
              <a:rPr lang="tr-TR" dirty="0" err="1" smtClean="0"/>
              <a:t>inhibe</a:t>
            </a:r>
            <a:r>
              <a:rPr lang="tr-TR" dirty="0" smtClean="0"/>
              <a:t> edici etkisi göz önüne alındığında </a:t>
            </a:r>
            <a:r>
              <a:rPr lang="tr-TR" dirty="0" err="1" smtClean="0"/>
              <a:t>antitiroid</a:t>
            </a:r>
            <a:r>
              <a:rPr lang="tr-TR" dirty="0" smtClean="0"/>
              <a:t> ilaçlara ek olarak kullanımının tip 1'de faydalı olabileceği ve iyileşmeyi hızlandırdığı bildirilmektedir (47), ancak olumsuz yan etkiler nedeniyle olası etkinliği sınırlı olabilir (18) ).</a:t>
            </a:r>
            <a:r>
              <a:rPr lang="tr-TR" dirty="0" err="1" smtClean="0"/>
              <a:t>Amiodaron</a:t>
            </a:r>
            <a:r>
              <a:rPr lang="tr-TR" dirty="0" smtClean="0"/>
              <a:t> tedavisinin kesilmesinin olası yararlı etkisi, uzun biyolojik yarılanma ömrü nedeniyle hemen olmayacak olsa da, ilacın sonlandırılması </a:t>
            </a:r>
            <a:r>
              <a:rPr lang="tr-TR" dirty="0" err="1" smtClean="0"/>
              <a:t>düşünülmelidir.Sınırlı</a:t>
            </a:r>
            <a:r>
              <a:rPr lang="tr-TR" dirty="0" smtClean="0"/>
              <a:t> veriler nedeniyle bunu yapmanın olası faydası tartışmalıdır ve karar, </a:t>
            </a:r>
            <a:r>
              <a:rPr lang="tr-TR" dirty="0" err="1" smtClean="0"/>
              <a:t>kardiyovasküler</a:t>
            </a:r>
            <a:r>
              <a:rPr lang="tr-TR" dirty="0" smtClean="0"/>
              <a:t> risk sınıflandırmasına göre bireyselleştirilmeli ve kardiyologlar ve endokrinologlar tarafından ortaklaşa verilmelidir (18, 48).Avrupa </a:t>
            </a:r>
            <a:r>
              <a:rPr lang="tr-TR" dirty="0" err="1" smtClean="0"/>
              <a:t>Tiroid</a:t>
            </a:r>
            <a:r>
              <a:rPr lang="tr-TR" dirty="0" smtClean="0"/>
              <a:t> Birliği'nin (ETA) “</a:t>
            </a:r>
            <a:r>
              <a:rPr lang="tr-TR" dirty="0" err="1" smtClean="0"/>
              <a:t>Amiodaron</a:t>
            </a:r>
            <a:r>
              <a:rPr lang="tr-TR" dirty="0" smtClean="0"/>
              <a:t> ile ilişkili </a:t>
            </a:r>
            <a:r>
              <a:rPr lang="tr-TR" dirty="0" err="1" smtClean="0"/>
              <a:t>tiroid</a:t>
            </a:r>
            <a:r>
              <a:rPr lang="tr-TR" dirty="0" smtClean="0"/>
              <a:t> fonksiyon bozukluğunun yönetimi” kılavuzuna göre, yaşamı tehdit eden aritmileri olan ve kötü </a:t>
            </a:r>
            <a:r>
              <a:rPr lang="tr-TR" dirty="0" err="1" smtClean="0"/>
              <a:t>prognozlu</a:t>
            </a:r>
            <a:r>
              <a:rPr lang="tr-TR" dirty="0" smtClean="0"/>
              <a:t> kritik hastalığı olan hastalarda </a:t>
            </a:r>
            <a:r>
              <a:rPr lang="tr-TR" dirty="0" err="1" smtClean="0"/>
              <a:t>amiodaron</a:t>
            </a:r>
            <a:r>
              <a:rPr lang="tr-TR" dirty="0" smtClean="0"/>
              <a:t> tedavisine devam edilmesi önerilmektedir (18).Bununla birlikte, eğer </a:t>
            </a:r>
            <a:r>
              <a:rPr lang="tr-TR" dirty="0" err="1" smtClean="0"/>
              <a:t>amiodaron</a:t>
            </a:r>
            <a:r>
              <a:rPr lang="tr-TR" dirty="0" smtClean="0"/>
              <a:t> kesilirse, idrar iyot seviyeleri normale dönene kadar </a:t>
            </a:r>
            <a:r>
              <a:rPr lang="tr-TR" dirty="0" err="1" smtClean="0"/>
              <a:t>metimazole</a:t>
            </a:r>
            <a:r>
              <a:rPr lang="tr-TR" dirty="0" smtClean="0"/>
              <a:t> devam edilmelidir; bu 6 ila 18 ay </a:t>
            </a:r>
            <a:r>
              <a:rPr lang="tr-TR" dirty="0" err="1" smtClean="0"/>
              <a:t>sürebilir.Gelecekte</a:t>
            </a:r>
            <a:r>
              <a:rPr lang="tr-TR" dirty="0" smtClean="0"/>
              <a:t> </a:t>
            </a:r>
            <a:r>
              <a:rPr lang="tr-TR" dirty="0" err="1" smtClean="0"/>
              <a:t>amiodaron</a:t>
            </a:r>
            <a:r>
              <a:rPr lang="tr-TR" dirty="0" smtClean="0"/>
              <a:t> tedavisine yeniden başlanması gerekirse, </a:t>
            </a:r>
            <a:r>
              <a:rPr lang="tr-TR" dirty="0" err="1" smtClean="0"/>
              <a:t>amiodaron</a:t>
            </a:r>
            <a:r>
              <a:rPr lang="tr-TR" dirty="0" smtClean="0"/>
              <a:t> tedavisine yeniden başlayan hastaların %75'inin başka bir AIT atağı yaşama riski nedeniyle yakın takip esastır (49).Hastanın </a:t>
            </a:r>
            <a:r>
              <a:rPr lang="tr-TR" dirty="0" err="1" smtClean="0"/>
              <a:t>amiodaron</a:t>
            </a:r>
            <a:r>
              <a:rPr lang="tr-TR" dirty="0" smtClean="0"/>
              <a:t> tedavisini kesmesi ve idrar iyot düzeylerinin normale dönmesi durumunda, </a:t>
            </a:r>
            <a:r>
              <a:rPr lang="tr-TR" dirty="0" err="1" smtClean="0"/>
              <a:t>tirotoksikozun</a:t>
            </a:r>
            <a:r>
              <a:rPr lang="tr-TR" dirty="0" smtClean="0"/>
              <a:t> RAI tedavisi de </a:t>
            </a:r>
            <a:r>
              <a:rPr lang="tr-TR" dirty="0" err="1" smtClean="0"/>
              <a:t>düşünülebilir.Tip</a:t>
            </a:r>
            <a:r>
              <a:rPr lang="tr-TR" dirty="0" smtClean="0"/>
              <a:t> 2 </a:t>
            </a:r>
            <a:r>
              <a:rPr lang="tr-TR" dirty="0" err="1" smtClean="0"/>
              <a:t>amiodaron</a:t>
            </a:r>
            <a:r>
              <a:rPr lang="tr-TR" dirty="0" smtClean="0"/>
              <a:t> kaynaklı </a:t>
            </a:r>
            <a:r>
              <a:rPr lang="tr-TR" dirty="0" err="1" smtClean="0"/>
              <a:t>tirotoksikoz</a:t>
            </a:r>
            <a:r>
              <a:rPr lang="tr-TR" dirty="0" smtClean="0"/>
              <a:t>. Tip 2'de altta yatan patolojik mekanizmanın tip 1'e göre farklı olması nedeniyle hastaya farklı bir yaklaşım gerekmektedir (Şekil 2).</a:t>
            </a:r>
            <a:r>
              <a:rPr lang="tr-TR" dirty="0" err="1" smtClean="0"/>
              <a:t>Glukokortikoid</a:t>
            </a:r>
            <a:r>
              <a:rPr lang="tr-TR" dirty="0" smtClean="0"/>
              <a:t> tedavisi tip 2 tedavinin temel direğidir (50, 51).  Kan dolaşımına salınan </a:t>
            </a:r>
            <a:r>
              <a:rPr lang="tr-TR" dirty="0" err="1" smtClean="0"/>
              <a:t>tiroid</a:t>
            </a:r>
            <a:r>
              <a:rPr lang="tr-TR" dirty="0" smtClean="0"/>
              <a:t> hormonu miktarı ve buna bağlı olarak </a:t>
            </a:r>
            <a:r>
              <a:rPr lang="tr-TR" dirty="0" err="1" smtClean="0"/>
              <a:t>tirotoksikozun</a:t>
            </a:r>
            <a:r>
              <a:rPr lang="tr-TR" dirty="0" smtClean="0"/>
              <a:t> şiddeti, </a:t>
            </a:r>
            <a:r>
              <a:rPr lang="tr-TR" dirty="0" err="1" smtClean="0"/>
              <a:t>tiroid</a:t>
            </a:r>
            <a:r>
              <a:rPr lang="tr-TR" dirty="0" smtClean="0"/>
              <a:t> hasarının ölçeğine bağlıdır. Çoğu zaman hastalık kendi kendini sınırlar ve hastanın kardiyak durumu stabil olduğunda ve sadece hafif </a:t>
            </a:r>
            <a:r>
              <a:rPr lang="tr-TR" dirty="0" err="1" smtClean="0"/>
              <a:t>tirotoksikozdan</a:t>
            </a:r>
            <a:r>
              <a:rPr lang="tr-TR" dirty="0" smtClean="0"/>
              <a:t> yakınıyorsa, farmakolojik tedavi olmaksızın takip bir seçenek olabilir.</a:t>
            </a:r>
          </a:p>
          <a:p>
            <a:endParaRPr lang="en-US" dirty="0" smtClean="0"/>
          </a:p>
          <a:p>
            <a:r>
              <a:rPr lang="en-US" dirty="0" smtClean="0"/>
              <a:t>In the management of amiodarone-induced thyroid disorders,</a:t>
            </a:r>
          </a:p>
          <a:p>
            <a:r>
              <a:rPr lang="en-US" dirty="0" smtClean="0"/>
              <a:t>a multidisciplinary approach to care is often required</a:t>
            </a:r>
          </a:p>
          <a:p>
            <a:r>
              <a:rPr lang="en-US" dirty="0" smtClean="0"/>
              <a:t>with coordination of management between the</a:t>
            </a:r>
          </a:p>
          <a:p>
            <a:r>
              <a:rPr lang="en-US" dirty="0" smtClean="0"/>
              <a:t>endocrinologist, cardiologist, intensivist, and on occasion</a:t>
            </a:r>
          </a:p>
          <a:p>
            <a:r>
              <a:rPr lang="en-US" dirty="0" smtClean="0"/>
              <a:t>the thyroid surgeon. Several aspects of the individual patient</a:t>
            </a:r>
          </a:p>
          <a:p>
            <a:r>
              <a:rPr lang="en-US" dirty="0" smtClean="0"/>
              <a:t>must be taken into account, such as his or her general</a:t>
            </a:r>
          </a:p>
          <a:p>
            <a:r>
              <a:rPr lang="en-US" dirty="0" smtClean="0"/>
              <a:t>underlying condition, the contribution of the altered</a:t>
            </a:r>
          </a:p>
          <a:p>
            <a:r>
              <a:rPr lang="en-US" dirty="0" smtClean="0"/>
              <a:t>thyroid hormone levels to the arrhythmia, the benefits</a:t>
            </a:r>
          </a:p>
          <a:p>
            <a:r>
              <a:rPr lang="en-US" dirty="0" smtClean="0"/>
              <a:t>and risks of amiodarone discontinuation, and the inherent</a:t>
            </a:r>
          </a:p>
          <a:p>
            <a:r>
              <a:rPr lang="en-US" dirty="0" smtClean="0"/>
              <a:t>delays in the time for amiodarone to be eliminated from</a:t>
            </a:r>
          </a:p>
          <a:p>
            <a:r>
              <a:rPr lang="en-US" dirty="0" smtClean="0"/>
              <a:t>the body.</a:t>
            </a:r>
          </a:p>
          <a:p>
            <a:r>
              <a:rPr lang="en-US" b="1" dirty="0" smtClean="0"/>
              <a:t>Management of amiodarone-induced hypothyroidism</a:t>
            </a:r>
            <a:r>
              <a:rPr lang="en-US" dirty="0" smtClean="0"/>
              <a:t>. In</a:t>
            </a:r>
          </a:p>
          <a:p>
            <a:r>
              <a:rPr lang="en-US" dirty="0" smtClean="0"/>
              <a:t>the management of AIH, treatment with levothyroxine</a:t>
            </a:r>
          </a:p>
          <a:p>
            <a:r>
              <a:rPr lang="en-US" dirty="0" smtClean="0"/>
              <a:t>can be initiated in a starting dose as appropriate, and the</a:t>
            </a:r>
          </a:p>
          <a:p>
            <a:r>
              <a:rPr lang="en-US" dirty="0" smtClean="0"/>
              <a:t>dose adjusted during the follow-up according to published</a:t>
            </a:r>
          </a:p>
          <a:p>
            <a:r>
              <a:rPr lang="en-US" dirty="0" smtClean="0"/>
              <a:t>guidelines of the American Thyroid Association (45) based</a:t>
            </a:r>
          </a:p>
          <a:p>
            <a:r>
              <a:rPr lang="en-US" dirty="0" smtClean="0"/>
              <a:t>upon levels of FT4, FT3/total triiodothyronine (TT3),</a:t>
            </a:r>
          </a:p>
          <a:p>
            <a:r>
              <a:rPr lang="en-US" dirty="0" smtClean="0"/>
              <a:t>and TSH, and the patient’s cardiac status. Too rapid dose</a:t>
            </a:r>
          </a:p>
          <a:p>
            <a:r>
              <a:rPr lang="en-US" dirty="0" smtClean="0"/>
              <a:t>acceleration to </a:t>
            </a:r>
            <a:r>
              <a:rPr lang="en-US" dirty="0" err="1" smtClean="0"/>
              <a:t>supraphysiologic</a:t>
            </a:r>
            <a:r>
              <a:rPr lang="en-US" dirty="0" smtClean="0"/>
              <a:t> levothyroxine levels may</a:t>
            </a:r>
          </a:p>
          <a:p>
            <a:r>
              <a:rPr lang="en-US" dirty="0" smtClean="0"/>
              <a:t>precipitate or worsen cardiac arrhythmias. It is preferable,</a:t>
            </a:r>
          </a:p>
          <a:p>
            <a:r>
              <a:rPr lang="en-US" dirty="0" smtClean="0"/>
              <a:t>in most circumstances, to cautiously and gradually</a:t>
            </a:r>
          </a:p>
          <a:p>
            <a:r>
              <a:rPr lang="en-US" dirty="0" smtClean="0"/>
              <a:t>increase the levothyroxine dose with frequent clinical and</a:t>
            </a:r>
          </a:p>
          <a:p>
            <a:r>
              <a:rPr lang="en-US" dirty="0" smtClean="0"/>
              <a:t>laboratory monitoring. Amiodarone can be continued</a:t>
            </a:r>
          </a:p>
          <a:p>
            <a:r>
              <a:rPr lang="en-US" dirty="0" smtClean="0"/>
              <a:t>if deemed necessary for the treatment of the cardiac</a:t>
            </a:r>
          </a:p>
          <a:p>
            <a:r>
              <a:rPr lang="en-US" dirty="0" smtClean="0"/>
              <a:t>arrhythmia. If amiodarone is discontinued, hypothyroidism</a:t>
            </a:r>
          </a:p>
          <a:p>
            <a:r>
              <a:rPr lang="en-US" dirty="0" smtClean="0"/>
              <a:t>may resolve thereafter and levothyroxine treatment be no</a:t>
            </a:r>
          </a:p>
          <a:p>
            <a:r>
              <a:rPr lang="en-US" dirty="0" smtClean="0"/>
              <a:t>longer required, especially if the patient had no preexisting</a:t>
            </a:r>
          </a:p>
          <a:p>
            <a:r>
              <a:rPr lang="en-US" dirty="0" smtClean="0"/>
              <a:t>thyroid disease (Fig. 2).</a:t>
            </a:r>
          </a:p>
          <a:p>
            <a:r>
              <a:rPr lang="en-US" dirty="0" smtClean="0"/>
              <a:t>Management of type 1 amiodarone-induced thyrotoxicosis.</a:t>
            </a:r>
          </a:p>
          <a:p>
            <a:r>
              <a:rPr lang="en-US" dirty="0" smtClean="0"/>
              <a:t>In the case of AIT, the treatment is tailored based on whether</a:t>
            </a:r>
          </a:p>
          <a:p>
            <a:r>
              <a:rPr lang="en-US" dirty="0" smtClean="0"/>
              <a:t>the patient has type 1 or type 2 disease. Because type 1 is</a:t>
            </a:r>
          </a:p>
          <a:p>
            <a:r>
              <a:rPr lang="en-US" dirty="0" smtClean="0"/>
              <a:t>characterized by overproduction of thyroid hormones, the</a:t>
            </a:r>
          </a:p>
          <a:p>
            <a:r>
              <a:rPr lang="en-US" dirty="0" smtClean="0"/>
              <a:t>most effective treatment is the institution of a blockade</a:t>
            </a:r>
          </a:p>
          <a:p>
            <a:r>
              <a:rPr lang="en-US" dirty="0" smtClean="0"/>
              <a:t>to ongoing hormone synthesis by initiating </a:t>
            </a:r>
            <a:r>
              <a:rPr lang="en-US" dirty="0" err="1" smtClean="0"/>
              <a:t>thionamide</a:t>
            </a:r>
            <a:endParaRPr lang="en-US" dirty="0" smtClean="0"/>
          </a:p>
          <a:p>
            <a:r>
              <a:rPr lang="en-US" dirty="0" smtClean="0"/>
              <a:t>therapy (</a:t>
            </a:r>
            <a:r>
              <a:rPr lang="en-US" dirty="0" err="1" smtClean="0"/>
              <a:t>methimazole</a:t>
            </a:r>
            <a:r>
              <a:rPr lang="en-US" dirty="0" smtClean="0"/>
              <a:t>, </a:t>
            </a:r>
            <a:r>
              <a:rPr lang="en-US" dirty="0" err="1" smtClean="0"/>
              <a:t>carbimazole</a:t>
            </a:r>
            <a:r>
              <a:rPr lang="en-US" dirty="0" smtClean="0"/>
              <a:t>, or </a:t>
            </a:r>
            <a:r>
              <a:rPr lang="en-US" dirty="0" err="1" smtClean="0"/>
              <a:t>propylthiouracil</a:t>
            </a:r>
            <a:r>
              <a:rPr lang="en-US" dirty="0" smtClean="0"/>
              <a:t>)</a:t>
            </a:r>
          </a:p>
          <a:p>
            <a:r>
              <a:rPr lang="en-US" dirty="0" smtClean="0"/>
              <a:t>(Fig. 2). High doses of </a:t>
            </a:r>
            <a:r>
              <a:rPr lang="en-US" dirty="0" err="1" smtClean="0"/>
              <a:t>methimazole</a:t>
            </a:r>
            <a:r>
              <a:rPr lang="en-US" dirty="0" smtClean="0"/>
              <a:t> in the range of 40 to</a:t>
            </a:r>
          </a:p>
          <a:p>
            <a:r>
              <a:rPr lang="en-US" dirty="0" smtClean="0"/>
              <a:t>60 mg/d are typically needed (18), with more aggressive</a:t>
            </a:r>
          </a:p>
          <a:p>
            <a:r>
              <a:rPr lang="en-US" dirty="0" smtClean="0"/>
              <a:t>dosage sometimes required (</a:t>
            </a:r>
            <a:r>
              <a:rPr lang="en-US" dirty="0" err="1" smtClean="0"/>
              <a:t>eg</a:t>
            </a:r>
            <a:r>
              <a:rPr lang="en-US" dirty="0" smtClean="0"/>
              <a:t>, 120 mg/d in divided</a:t>
            </a:r>
          </a:p>
          <a:p>
            <a:r>
              <a:rPr lang="en-US" dirty="0" smtClean="0"/>
              <a:t>dosage [30 mg every 6 hours]). Usually </a:t>
            </a:r>
            <a:r>
              <a:rPr lang="en-US" dirty="0" err="1" smtClean="0"/>
              <a:t>methimazole</a:t>
            </a:r>
            <a:r>
              <a:rPr lang="en-US" dirty="0" smtClean="0"/>
              <a:t> is</a:t>
            </a:r>
          </a:p>
          <a:p>
            <a:r>
              <a:rPr lang="en-US" dirty="0" smtClean="0"/>
              <a:t>preferred for its lower hepatotoxicity compared with</a:t>
            </a:r>
          </a:p>
          <a:p>
            <a:r>
              <a:rPr lang="en-US" dirty="0" err="1" smtClean="0"/>
              <a:t>propylthiouracil</a:t>
            </a:r>
            <a:r>
              <a:rPr lang="en-US" dirty="0" smtClean="0"/>
              <a:t>. Although potassium perchlorate may be</a:t>
            </a:r>
          </a:p>
          <a:p>
            <a:r>
              <a:rPr lang="en-US" dirty="0" smtClean="0"/>
              <a:t>added to the therapy in case of </a:t>
            </a:r>
            <a:r>
              <a:rPr lang="en-US" dirty="0" err="1" smtClean="0"/>
              <a:t>methimazole</a:t>
            </a:r>
            <a:r>
              <a:rPr lang="en-US" dirty="0" smtClean="0"/>
              <a:t> failure (46),</a:t>
            </a:r>
            <a:endParaRPr lang="tr-TR" dirty="0" smtClean="0"/>
          </a:p>
          <a:p>
            <a:r>
              <a:rPr lang="en-US" dirty="0" smtClean="0"/>
              <a:t>it is not available or commonly used in the United States.</a:t>
            </a:r>
          </a:p>
          <a:p>
            <a:r>
              <a:rPr lang="en-US" dirty="0" smtClean="0"/>
              <a:t>Because potassium perchlorate is no longer available,</a:t>
            </a:r>
          </a:p>
          <a:p>
            <a:r>
              <a:rPr lang="en-US" dirty="0" smtClean="0"/>
              <a:t>sodium perchlorate is available as an alternative option.</a:t>
            </a:r>
          </a:p>
          <a:p>
            <a:r>
              <a:rPr lang="en-US" dirty="0" smtClean="0"/>
              <a:t>In the event of </a:t>
            </a:r>
            <a:r>
              <a:rPr lang="en-US" dirty="0" err="1" smtClean="0"/>
              <a:t>methimazole</a:t>
            </a:r>
            <a:r>
              <a:rPr lang="en-US" dirty="0" smtClean="0"/>
              <a:t> therapy failure (presence</a:t>
            </a:r>
          </a:p>
          <a:p>
            <a:r>
              <a:rPr lang="en-US" dirty="0" smtClean="0"/>
              <a:t>of thyrotoxicosis despite high doses of </a:t>
            </a:r>
            <a:r>
              <a:rPr lang="en-US" dirty="0" err="1" smtClean="0"/>
              <a:t>methimazole</a:t>
            </a:r>
            <a:r>
              <a:rPr lang="en-US" dirty="0" smtClean="0"/>
              <a:t> applied</a:t>
            </a:r>
          </a:p>
          <a:p>
            <a:r>
              <a:rPr lang="en-US" dirty="0" smtClean="0"/>
              <a:t>for 3-4 weeks) a mixed form of type 1 and type 2</a:t>
            </a:r>
          </a:p>
          <a:p>
            <a:r>
              <a:rPr lang="en-US" dirty="0" smtClean="0"/>
              <a:t>AIT should be suspected (Fig. 2). However, it should be</a:t>
            </a:r>
          </a:p>
          <a:p>
            <a:r>
              <a:rPr lang="en-US" dirty="0" smtClean="0"/>
              <a:t>recognized that it may take </a:t>
            </a:r>
            <a:r>
              <a:rPr lang="en-US" dirty="0" err="1" smtClean="0"/>
              <a:t>methimazole</a:t>
            </a:r>
            <a:r>
              <a:rPr lang="en-US" dirty="0" smtClean="0"/>
              <a:t> a longer time to</a:t>
            </a:r>
          </a:p>
          <a:p>
            <a:r>
              <a:rPr lang="en-US" dirty="0" smtClean="0"/>
              <a:t>decrease thyroid hormone levels before concluding that a</a:t>
            </a:r>
          </a:p>
          <a:p>
            <a:r>
              <a:rPr lang="en-US" dirty="0" smtClean="0"/>
              <a:t>mixed type 1 type 2 AIT is present.</a:t>
            </a:r>
          </a:p>
          <a:p>
            <a:r>
              <a:rPr lang="en-US" dirty="0" smtClean="0"/>
              <a:t>In view of the inhibitory action of lithium on thyroid</a:t>
            </a:r>
          </a:p>
          <a:p>
            <a:r>
              <a:rPr lang="en-US" dirty="0" smtClean="0"/>
              <a:t>hormone secretion, its use in addition to </a:t>
            </a:r>
            <a:r>
              <a:rPr lang="en-US" dirty="0" err="1" smtClean="0"/>
              <a:t>antithyroid</a:t>
            </a:r>
            <a:endParaRPr lang="en-US" dirty="0" smtClean="0"/>
          </a:p>
          <a:p>
            <a:r>
              <a:rPr lang="en-US" dirty="0" smtClean="0"/>
              <a:t>drugs can be beneficial in type 1 and has been reported</a:t>
            </a:r>
          </a:p>
          <a:p>
            <a:r>
              <a:rPr lang="en-US" dirty="0" smtClean="0"/>
              <a:t>to speed recovery (47), but its possible effectiveness may</a:t>
            </a:r>
          </a:p>
          <a:p>
            <a:r>
              <a:rPr lang="en-US" dirty="0" smtClean="0"/>
              <a:t>be limited by adverse side effects (18). Although the potential</a:t>
            </a:r>
          </a:p>
          <a:p>
            <a:r>
              <a:rPr lang="en-US" dirty="0" smtClean="0"/>
              <a:t>salutary effect of amiodarone discontinuation will</a:t>
            </a:r>
          </a:p>
          <a:p>
            <a:r>
              <a:rPr lang="en-US" dirty="0" smtClean="0"/>
              <a:t>not be immediate because of its long biologic half-life,</a:t>
            </a:r>
          </a:p>
          <a:p>
            <a:r>
              <a:rPr lang="en-US" dirty="0" smtClean="0"/>
              <a:t>terminating the drug should be considered. The possible</a:t>
            </a:r>
          </a:p>
          <a:p>
            <a:r>
              <a:rPr lang="en-US" dirty="0" smtClean="0"/>
              <a:t>benefit of doing so is controversial because of limited data,</a:t>
            </a:r>
          </a:p>
          <a:p>
            <a:r>
              <a:rPr lang="en-US" dirty="0" smtClean="0"/>
              <a:t>and the decision should be individualized in relation to</a:t>
            </a:r>
          </a:p>
          <a:p>
            <a:r>
              <a:rPr lang="en-US" dirty="0" smtClean="0"/>
              <a:t>cardiovascular risk stratification and made jointly by cardiologists</a:t>
            </a:r>
          </a:p>
          <a:p>
            <a:r>
              <a:rPr lang="en-US" dirty="0" smtClean="0"/>
              <a:t>and endocrinologists (18, 48). According to the</a:t>
            </a:r>
          </a:p>
          <a:p>
            <a:r>
              <a:rPr lang="en-US" dirty="0" smtClean="0"/>
              <a:t>European Thyroid Association (ETA) guidelines for the</a:t>
            </a:r>
          </a:p>
          <a:p>
            <a:r>
              <a:rPr lang="en-US" dirty="0" smtClean="0"/>
              <a:t>“Management of amiodarone associated thyroid dysfunction,”</a:t>
            </a:r>
          </a:p>
          <a:p>
            <a:r>
              <a:rPr lang="en-US" dirty="0" smtClean="0"/>
              <a:t>amiodarone continuation is suggested for patients</a:t>
            </a:r>
          </a:p>
          <a:p>
            <a:r>
              <a:rPr lang="en-US" dirty="0" smtClean="0"/>
              <a:t>with life-threatening arrhythmias and critical illness with</a:t>
            </a:r>
          </a:p>
          <a:p>
            <a:r>
              <a:rPr lang="en-US" dirty="0" smtClean="0"/>
              <a:t>poor prognosis (18). Nevertheless, if amiodarone is withdrawn,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should be continued until urine iodine</a:t>
            </a:r>
          </a:p>
          <a:p>
            <a:r>
              <a:rPr lang="en-US" dirty="0" smtClean="0"/>
              <a:t>levels return to normal, which may take 6 to 18 months. If</a:t>
            </a:r>
          </a:p>
          <a:p>
            <a:r>
              <a:rPr lang="en-US" dirty="0" smtClean="0"/>
              <a:t>in the future amiodarone needs to be reintroduced, close</a:t>
            </a:r>
          </a:p>
          <a:p>
            <a:r>
              <a:rPr lang="en-US" dirty="0" smtClean="0"/>
              <a:t>monitoring is fundamental as 75% of patients restarting</a:t>
            </a:r>
          </a:p>
          <a:p>
            <a:r>
              <a:rPr lang="en-US" dirty="0" smtClean="0"/>
              <a:t>amiodarone treatment risk having another episode of AIT</a:t>
            </a:r>
            <a:endParaRPr lang="tr-TR" dirty="0" smtClean="0"/>
          </a:p>
          <a:p>
            <a:r>
              <a:rPr lang="en-US" dirty="0" smtClean="0"/>
              <a:t>(49). Consideration may be also given to RAI treatment</a:t>
            </a:r>
          </a:p>
          <a:p>
            <a:r>
              <a:rPr lang="en-US" dirty="0" smtClean="0"/>
              <a:t>of the thyrotoxicosis when the patient can be weaned off</a:t>
            </a:r>
          </a:p>
          <a:p>
            <a:r>
              <a:rPr lang="en-US" dirty="0" smtClean="0"/>
              <a:t>amiodarone and urinary iodine levels have normalized.</a:t>
            </a:r>
          </a:p>
          <a:p>
            <a:r>
              <a:rPr lang="en-US" dirty="0" smtClean="0"/>
              <a:t>Type 2 amiodarone-induced thyrotoxicosis. Because</a:t>
            </a:r>
          </a:p>
          <a:p>
            <a:r>
              <a:rPr lang="en-US" dirty="0" smtClean="0"/>
              <a:t>of the different underlying pathological mechanism in</a:t>
            </a:r>
          </a:p>
          <a:p>
            <a:r>
              <a:rPr lang="en-US" dirty="0" smtClean="0"/>
              <a:t>type 2 compared to type 1, a different approach to the</a:t>
            </a:r>
          </a:p>
          <a:p>
            <a:r>
              <a:rPr lang="en-US" dirty="0" smtClean="0"/>
              <a:t>patient is required (Fig. 2). Glucocorticoid treatment</a:t>
            </a:r>
          </a:p>
          <a:p>
            <a:r>
              <a:rPr lang="en-US" dirty="0" smtClean="0"/>
              <a:t>is the pillar of type 2 therapy (50, 51). The amount of</a:t>
            </a:r>
          </a:p>
          <a:p>
            <a:r>
              <a:rPr lang="en-US" dirty="0" smtClean="0"/>
              <a:t>thyroid hormone released into the bloodstream and</a:t>
            </a:r>
          </a:p>
          <a:p>
            <a:r>
              <a:rPr lang="en-US" dirty="0" smtClean="0"/>
              <a:t>consequent severity of the thyrotoxicosis depends on the</a:t>
            </a:r>
          </a:p>
          <a:p>
            <a:r>
              <a:rPr lang="en-US" dirty="0" smtClean="0"/>
              <a:t>scale of thyroid damage. Often the disease is self-limited,</a:t>
            </a:r>
          </a:p>
          <a:p>
            <a:r>
              <a:rPr lang="en-US" dirty="0" smtClean="0"/>
              <a:t>and when the patient is in stable cardiac condition, and</a:t>
            </a:r>
          </a:p>
          <a:p>
            <a:r>
              <a:rPr lang="en-US" dirty="0" smtClean="0"/>
              <a:t>suffering only mild thyrotoxicosis, follow-up without</a:t>
            </a:r>
          </a:p>
          <a:p>
            <a:r>
              <a:rPr lang="en-US" dirty="0" smtClean="0"/>
              <a:t>pharmacological therapy may be an option. But when</a:t>
            </a:r>
          </a:p>
          <a:p>
            <a:r>
              <a:rPr lang="en-US" dirty="0" smtClean="0"/>
              <a:t>overt thyrotoxicosis is clinically evident, or when a quick</a:t>
            </a:r>
          </a:p>
          <a:p>
            <a:r>
              <a:rPr lang="en-US" dirty="0" smtClean="0"/>
              <a:t>restoration of </a:t>
            </a:r>
            <a:r>
              <a:rPr lang="en-US" dirty="0" err="1" smtClean="0"/>
              <a:t>euthyroidism</a:t>
            </a:r>
            <a:r>
              <a:rPr lang="en-US" dirty="0" smtClean="0"/>
              <a:t> is required because of the</a:t>
            </a:r>
          </a:p>
          <a:p>
            <a:r>
              <a:rPr lang="en-US" dirty="0" smtClean="0"/>
              <a:t>underlying cardiac condition, glucocorticoid treatment</a:t>
            </a:r>
          </a:p>
          <a:p>
            <a:r>
              <a:rPr lang="en-US" dirty="0" smtClean="0"/>
              <a:t>should be initiated (52).</a:t>
            </a:r>
          </a:p>
          <a:p>
            <a:r>
              <a:rPr lang="en-US" dirty="0" smtClean="0"/>
              <a:t>The principal glucocorticoid used is prednisone in a</a:t>
            </a:r>
          </a:p>
          <a:p>
            <a:r>
              <a:rPr lang="en-US" dirty="0" smtClean="0"/>
              <a:t>starting dose of 30 to 40 mg once daily, for 2 to 4 weeks,</a:t>
            </a:r>
          </a:p>
          <a:p>
            <a:r>
              <a:rPr lang="en-US" dirty="0" smtClean="0"/>
              <a:t>followed by a gradual tapering over 2 to 3 months, depending</a:t>
            </a:r>
          </a:p>
          <a:p>
            <a:r>
              <a:rPr lang="en-US" dirty="0" smtClean="0"/>
              <a:t>on the patient’s clinical and biochemical response</a:t>
            </a:r>
          </a:p>
          <a:p>
            <a:r>
              <a:rPr lang="en-US" dirty="0" smtClean="0"/>
              <a:t>(20, 53). When a salutary response to this approach is not</a:t>
            </a:r>
          </a:p>
          <a:p>
            <a:r>
              <a:rPr lang="en-US" dirty="0" smtClean="0"/>
              <a:t>seen, </a:t>
            </a:r>
            <a:r>
              <a:rPr lang="en-US" dirty="0" err="1" smtClean="0"/>
              <a:t>Campi</a:t>
            </a:r>
            <a:r>
              <a:rPr lang="en-US" dirty="0" smtClean="0"/>
              <a:t> et al. have proposed a change to combined</a:t>
            </a:r>
          </a:p>
          <a:p>
            <a:r>
              <a:rPr lang="en-US" dirty="0" smtClean="0"/>
              <a:t>intravenous and oral steroid therapy (oral prednisone</a:t>
            </a:r>
          </a:p>
          <a:p>
            <a:r>
              <a:rPr lang="en-US" dirty="0" smtClean="0"/>
              <a:t>range: 5-12.5 mg/d; IV methylprednisolone range 250-500</a:t>
            </a:r>
          </a:p>
          <a:p>
            <a:r>
              <a:rPr lang="en-US" dirty="0" smtClean="0"/>
              <a:t>twice a week) (54). Although this regimen was successful</a:t>
            </a:r>
          </a:p>
          <a:p>
            <a:r>
              <a:rPr lang="en-US" dirty="0" smtClean="0"/>
              <a:t>in rapidly improving thyroid function, the patient group</a:t>
            </a:r>
          </a:p>
          <a:p>
            <a:r>
              <a:rPr lang="en-US" dirty="0" smtClean="0"/>
              <a:t>studied was limited to 4 patients; further external validation</a:t>
            </a:r>
          </a:p>
          <a:p>
            <a:r>
              <a:rPr lang="en-US" dirty="0" smtClean="0"/>
              <a:t>of this approach will be required. </a:t>
            </a:r>
            <a:endParaRPr lang="tr-TR" dirty="0" smtClean="0"/>
          </a:p>
          <a:p>
            <a:endParaRPr lang="tr-TR" dirty="0" smtClean="0"/>
          </a:p>
          <a:p>
            <a:r>
              <a:rPr lang="en-US" dirty="0" smtClean="0"/>
              <a:t>Another recent</a:t>
            </a:r>
          </a:p>
          <a:p>
            <a:r>
              <a:rPr lang="en-US" dirty="0" smtClean="0"/>
              <a:t>study of only 3 patients showed that IV glucocorticoids do</a:t>
            </a:r>
          </a:p>
          <a:p>
            <a:r>
              <a:rPr lang="en-US" dirty="0" smtClean="0"/>
              <a:t>not offer any advantage over oral glucocorticoids in the</a:t>
            </a:r>
          </a:p>
          <a:p>
            <a:r>
              <a:rPr lang="en-US" dirty="0" smtClean="0"/>
              <a:t>management of type 2 AIT (55). A longer duration of prednisone</a:t>
            </a:r>
          </a:p>
          <a:p>
            <a:r>
              <a:rPr lang="en-US" dirty="0" smtClean="0"/>
              <a:t>therapy may be required for adequate therapy of</a:t>
            </a:r>
          </a:p>
          <a:p>
            <a:r>
              <a:rPr lang="en-US" dirty="0" smtClean="0"/>
              <a:t>type 2 AIT as determined by FT4 levels and thyroid gland</a:t>
            </a:r>
          </a:p>
          <a:p>
            <a:r>
              <a:rPr lang="en-US" dirty="0" smtClean="0"/>
              <a:t>volume (56). Furthermore, as indicated previously, the possibility</a:t>
            </a:r>
          </a:p>
          <a:p>
            <a:r>
              <a:rPr lang="en-US" dirty="0" smtClean="0"/>
              <a:t>of a mixed type1/type2 AIT should be entertained</a:t>
            </a:r>
          </a:p>
          <a:p>
            <a:r>
              <a:rPr lang="en-US" dirty="0" smtClean="0"/>
              <a:t>when glucocorticoids fail to improve thyrotoxicosis.</a:t>
            </a:r>
          </a:p>
          <a:p>
            <a:r>
              <a:rPr lang="en-US" dirty="0" smtClean="0"/>
              <a:t>Continuation of amiodarone treatment would appear to</a:t>
            </a:r>
          </a:p>
          <a:p>
            <a:r>
              <a:rPr lang="en-US" dirty="0" smtClean="0"/>
              <a:t>be feasible in type 2 disease as the thyroid destructive nature</a:t>
            </a:r>
          </a:p>
          <a:p>
            <a:r>
              <a:rPr lang="en-US" dirty="0" smtClean="0"/>
              <a:t>of the disorder is often self-limited (18, 48). The recurrence</a:t>
            </a:r>
          </a:p>
          <a:p>
            <a:r>
              <a:rPr lang="en-US" dirty="0" smtClean="0"/>
              <a:t>rate of type 2 AIT in patients continuing on amiodarone is</a:t>
            </a:r>
          </a:p>
          <a:p>
            <a:r>
              <a:rPr lang="en-US" dirty="0" smtClean="0"/>
              <a:t>variable and has ranged from 6% to 75% (57, 58).</a:t>
            </a:r>
          </a:p>
          <a:p>
            <a:r>
              <a:rPr lang="en-US" dirty="0" smtClean="0"/>
              <a:t>Management of mixed type 1 and type 2 </a:t>
            </a:r>
            <a:r>
              <a:rPr lang="en-US" dirty="0" err="1" smtClean="0"/>
              <a:t>amiodaroneinduced</a:t>
            </a:r>
            <a:endParaRPr lang="en-US" dirty="0" smtClean="0"/>
          </a:p>
          <a:p>
            <a:r>
              <a:rPr lang="en-US" dirty="0" smtClean="0"/>
              <a:t>thyrotoxicosis. In certain cases, both type 1 and</a:t>
            </a:r>
          </a:p>
          <a:p>
            <a:r>
              <a:rPr lang="en-US" dirty="0" smtClean="0"/>
              <a:t>type 2 overlap making the diagnosis and management</a:t>
            </a:r>
          </a:p>
          <a:p>
            <a:r>
              <a:rPr lang="en-US" dirty="0" smtClean="0"/>
              <a:t>more complex. A mixed type 1 and type 2 AIT is usually</a:t>
            </a:r>
          </a:p>
          <a:p>
            <a:r>
              <a:rPr lang="en-US" dirty="0" smtClean="0"/>
              <a:t>diagnosed after therapy with prednisone or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alone has failed in improving the thyrotoxicosis. Mixed</a:t>
            </a:r>
          </a:p>
          <a:p>
            <a:r>
              <a:rPr lang="en-US" dirty="0" smtClean="0"/>
              <a:t>type 1/type 2 forms should be treated with a combination</a:t>
            </a:r>
          </a:p>
          <a:p>
            <a:r>
              <a:rPr lang="en-US" dirty="0" smtClean="0"/>
              <a:t>of </a:t>
            </a:r>
            <a:r>
              <a:rPr lang="en-US" dirty="0" err="1" smtClean="0"/>
              <a:t>antithyroid</a:t>
            </a:r>
            <a:r>
              <a:rPr lang="en-US" dirty="0" smtClean="0"/>
              <a:t> drug and glucocorticoids (</a:t>
            </a:r>
            <a:r>
              <a:rPr lang="en-US" dirty="0" err="1" smtClean="0"/>
              <a:t>eg</a:t>
            </a:r>
            <a:r>
              <a:rPr lang="en-US" dirty="0" smtClean="0"/>
              <a:t>,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40 mg daily and prednisone 40 mg daily) (20). Alternatively,</a:t>
            </a:r>
          </a:p>
          <a:p>
            <a:r>
              <a:rPr lang="en-US" dirty="0" smtClean="0"/>
              <a:t>a combined treatment (</a:t>
            </a:r>
            <a:r>
              <a:rPr lang="en-US" dirty="0" err="1" smtClean="0"/>
              <a:t>thionamide</a:t>
            </a:r>
            <a:r>
              <a:rPr lang="en-US" dirty="0" smtClean="0"/>
              <a:t> and glucocorticoids)</a:t>
            </a:r>
          </a:p>
          <a:p>
            <a:r>
              <a:rPr lang="en-US" dirty="0" smtClean="0"/>
              <a:t>can be instituted from the very beginning for a duration of</a:t>
            </a:r>
          </a:p>
          <a:p>
            <a:r>
              <a:rPr lang="en-US" dirty="0" smtClean="0"/>
              <a:t>2 weeks (59). However, the possible risk of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side effects given the high doses usually needed in AIT</a:t>
            </a:r>
          </a:p>
          <a:p>
            <a:r>
              <a:rPr lang="en-US" dirty="0" smtClean="0"/>
              <a:t>treatment must be considered. When levels of FT3 or TT3</a:t>
            </a:r>
          </a:p>
          <a:p>
            <a:r>
              <a:rPr lang="en-US" dirty="0" smtClean="0"/>
              <a:t>are noted to decline by more than 50% compared with</a:t>
            </a:r>
          </a:p>
          <a:p>
            <a:r>
              <a:rPr lang="en-US" dirty="0" smtClean="0"/>
              <a:t>pretreatment levels, a diagnosis of type 2 AIT is most likely,</a:t>
            </a:r>
          </a:p>
          <a:p>
            <a:r>
              <a:rPr lang="en-US" dirty="0" smtClean="0"/>
              <a:t>and the dosage of </a:t>
            </a:r>
            <a:r>
              <a:rPr lang="en-US" dirty="0" err="1" smtClean="0"/>
              <a:t>thionamides</a:t>
            </a:r>
            <a:r>
              <a:rPr lang="en-US" dirty="0" smtClean="0"/>
              <a:t> can be tapered (42, 59). This</a:t>
            </a:r>
          </a:p>
          <a:p>
            <a:r>
              <a:rPr lang="en-US" dirty="0" smtClean="0"/>
              <a:t>approach is useful when the thyrotoxicosis is relatively</a:t>
            </a:r>
          </a:p>
          <a:p>
            <a:r>
              <a:rPr lang="en-US" dirty="0" smtClean="0"/>
              <a:t>severe and/or in otherwise medically compromised patients</a:t>
            </a:r>
          </a:p>
          <a:p>
            <a:r>
              <a:rPr lang="en-US" dirty="0" smtClean="0"/>
              <a:t>when rapid thyroid hormone normalization is sought. Once</a:t>
            </a:r>
          </a:p>
          <a:p>
            <a:r>
              <a:rPr lang="en-US" dirty="0" smtClean="0"/>
              <a:t>a response is seen, one of the drugs can be slowly tapered</a:t>
            </a:r>
          </a:p>
          <a:p>
            <a:r>
              <a:rPr lang="en-US" dirty="0" smtClean="0"/>
              <a:t>down (Fig. 2). However, if no improvement is observed,</a:t>
            </a:r>
          </a:p>
          <a:p>
            <a:r>
              <a:rPr lang="en-US" dirty="0" smtClean="0"/>
              <a:t>definitive treatment such as thyroidectomy should be</a:t>
            </a:r>
          </a:p>
          <a:p>
            <a:r>
              <a:rPr lang="en-US" dirty="0" smtClean="0"/>
              <a:t>considered.</a:t>
            </a:r>
          </a:p>
          <a:p>
            <a:r>
              <a:rPr lang="en-US" dirty="0" smtClean="0"/>
              <a:t>Thyroidectomy in amiodarone-induced thyrotoxicosis. In</a:t>
            </a:r>
          </a:p>
          <a:p>
            <a:r>
              <a:rPr lang="en-US" dirty="0" smtClean="0"/>
              <a:t>selected cases, undergoing thyroidectomy may be an effective</a:t>
            </a:r>
          </a:p>
          <a:p>
            <a:r>
              <a:rPr lang="en-US" dirty="0" smtClean="0"/>
              <a:t>option. According to the ETA guidelines, thyroidectomy</a:t>
            </a:r>
          </a:p>
          <a:p>
            <a:r>
              <a:rPr lang="en-US" dirty="0" smtClean="0"/>
              <a:t>should be considered in the following conditions: (1) patients</a:t>
            </a:r>
          </a:p>
          <a:p>
            <a:r>
              <a:rPr lang="en-US" dirty="0" smtClean="0"/>
              <a:t>with progressive deterioration of cardiac function or patients</a:t>
            </a:r>
          </a:p>
          <a:p>
            <a:r>
              <a:rPr lang="en-US" dirty="0" smtClean="0"/>
              <a:t>with a reduced left ventricular ejection fraction (LVEF) who</a:t>
            </a:r>
          </a:p>
          <a:p>
            <a:r>
              <a:rPr lang="en-US" dirty="0" smtClean="0"/>
              <a:t>have an increased mortality risk because of their cardiac</a:t>
            </a:r>
          </a:p>
          <a:p>
            <a:r>
              <a:rPr lang="en-US" dirty="0" smtClean="0"/>
              <a:t>condition; (2) patients with a severe underlying cardiac</a:t>
            </a:r>
          </a:p>
          <a:p>
            <a:r>
              <a:rPr lang="en-US" dirty="0" smtClean="0"/>
              <a:t>disease (</a:t>
            </a:r>
            <a:r>
              <a:rPr lang="en-US" dirty="0" err="1" smtClean="0"/>
              <a:t>eg</a:t>
            </a:r>
            <a:r>
              <a:rPr lang="en-US" dirty="0" smtClean="0"/>
              <a:t>, </a:t>
            </a:r>
            <a:r>
              <a:rPr lang="en-US" dirty="0" err="1" smtClean="0"/>
              <a:t>arrhythmogenic</a:t>
            </a:r>
            <a:r>
              <a:rPr lang="en-US" dirty="0" smtClean="0"/>
              <a:t> right ventricular dysplasia) or</a:t>
            </a:r>
          </a:p>
          <a:p>
            <a:r>
              <a:rPr lang="en-US" dirty="0" smtClean="0"/>
              <a:t>patients with malignant arrhythmias; and (3) patients with</a:t>
            </a:r>
          </a:p>
          <a:p>
            <a:r>
              <a:rPr lang="en-US" dirty="0" smtClean="0"/>
              <a:t>AIT who are unresponsive to aggressive medical therapy</a:t>
            </a:r>
          </a:p>
          <a:p>
            <a:r>
              <a:rPr lang="en-US" dirty="0" smtClean="0"/>
              <a:t>with </a:t>
            </a:r>
            <a:r>
              <a:rPr lang="en-US" dirty="0" err="1" smtClean="0"/>
              <a:t>methimazole</a:t>
            </a:r>
            <a:r>
              <a:rPr lang="en-US" dirty="0" smtClean="0"/>
              <a:t> and corticosteroids (18, 48).</a:t>
            </a:r>
          </a:p>
          <a:p>
            <a:r>
              <a:rPr lang="en-US" dirty="0" smtClean="0"/>
              <a:t>A recent study by </a:t>
            </a:r>
            <a:r>
              <a:rPr lang="en-US" dirty="0" err="1" smtClean="0"/>
              <a:t>Capellani</a:t>
            </a:r>
            <a:r>
              <a:rPr lang="en-US" dirty="0" smtClean="0"/>
              <a:t> et al. retrospectively analyzed</a:t>
            </a:r>
          </a:p>
          <a:p>
            <a:r>
              <a:rPr lang="en-US" dirty="0" smtClean="0"/>
              <a:t>a cohort of 207 patients with AIT who had undergone</a:t>
            </a:r>
          </a:p>
          <a:p>
            <a:r>
              <a:rPr lang="en-US" dirty="0" smtClean="0"/>
              <a:t>either total thyroidectomy or medical therapy. Overall</a:t>
            </a:r>
          </a:p>
          <a:p>
            <a:r>
              <a:rPr lang="en-US" dirty="0" smtClean="0"/>
              <a:t>mortality and cardiac-specific mortality after 5 and 10 years</a:t>
            </a:r>
          </a:p>
          <a:p>
            <a:r>
              <a:rPr lang="en-US" dirty="0" smtClean="0"/>
              <a:t>were lower in the surgery group than in the medical therapy</a:t>
            </a:r>
          </a:p>
          <a:p>
            <a:r>
              <a:rPr lang="en-US" dirty="0" smtClean="0"/>
              <a:t>group. Also, </a:t>
            </a:r>
            <a:r>
              <a:rPr lang="en-US" dirty="0" err="1" smtClean="0"/>
              <a:t>postthyroidectomy</a:t>
            </a:r>
            <a:r>
              <a:rPr lang="en-US" dirty="0" smtClean="0"/>
              <a:t> improvement of the ejection</a:t>
            </a:r>
          </a:p>
          <a:p>
            <a:r>
              <a:rPr lang="en-US" dirty="0" smtClean="0"/>
              <a:t>fraction was observed in the total thyroidectomy</a:t>
            </a:r>
          </a:p>
          <a:p>
            <a:r>
              <a:rPr lang="en-US" dirty="0" smtClean="0"/>
              <a:t>group. However, the lower mortality rate was observed</a:t>
            </a:r>
          </a:p>
          <a:p>
            <a:r>
              <a:rPr lang="en-US" dirty="0" smtClean="0"/>
              <a:t>only in the subgroup with moderate to severely compromised</a:t>
            </a:r>
          </a:p>
          <a:p>
            <a:r>
              <a:rPr lang="en-US" dirty="0" smtClean="0"/>
              <a:t>LVEF. Mortality of patients with normal or mildly</a:t>
            </a:r>
          </a:p>
          <a:p>
            <a:r>
              <a:rPr lang="en-US" dirty="0" smtClean="0"/>
              <a:t>reduced LVEF was not different between the group who</a:t>
            </a:r>
          </a:p>
          <a:p>
            <a:r>
              <a:rPr lang="en-US" dirty="0" smtClean="0"/>
              <a:t>underwent total thyroidectomy and the group treated with</a:t>
            </a:r>
          </a:p>
          <a:p>
            <a:r>
              <a:rPr lang="en-US" dirty="0" smtClean="0"/>
              <a:t>medical therapy (60).</a:t>
            </a:r>
          </a:p>
          <a:p>
            <a:r>
              <a:rPr lang="en-US" dirty="0" smtClean="0"/>
              <a:t>ETA guidelines recommend that salvage thyroidectomy</a:t>
            </a:r>
          </a:p>
          <a:p>
            <a:r>
              <a:rPr lang="en-US" dirty="0" smtClean="0"/>
              <a:t>can be considered for type 1, mixed type 1/type 2, and type</a:t>
            </a:r>
          </a:p>
          <a:p>
            <a:r>
              <a:rPr lang="en-US" dirty="0" smtClean="0"/>
              <a:t>2 AIT for patients who present as an emergency (deterioration</a:t>
            </a:r>
          </a:p>
          <a:p>
            <a:r>
              <a:rPr lang="en-US" dirty="0" smtClean="0"/>
              <a:t>of cardiac function, reduced LVEF, hemodynamic</a:t>
            </a:r>
          </a:p>
          <a:p>
            <a:r>
              <a:rPr lang="en-US" dirty="0" smtClean="0"/>
              <a:t>instability) (18).</a:t>
            </a:r>
          </a:p>
          <a:p>
            <a:r>
              <a:rPr lang="en-US" dirty="0" smtClean="0"/>
              <a:t>The decision for total thyroidectomy should be made by</a:t>
            </a:r>
          </a:p>
          <a:p>
            <a:r>
              <a:rPr lang="en-US" dirty="0" smtClean="0"/>
              <a:t>a multidisciplinary team that includes an endocrinologist,</a:t>
            </a:r>
          </a:p>
          <a:p>
            <a:r>
              <a:rPr lang="en-US" dirty="0" smtClean="0"/>
              <a:t>cardiologist, anesthesiologist, and a high-volume thyroid</a:t>
            </a:r>
          </a:p>
          <a:p>
            <a:r>
              <a:rPr lang="en-US" dirty="0" smtClean="0"/>
              <a:t>surgeon (18, 48).</a:t>
            </a:r>
            <a:endParaRPr lang="tr-TR" dirty="0" smtClean="0"/>
          </a:p>
          <a:p>
            <a:r>
              <a:rPr lang="en-US" dirty="0" smtClean="0"/>
              <a:t>When definitive treatment is not urgent, </a:t>
            </a:r>
            <a:r>
              <a:rPr lang="en-US" dirty="0" err="1" smtClean="0"/>
              <a:t>euthyroidism</a:t>
            </a:r>
            <a:endParaRPr lang="en-US" dirty="0" smtClean="0"/>
          </a:p>
          <a:p>
            <a:r>
              <a:rPr lang="en-US" dirty="0" smtClean="0"/>
              <a:t>should be restored if possible, before proceeding with total</a:t>
            </a:r>
          </a:p>
          <a:p>
            <a:r>
              <a:rPr lang="en-US" dirty="0" smtClean="0"/>
              <a:t>thyroidectomy (18). The option of a plasma exchange can</a:t>
            </a:r>
          </a:p>
          <a:p>
            <a:r>
              <a:rPr lang="en-US" dirty="0" smtClean="0"/>
              <a:t>be considered as a temporizing measure to normalize thyroid</a:t>
            </a:r>
          </a:p>
          <a:p>
            <a:r>
              <a:rPr lang="en-US" dirty="0" smtClean="0"/>
              <a:t>hormones before surgery (61, 62).</a:t>
            </a:r>
          </a:p>
          <a:p>
            <a:r>
              <a:rPr lang="en-US" dirty="0" smtClean="0"/>
              <a:t>Radioactive iodine therapy. The use of RAI treatment as</a:t>
            </a:r>
          </a:p>
          <a:p>
            <a:r>
              <a:rPr lang="en-US" dirty="0" smtClean="0"/>
              <a:t>a therapy for AIT is not very practical in the short term</a:t>
            </a:r>
          </a:p>
          <a:p>
            <a:r>
              <a:rPr lang="en-US" dirty="0" smtClean="0"/>
              <a:t>because RAI uptake is usually low. After discontinuation</a:t>
            </a:r>
          </a:p>
          <a:p>
            <a:r>
              <a:rPr lang="en-US" dirty="0" smtClean="0"/>
              <a:t>of amiodarone, appropriate timing of RAI treatment can</a:t>
            </a:r>
          </a:p>
          <a:p>
            <a:r>
              <a:rPr lang="en-US" dirty="0" smtClean="0"/>
              <a:t>be based on iodine depletion indicated by measurements</a:t>
            </a:r>
          </a:p>
          <a:p>
            <a:r>
              <a:rPr lang="en-US" dirty="0" smtClean="0"/>
              <a:t>of urinary iodine. Some studies have proposed the use of</a:t>
            </a:r>
          </a:p>
          <a:p>
            <a:r>
              <a:rPr lang="en-US" dirty="0" smtClean="0"/>
              <a:t>RAI therapy in type 2 AIT, but the likelihood of success can</a:t>
            </a:r>
          </a:p>
          <a:p>
            <a:r>
              <a:rPr lang="en-US" dirty="0" smtClean="0"/>
              <a:t>be questioned because approximately 15% of the patients</a:t>
            </a:r>
          </a:p>
          <a:p>
            <a:r>
              <a:rPr lang="en-US" dirty="0" smtClean="0"/>
              <a:t>have been reported to still be </a:t>
            </a:r>
            <a:r>
              <a:rPr lang="en-US" dirty="0" err="1" smtClean="0"/>
              <a:t>thyrotoxic</a:t>
            </a:r>
            <a:r>
              <a:rPr lang="en-US" dirty="0" smtClean="0"/>
              <a:t> after 2 years of</a:t>
            </a:r>
          </a:p>
          <a:p>
            <a:r>
              <a:rPr lang="en-US" dirty="0" smtClean="0"/>
              <a:t>follow-up (63).</a:t>
            </a:r>
          </a:p>
          <a:p>
            <a:r>
              <a:rPr lang="en-US" dirty="0" smtClean="0"/>
              <a:t>The use of recombinant TSH has been proposed for type</a:t>
            </a:r>
          </a:p>
          <a:p>
            <a:r>
              <a:rPr lang="en-US" dirty="0" smtClean="0"/>
              <a:t>1 patients to stimulate the thyroid gland and overcome the</a:t>
            </a:r>
          </a:p>
          <a:p>
            <a:r>
              <a:rPr lang="en-US" dirty="0" smtClean="0"/>
              <a:t>low RAI uptake (64). However, an increase in TSH may be</a:t>
            </a:r>
          </a:p>
          <a:p>
            <a:r>
              <a:rPr lang="en-US" dirty="0" smtClean="0"/>
              <a:t>hazardous because it may worsen thyrotoxicosis by stimulating</a:t>
            </a:r>
          </a:p>
          <a:p>
            <a:r>
              <a:rPr lang="en-US" dirty="0" smtClean="0"/>
              <a:t>a greater degree of thyroid hormone release and the</a:t>
            </a:r>
          </a:p>
          <a:p>
            <a:r>
              <a:rPr lang="en-US" dirty="0" smtClean="0"/>
              <a:t>use of recombinant TSH is not recommended by the guidelines</a:t>
            </a:r>
          </a:p>
          <a:p>
            <a:r>
              <a:rPr lang="en-US" dirty="0" smtClean="0"/>
              <a:t>(18, 20).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980376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18, 48).</a:t>
            </a:r>
            <a:r>
              <a:rPr lang="en-US" dirty="0" err="1" smtClean="0"/>
              <a:t>Avrupa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Birliği'nin</a:t>
            </a:r>
            <a:r>
              <a:rPr lang="en-US" dirty="0" smtClean="0"/>
              <a:t> (ETA) “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ilişkili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fonksiyon</a:t>
            </a:r>
            <a:r>
              <a:rPr lang="en-US" dirty="0" smtClean="0"/>
              <a:t> </a:t>
            </a:r>
            <a:r>
              <a:rPr lang="en-US" dirty="0" err="1" smtClean="0"/>
              <a:t>bozukluğunun</a:t>
            </a:r>
            <a:r>
              <a:rPr lang="en-US" dirty="0" smtClean="0"/>
              <a:t> </a:t>
            </a:r>
            <a:r>
              <a:rPr lang="en-US" dirty="0" err="1" smtClean="0"/>
              <a:t>yönetimi</a:t>
            </a:r>
            <a:r>
              <a:rPr lang="en-US" dirty="0" smtClean="0"/>
              <a:t>” </a:t>
            </a:r>
            <a:r>
              <a:rPr lang="en-US" dirty="0" err="1" smtClean="0"/>
              <a:t>kılavuzuna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, </a:t>
            </a:r>
            <a:r>
              <a:rPr lang="en-US" dirty="0" err="1" smtClean="0"/>
              <a:t>yaşamı</a:t>
            </a:r>
            <a:r>
              <a:rPr lang="en-US" dirty="0" smtClean="0"/>
              <a:t> </a:t>
            </a:r>
            <a:r>
              <a:rPr lang="en-US" dirty="0" err="1" smtClean="0"/>
              <a:t>tehdit</a:t>
            </a:r>
            <a:r>
              <a:rPr lang="en-US" dirty="0" smtClean="0"/>
              <a:t> </a:t>
            </a:r>
            <a:r>
              <a:rPr lang="en-US" dirty="0" err="1" smtClean="0"/>
              <a:t>eden</a:t>
            </a:r>
            <a:r>
              <a:rPr lang="en-US" dirty="0" smtClean="0"/>
              <a:t> </a:t>
            </a:r>
            <a:r>
              <a:rPr lang="en-US" dirty="0" err="1" smtClean="0"/>
              <a:t>aritmileri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kötü</a:t>
            </a:r>
            <a:r>
              <a:rPr lang="en-US" dirty="0" smtClean="0"/>
              <a:t> </a:t>
            </a:r>
            <a:r>
              <a:rPr lang="en-US" dirty="0" err="1" smtClean="0"/>
              <a:t>prognozlu</a:t>
            </a:r>
            <a:r>
              <a:rPr lang="en-US" dirty="0" smtClean="0"/>
              <a:t> </a:t>
            </a:r>
            <a:r>
              <a:rPr lang="en-US" dirty="0" err="1" smtClean="0"/>
              <a:t>kritik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hastalarda</a:t>
            </a:r>
            <a:r>
              <a:rPr lang="en-US" dirty="0" smtClean="0"/>
              <a:t> 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tedavisine</a:t>
            </a:r>
            <a:r>
              <a:rPr lang="en-US" dirty="0" smtClean="0"/>
              <a:t> </a:t>
            </a:r>
            <a:r>
              <a:rPr lang="en-US" dirty="0" err="1" smtClean="0"/>
              <a:t>devam</a:t>
            </a:r>
            <a:r>
              <a:rPr lang="en-US" dirty="0" smtClean="0"/>
              <a:t> </a:t>
            </a:r>
            <a:r>
              <a:rPr lang="en-US" dirty="0" err="1" smtClean="0"/>
              <a:t>edilmesi</a:t>
            </a:r>
            <a:r>
              <a:rPr lang="en-US" dirty="0" smtClean="0"/>
              <a:t> </a:t>
            </a:r>
            <a:r>
              <a:rPr lang="en-US" dirty="0" err="1" smtClean="0"/>
              <a:t>önerilmektedir</a:t>
            </a:r>
            <a:r>
              <a:rPr lang="en-US" dirty="0" smtClean="0"/>
              <a:t> (18).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662947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18, 48).</a:t>
            </a:r>
            <a:r>
              <a:rPr lang="en-US" dirty="0" err="1" smtClean="0"/>
              <a:t>Avrupa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Birliği'nin</a:t>
            </a:r>
            <a:r>
              <a:rPr lang="en-US" dirty="0" smtClean="0"/>
              <a:t> (ETA) “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ilişkili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fonksiyon</a:t>
            </a:r>
            <a:r>
              <a:rPr lang="en-US" dirty="0" smtClean="0"/>
              <a:t> </a:t>
            </a:r>
            <a:r>
              <a:rPr lang="en-US" dirty="0" err="1" smtClean="0"/>
              <a:t>bozukluğunun</a:t>
            </a:r>
            <a:r>
              <a:rPr lang="en-US" dirty="0" smtClean="0"/>
              <a:t> </a:t>
            </a:r>
            <a:r>
              <a:rPr lang="en-US" dirty="0" err="1" smtClean="0"/>
              <a:t>yönetimi</a:t>
            </a:r>
            <a:r>
              <a:rPr lang="en-US" dirty="0" smtClean="0"/>
              <a:t>” </a:t>
            </a:r>
            <a:r>
              <a:rPr lang="en-US" dirty="0" err="1" smtClean="0"/>
              <a:t>kılavuzuna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, </a:t>
            </a:r>
            <a:r>
              <a:rPr lang="en-US" dirty="0" err="1" smtClean="0"/>
              <a:t>yaşamı</a:t>
            </a:r>
            <a:r>
              <a:rPr lang="en-US" dirty="0" smtClean="0"/>
              <a:t> </a:t>
            </a:r>
            <a:r>
              <a:rPr lang="en-US" dirty="0" err="1" smtClean="0"/>
              <a:t>tehdit</a:t>
            </a:r>
            <a:r>
              <a:rPr lang="en-US" dirty="0" smtClean="0"/>
              <a:t> </a:t>
            </a:r>
            <a:r>
              <a:rPr lang="en-US" dirty="0" err="1" smtClean="0"/>
              <a:t>eden</a:t>
            </a:r>
            <a:r>
              <a:rPr lang="en-US" dirty="0" smtClean="0"/>
              <a:t> </a:t>
            </a:r>
            <a:r>
              <a:rPr lang="en-US" dirty="0" err="1" smtClean="0"/>
              <a:t>aritmileri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kötü</a:t>
            </a:r>
            <a:r>
              <a:rPr lang="en-US" dirty="0" smtClean="0"/>
              <a:t> </a:t>
            </a:r>
            <a:r>
              <a:rPr lang="en-US" dirty="0" err="1" smtClean="0"/>
              <a:t>prognozlu</a:t>
            </a:r>
            <a:r>
              <a:rPr lang="en-US" dirty="0" smtClean="0"/>
              <a:t> </a:t>
            </a:r>
            <a:r>
              <a:rPr lang="en-US" dirty="0" err="1" smtClean="0"/>
              <a:t>kritik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hastalarda</a:t>
            </a:r>
            <a:r>
              <a:rPr lang="en-US" dirty="0" smtClean="0"/>
              <a:t> </a:t>
            </a:r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 smtClean="0"/>
              <a:t>tedavisine</a:t>
            </a:r>
            <a:r>
              <a:rPr lang="en-US" dirty="0" smtClean="0"/>
              <a:t> </a:t>
            </a:r>
            <a:r>
              <a:rPr lang="en-US" dirty="0" err="1" smtClean="0"/>
              <a:t>devam</a:t>
            </a:r>
            <a:r>
              <a:rPr lang="en-US" dirty="0" smtClean="0"/>
              <a:t> </a:t>
            </a:r>
            <a:r>
              <a:rPr lang="en-US" dirty="0" err="1" smtClean="0"/>
              <a:t>edilmesi</a:t>
            </a:r>
            <a:r>
              <a:rPr lang="en-US" dirty="0" smtClean="0"/>
              <a:t> </a:t>
            </a:r>
            <a:r>
              <a:rPr lang="en-US" dirty="0" err="1" smtClean="0"/>
              <a:t>önerilmektedir</a:t>
            </a:r>
            <a:r>
              <a:rPr lang="en-US" dirty="0" smtClean="0"/>
              <a:t> (18).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455223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Management of amiodarone-induced thyroid</a:t>
            </a:r>
          </a:p>
          <a:p>
            <a:r>
              <a:rPr lang="en-US" b="1" dirty="0" smtClean="0"/>
              <a:t>Disorders</a:t>
            </a:r>
            <a:endParaRPr lang="tr-TR" b="1" dirty="0" smtClean="0"/>
          </a:p>
          <a:p>
            <a:endParaRPr lang="tr-TR" dirty="0" smtClean="0"/>
          </a:p>
          <a:p>
            <a:r>
              <a:rPr lang="tr-TR" dirty="0" smtClean="0"/>
              <a:t>Tip 1 </a:t>
            </a:r>
            <a:r>
              <a:rPr lang="tr-TR" dirty="0" err="1" smtClean="0"/>
              <a:t>amiodaron</a:t>
            </a:r>
            <a:r>
              <a:rPr lang="tr-TR" dirty="0" smtClean="0"/>
              <a:t> kaynaklı </a:t>
            </a:r>
            <a:r>
              <a:rPr lang="tr-TR" dirty="0" err="1" smtClean="0"/>
              <a:t>tirotoksikozun</a:t>
            </a:r>
            <a:r>
              <a:rPr lang="tr-TR" dirty="0" smtClean="0"/>
              <a:t> tedavisi.</a:t>
            </a:r>
          </a:p>
          <a:p>
            <a:r>
              <a:rPr lang="tr-TR" dirty="0" smtClean="0"/>
              <a:t>AIT durumunda tedavi, hastanın tip 1 veya tip 2 hastalığa sahip olmasına göre </a:t>
            </a:r>
            <a:r>
              <a:rPr lang="tr-TR" dirty="0" err="1" smtClean="0"/>
              <a:t>uyarlanır.Tip</a:t>
            </a:r>
            <a:r>
              <a:rPr lang="tr-TR" dirty="0" smtClean="0"/>
              <a:t> 1, </a:t>
            </a:r>
            <a:r>
              <a:rPr lang="tr-TR" dirty="0" err="1" smtClean="0"/>
              <a:t>tiroid</a:t>
            </a:r>
            <a:r>
              <a:rPr lang="tr-TR" dirty="0" smtClean="0"/>
              <a:t> hormonlarının aşırı üretimi ile karakterize olduğundan, en etkili tedavi, </a:t>
            </a:r>
            <a:r>
              <a:rPr lang="tr-TR" dirty="0" err="1" smtClean="0"/>
              <a:t>tiyonamid</a:t>
            </a:r>
            <a:r>
              <a:rPr lang="tr-TR" dirty="0" smtClean="0"/>
              <a:t> tedavisini (</a:t>
            </a:r>
            <a:r>
              <a:rPr lang="tr-TR" dirty="0" err="1" smtClean="0"/>
              <a:t>metimazol</a:t>
            </a:r>
            <a:r>
              <a:rPr lang="tr-TR" dirty="0" smtClean="0"/>
              <a:t>, </a:t>
            </a:r>
            <a:r>
              <a:rPr lang="tr-TR" dirty="0" err="1" smtClean="0"/>
              <a:t>karbimazol</a:t>
            </a:r>
            <a:r>
              <a:rPr lang="tr-TR" dirty="0" smtClean="0"/>
              <a:t> veya </a:t>
            </a:r>
            <a:r>
              <a:rPr lang="tr-TR" dirty="0" err="1" smtClean="0"/>
              <a:t>propiltiyoürasil</a:t>
            </a:r>
            <a:r>
              <a:rPr lang="tr-TR" dirty="0" smtClean="0"/>
              <a:t>) başlatarak devam eden hormon sentezini bloke etmektir (Şekil 2).Tipik olarak 40 ila 60 mg/gün aralığındaki yüksek </a:t>
            </a:r>
            <a:r>
              <a:rPr lang="tr-TR" dirty="0" err="1" smtClean="0"/>
              <a:t>metimazol</a:t>
            </a:r>
            <a:r>
              <a:rPr lang="tr-TR" dirty="0" smtClean="0"/>
              <a:t> dozlarına ihtiyaç duyulur (18), bazen daha agresif dozajlara ihtiyaç duyulur (örneğin, bölünmüş dozaj halinde 120 mg/gün [6 saatte bir 30 mg]).Genellikle </a:t>
            </a:r>
            <a:r>
              <a:rPr lang="tr-TR" dirty="0" err="1" smtClean="0"/>
              <a:t>metimazol</a:t>
            </a:r>
            <a:r>
              <a:rPr lang="tr-TR" dirty="0" smtClean="0"/>
              <a:t>, </a:t>
            </a:r>
            <a:r>
              <a:rPr lang="tr-TR" dirty="0" err="1" smtClean="0"/>
              <a:t>propiltiourasil</a:t>
            </a:r>
            <a:r>
              <a:rPr lang="tr-TR" dirty="0" smtClean="0"/>
              <a:t> ile karşılaştırıldığında daha düşük </a:t>
            </a:r>
            <a:r>
              <a:rPr lang="tr-TR" dirty="0" err="1" smtClean="0"/>
              <a:t>hepatotoksisitesi</a:t>
            </a:r>
            <a:r>
              <a:rPr lang="tr-TR" dirty="0" smtClean="0"/>
              <a:t> nedeniyle tercih </a:t>
            </a:r>
            <a:r>
              <a:rPr lang="tr-TR" dirty="0" err="1" smtClean="0"/>
              <a:t>edilir.Metimazolün</a:t>
            </a:r>
            <a:r>
              <a:rPr lang="tr-TR" dirty="0" smtClean="0"/>
              <a:t> başarısız olması durumunda tedaviye potasyum </a:t>
            </a:r>
            <a:r>
              <a:rPr lang="tr-TR" dirty="0" err="1" smtClean="0"/>
              <a:t>perklorat</a:t>
            </a:r>
            <a:r>
              <a:rPr lang="tr-TR" dirty="0" smtClean="0"/>
              <a:t> eklenebilir (46), ancak Amerika Birleşik Devletleri'nde mevcut değildir veya yaygın olarak </a:t>
            </a:r>
            <a:r>
              <a:rPr lang="tr-TR" dirty="0" err="1" smtClean="0"/>
              <a:t>kullanılmamaktadır.Potasyum</a:t>
            </a:r>
            <a:r>
              <a:rPr lang="tr-TR" dirty="0" smtClean="0"/>
              <a:t> </a:t>
            </a:r>
            <a:r>
              <a:rPr lang="tr-TR" dirty="0" err="1" smtClean="0"/>
              <a:t>perklorat</a:t>
            </a:r>
            <a:r>
              <a:rPr lang="tr-TR" dirty="0" smtClean="0"/>
              <a:t> artık mevcut olmadığından alternatif bir seçenek olarak sodyum </a:t>
            </a:r>
            <a:r>
              <a:rPr lang="tr-TR" dirty="0" err="1" smtClean="0"/>
              <a:t>perklorat</a:t>
            </a:r>
            <a:r>
              <a:rPr lang="tr-TR" dirty="0" smtClean="0"/>
              <a:t> </a:t>
            </a:r>
            <a:r>
              <a:rPr lang="tr-TR" dirty="0" err="1" smtClean="0"/>
              <a:t>mevcuttur.Metimazol</a:t>
            </a:r>
            <a:r>
              <a:rPr lang="tr-TR" dirty="0" smtClean="0"/>
              <a:t> tedavisinin başarısız olması durumunda (3-4 hafta boyunca yüksek dozda </a:t>
            </a:r>
            <a:r>
              <a:rPr lang="tr-TR" dirty="0" err="1" smtClean="0"/>
              <a:t>metimazol</a:t>
            </a:r>
            <a:r>
              <a:rPr lang="tr-TR" dirty="0" smtClean="0"/>
              <a:t> uygulanmasına rağmen </a:t>
            </a:r>
            <a:r>
              <a:rPr lang="tr-TR" dirty="0" err="1" smtClean="0"/>
              <a:t>tirotoksikozun</a:t>
            </a:r>
            <a:r>
              <a:rPr lang="tr-TR" dirty="0" smtClean="0"/>
              <a:t> varlığı), tip 1 ve tip 2 </a:t>
            </a:r>
            <a:r>
              <a:rPr lang="tr-TR" dirty="0" err="1" smtClean="0"/>
              <a:t>AIT'nin</a:t>
            </a:r>
            <a:r>
              <a:rPr lang="tr-TR" dirty="0" smtClean="0"/>
              <a:t> karışık bir formundan şüphelenilmelidir (Şekil 2).Bununla birlikte, karışık tip 1 tip 2 </a:t>
            </a:r>
            <a:r>
              <a:rPr lang="tr-TR" dirty="0" err="1" smtClean="0"/>
              <a:t>AIT'nin</a:t>
            </a:r>
            <a:r>
              <a:rPr lang="tr-TR" dirty="0" smtClean="0"/>
              <a:t> mevcut olduğu sonucuna varmadan önce </a:t>
            </a:r>
            <a:r>
              <a:rPr lang="tr-TR" dirty="0" err="1" smtClean="0"/>
              <a:t>metimazolün</a:t>
            </a:r>
            <a:r>
              <a:rPr lang="tr-TR" dirty="0" smtClean="0"/>
              <a:t> </a:t>
            </a:r>
            <a:r>
              <a:rPr lang="tr-TR" dirty="0" err="1" smtClean="0"/>
              <a:t>tiroid</a:t>
            </a:r>
            <a:r>
              <a:rPr lang="tr-TR" dirty="0" smtClean="0"/>
              <a:t> hormon düzeylerini düşürmesinin daha uzun süre alabileceği dikkate </a:t>
            </a:r>
            <a:r>
              <a:rPr lang="tr-TR" dirty="0" err="1" smtClean="0"/>
              <a:t>alınmalıdır.Lityumun</a:t>
            </a:r>
            <a:r>
              <a:rPr lang="tr-TR" dirty="0" smtClean="0"/>
              <a:t> </a:t>
            </a:r>
            <a:r>
              <a:rPr lang="tr-TR" dirty="0" err="1" smtClean="0"/>
              <a:t>tiroid</a:t>
            </a:r>
            <a:r>
              <a:rPr lang="tr-TR" dirty="0" smtClean="0"/>
              <a:t> hormon </a:t>
            </a:r>
            <a:r>
              <a:rPr lang="tr-TR" dirty="0" err="1" smtClean="0"/>
              <a:t>sekresyonunu</a:t>
            </a:r>
            <a:r>
              <a:rPr lang="tr-TR" dirty="0" smtClean="0"/>
              <a:t> </a:t>
            </a:r>
            <a:r>
              <a:rPr lang="tr-TR" dirty="0" err="1" smtClean="0"/>
              <a:t>inhibe</a:t>
            </a:r>
            <a:r>
              <a:rPr lang="tr-TR" dirty="0" smtClean="0"/>
              <a:t> edici etkisi göz önüne alındığında </a:t>
            </a:r>
            <a:r>
              <a:rPr lang="tr-TR" dirty="0" err="1" smtClean="0"/>
              <a:t>antitiroid</a:t>
            </a:r>
            <a:r>
              <a:rPr lang="tr-TR" dirty="0" smtClean="0"/>
              <a:t> ilaçlara ek olarak kullanımının tip 1'de faydalı olabileceği ve iyileşmeyi hızlandırdığı bildirilmektedir (47), ancak olumsuz yan etkiler nedeniyle olası etkinliği sınırlı olabilir (18) ).</a:t>
            </a:r>
            <a:r>
              <a:rPr lang="tr-TR" dirty="0" err="1" smtClean="0"/>
              <a:t>Amiodaron</a:t>
            </a:r>
            <a:r>
              <a:rPr lang="tr-TR" dirty="0" smtClean="0"/>
              <a:t> tedavisinin kesilmesinin olası yararlı etkisi, uzun biyolojik yarılanma ömrü nedeniyle hemen olmayacak olsa da, ilacın sonlandırılması düşünülmelidir.</a:t>
            </a:r>
          </a:p>
          <a:p>
            <a:r>
              <a:rPr lang="tr-TR" dirty="0" smtClean="0"/>
              <a:t>Sınırlı veriler nedeniyle bunu yapmanın olası faydası tartışmalıdır ve karar, </a:t>
            </a:r>
            <a:r>
              <a:rPr lang="tr-TR" dirty="0" err="1" smtClean="0"/>
              <a:t>kardiyovasküler</a:t>
            </a:r>
            <a:r>
              <a:rPr lang="tr-TR" dirty="0" smtClean="0"/>
              <a:t> risk sınıflandırmasına göre bireyselleştirilmeli ve kardiyologlar ve endokrinologlar tarafından ortaklaşa verilmelidir (18, 48).Avrupa </a:t>
            </a:r>
            <a:r>
              <a:rPr lang="tr-TR" dirty="0" err="1" smtClean="0"/>
              <a:t>Tiroid</a:t>
            </a:r>
            <a:r>
              <a:rPr lang="tr-TR" dirty="0" smtClean="0"/>
              <a:t> Birliği'nin (ETA) “</a:t>
            </a:r>
            <a:r>
              <a:rPr lang="tr-TR" dirty="0" err="1" smtClean="0"/>
              <a:t>Amiodaron</a:t>
            </a:r>
            <a:r>
              <a:rPr lang="tr-TR" dirty="0" smtClean="0"/>
              <a:t> ile ilişkili </a:t>
            </a:r>
            <a:r>
              <a:rPr lang="tr-TR" dirty="0" err="1" smtClean="0"/>
              <a:t>tiroid</a:t>
            </a:r>
            <a:r>
              <a:rPr lang="tr-TR" dirty="0" smtClean="0"/>
              <a:t> fonksiyon bozukluğunun yönetimi” kılavuzuna göre, yaşamı tehdit eden aritmileri olan ve kötü </a:t>
            </a:r>
            <a:r>
              <a:rPr lang="tr-TR" dirty="0" err="1" smtClean="0"/>
              <a:t>prognozlu</a:t>
            </a:r>
            <a:r>
              <a:rPr lang="tr-TR" dirty="0" smtClean="0"/>
              <a:t> kritik hastalığı olan hastalarda </a:t>
            </a:r>
            <a:r>
              <a:rPr lang="tr-TR" dirty="0" err="1" smtClean="0"/>
              <a:t>amiodaron</a:t>
            </a:r>
            <a:r>
              <a:rPr lang="tr-TR" dirty="0" smtClean="0"/>
              <a:t> tedavisine devam edilmesi önerilmektedir (18).Bununla birlikte, eğer </a:t>
            </a:r>
            <a:r>
              <a:rPr lang="tr-TR" dirty="0" err="1" smtClean="0"/>
              <a:t>amiodaron</a:t>
            </a:r>
            <a:r>
              <a:rPr lang="tr-TR" dirty="0" smtClean="0"/>
              <a:t> kesilirse, idrar iyot seviyeleri normale dönene kadar </a:t>
            </a:r>
            <a:r>
              <a:rPr lang="tr-TR" dirty="0" err="1" smtClean="0"/>
              <a:t>metimazole</a:t>
            </a:r>
            <a:r>
              <a:rPr lang="tr-TR" dirty="0" smtClean="0"/>
              <a:t> devam edilmelidir; bu 6 ila 18 ay </a:t>
            </a:r>
            <a:r>
              <a:rPr lang="tr-TR" dirty="0" err="1" smtClean="0"/>
              <a:t>sürebilir.Gelecekte</a:t>
            </a:r>
            <a:r>
              <a:rPr lang="tr-TR" dirty="0" smtClean="0"/>
              <a:t> </a:t>
            </a:r>
            <a:r>
              <a:rPr lang="tr-TR" dirty="0" err="1" smtClean="0"/>
              <a:t>amiodaron</a:t>
            </a:r>
            <a:r>
              <a:rPr lang="tr-TR" dirty="0" smtClean="0"/>
              <a:t> tedavisine yeniden başlanması gerekirse, </a:t>
            </a:r>
            <a:r>
              <a:rPr lang="tr-TR" dirty="0" err="1" smtClean="0"/>
              <a:t>amiodaron</a:t>
            </a:r>
            <a:r>
              <a:rPr lang="tr-TR" dirty="0" smtClean="0"/>
              <a:t> tedavisine yeniden başlayan hastaların %75'inin başka bir AIT atağı yaşama riski nedeniyle yakın takip esastır (49).Hastanın </a:t>
            </a:r>
            <a:r>
              <a:rPr lang="tr-TR" dirty="0" err="1" smtClean="0"/>
              <a:t>amiodaron</a:t>
            </a:r>
            <a:r>
              <a:rPr lang="tr-TR" dirty="0" smtClean="0"/>
              <a:t> tedavisini kesmesi ve idrar iyot düzeylerinin normale dönmesi durumunda, </a:t>
            </a:r>
            <a:r>
              <a:rPr lang="tr-TR" dirty="0" err="1" smtClean="0"/>
              <a:t>tirotoksikozun</a:t>
            </a:r>
            <a:r>
              <a:rPr lang="tr-TR" dirty="0" smtClean="0"/>
              <a:t> RAI tedavisi de düşünülebilir.</a:t>
            </a:r>
          </a:p>
          <a:p>
            <a:endParaRPr lang="tr-TR" dirty="0" smtClean="0"/>
          </a:p>
          <a:p>
            <a:r>
              <a:rPr lang="tr-TR" dirty="0" smtClean="0"/>
              <a:t>Tip 2 </a:t>
            </a:r>
            <a:r>
              <a:rPr lang="tr-TR" dirty="0" err="1" smtClean="0"/>
              <a:t>amiodaron</a:t>
            </a:r>
            <a:r>
              <a:rPr lang="tr-TR" dirty="0" smtClean="0"/>
              <a:t> kaynaklı </a:t>
            </a:r>
            <a:r>
              <a:rPr lang="tr-TR" dirty="0" err="1" smtClean="0"/>
              <a:t>tirotoksikoz</a:t>
            </a:r>
            <a:r>
              <a:rPr lang="tr-TR" dirty="0" smtClean="0"/>
              <a:t>. Tip 2'de altta yatan patolojik mekanizmanın tip 1'e göre farklı olması nedeniyle hastaya farklı bir yaklaşım gerekmektedir (Şekil 2).</a:t>
            </a:r>
            <a:r>
              <a:rPr lang="tr-TR" dirty="0" err="1" smtClean="0"/>
              <a:t>Glukokortikoid</a:t>
            </a:r>
            <a:r>
              <a:rPr lang="tr-TR" dirty="0" smtClean="0"/>
              <a:t> tedavisi tip 2 tedavinin temel direğidir (50, 51).  Kan dolaşımına salınan </a:t>
            </a:r>
            <a:r>
              <a:rPr lang="tr-TR" dirty="0" err="1" smtClean="0"/>
              <a:t>tiroid</a:t>
            </a:r>
            <a:r>
              <a:rPr lang="tr-TR" dirty="0" smtClean="0"/>
              <a:t> hormonu miktarı ve buna bağlı olarak </a:t>
            </a:r>
            <a:r>
              <a:rPr lang="tr-TR" dirty="0" err="1" smtClean="0"/>
              <a:t>tirotoksikozun</a:t>
            </a:r>
            <a:r>
              <a:rPr lang="tr-TR" dirty="0" smtClean="0"/>
              <a:t> şiddeti, </a:t>
            </a:r>
            <a:r>
              <a:rPr lang="tr-TR" dirty="0" err="1" smtClean="0"/>
              <a:t>tiroid</a:t>
            </a:r>
            <a:r>
              <a:rPr lang="tr-TR" dirty="0" smtClean="0"/>
              <a:t> hasarının ölçeğine bağlıdır. Çoğu zaman hastalık kendi kendini sınırlar ve hastanın kardiyak durumu stabil olduğunda ve sadece hafif </a:t>
            </a:r>
            <a:r>
              <a:rPr lang="tr-TR" dirty="0" err="1" smtClean="0"/>
              <a:t>tirotoksikozdan</a:t>
            </a:r>
            <a:r>
              <a:rPr lang="tr-TR" dirty="0" smtClean="0"/>
              <a:t> yakınıyorsa, farmakolojik tedavi olmaksızın takip bir seçenek olabilir.</a:t>
            </a:r>
          </a:p>
          <a:p>
            <a:endParaRPr lang="en-US" dirty="0" smtClean="0"/>
          </a:p>
          <a:p>
            <a:r>
              <a:rPr lang="en-US" dirty="0" smtClean="0"/>
              <a:t>In the management of amiodarone-induced thyroid disorders,</a:t>
            </a:r>
          </a:p>
          <a:p>
            <a:r>
              <a:rPr lang="en-US" dirty="0" smtClean="0"/>
              <a:t>a multidisciplinary approach to care is often required</a:t>
            </a:r>
          </a:p>
          <a:p>
            <a:r>
              <a:rPr lang="en-US" dirty="0" smtClean="0"/>
              <a:t>with coordination of management between the</a:t>
            </a:r>
          </a:p>
          <a:p>
            <a:r>
              <a:rPr lang="en-US" dirty="0" smtClean="0"/>
              <a:t>endocrinologist, cardiologist, intensivist, and on occasion</a:t>
            </a:r>
          </a:p>
          <a:p>
            <a:r>
              <a:rPr lang="en-US" dirty="0" smtClean="0"/>
              <a:t>the thyroid surgeon. Several aspects of the individual patient</a:t>
            </a:r>
          </a:p>
          <a:p>
            <a:r>
              <a:rPr lang="en-US" dirty="0" smtClean="0"/>
              <a:t>must be taken into account, such as his or her general</a:t>
            </a:r>
          </a:p>
          <a:p>
            <a:r>
              <a:rPr lang="en-US" dirty="0" smtClean="0"/>
              <a:t>underlying condition, the contribution of the altered</a:t>
            </a:r>
          </a:p>
          <a:p>
            <a:r>
              <a:rPr lang="en-US" dirty="0" smtClean="0"/>
              <a:t>thyroid hormone levels to the arrhythmia, the benefits</a:t>
            </a:r>
          </a:p>
          <a:p>
            <a:r>
              <a:rPr lang="en-US" dirty="0" smtClean="0"/>
              <a:t>and risks of amiodarone discontinuation, and the inherent</a:t>
            </a:r>
          </a:p>
          <a:p>
            <a:r>
              <a:rPr lang="en-US" dirty="0" smtClean="0"/>
              <a:t>delays in the time for amiodarone to be eliminated from</a:t>
            </a:r>
          </a:p>
          <a:p>
            <a:r>
              <a:rPr lang="en-US" dirty="0" smtClean="0"/>
              <a:t>the body.</a:t>
            </a:r>
          </a:p>
          <a:p>
            <a:r>
              <a:rPr lang="en-US" b="1" dirty="0" smtClean="0"/>
              <a:t>Management of amiodarone-induced hypothyroidism</a:t>
            </a:r>
            <a:r>
              <a:rPr lang="en-US" dirty="0" smtClean="0"/>
              <a:t>. In</a:t>
            </a:r>
          </a:p>
          <a:p>
            <a:r>
              <a:rPr lang="en-US" dirty="0" smtClean="0"/>
              <a:t>the management of AIH, treatment with levothyroxine</a:t>
            </a:r>
          </a:p>
          <a:p>
            <a:r>
              <a:rPr lang="en-US" dirty="0" smtClean="0"/>
              <a:t>can be initiated in a starting dose as appropriate, and the</a:t>
            </a:r>
          </a:p>
          <a:p>
            <a:r>
              <a:rPr lang="en-US" dirty="0" smtClean="0"/>
              <a:t>dose adjusted during the follow-up according to published</a:t>
            </a:r>
          </a:p>
          <a:p>
            <a:r>
              <a:rPr lang="en-US" dirty="0" smtClean="0"/>
              <a:t>guidelines of the American Thyroid Association (45) based</a:t>
            </a:r>
          </a:p>
          <a:p>
            <a:r>
              <a:rPr lang="en-US" dirty="0" smtClean="0"/>
              <a:t>upon levels of FT4, FT3/total triiodothyronine (TT3),</a:t>
            </a:r>
          </a:p>
          <a:p>
            <a:r>
              <a:rPr lang="en-US" dirty="0" smtClean="0"/>
              <a:t>and TSH, and the patient’s cardiac status. Too rapid dose</a:t>
            </a:r>
          </a:p>
          <a:p>
            <a:r>
              <a:rPr lang="en-US" dirty="0" smtClean="0"/>
              <a:t>acceleration to </a:t>
            </a:r>
            <a:r>
              <a:rPr lang="en-US" dirty="0" err="1" smtClean="0"/>
              <a:t>supraphysiologic</a:t>
            </a:r>
            <a:r>
              <a:rPr lang="en-US" dirty="0" smtClean="0"/>
              <a:t> levothyroxine levels may</a:t>
            </a:r>
          </a:p>
          <a:p>
            <a:r>
              <a:rPr lang="en-US" dirty="0" smtClean="0"/>
              <a:t>precipitate or worsen cardiac arrhythmias. It is preferable,</a:t>
            </a:r>
          </a:p>
          <a:p>
            <a:r>
              <a:rPr lang="en-US" dirty="0" smtClean="0"/>
              <a:t>in most circumstances, to cautiously and gradually</a:t>
            </a:r>
          </a:p>
          <a:p>
            <a:r>
              <a:rPr lang="en-US" dirty="0" smtClean="0"/>
              <a:t>increase the levothyroxine dose with frequent clinical and</a:t>
            </a:r>
          </a:p>
          <a:p>
            <a:r>
              <a:rPr lang="en-US" dirty="0" smtClean="0"/>
              <a:t>laboratory monitoring. Amiodarone can be continued</a:t>
            </a:r>
          </a:p>
          <a:p>
            <a:r>
              <a:rPr lang="en-US" dirty="0" smtClean="0"/>
              <a:t>if deemed necessary for the treatment of the cardiac</a:t>
            </a:r>
          </a:p>
          <a:p>
            <a:r>
              <a:rPr lang="en-US" dirty="0" smtClean="0"/>
              <a:t>arrhythmia. If amiodarone is discontinued, hypothyroidism</a:t>
            </a:r>
          </a:p>
          <a:p>
            <a:r>
              <a:rPr lang="en-US" dirty="0" smtClean="0"/>
              <a:t>may resolve thereafter and levothyroxine treatment be no</a:t>
            </a:r>
          </a:p>
          <a:p>
            <a:r>
              <a:rPr lang="en-US" dirty="0" smtClean="0"/>
              <a:t>longer required, especially if the patient had no preexisting</a:t>
            </a:r>
          </a:p>
          <a:p>
            <a:r>
              <a:rPr lang="en-US" dirty="0" smtClean="0"/>
              <a:t>thyroid disease (Fig. 2).</a:t>
            </a:r>
          </a:p>
          <a:p>
            <a:r>
              <a:rPr lang="en-US" dirty="0" smtClean="0"/>
              <a:t>Management of type 1 amiodarone-induced thyrotoxicosis.</a:t>
            </a:r>
          </a:p>
          <a:p>
            <a:r>
              <a:rPr lang="en-US" dirty="0" smtClean="0"/>
              <a:t>In the case of AIT, the treatment is tailored based on whether</a:t>
            </a:r>
          </a:p>
          <a:p>
            <a:r>
              <a:rPr lang="en-US" dirty="0" smtClean="0"/>
              <a:t>the patient has type 1 or type 2 disease. Because type 1 is</a:t>
            </a:r>
          </a:p>
          <a:p>
            <a:r>
              <a:rPr lang="en-US" dirty="0" smtClean="0"/>
              <a:t>characterized by overproduction of thyroid hormones, the</a:t>
            </a:r>
          </a:p>
          <a:p>
            <a:r>
              <a:rPr lang="en-US" dirty="0" smtClean="0"/>
              <a:t>most effective treatment is the institution of a blockade</a:t>
            </a:r>
          </a:p>
          <a:p>
            <a:r>
              <a:rPr lang="en-US" dirty="0" smtClean="0"/>
              <a:t>to ongoing hormone synthesis by initiating </a:t>
            </a:r>
            <a:r>
              <a:rPr lang="en-US" dirty="0" err="1" smtClean="0"/>
              <a:t>thionamide</a:t>
            </a:r>
            <a:endParaRPr lang="en-US" dirty="0" smtClean="0"/>
          </a:p>
          <a:p>
            <a:r>
              <a:rPr lang="en-US" dirty="0" smtClean="0"/>
              <a:t>therapy (</a:t>
            </a:r>
            <a:r>
              <a:rPr lang="en-US" dirty="0" err="1" smtClean="0"/>
              <a:t>methimazole</a:t>
            </a:r>
            <a:r>
              <a:rPr lang="en-US" dirty="0" smtClean="0"/>
              <a:t>, </a:t>
            </a:r>
            <a:r>
              <a:rPr lang="en-US" dirty="0" err="1" smtClean="0"/>
              <a:t>carbimazole</a:t>
            </a:r>
            <a:r>
              <a:rPr lang="en-US" dirty="0" smtClean="0"/>
              <a:t>, or </a:t>
            </a:r>
            <a:r>
              <a:rPr lang="en-US" dirty="0" err="1" smtClean="0"/>
              <a:t>propylthiouracil</a:t>
            </a:r>
            <a:r>
              <a:rPr lang="en-US" dirty="0" smtClean="0"/>
              <a:t>)</a:t>
            </a:r>
          </a:p>
          <a:p>
            <a:r>
              <a:rPr lang="en-US" dirty="0" smtClean="0"/>
              <a:t>(Fig. 2). High doses of </a:t>
            </a:r>
            <a:r>
              <a:rPr lang="en-US" dirty="0" err="1" smtClean="0"/>
              <a:t>methimazole</a:t>
            </a:r>
            <a:r>
              <a:rPr lang="en-US" dirty="0" smtClean="0"/>
              <a:t> in the range of 40 to</a:t>
            </a:r>
          </a:p>
          <a:p>
            <a:r>
              <a:rPr lang="en-US" dirty="0" smtClean="0"/>
              <a:t>60 mg/d are typically needed (18), with more aggressive</a:t>
            </a:r>
          </a:p>
          <a:p>
            <a:r>
              <a:rPr lang="en-US" dirty="0" smtClean="0"/>
              <a:t>dosage sometimes required (</a:t>
            </a:r>
            <a:r>
              <a:rPr lang="en-US" dirty="0" err="1" smtClean="0"/>
              <a:t>eg</a:t>
            </a:r>
            <a:r>
              <a:rPr lang="en-US" dirty="0" smtClean="0"/>
              <a:t>, 120 mg/d in divided</a:t>
            </a:r>
          </a:p>
          <a:p>
            <a:r>
              <a:rPr lang="en-US" dirty="0" smtClean="0"/>
              <a:t>dosage [30 mg every 6 hours]). Usually </a:t>
            </a:r>
            <a:r>
              <a:rPr lang="en-US" dirty="0" err="1" smtClean="0"/>
              <a:t>methimazole</a:t>
            </a:r>
            <a:r>
              <a:rPr lang="en-US" dirty="0" smtClean="0"/>
              <a:t> is</a:t>
            </a:r>
          </a:p>
          <a:p>
            <a:r>
              <a:rPr lang="en-US" dirty="0" smtClean="0"/>
              <a:t>preferred for its lower hepatotoxicity compared with</a:t>
            </a:r>
          </a:p>
          <a:p>
            <a:r>
              <a:rPr lang="en-US" dirty="0" err="1" smtClean="0"/>
              <a:t>propylthiouracil</a:t>
            </a:r>
            <a:r>
              <a:rPr lang="en-US" dirty="0" smtClean="0"/>
              <a:t>. Although potassium perchlorate may be</a:t>
            </a:r>
          </a:p>
          <a:p>
            <a:r>
              <a:rPr lang="en-US" dirty="0" smtClean="0"/>
              <a:t>added to the therapy in case of </a:t>
            </a:r>
            <a:r>
              <a:rPr lang="en-US" dirty="0" err="1" smtClean="0"/>
              <a:t>methimazole</a:t>
            </a:r>
            <a:r>
              <a:rPr lang="en-US" dirty="0" smtClean="0"/>
              <a:t> failure (46),</a:t>
            </a:r>
            <a:endParaRPr lang="tr-TR" dirty="0" smtClean="0"/>
          </a:p>
          <a:p>
            <a:r>
              <a:rPr lang="en-US" dirty="0" smtClean="0"/>
              <a:t>it is not available or commonly used in the United States.</a:t>
            </a:r>
          </a:p>
          <a:p>
            <a:r>
              <a:rPr lang="en-US" dirty="0" smtClean="0"/>
              <a:t>Because potassium perchlorate is no longer available,</a:t>
            </a:r>
          </a:p>
          <a:p>
            <a:r>
              <a:rPr lang="en-US" dirty="0" smtClean="0"/>
              <a:t>sodium perchlorate is available as an alternative option.</a:t>
            </a:r>
          </a:p>
          <a:p>
            <a:r>
              <a:rPr lang="en-US" dirty="0" smtClean="0"/>
              <a:t>In the event of </a:t>
            </a:r>
            <a:r>
              <a:rPr lang="en-US" dirty="0" err="1" smtClean="0"/>
              <a:t>methimazole</a:t>
            </a:r>
            <a:r>
              <a:rPr lang="en-US" dirty="0" smtClean="0"/>
              <a:t> therapy failure (presence</a:t>
            </a:r>
          </a:p>
          <a:p>
            <a:r>
              <a:rPr lang="en-US" dirty="0" smtClean="0"/>
              <a:t>of thyrotoxicosis despite high doses of </a:t>
            </a:r>
            <a:r>
              <a:rPr lang="en-US" dirty="0" err="1" smtClean="0"/>
              <a:t>methimazole</a:t>
            </a:r>
            <a:r>
              <a:rPr lang="en-US" dirty="0" smtClean="0"/>
              <a:t> applied</a:t>
            </a:r>
          </a:p>
          <a:p>
            <a:r>
              <a:rPr lang="en-US" dirty="0" smtClean="0"/>
              <a:t>for 3-4 weeks) a mixed form of type 1 and type 2</a:t>
            </a:r>
          </a:p>
          <a:p>
            <a:r>
              <a:rPr lang="en-US" dirty="0" smtClean="0"/>
              <a:t>AIT should be suspected (Fig. 2). However, it should be</a:t>
            </a:r>
          </a:p>
          <a:p>
            <a:r>
              <a:rPr lang="en-US" dirty="0" smtClean="0"/>
              <a:t>recognized that it may take </a:t>
            </a:r>
            <a:r>
              <a:rPr lang="en-US" dirty="0" err="1" smtClean="0"/>
              <a:t>methimazole</a:t>
            </a:r>
            <a:r>
              <a:rPr lang="en-US" dirty="0" smtClean="0"/>
              <a:t> a longer time to</a:t>
            </a:r>
          </a:p>
          <a:p>
            <a:r>
              <a:rPr lang="en-US" dirty="0" smtClean="0"/>
              <a:t>decrease thyroid hormone levels before concluding that a</a:t>
            </a:r>
          </a:p>
          <a:p>
            <a:r>
              <a:rPr lang="en-US" dirty="0" smtClean="0"/>
              <a:t>mixed type 1 type 2 AIT is present.</a:t>
            </a:r>
          </a:p>
          <a:p>
            <a:r>
              <a:rPr lang="en-US" dirty="0" smtClean="0"/>
              <a:t>In view of the inhibitory action of lithium on thyroid</a:t>
            </a:r>
          </a:p>
          <a:p>
            <a:r>
              <a:rPr lang="en-US" dirty="0" smtClean="0"/>
              <a:t>hormone secretion, its use in addition to </a:t>
            </a:r>
            <a:r>
              <a:rPr lang="en-US" dirty="0" err="1" smtClean="0"/>
              <a:t>antithyroid</a:t>
            </a:r>
            <a:endParaRPr lang="en-US" dirty="0" smtClean="0"/>
          </a:p>
          <a:p>
            <a:r>
              <a:rPr lang="en-US" dirty="0" smtClean="0"/>
              <a:t>drugs can be beneficial in type 1 and has been reported</a:t>
            </a:r>
          </a:p>
          <a:p>
            <a:r>
              <a:rPr lang="en-US" dirty="0" smtClean="0"/>
              <a:t>to speed recovery (47), but its possible effectiveness may</a:t>
            </a:r>
          </a:p>
          <a:p>
            <a:r>
              <a:rPr lang="en-US" dirty="0" smtClean="0"/>
              <a:t>be limited by adverse side effects (18). Although the potential</a:t>
            </a:r>
          </a:p>
          <a:p>
            <a:r>
              <a:rPr lang="en-US" dirty="0" smtClean="0"/>
              <a:t>salutary effect of amiodarone discontinuation will</a:t>
            </a:r>
          </a:p>
          <a:p>
            <a:r>
              <a:rPr lang="en-US" dirty="0" smtClean="0"/>
              <a:t>not be immediate because of its long biologic half-life,</a:t>
            </a:r>
          </a:p>
          <a:p>
            <a:r>
              <a:rPr lang="en-US" dirty="0" smtClean="0"/>
              <a:t>terminating the drug should be considered. The possible</a:t>
            </a:r>
          </a:p>
          <a:p>
            <a:r>
              <a:rPr lang="en-US" dirty="0" smtClean="0"/>
              <a:t>benefit of doing so is controversial because of limited data,</a:t>
            </a:r>
          </a:p>
          <a:p>
            <a:r>
              <a:rPr lang="en-US" dirty="0" smtClean="0"/>
              <a:t>and the decision should be individualized in relation to</a:t>
            </a:r>
          </a:p>
          <a:p>
            <a:r>
              <a:rPr lang="en-US" dirty="0" smtClean="0"/>
              <a:t>cardiovascular risk stratification and made jointly by cardiologists</a:t>
            </a:r>
          </a:p>
          <a:p>
            <a:r>
              <a:rPr lang="en-US" dirty="0" smtClean="0"/>
              <a:t>and endocrinologists (18, 48). According to the</a:t>
            </a:r>
          </a:p>
          <a:p>
            <a:r>
              <a:rPr lang="en-US" dirty="0" smtClean="0"/>
              <a:t>European Thyroid Association (ETA) guidelines for the</a:t>
            </a:r>
          </a:p>
          <a:p>
            <a:r>
              <a:rPr lang="en-US" dirty="0" smtClean="0"/>
              <a:t>“Management of amiodarone associated thyroid dysfunction,”</a:t>
            </a:r>
          </a:p>
          <a:p>
            <a:r>
              <a:rPr lang="en-US" dirty="0" smtClean="0"/>
              <a:t>amiodarone continuation is suggested for patients</a:t>
            </a:r>
          </a:p>
          <a:p>
            <a:r>
              <a:rPr lang="en-US" dirty="0" smtClean="0"/>
              <a:t>with life-threatening arrhythmias and critical illness with</a:t>
            </a:r>
          </a:p>
          <a:p>
            <a:r>
              <a:rPr lang="en-US" dirty="0" smtClean="0"/>
              <a:t>poor prognosis (18). Nevertheless, if amiodarone is withdrawn,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should be continued until urine iodine</a:t>
            </a:r>
          </a:p>
          <a:p>
            <a:r>
              <a:rPr lang="en-US" dirty="0" smtClean="0"/>
              <a:t>levels return to normal, which may take 6 to 18 months. If</a:t>
            </a:r>
          </a:p>
          <a:p>
            <a:r>
              <a:rPr lang="en-US" dirty="0" smtClean="0"/>
              <a:t>in the future amiodarone needs to be reintroduced, close</a:t>
            </a:r>
          </a:p>
          <a:p>
            <a:r>
              <a:rPr lang="en-US" dirty="0" smtClean="0"/>
              <a:t>monitoring is fundamental as 75% of patients restarting</a:t>
            </a:r>
          </a:p>
          <a:p>
            <a:r>
              <a:rPr lang="en-US" dirty="0" smtClean="0"/>
              <a:t>amiodarone treatment risk having another episode of AIT</a:t>
            </a:r>
            <a:endParaRPr lang="tr-TR" dirty="0" smtClean="0"/>
          </a:p>
          <a:p>
            <a:r>
              <a:rPr lang="en-US" dirty="0" smtClean="0"/>
              <a:t>(49). Consideration may be also given to RAI treatment</a:t>
            </a:r>
          </a:p>
          <a:p>
            <a:r>
              <a:rPr lang="en-US" dirty="0" smtClean="0"/>
              <a:t>of the thyrotoxicosis when the patient can be weaned off</a:t>
            </a:r>
          </a:p>
          <a:p>
            <a:r>
              <a:rPr lang="en-US" dirty="0" smtClean="0"/>
              <a:t>amiodarone and urinary iodine levels have normalized.</a:t>
            </a:r>
          </a:p>
          <a:p>
            <a:r>
              <a:rPr lang="en-US" b="1" dirty="0" smtClean="0"/>
              <a:t>Type 2 amiodarone-induced thyrotoxicosis</a:t>
            </a:r>
            <a:r>
              <a:rPr lang="en-US" dirty="0" smtClean="0"/>
              <a:t>. </a:t>
            </a:r>
            <a:endParaRPr lang="tr-TR" dirty="0" smtClean="0"/>
          </a:p>
          <a:p>
            <a:r>
              <a:rPr lang="en-US" dirty="0" smtClean="0"/>
              <a:t>Because</a:t>
            </a:r>
          </a:p>
          <a:p>
            <a:r>
              <a:rPr lang="en-US" dirty="0" smtClean="0"/>
              <a:t>of the different underlying pathological mechanism in</a:t>
            </a:r>
          </a:p>
          <a:p>
            <a:r>
              <a:rPr lang="en-US" dirty="0" smtClean="0"/>
              <a:t>type 2 compared to type 1, a different approach to the</a:t>
            </a:r>
          </a:p>
          <a:p>
            <a:r>
              <a:rPr lang="en-US" dirty="0" smtClean="0"/>
              <a:t>patient is required (Fig. 2). Glucocorticoid treatment</a:t>
            </a:r>
          </a:p>
          <a:p>
            <a:r>
              <a:rPr lang="en-US" dirty="0" smtClean="0"/>
              <a:t>is the pillar of type 2 therapy (50, 51). The amount of</a:t>
            </a:r>
          </a:p>
          <a:p>
            <a:r>
              <a:rPr lang="en-US" dirty="0" smtClean="0"/>
              <a:t>thyroid hormone released into the bloodstream and</a:t>
            </a:r>
          </a:p>
          <a:p>
            <a:r>
              <a:rPr lang="en-US" dirty="0" smtClean="0"/>
              <a:t>consequent severity of the thyrotoxicosis depends on the</a:t>
            </a:r>
          </a:p>
          <a:p>
            <a:r>
              <a:rPr lang="en-US" dirty="0" smtClean="0"/>
              <a:t>scale of thyroid damage. Often the disease is self-limited,</a:t>
            </a:r>
          </a:p>
          <a:p>
            <a:r>
              <a:rPr lang="en-US" dirty="0" smtClean="0"/>
              <a:t>and when the patient is in stable cardiac condition, and</a:t>
            </a:r>
          </a:p>
          <a:p>
            <a:r>
              <a:rPr lang="en-US" dirty="0" smtClean="0"/>
              <a:t>suffering only mild thyrotoxicosis, follow-up without</a:t>
            </a:r>
          </a:p>
          <a:p>
            <a:r>
              <a:rPr lang="en-US" dirty="0" smtClean="0"/>
              <a:t>pharmacological therapy may be an option. </a:t>
            </a:r>
            <a:endParaRPr lang="tr-TR" dirty="0" smtClean="0"/>
          </a:p>
          <a:p>
            <a:r>
              <a:rPr lang="en-US" dirty="0" smtClean="0"/>
              <a:t>But when</a:t>
            </a:r>
          </a:p>
          <a:p>
            <a:r>
              <a:rPr lang="en-US" dirty="0" smtClean="0"/>
              <a:t>overt thyrotoxicosis is clinically evident, or when a quick</a:t>
            </a:r>
          </a:p>
          <a:p>
            <a:r>
              <a:rPr lang="en-US" dirty="0" smtClean="0"/>
              <a:t>restoration of </a:t>
            </a:r>
            <a:r>
              <a:rPr lang="en-US" dirty="0" err="1" smtClean="0"/>
              <a:t>euthyroidism</a:t>
            </a:r>
            <a:r>
              <a:rPr lang="en-US" dirty="0" smtClean="0"/>
              <a:t> is required because of the</a:t>
            </a:r>
          </a:p>
          <a:p>
            <a:r>
              <a:rPr lang="en-US" dirty="0" smtClean="0"/>
              <a:t>underlying cardiac condition, glucocorticoid treatment</a:t>
            </a:r>
          </a:p>
          <a:p>
            <a:r>
              <a:rPr lang="en-US" dirty="0" smtClean="0"/>
              <a:t>should be initiated (52).</a:t>
            </a:r>
          </a:p>
          <a:p>
            <a:r>
              <a:rPr lang="en-US" dirty="0" smtClean="0"/>
              <a:t>The principal glucocorticoid used is prednisone in a</a:t>
            </a:r>
          </a:p>
          <a:p>
            <a:r>
              <a:rPr lang="en-US" dirty="0" smtClean="0"/>
              <a:t>starting dose of 30 to 40 mg once daily, for 2 to 4 weeks,</a:t>
            </a:r>
          </a:p>
          <a:p>
            <a:r>
              <a:rPr lang="en-US" dirty="0" smtClean="0"/>
              <a:t>followed by a gradual tapering over 2 to 3 months, depending</a:t>
            </a:r>
          </a:p>
          <a:p>
            <a:r>
              <a:rPr lang="en-US" dirty="0" smtClean="0"/>
              <a:t>on the patient’s clinical and biochemical response</a:t>
            </a:r>
          </a:p>
          <a:p>
            <a:r>
              <a:rPr lang="en-US" dirty="0" smtClean="0"/>
              <a:t>(20, 53). When a salutary response to this approach is not</a:t>
            </a:r>
          </a:p>
          <a:p>
            <a:r>
              <a:rPr lang="en-US" dirty="0" smtClean="0"/>
              <a:t>seen, </a:t>
            </a:r>
            <a:r>
              <a:rPr lang="en-US" dirty="0" err="1" smtClean="0"/>
              <a:t>Campi</a:t>
            </a:r>
            <a:r>
              <a:rPr lang="en-US" dirty="0" smtClean="0"/>
              <a:t> et al. have proposed a change to combined</a:t>
            </a:r>
          </a:p>
          <a:p>
            <a:r>
              <a:rPr lang="en-US" dirty="0" smtClean="0"/>
              <a:t>intravenous and oral steroid therapy (oral prednisone</a:t>
            </a:r>
          </a:p>
          <a:p>
            <a:r>
              <a:rPr lang="en-US" dirty="0" smtClean="0"/>
              <a:t>range: 5-12.5 mg/d; IV methylprednisolone range 250-500</a:t>
            </a:r>
          </a:p>
          <a:p>
            <a:r>
              <a:rPr lang="en-US" dirty="0" smtClean="0"/>
              <a:t>twice a week) (54). Although this regimen was successful</a:t>
            </a:r>
          </a:p>
          <a:p>
            <a:r>
              <a:rPr lang="en-US" dirty="0" smtClean="0"/>
              <a:t>in rapidly improving thyroid function, the patient group</a:t>
            </a:r>
          </a:p>
          <a:p>
            <a:r>
              <a:rPr lang="en-US" dirty="0" smtClean="0"/>
              <a:t>studied was limited to 4 patients; further external validation</a:t>
            </a:r>
          </a:p>
          <a:p>
            <a:r>
              <a:rPr lang="en-US" dirty="0" smtClean="0"/>
              <a:t>of this approach will be required. </a:t>
            </a:r>
            <a:endParaRPr lang="tr-TR" dirty="0" smtClean="0"/>
          </a:p>
          <a:p>
            <a:endParaRPr lang="tr-TR" dirty="0" smtClean="0"/>
          </a:p>
          <a:p>
            <a:r>
              <a:rPr lang="en-US" dirty="0" smtClean="0"/>
              <a:t>Another recent</a:t>
            </a:r>
          </a:p>
          <a:p>
            <a:r>
              <a:rPr lang="en-US" dirty="0" smtClean="0"/>
              <a:t>study of only 3 patients showed that IV glucocorticoids do</a:t>
            </a:r>
          </a:p>
          <a:p>
            <a:r>
              <a:rPr lang="en-US" dirty="0" smtClean="0"/>
              <a:t>not offer any advantage over oral glucocorticoids in the</a:t>
            </a:r>
          </a:p>
          <a:p>
            <a:r>
              <a:rPr lang="en-US" dirty="0" smtClean="0"/>
              <a:t>management of type 2 AIT (55). A longer duration of prednisone</a:t>
            </a:r>
          </a:p>
          <a:p>
            <a:r>
              <a:rPr lang="en-US" dirty="0" smtClean="0"/>
              <a:t>therapy may be required for adequate therapy of</a:t>
            </a:r>
          </a:p>
          <a:p>
            <a:r>
              <a:rPr lang="en-US" dirty="0" smtClean="0"/>
              <a:t>type 2 AIT as determined by FT4 levels and thyroid gland</a:t>
            </a:r>
          </a:p>
          <a:p>
            <a:r>
              <a:rPr lang="en-US" dirty="0" smtClean="0"/>
              <a:t>volume (56). Furthermore, as indicated previously, the possibility</a:t>
            </a:r>
          </a:p>
          <a:p>
            <a:r>
              <a:rPr lang="en-US" dirty="0" smtClean="0"/>
              <a:t>of a mixed type1/type2 AIT should be entertained</a:t>
            </a:r>
          </a:p>
          <a:p>
            <a:r>
              <a:rPr lang="en-US" dirty="0" smtClean="0"/>
              <a:t>when glucocorticoids fail to improve thyrotoxicosis.</a:t>
            </a:r>
          </a:p>
          <a:p>
            <a:r>
              <a:rPr lang="en-US" dirty="0" smtClean="0"/>
              <a:t>Continuation of amiodarone treatment would appear to</a:t>
            </a:r>
          </a:p>
          <a:p>
            <a:r>
              <a:rPr lang="en-US" dirty="0" smtClean="0"/>
              <a:t>be feasible in type 2 disease as the thyroid destructive nature</a:t>
            </a:r>
          </a:p>
          <a:p>
            <a:r>
              <a:rPr lang="en-US" dirty="0" smtClean="0"/>
              <a:t>of the disorder is often self-limited (18, 48). The recurrence</a:t>
            </a:r>
          </a:p>
          <a:p>
            <a:r>
              <a:rPr lang="en-US" dirty="0" smtClean="0"/>
              <a:t>rate of type 2 AIT in patients continuing on amiodarone is</a:t>
            </a:r>
          </a:p>
          <a:p>
            <a:r>
              <a:rPr lang="en-US" dirty="0" smtClean="0"/>
              <a:t>variable and has ranged from 6% to 75% (57, 58).</a:t>
            </a:r>
          </a:p>
          <a:p>
            <a:r>
              <a:rPr lang="en-US" dirty="0" smtClean="0"/>
              <a:t>Management of mixed type 1 and type 2 </a:t>
            </a:r>
            <a:r>
              <a:rPr lang="en-US" dirty="0" err="1" smtClean="0"/>
              <a:t>amiodaroneinduced</a:t>
            </a:r>
            <a:endParaRPr lang="en-US" dirty="0" smtClean="0"/>
          </a:p>
          <a:p>
            <a:r>
              <a:rPr lang="en-US" dirty="0" smtClean="0"/>
              <a:t>thyrotoxicosis. In certain cases, both type 1 and</a:t>
            </a:r>
          </a:p>
          <a:p>
            <a:r>
              <a:rPr lang="en-US" dirty="0" smtClean="0"/>
              <a:t>type 2 overlap making the diagnosis and management</a:t>
            </a:r>
          </a:p>
          <a:p>
            <a:r>
              <a:rPr lang="en-US" dirty="0" smtClean="0"/>
              <a:t>more complex. A mixed type 1 and type 2 AIT is usually</a:t>
            </a:r>
          </a:p>
          <a:p>
            <a:r>
              <a:rPr lang="en-US" dirty="0" smtClean="0"/>
              <a:t>diagnosed after therapy with prednisone or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alone has failed in improving the thyrotoxicosis. Mixed</a:t>
            </a:r>
          </a:p>
          <a:p>
            <a:r>
              <a:rPr lang="en-US" dirty="0" smtClean="0"/>
              <a:t>type 1/type 2 forms should be treated with a combination</a:t>
            </a:r>
          </a:p>
          <a:p>
            <a:r>
              <a:rPr lang="en-US" dirty="0" smtClean="0"/>
              <a:t>of </a:t>
            </a:r>
            <a:r>
              <a:rPr lang="en-US" dirty="0" err="1" smtClean="0"/>
              <a:t>antithyroid</a:t>
            </a:r>
            <a:r>
              <a:rPr lang="en-US" dirty="0" smtClean="0"/>
              <a:t> drug and glucocorticoids (</a:t>
            </a:r>
            <a:r>
              <a:rPr lang="en-US" dirty="0" err="1" smtClean="0"/>
              <a:t>eg</a:t>
            </a:r>
            <a:r>
              <a:rPr lang="en-US" dirty="0" smtClean="0"/>
              <a:t>,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40 mg daily and prednisone 40 mg daily) (20). Alternatively,</a:t>
            </a:r>
          </a:p>
          <a:p>
            <a:r>
              <a:rPr lang="en-US" dirty="0" smtClean="0"/>
              <a:t>a combined treatment (</a:t>
            </a:r>
            <a:r>
              <a:rPr lang="en-US" dirty="0" err="1" smtClean="0"/>
              <a:t>thionamide</a:t>
            </a:r>
            <a:r>
              <a:rPr lang="en-US" dirty="0" smtClean="0"/>
              <a:t> and glucocorticoids)</a:t>
            </a:r>
          </a:p>
          <a:p>
            <a:r>
              <a:rPr lang="en-US" dirty="0" smtClean="0"/>
              <a:t>can be instituted from the very beginning for a duration of</a:t>
            </a:r>
          </a:p>
          <a:p>
            <a:r>
              <a:rPr lang="en-US" dirty="0" smtClean="0"/>
              <a:t>2 weeks (59). However, the possible risk of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side effects given the high doses usually needed in AIT</a:t>
            </a:r>
          </a:p>
          <a:p>
            <a:r>
              <a:rPr lang="en-US" dirty="0" smtClean="0"/>
              <a:t>treatment must be considered. When levels of FT3 or TT3</a:t>
            </a:r>
          </a:p>
          <a:p>
            <a:r>
              <a:rPr lang="en-US" dirty="0" smtClean="0"/>
              <a:t>are noted to decline by more than 50% compared with</a:t>
            </a:r>
          </a:p>
          <a:p>
            <a:r>
              <a:rPr lang="en-US" dirty="0" smtClean="0"/>
              <a:t>pretreatment levels, a diagnosis of type 2 AIT is most likely,</a:t>
            </a:r>
          </a:p>
          <a:p>
            <a:r>
              <a:rPr lang="en-US" dirty="0" smtClean="0"/>
              <a:t>and the dosage of </a:t>
            </a:r>
            <a:r>
              <a:rPr lang="en-US" dirty="0" err="1" smtClean="0"/>
              <a:t>thionamides</a:t>
            </a:r>
            <a:r>
              <a:rPr lang="en-US" dirty="0" smtClean="0"/>
              <a:t> can be tapered (42, 59). This</a:t>
            </a:r>
          </a:p>
          <a:p>
            <a:r>
              <a:rPr lang="en-US" dirty="0" smtClean="0"/>
              <a:t>approach is useful when the thyrotoxicosis is relatively</a:t>
            </a:r>
          </a:p>
          <a:p>
            <a:r>
              <a:rPr lang="en-US" dirty="0" smtClean="0"/>
              <a:t>severe and/or in otherwise medically compromised patients</a:t>
            </a:r>
          </a:p>
          <a:p>
            <a:r>
              <a:rPr lang="en-US" dirty="0" smtClean="0"/>
              <a:t>when rapid thyroid hormone normalization is sought. Once</a:t>
            </a:r>
          </a:p>
          <a:p>
            <a:r>
              <a:rPr lang="en-US" dirty="0" smtClean="0"/>
              <a:t>a response is seen, one of the drugs can be slowly tapered</a:t>
            </a:r>
          </a:p>
          <a:p>
            <a:r>
              <a:rPr lang="en-US" dirty="0" smtClean="0"/>
              <a:t>down (Fig. 2). However, if no improvement is observed,</a:t>
            </a:r>
          </a:p>
          <a:p>
            <a:r>
              <a:rPr lang="en-US" dirty="0" smtClean="0"/>
              <a:t>definitive treatment such as thyroidectomy should be</a:t>
            </a:r>
          </a:p>
          <a:p>
            <a:r>
              <a:rPr lang="en-US" dirty="0" smtClean="0"/>
              <a:t>considered.</a:t>
            </a:r>
          </a:p>
          <a:p>
            <a:r>
              <a:rPr lang="en-US" dirty="0" smtClean="0"/>
              <a:t>Thyroidectomy in amiodarone-induced thyrotoxicosis. In</a:t>
            </a:r>
          </a:p>
          <a:p>
            <a:r>
              <a:rPr lang="en-US" dirty="0" smtClean="0"/>
              <a:t>selected cases, undergoing thyroidectomy may be an effective</a:t>
            </a:r>
          </a:p>
          <a:p>
            <a:r>
              <a:rPr lang="en-US" dirty="0" smtClean="0"/>
              <a:t>option. According to the ETA guidelines, thyroidectomy</a:t>
            </a:r>
          </a:p>
          <a:p>
            <a:r>
              <a:rPr lang="en-US" dirty="0" smtClean="0"/>
              <a:t>should be considered in the following conditions: (1) patients</a:t>
            </a:r>
          </a:p>
          <a:p>
            <a:r>
              <a:rPr lang="en-US" dirty="0" smtClean="0"/>
              <a:t>with progressive deterioration of cardiac function or patients</a:t>
            </a:r>
          </a:p>
          <a:p>
            <a:r>
              <a:rPr lang="en-US" dirty="0" smtClean="0"/>
              <a:t>with a reduced left ventricular ejection fraction (LVEF) who</a:t>
            </a:r>
          </a:p>
          <a:p>
            <a:r>
              <a:rPr lang="en-US" dirty="0" smtClean="0"/>
              <a:t>have an increased mortality risk because of their cardiac</a:t>
            </a:r>
          </a:p>
          <a:p>
            <a:r>
              <a:rPr lang="en-US" dirty="0" smtClean="0"/>
              <a:t>condition; (2) patients with a severe underlying cardiac</a:t>
            </a:r>
          </a:p>
          <a:p>
            <a:r>
              <a:rPr lang="en-US" dirty="0" smtClean="0"/>
              <a:t>disease (</a:t>
            </a:r>
            <a:r>
              <a:rPr lang="en-US" dirty="0" err="1" smtClean="0"/>
              <a:t>eg</a:t>
            </a:r>
            <a:r>
              <a:rPr lang="en-US" dirty="0" smtClean="0"/>
              <a:t>, </a:t>
            </a:r>
            <a:r>
              <a:rPr lang="en-US" dirty="0" err="1" smtClean="0"/>
              <a:t>arrhythmogenic</a:t>
            </a:r>
            <a:r>
              <a:rPr lang="en-US" dirty="0" smtClean="0"/>
              <a:t> right ventricular dysplasia) or</a:t>
            </a:r>
          </a:p>
          <a:p>
            <a:r>
              <a:rPr lang="en-US" dirty="0" smtClean="0"/>
              <a:t>patients with malignant arrhythmias; and (3) patients with</a:t>
            </a:r>
          </a:p>
          <a:p>
            <a:r>
              <a:rPr lang="en-US" dirty="0" smtClean="0"/>
              <a:t>AIT who are unresponsive to aggressive medical therapy</a:t>
            </a:r>
          </a:p>
          <a:p>
            <a:r>
              <a:rPr lang="en-US" dirty="0" smtClean="0"/>
              <a:t>with </a:t>
            </a:r>
            <a:r>
              <a:rPr lang="en-US" dirty="0" err="1" smtClean="0"/>
              <a:t>methimazole</a:t>
            </a:r>
            <a:r>
              <a:rPr lang="en-US" dirty="0" smtClean="0"/>
              <a:t> and corticosteroids (18, 48).</a:t>
            </a:r>
          </a:p>
          <a:p>
            <a:r>
              <a:rPr lang="en-US" dirty="0" smtClean="0"/>
              <a:t>A recent study by </a:t>
            </a:r>
            <a:r>
              <a:rPr lang="en-US" dirty="0" err="1" smtClean="0"/>
              <a:t>Capellani</a:t>
            </a:r>
            <a:r>
              <a:rPr lang="en-US" dirty="0" smtClean="0"/>
              <a:t> et al. retrospectively analyzed</a:t>
            </a:r>
          </a:p>
          <a:p>
            <a:r>
              <a:rPr lang="en-US" dirty="0" smtClean="0"/>
              <a:t>a cohort of 207 patients with AIT who had undergone</a:t>
            </a:r>
          </a:p>
          <a:p>
            <a:r>
              <a:rPr lang="en-US" dirty="0" smtClean="0"/>
              <a:t>either total thyroidectomy or medical therapy. Overall</a:t>
            </a:r>
          </a:p>
          <a:p>
            <a:r>
              <a:rPr lang="en-US" dirty="0" smtClean="0"/>
              <a:t>mortality and cardiac-specific mortality after 5 and 10 years</a:t>
            </a:r>
          </a:p>
          <a:p>
            <a:r>
              <a:rPr lang="en-US" dirty="0" smtClean="0"/>
              <a:t>were lower in the surgery group than in the medical therapy</a:t>
            </a:r>
          </a:p>
          <a:p>
            <a:r>
              <a:rPr lang="en-US" dirty="0" smtClean="0"/>
              <a:t>group. Also, </a:t>
            </a:r>
            <a:r>
              <a:rPr lang="en-US" dirty="0" err="1" smtClean="0"/>
              <a:t>postthyroidectomy</a:t>
            </a:r>
            <a:r>
              <a:rPr lang="en-US" dirty="0" smtClean="0"/>
              <a:t> improvement of the ejection</a:t>
            </a:r>
          </a:p>
          <a:p>
            <a:r>
              <a:rPr lang="en-US" dirty="0" smtClean="0"/>
              <a:t>fraction was observed in the total thyroidectomy</a:t>
            </a:r>
          </a:p>
          <a:p>
            <a:r>
              <a:rPr lang="en-US" dirty="0" smtClean="0"/>
              <a:t>group. However, the lower mortality rate was observed</a:t>
            </a:r>
          </a:p>
          <a:p>
            <a:r>
              <a:rPr lang="en-US" dirty="0" smtClean="0"/>
              <a:t>only in the subgroup with moderate to severely compromised</a:t>
            </a:r>
          </a:p>
          <a:p>
            <a:r>
              <a:rPr lang="en-US" dirty="0" smtClean="0"/>
              <a:t>LVEF. Mortality of patients with normal or mildly</a:t>
            </a:r>
          </a:p>
          <a:p>
            <a:r>
              <a:rPr lang="en-US" dirty="0" smtClean="0"/>
              <a:t>reduced LVEF was not different between the group who</a:t>
            </a:r>
          </a:p>
          <a:p>
            <a:r>
              <a:rPr lang="en-US" dirty="0" smtClean="0"/>
              <a:t>underwent total thyroidectomy and the group treated with</a:t>
            </a:r>
          </a:p>
          <a:p>
            <a:r>
              <a:rPr lang="en-US" dirty="0" smtClean="0"/>
              <a:t>medical therapy (60).</a:t>
            </a:r>
          </a:p>
          <a:p>
            <a:r>
              <a:rPr lang="en-US" dirty="0" smtClean="0"/>
              <a:t>ETA guidelines recommend that salvage thyroidectomy</a:t>
            </a:r>
          </a:p>
          <a:p>
            <a:r>
              <a:rPr lang="en-US" dirty="0" smtClean="0"/>
              <a:t>can be considered for type 1, mixed type 1/type 2, and type</a:t>
            </a:r>
          </a:p>
          <a:p>
            <a:r>
              <a:rPr lang="en-US" dirty="0" smtClean="0"/>
              <a:t>2 AIT for patients who present as an emergency (deterioration</a:t>
            </a:r>
          </a:p>
          <a:p>
            <a:r>
              <a:rPr lang="en-US" dirty="0" smtClean="0"/>
              <a:t>of cardiac function, reduced LVEF, hemodynamic</a:t>
            </a:r>
          </a:p>
          <a:p>
            <a:r>
              <a:rPr lang="en-US" dirty="0" smtClean="0"/>
              <a:t>instability) (18).</a:t>
            </a:r>
          </a:p>
          <a:p>
            <a:r>
              <a:rPr lang="en-US" dirty="0" smtClean="0"/>
              <a:t>The decision for total thyroidectomy should be made by</a:t>
            </a:r>
          </a:p>
          <a:p>
            <a:r>
              <a:rPr lang="en-US" dirty="0" smtClean="0"/>
              <a:t>a multidisciplinary team that includes an endocrinologist,</a:t>
            </a:r>
          </a:p>
          <a:p>
            <a:r>
              <a:rPr lang="en-US" dirty="0" smtClean="0"/>
              <a:t>cardiologist, anesthesiologist, and a high-volume thyroid</a:t>
            </a:r>
          </a:p>
          <a:p>
            <a:r>
              <a:rPr lang="en-US" dirty="0" smtClean="0"/>
              <a:t>surgeon (18, 48).</a:t>
            </a:r>
            <a:endParaRPr lang="tr-TR" dirty="0" smtClean="0"/>
          </a:p>
          <a:p>
            <a:r>
              <a:rPr lang="en-US" dirty="0" smtClean="0"/>
              <a:t>When definitive treatment is not urgent, </a:t>
            </a:r>
            <a:r>
              <a:rPr lang="en-US" dirty="0" err="1" smtClean="0"/>
              <a:t>euthyroidism</a:t>
            </a:r>
            <a:endParaRPr lang="en-US" dirty="0" smtClean="0"/>
          </a:p>
          <a:p>
            <a:r>
              <a:rPr lang="en-US" dirty="0" smtClean="0"/>
              <a:t>should be restored if possible, before proceeding with total</a:t>
            </a:r>
          </a:p>
          <a:p>
            <a:r>
              <a:rPr lang="en-US" dirty="0" smtClean="0"/>
              <a:t>thyroidectomy (18). The option of a plasma exchange can</a:t>
            </a:r>
          </a:p>
          <a:p>
            <a:r>
              <a:rPr lang="en-US" dirty="0" smtClean="0"/>
              <a:t>be considered as a temporizing measure to normalize thyroid</a:t>
            </a:r>
          </a:p>
          <a:p>
            <a:r>
              <a:rPr lang="en-US" dirty="0" smtClean="0"/>
              <a:t>hormones before surgery (61, 62).</a:t>
            </a:r>
          </a:p>
          <a:p>
            <a:r>
              <a:rPr lang="en-US" dirty="0" smtClean="0"/>
              <a:t>Radioactive iodine therapy. The use of RAI treatment as</a:t>
            </a:r>
          </a:p>
          <a:p>
            <a:r>
              <a:rPr lang="en-US" dirty="0" smtClean="0"/>
              <a:t>a therapy for AIT is not very practical in the short term</a:t>
            </a:r>
          </a:p>
          <a:p>
            <a:r>
              <a:rPr lang="en-US" dirty="0" smtClean="0"/>
              <a:t>because RAI uptake is usually low. After discontinuation</a:t>
            </a:r>
          </a:p>
          <a:p>
            <a:r>
              <a:rPr lang="en-US" dirty="0" smtClean="0"/>
              <a:t>of amiodarone, appropriate timing of RAI treatment can</a:t>
            </a:r>
          </a:p>
          <a:p>
            <a:r>
              <a:rPr lang="en-US" dirty="0" smtClean="0"/>
              <a:t>be based on iodine depletion indicated by measurements</a:t>
            </a:r>
          </a:p>
          <a:p>
            <a:r>
              <a:rPr lang="en-US" dirty="0" smtClean="0"/>
              <a:t>of urinary iodine. Some studies have proposed the use of</a:t>
            </a:r>
          </a:p>
          <a:p>
            <a:r>
              <a:rPr lang="en-US" dirty="0" smtClean="0"/>
              <a:t>RAI therapy in type 2 AIT, but the likelihood of success can</a:t>
            </a:r>
          </a:p>
          <a:p>
            <a:r>
              <a:rPr lang="en-US" dirty="0" smtClean="0"/>
              <a:t>be questioned because approximately 15% of the patients</a:t>
            </a:r>
          </a:p>
          <a:p>
            <a:r>
              <a:rPr lang="en-US" dirty="0" smtClean="0"/>
              <a:t>have been reported to still be </a:t>
            </a:r>
            <a:r>
              <a:rPr lang="en-US" dirty="0" err="1" smtClean="0"/>
              <a:t>thyrotoxic</a:t>
            </a:r>
            <a:r>
              <a:rPr lang="en-US" dirty="0" smtClean="0"/>
              <a:t> after 2 years of</a:t>
            </a:r>
          </a:p>
          <a:p>
            <a:r>
              <a:rPr lang="en-US" dirty="0" smtClean="0"/>
              <a:t>follow-up (63).</a:t>
            </a:r>
          </a:p>
          <a:p>
            <a:r>
              <a:rPr lang="en-US" dirty="0" smtClean="0"/>
              <a:t>The use of recombinant TSH has been proposed for type</a:t>
            </a:r>
          </a:p>
          <a:p>
            <a:r>
              <a:rPr lang="en-US" dirty="0" smtClean="0"/>
              <a:t>1 patients to stimulate the thyroid gland and overcome the</a:t>
            </a:r>
          </a:p>
          <a:p>
            <a:r>
              <a:rPr lang="en-US" dirty="0" smtClean="0"/>
              <a:t>low RAI uptake (64). However, an increase in TSH may be</a:t>
            </a:r>
          </a:p>
          <a:p>
            <a:r>
              <a:rPr lang="en-US" dirty="0" smtClean="0"/>
              <a:t>hazardous because it may worsen thyrotoxicosis by stimulating</a:t>
            </a:r>
          </a:p>
          <a:p>
            <a:r>
              <a:rPr lang="en-US" dirty="0" smtClean="0"/>
              <a:t>a greater degree of thyroid hormone release and the</a:t>
            </a:r>
          </a:p>
          <a:p>
            <a:r>
              <a:rPr lang="en-US" dirty="0" smtClean="0"/>
              <a:t>use of recombinant TSH is not recommended by the guidelines</a:t>
            </a:r>
          </a:p>
          <a:p>
            <a:r>
              <a:rPr lang="en-US" dirty="0" smtClean="0"/>
              <a:t>(18, 20).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972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Bu yaklaşıma olumlu bir yanıt görülmediğinde kombine </a:t>
            </a:r>
            <a:r>
              <a:rPr lang="tr-TR" dirty="0" err="1" smtClean="0"/>
              <a:t>intravenöz</a:t>
            </a:r>
            <a:r>
              <a:rPr lang="tr-TR" dirty="0" smtClean="0"/>
              <a:t> ve oral </a:t>
            </a:r>
            <a:r>
              <a:rPr lang="tr-TR" dirty="0" err="1" smtClean="0"/>
              <a:t>steroid</a:t>
            </a:r>
            <a:r>
              <a:rPr lang="tr-TR" dirty="0" smtClean="0"/>
              <a:t> tedavisi </a:t>
            </a:r>
            <a:r>
              <a:rPr lang="tr-TR" i="1" dirty="0" smtClean="0"/>
              <a:t>(oral </a:t>
            </a:r>
            <a:r>
              <a:rPr lang="tr-TR" i="1" dirty="0" err="1" smtClean="0"/>
              <a:t>prednizon</a:t>
            </a:r>
            <a:r>
              <a:rPr lang="tr-TR" i="1" dirty="0" smtClean="0"/>
              <a:t> aralığı: 5-12,5 mg/gün; IV </a:t>
            </a:r>
            <a:r>
              <a:rPr lang="tr-TR" i="1" dirty="0" err="1" smtClean="0"/>
              <a:t>metilprednizolon</a:t>
            </a:r>
            <a:r>
              <a:rPr lang="tr-TR" i="1" dirty="0" smtClean="0"/>
              <a:t> aralığı 250-500 haftada iki kez) 4 hastada yapılan çalışma</a:t>
            </a:r>
          </a:p>
          <a:p>
            <a:pPr marL="0" indent="0">
              <a:buNone/>
            </a:pPr>
            <a:r>
              <a:rPr lang="tr-TR" dirty="0" smtClean="0"/>
              <a:t>Sadece 3 hasta üzerinde yapılan başka bir güncel çalışma, tip 2 AIT tedavisinde IV </a:t>
            </a:r>
            <a:r>
              <a:rPr lang="tr-TR" dirty="0" err="1" smtClean="0"/>
              <a:t>glukokortikoidlerin</a:t>
            </a:r>
            <a:r>
              <a:rPr lang="tr-TR" dirty="0" smtClean="0"/>
              <a:t> oral </a:t>
            </a:r>
            <a:r>
              <a:rPr lang="tr-TR" dirty="0" err="1" smtClean="0"/>
              <a:t>glukokortikoidlere</a:t>
            </a:r>
            <a:r>
              <a:rPr lang="tr-TR" dirty="0" smtClean="0"/>
              <a:t> göre herhangi bir avantaj sağlamadığını göstermiştir.</a:t>
            </a:r>
          </a:p>
          <a:p>
            <a:pPr marL="0" indent="0">
              <a:buNone/>
            </a:pPr>
            <a:r>
              <a:rPr lang="tr-TR" dirty="0" smtClean="0"/>
              <a:t>FT4 seviyeleri ve </a:t>
            </a:r>
            <a:r>
              <a:rPr lang="tr-TR" dirty="0" err="1" smtClean="0"/>
              <a:t>tiroid</a:t>
            </a:r>
            <a:r>
              <a:rPr lang="tr-TR" dirty="0" smtClean="0"/>
              <a:t> bezi hacmine göre belirlenen tip 2 </a:t>
            </a:r>
            <a:r>
              <a:rPr lang="tr-TR" dirty="0" err="1" smtClean="0"/>
              <a:t>AIT'nin</a:t>
            </a:r>
            <a:r>
              <a:rPr lang="tr-TR" dirty="0" smtClean="0"/>
              <a:t> yeterli tedavisi için daha uzun süreli </a:t>
            </a:r>
            <a:r>
              <a:rPr lang="tr-TR" dirty="0" err="1" smtClean="0"/>
              <a:t>prednizon</a:t>
            </a:r>
            <a:r>
              <a:rPr lang="tr-TR" dirty="0" smtClean="0"/>
              <a:t> tedavisi gerekebilir</a:t>
            </a:r>
          </a:p>
          <a:p>
            <a:pPr marL="0" indent="0">
              <a:buNone/>
            </a:pPr>
            <a:r>
              <a:rPr lang="tr-TR" dirty="0" smtClean="0"/>
              <a:t>Ayrıca, daha önce belirtildiği gibi, </a:t>
            </a:r>
            <a:r>
              <a:rPr lang="tr-TR" dirty="0" err="1" smtClean="0"/>
              <a:t>glukokortikoidler</a:t>
            </a:r>
            <a:r>
              <a:rPr lang="tr-TR" dirty="0" smtClean="0"/>
              <a:t> </a:t>
            </a:r>
            <a:r>
              <a:rPr lang="tr-TR" dirty="0" err="1" smtClean="0"/>
              <a:t>tirotoksikozu</a:t>
            </a:r>
            <a:r>
              <a:rPr lang="tr-TR" dirty="0" smtClean="0"/>
              <a:t> iyileştirmede başarısız olduğunda </a:t>
            </a:r>
            <a:r>
              <a:rPr lang="tr-TR" dirty="0" err="1" smtClean="0"/>
              <a:t>miks</a:t>
            </a:r>
            <a:r>
              <a:rPr lang="tr-TR" dirty="0" smtClean="0"/>
              <a:t> tip1/tip 2 AIT olasılığı göz önünde bulundurulmalıdır</a:t>
            </a:r>
          </a:p>
          <a:p>
            <a:pPr marL="0" indent="0">
              <a:buNone/>
            </a:pPr>
            <a:r>
              <a:rPr lang="tr-TR" dirty="0" smtClean="0"/>
              <a:t>Tip 2 hastalıkta </a:t>
            </a:r>
            <a:r>
              <a:rPr lang="tr-TR" dirty="0" err="1" smtClean="0"/>
              <a:t>amiodaron</a:t>
            </a:r>
            <a:r>
              <a:rPr lang="tr-TR" dirty="0" smtClean="0"/>
              <a:t> tedavisine devam edilmesi mümkün görünmektedir, çünkü bozukluğun </a:t>
            </a:r>
            <a:r>
              <a:rPr lang="tr-TR" dirty="0" err="1" smtClean="0"/>
              <a:t>tiroid</a:t>
            </a:r>
            <a:r>
              <a:rPr lang="tr-TR" dirty="0" smtClean="0"/>
              <a:t> yıkıcı doğası sıklıkla kendi kendini sınırlamaktadır </a:t>
            </a:r>
          </a:p>
          <a:p>
            <a:pPr marL="0" indent="0">
              <a:buNone/>
            </a:pPr>
            <a:r>
              <a:rPr lang="tr-TR" b="1" dirty="0" smtClean="0"/>
              <a:t>Tip 2 </a:t>
            </a:r>
            <a:r>
              <a:rPr lang="tr-TR" b="1" dirty="0" err="1" smtClean="0"/>
              <a:t>amiodaron</a:t>
            </a:r>
            <a:r>
              <a:rPr lang="tr-TR" b="1" dirty="0" smtClean="0"/>
              <a:t> kaynaklı </a:t>
            </a:r>
            <a:r>
              <a:rPr lang="tr-TR" b="1" dirty="0" err="1" smtClean="0"/>
              <a:t>tirotoksikoz</a:t>
            </a:r>
            <a:endParaRPr lang="tr-TR" b="1" dirty="0" smtClean="0"/>
          </a:p>
          <a:p>
            <a:pPr marL="0" indent="0">
              <a:buNone/>
            </a:pPr>
            <a:r>
              <a:rPr lang="tr-TR" dirty="0" err="1" smtClean="0"/>
              <a:t>Amiodaron</a:t>
            </a:r>
            <a:r>
              <a:rPr lang="tr-TR" dirty="0" smtClean="0"/>
              <a:t> tedavisine devam eden hastalarda tip 2 </a:t>
            </a:r>
            <a:r>
              <a:rPr lang="tr-TR" dirty="0" err="1" smtClean="0"/>
              <a:t>AIT'nin</a:t>
            </a:r>
            <a:r>
              <a:rPr lang="tr-TR" dirty="0" smtClean="0"/>
              <a:t> </a:t>
            </a:r>
            <a:r>
              <a:rPr lang="tr-TR" dirty="0" err="1" smtClean="0"/>
              <a:t>nüks</a:t>
            </a:r>
            <a:r>
              <a:rPr lang="tr-TR" dirty="0" smtClean="0"/>
              <a:t> oranı değişkendir ve %6 ile %75 arasında değişmektedir </a:t>
            </a:r>
          </a:p>
          <a:p>
            <a:pPr marL="0" indent="0">
              <a:buNone/>
            </a:pPr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i="1" dirty="0" smtClean="0"/>
          </a:p>
          <a:p>
            <a:endParaRPr lang="en-US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727845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Management of amiodarone-induced thyroid</a:t>
            </a:r>
          </a:p>
          <a:p>
            <a:r>
              <a:rPr lang="en-US" b="1" dirty="0" smtClean="0"/>
              <a:t>Disorders</a:t>
            </a:r>
            <a:endParaRPr lang="tr-TR" b="1" dirty="0" smtClean="0"/>
          </a:p>
          <a:p>
            <a:r>
              <a:rPr lang="tr-TR" dirty="0" smtClean="0"/>
              <a:t>Sadece 3 hasta üzerinde yapılan başka bir güncel çalışma, tip 2 AIT tedavisinde IV </a:t>
            </a:r>
            <a:r>
              <a:rPr lang="tr-TR" dirty="0" err="1" smtClean="0"/>
              <a:t>glukokortikoidlerin</a:t>
            </a:r>
            <a:r>
              <a:rPr lang="tr-TR" dirty="0" smtClean="0"/>
              <a:t> oral </a:t>
            </a:r>
            <a:r>
              <a:rPr lang="tr-TR" dirty="0" err="1" smtClean="0"/>
              <a:t>glukokortikoidlere</a:t>
            </a:r>
            <a:r>
              <a:rPr lang="tr-TR" dirty="0" smtClean="0"/>
              <a:t> göre herhangi bir avantaj sağlamadığını göstermiştir (55).FT4 seviyeleri ve </a:t>
            </a:r>
            <a:r>
              <a:rPr lang="tr-TR" dirty="0" err="1" smtClean="0"/>
              <a:t>tiroid</a:t>
            </a:r>
            <a:r>
              <a:rPr lang="tr-TR" dirty="0" smtClean="0"/>
              <a:t> bezi hacmine göre belirlenen tip 2 </a:t>
            </a:r>
            <a:r>
              <a:rPr lang="tr-TR" dirty="0" err="1" smtClean="0"/>
              <a:t>AIT'nin</a:t>
            </a:r>
            <a:r>
              <a:rPr lang="tr-TR" dirty="0" smtClean="0"/>
              <a:t> yeterli tedavisi için daha uzun süreli </a:t>
            </a:r>
            <a:r>
              <a:rPr lang="tr-TR" dirty="0" err="1" smtClean="0"/>
              <a:t>prednizon</a:t>
            </a:r>
            <a:r>
              <a:rPr lang="tr-TR" dirty="0" smtClean="0"/>
              <a:t> tedavisi gerekebilir (56).Ayrıca, daha önce belirtildiği gibi, </a:t>
            </a:r>
            <a:r>
              <a:rPr lang="tr-TR" dirty="0" err="1" smtClean="0"/>
              <a:t>glukokortikoidler</a:t>
            </a:r>
            <a:r>
              <a:rPr lang="tr-TR" dirty="0" smtClean="0"/>
              <a:t> </a:t>
            </a:r>
            <a:r>
              <a:rPr lang="tr-TR" dirty="0" err="1" smtClean="0"/>
              <a:t>tirotoksikozu</a:t>
            </a:r>
            <a:r>
              <a:rPr lang="tr-TR" dirty="0" smtClean="0"/>
              <a:t> iyileştirmede başarısız olduğunda karışık tip1/tip2 AIT olasılığı göz önünde </a:t>
            </a:r>
            <a:r>
              <a:rPr lang="tr-TR" dirty="0" err="1" smtClean="0"/>
              <a:t>bulundurulmalıdır.Tip</a:t>
            </a:r>
            <a:r>
              <a:rPr lang="tr-TR" dirty="0" smtClean="0"/>
              <a:t> 2 hastalıkta </a:t>
            </a:r>
            <a:r>
              <a:rPr lang="tr-TR" dirty="0" err="1" smtClean="0"/>
              <a:t>amiodaron</a:t>
            </a:r>
            <a:r>
              <a:rPr lang="tr-TR" dirty="0" smtClean="0"/>
              <a:t> tedavisine devam edilmesi mümkün görünmektedir, çünkü bozukluğun </a:t>
            </a:r>
            <a:r>
              <a:rPr lang="tr-TR" dirty="0" err="1" smtClean="0"/>
              <a:t>tiroid</a:t>
            </a:r>
            <a:r>
              <a:rPr lang="tr-TR" dirty="0" smtClean="0"/>
              <a:t> yıkıcı doğası sıklıkla kendi kendini sınırlamaktadır (18, 48).</a:t>
            </a:r>
            <a:r>
              <a:rPr lang="tr-TR" dirty="0" err="1" smtClean="0"/>
              <a:t>Amiodaron</a:t>
            </a:r>
            <a:r>
              <a:rPr lang="tr-TR" dirty="0" smtClean="0"/>
              <a:t> tedavisine devam eden hastalarda tip 2 </a:t>
            </a:r>
            <a:r>
              <a:rPr lang="tr-TR" dirty="0" err="1" smtClean="0"/>
              <a:t>AIT'nin</a:t>
            </a:r>
            <a:r>
              <a:rPr lang="tr-TR" dirty="0" smtClean="0"/>
              <a:t> </a:t>
            </a:r>
            <a:r>
              <a:rPr lang="tr-TR" dirty="0" err="1" smtClean="0"/>
              <a:t>nüks</a:t>
            </a:r>
            <a:r>
              <a:rPr lang="tr-TR" dirty="0" smtClean="0"/>
              <a:t> oranı değişkendir ve %6 ile %75 arasında değişmektedir (57, 58).Karışık tip 1 ve tip 2 </a:t>
            </a:r>
            <a:r>
              <a:rPr lang="tr-TR" dirty="0" err="1" smtClean="0"/>
              <a:t>amiodaron</a:t>
            </a:r>
            <a:r>
              <a:rPr lang="tr-TR" dirty="0" smtClean="0"/>
              <a:t> kaynaklı </a:t>
            </a:r>
            <a:r>
              <a:rPr lang="tr-TR" dirty="0" err="1" smtClean="0"/>
              <a:t>tirotoksikozun</a:t>
            </a:r>
            <a:r>
              <a:rPr lang="tr-TR" dirty="0" smtClean="0"/>
              <a:t> </a:t>
            </a:r>
            <a:r>
              <a:rPr lang="tr-TR" dirty="0" err="1" smtClean="0"/>
              <a:t>tedavisi.Bazı</a:t>
            </a:r>
            <a:r>
              <a:rPr lang="tr-TR" dirty="0" smtClean="0"/>
              <a:t> durumlarda hem tip 1 hem de tip 2 örtüşerek tanı ve tedaviyi daha karmaşık hale </a:t>
            </a:r>
            <a:r>
              <a:rPr lang="tr-TR" dirty="0" err="1" smtClean="0"/>
              <a:t>getirir.Karışık</a:t>
            </a:r>
            <a:r>
              <a:rPr lang="tr-TR" dirty="0" smtClean="0"/>
              <a:t> tip 1 ve tip 2 AIT tanısı genellikle tek başına </a:t>
            </a:r>
            <a:r>
              <a:rPr lang="tr-TR" dirty="0" err="1" smtClean="0"/>
              <a:t>prednizon</a:t>
            </a:r>
            <a:r>
              <a:rPr lang="tr-TR" dirty="0" smtClean="0"/>
              <a:t> veya </a:t>
            </a:r>
            <a:r>
              <a:rPr lang="tr-TR" dirty="0" err="1" smtClean="0"/>
              <a:t>metimazol</a:t>
            </a:r>
            <a:r>
              <a:rPr lang="tr-TR" dirty="0" smtClean="0"/>
              <a:t> tedavisinin </a:t>
            </a:r>
            <a:r>
              <a:rPr lang="tr-TR" dirty="0" err="1" smtClean="0"/>
              <a:t>tirotoksikozu</a:t>
            </a:r>
            <a:r>
              <a:rPr lang="tr-TR" dirty="0" smtClean="0"/>
              <a:t> iyileştirmede başarısız olmasından sonra </a:t>
            </a:r>
            <a:r>
              <a:rPr lang="tr-TR" dirty="0" err="1" smtClean="0"/>
              <a:t>konur.Karışık</a:t>
            </a:r>
            <a:r>
              <a:rPr lang="tr-TR" dirty="0" smtClean="0"/>
              <a:t> tip 1/tip 2 formları bir kombinasyonla tedavi </a:t>
            </a:r>
            <a:r>
              <a:rPr lang="tr-TR" dirty="0" err="1" smtClean="0"/>
              <a:t>edilmelidirantitiroid</a:t>
            </a:r>
            <a:r>
              <a:rPr lang="tr-TR" dirty="0" smtClean="0"/>
              <a:t> ilaç ve </a:t>
            </a:r>
            <a:r>
              <a:rPr lang="tr-TR" dirty="0" err="1" smtClean="0"/>
              <a:t>glukokortikoidlerin</a:t>
            </a:r>
            <a:r>
              <a:rPr lang="tr-TR" dirty="0" smtClean="0"/>
              <a:t> (örneğin, günlük 40 mg </a:t>
            </a:r>
            <a:r>
              <a:rPr lang="tr-TR" dirty="0" err="1" smtClean="0"/>
              <a:t>metimazol</a:t>
            </a:r>
            <a:r>
              <a:rPr lang="tr-TR" dirty="0" smtClean="0"/>
              <a:t> ve günlük 40 mg </a:t>
            </a:r>
            <a:r>
              <a:rPr lang="tr-TR" dirty="0" err="1" smtClean="0"/>
              <a:t>prednizon</a:t>
            </a:r>
            <a:r>
              <a:rPr lang="tr-TR" dirty="0" smtClean="0"/>
              <a:t>) (20).Alternatif olarak, en başından itibaren 2 haftalık bir süre boyunca kombine bir tedavi (</a:t>
            </a:r>
            <a:r>
              <a:rPr lang="tr-TR" dirty="0" err="1" smtClean="0"/>
              <a:t>tionamid</a:t>
            </a:r>
            <a:r>
              <a:rPr lang="tr-TR" dirty="0" smtClean="0"/>
              <a:t> ve </a:t>
            </a:r>
            <a:r>
              <a:rPr lang="tr-TR" dirty="0" err="1" smtClean="0"/>
              <a:t>glukokortikoidler</a:t>
            </a:r>
            <a:r>
              <a:rPr lang="tr-TR" dirty="0" smtClean="0"/>
              <a:t>) başlatılabilir (59).Ancak AIT tedavisinde genellikle ihtiyaç duyulan yüksek dozlar verildiğinde </a:t>
            </a:r>
            <a:r>
              <a:rPr lang="tr-TR" dirty="0" err="1" smtClean="0"/>
              <a:t>metimazol</a:t>
            </a:r>
            <a:r>
              <a:rPr lang="tr-TR" dirty="0" smtClean="0"/>
              <a:t> yan etkilerinin olası riski dikkate alınmalıdır.FT3 veya TT3 seviyelerinin tedavi öncesi seviyelere göre %50'den fazla azaldığı fark edildiğinde, büyük olasılıkla tip 2 AIT tanısı konur ve </a:t>
            </a:r>
            <a:r>
              <a:rPr lang="tr-TR" dirty="0" err="1" smtClean="0"/>
              <a:t>tiyonamidlerin</a:t>
            </a:r>
            <a:r>
              <a:rPr lang="tr-TR" dirty="0" smtClean="0"/>
              <a:t> dozajı azaltılabilir (42, 59).Bu yaklaşım, </a:t>
            </a:r>
            <a:r>
              <a:rPr lang="tr-TR" dirty="0" err="1" smtClean="0"/>
              <a:t>tirotoksikozun</a:t>
            </a:r>
            <a:r>
              <a:rPr lang="tr-TR" dirty="0" smtClean="0"/>
              <a:t> nispeten şiddetli olduğu durumlarda ve/veya </a:t>
            </a:r>
            <a:r>
              <a:rPr lang="tr-TR" dirty="0" err="1" smtClean="0"/>
              <a:t>tiroid</a:t>
            </a:r>
            <a:r>
              <a:rPr lang="tr-TR" dirty="0" smtClean="0"/>
              <a:t> hormonunun hızlı normale dönmesinin istendiği tıbbi açıdan riskli hastalarda </a:t>
            </a:r>
            <a:r>
              <a:rPr lang="tr-TR" dirty="0" err="1" smtClean="0"/>
              <a:t>faydalıdır.Yanıt</a:t>
            </a:r>
            <a:r>
              <a:rPr lang="tr-TR" dirty="0" smtClean="0"/>
              <a:t> görüldüğünde ilaçlardan biri yavaş yavaş azaltılabilir (Şekil 2).Ancak herhangi bir iyileşme gözlenmezse </a:t>
            </a:r>
            <a:r>
              <a:rPr lang="tr-TR" dirty="0" err="1" smtClean="0"/>
              <a:t>tiroidektomi</a:t>
            </a:r>
            <a:r>
              <a:rPr lang="tr-TR" dirty="0" smtClean="0"/>
              <a:t> gibi kesin tedavi </a:t>
            </a:r>
            <a:r>
              <a:rPr lang="tr-TR" dirty="0" err="1" smtClean="0"/>
              <a:t>düşünülmelidir.Amiodarona</a:t>
            </a:r>
            <a:r>
              <a:rPr lang="tr-TR" dirty="0" smtClean="0"/>
              <a:t> bağlı </a:t>
            </a:r>
            <a:r>
              <a:rPr lang="tr-TR" dirty="0" err="1" smtClean="0"/>
              <a:t>tirotoksikozda</a:t>
            </a:r>
            <a:r>
              <a:rPr lang="tr-TR" dirty="0" smtClean="0"/>
              <a:t> </a:t>
            </a:r>
            <a:r>
              <a:rPr lang="tr-TR" dirty="0" err="1" smtClean="0"/>
              <a:t>tiroidektomi.Seçilmiş</a:t>
            </a:r>
            <a:r>
              <a:rPr lang="tr-TR" dirty="0" smtClean="0"/>
              <a:t> vakalarda </a:t>
            </a:r>
            <a:r>
              <a:rPr lang="tr-TR" dirty="0" err="1" smtClean="0"/>
              <a:t>tiroidektomi</a:t>
            </a:r>
            <a:r>
              <a:rPr lang="tr-TR" dirty="0" smtClean="0"/>
              <a:t> yapılması etkili bir seçenek olabilir.  ETA kılavuzlarına göre </a:t>
            </a:r>
            <a:r>
              <a:rPr lang="tr-TR" dirty="0" err="1" smtClean="0"/>
              <a:t>tiroidektomi</a:t>
            </a:r>
            <a:r>
              <a:rPr lang="tr-TR" dirty="0" smtClean="0"/>
              <a:t> aşağıdaki durumlarda düşünülmelidir: (1) kardiyak fonksiyonlarında ilerleyici bozulma olan hastalar veya kardiyak durumları nedeniyle artan </a:t>
            </a:r>
            <a:r>
              <a:rPr lang="tr-TR" dirty="0" err="1" smtClean="0"/>
              <a:t>mortalite</a:t>
            </a:r>
            <a:r>
              <a:rPr lang="tr-TR" dirty="0" smtClean="0"/>
              <a:t> riski olan sol </a:t>
            </a:r>
            <a:r>
              <a:rPr lang="tr-TR" dirty="0" err="1" smtClean="0"/>
              <a:t>ventriküler</a:t>
            </a:r>
            <a:r>
              <a:rPr lang="tr-TR" dirty="0" smtClean="0"/>
              <a:t> </a:t>
            </a:r>
            <a:r>
              <a:rPr lang="tr-TR" dirty="0" err="1" smtClean="0"/>
              <a:t>ejeksiyon</a:t>
            </a:r>
            <a:r>
              <a:rPr lang="tr-TR" dirty="0" smtClean="0"/>
              <a:t> fraksiyonu (LVEF) azalmış hastalar; (2) altta yatan ciddi bir kalp hastalığı (örneğin, </a:t>
            </a:r>
            <a:r>
              <a:rPr lang="tr-TR" dirty="0" err="1" smtClean="0"/>
              <a:t>aritmojenik</a:t>
            </a:r>
            <a:r>
              <a:rPr lang="tr-TR" dirty="0" smtClean="0"/>
              <a:t> sağ </a:t>
            </a:r>
            <a:r>
              <a:rPr lang="tr-TR" dirty="0" err="1" smtClean="0"/>
              <a:t>ventriküler</a:t>
            </a:r>
            <a:r>
              <a:rPr lang="tr-TR" dirty="0" smtClean="0"/>
              <a:t> </a:t>
            </a:r>
            <a:r>
              <a:rPr lang="tr-TR" dirty="0" err="1" smtClean="0"/>
              <a:t>displazi</a:t>
            </a:r>
            <a:r>
              <a:rPr lang="tr-TR" dirty="0" smtClean="0"/>
              <a:t>) veya </a:t>
            </a:r>
            <a:r>
              <a:rPr lang="tr-TR" dirty="0" err="1" smtClean="0"/>
              <a:t>malign</a:t>
            </a:r>
            <a:r>
              <a:rPr lang="tr-TR" dirty="0" smtClean="0"/>
              <a:t> aritmileri olan hastalar; ve (3) </a:t>
            </a:r>
            <a:r>
              <a:rPr lang="tr-TR" dirty="0" err="1" smtClean="0"/>
              <a:t>metimazol</a:t>
            </a:r>
            <a:r>
              <a:rPr lang="tr-TR" dirty="0" smtClean="0"/>
              <a:t> ve </a:t>
            </a:r>
            <a:r>
              <a:rPr lang="tr-TR" dirty="0" err="1" smtClean="0"/>
              <a:t>kortikosteroidlerle</a:t>
            </a:r>
            <a:r>
              <a:rPr lang="tr-TR" dirty="0" smtClean="0"/>
              <a:t> yapılan agresif tıbbi tedaviye yanıt vermeyen AIT hastaları (18, 48).</a:t>
            </a:r>
            <a:r>
              <a:rPr lang="tr-TR" dirty="0" err="1" smtClean="0"/>
              <a:t>Capellani</a:t>
            </a:r>
            <a:r>
              <a:rPr lang="tr-TR" dirty="0" smtClean="0"/>
              <a:t> ve ark. tarafından yakın zamanda yapılan bir çalışma. total </a:t>
            </a:r>
            <a:r>
              <a:rPr lang="tr-TR" dirty="0" err="1" smtClean="0"/>
              <a:t>tiroidektomi</a:t>
            </a:r>
            <a:r>
              <a:rPr lang="tr-TR" dirty="0" smtClean="0"/>
              <a:t> veya tıbbi tedavi görmüş </a:t>
            </a:r>
            <a:r>
              <a:rPr lang="tr-TR" dirty="0" err="1" smtClean="0"/>
              <a:t>AIT'li</a:t>
            </a:r>
            <a:r>
              <a:rPr lang="tr-TR" dirty="0" smtClean="0"/>
              <a:t> 207 hastadan oluşan bir </a:t>
            </a:r>
            <a:r>
              <a:rPr lang="tr-TR" dirty="0" err="1" smtClean="0"/>
              <a:t>kohortu</a:t>
            </a:r>
            <a:r>
              <a:rPr lang="tr-TR" dirty="0" smtClean="0"/>
              <a:t> retrospektif olarak analiz ettiler.5 ve 10 yıl sonraki genel </a:t>
            </a:r>
            <a:r>
              <a:rPr lang="tr-TR" dirty="0" err="1" smtClean="0"/>
              <a:t>mortalite</a:t>
            </a:r>
            <a:r>
              <a:rPr lang="tr-TR" dirty="0" smtClean="0"/>
              <a:t> ve kardiyak spesifik </a:t>
            </a:r>
            <a:r>
              <a:rPr lang="tr-TR" dirty="0" err="1" smtClean="0"/>
              <a:t>mortalite</a:t>
            </a:r>
            <a:r>
              <a:rPr lang="tr-TR" dirty="0" smtClean="0"/>
              <a:t>, cerrahi grupta medikal tedavi grubuna göre daha </a:t>
            </a:r>
            <a:r>
              <a:rPr lang="tr-TR" dirty="0" err="1" smtClean="0"/>
              <a:t>düşüktü.Ayrıca</a:t>
            </a:r>
            <a:r>
              <a:rPr lang="tr-TR" dirty="0" smtClean="0"/>
              <a:t> total </a:t>
            </a:r>
            <a:r>
              <a:rPr lang="tr-TR" dirty="0" err="1" smtClean="0"/>
              <a:t>tiroidektomi</a:t>
            </a:r>
            <a:r>
              <a:rPr lang="tr-TR" dirty="0" smtClean="0"/>
              <a:t> grubunda </a:t>
            </a:r>
            <a:r>
              <a:rPr lang="tr-TR" dirty="0" err="1" smtClean="0"/>
              <a:t>ejeksiyon</a:t>
            </a:r>
            <a:r>
              <a:rPr lang="tr-TR" dirty="0" smtClean="0"/>
              <a:t> fraksiyonunda </a:t>
            </a:r>
            <a:r>
              <a:rPr lang="tr-TR" dirty="0" err="1" smtClean="0"/>
              <a:t>tiroidektomi</a:t>
            </a:r>
            <a:r>
              <a:rPr lang="tr-TR" dirty="0" smtClean="0"/>
              <a:t> sonrası iyileşme </a:t>
            </a:r>
            <a:r>
              <a:rPr lang="tr-TR" dirty="0" err="1" smtClean="0"/>
              <a:t>gözlendi.Bununla</a:t>
            </a:r>
            <a:r>
              <a:rPr lang="tr-TR" dirty="0" smtClean="0"/>
              <a:t> birlikte, daha düşük </a:t>
            </a:r>
            <a:r>
              <a:rPr lang="tr-TR" dirty="0" err="1" smtClean="0"/>
              <a:t>mortalite</a:t>
            </a:r>
            <a:r>
              <a:rPr lang="tr-TR" dirty="0" smtClean="0"/>
              <a:t> oranı yalnızca orta ila ciddi derecede bozulmuş </a:t>
            </a:r>
            <a:r>
              <a:rPr lang="tr-TR" dirty="0" err="1" smtClean="0"/>
              <a:t>LVEF'li</a:t>
            </a:r>
            <a:r>
              <a:rPr lang="tr-TR" dirty="0" smtClean="0"/>
              <a:t> alt grupta </a:t>
            </a:r>
            <a:r>
              <a:rPr lang="tr-TR" dirty="0" err="1" smtClean="0"/>
              <a:t>gözlendi.Normal</a:t>
            </a:r>
            <a:r>
              <a:rPr lang="tr-TR" dirty="0" smtClean="0"/>
              <a:t> veya hafif azalmış </a:t>
            </a:r>
            <a:r>
              <a:rPr lang="tr-TR" dirty="0" err="1" smtClean="0"/>
              <a:t>LVEF'li</a:t>
            </a:r>
            <a:r>
              <a:rPr lang="tr-TR" dirty="0" smtClean="0"/>
              <a:t> hastaların </a:t>
            </a:r>
            <a:r>
              <a:rPr lang="tr-TR" dirty="0" err="1" smtClean="0"/>
              <a:t>mortalitesi</a:t>
            </a:r>
            <a:r>
              <a:rPr lang="tr-TR" dirty="0" smtClean="0"/>
              <a:t>, total </a:t>
            </a:r>
            <a:r>
              <a:rPr lang="tr-TR" dirty="0" err="1" smtClean="0"/>
              <a:t>tiroidektomi</a:t>
            </a:r>
            <a:r>
              <a:rPr lang="tr-TR" dirty="0" smtClean="0"/>
              <a:t> yapılan grup ile medikal tedavi uygulanan grup arasında farklı değildi (60).ETA kılavuzları acil olarak başvuran (kardiyak fonksiyonlarda bozulma, </a:t>
            </a:r>
            <a:r>
              <a:rPr lang="tr-TR" dirty="0" err="1" smtClean="0"/>
              <a:t>LVEF'de</a:t>
            </a:r>
            <a:r>
              <a:rPr lang="tr-TR" dirty="0" smtClean="0"/>
              <a:t> azalma, </a:t>
            </a:r>
            <a:r>
              <a:rPr lang="tr-TR" dirty="0" err="1" smtClean="0"/>
              <a:t>hemodinamik</a:t>
            </a:r>
            <a:r>
              <a:rPr lang="tr-TR" dirty="0" smtClean="0"/>
              <a:t> </a:t>
            </a:r>
            <a:r>
              <a:rPr lang="tr-TR" dirty="0" err="1" smtClean="0"/>
              <a:t>instabilite</a:t>
            </a:r>
            <a:r>
              <a:rPr lang="tr-TR" dirty="0" smtClean="0"/>
              <a:t>) hastalarda tip 1, karma tip 1/tip 2 ve tip 2 AIT için kurtarma </a:t>
            </a:r>
            <a:r>
              <a:rPr lang="tr-TR" dirty="0" err="1" smtClean="0"/>
              <a:t>tiroidektomisinin</a:t>
            </a:r>
            <a:r>
              <a:rPr lang="tr-TR" dirty="0" smtClean="0"/>
              <a:t> düşünülebileceğini önermektedir (18).Total </a:t>
            </a:r>
            <a:r>
              <a:rPr lang="tr-TR" dirty="0" err="1" smtClean="0"/>
              <a:t>tiroidektomi</a:t>
            </a:r>
            <a:r>
              <a:rPr lang="tr-TR" dirty="0" smtClean="0"/>
              <a:t> kararı endokrinolog, kardiyolog, anestezi uzmanı ve yüksek volümlü </a:t>
            </a:r>
            <a:r>
              <a:rPr lang="tr-TR" dirty="0" err="1" smtClean="0"/>
              <a:t>tiroid</a:t>
            </a:r>
            <a:r>
              <a:rPr lang="tr-TR" dirty="0" smtClean="0"/>
              <a:t> cerrahından oluşan </a:t>
            </a:r>
            <a:r>
              <a:rPr lang="tr-TR" dirty="0" err="1" smtClean="0"/>
              <a:t>multidisipliner</a:t>
            </a:r>
            <a:r>
              <a:rPr lang="tr-TR" dirty="0" smtClean="0"/>
              <a:t> bir ekip tarafından verilmelidir (18, 48).</a:t>
            </a:r>
          </a:p>
          <a:p>
            <a:r>
              <a:rPr lang="en-US" dirty="0" smtClean="0"/>
              <a:t>Another recent</a:t>
            </a:r>
          </a:p>
          <a:p>
            <a:r>
              <a:rPr lang="en-US" dirty="0" smtClean="0"/>
              <a:t>study of only 3 patients showed that IV glucocorticoids do</a:t>
            </a:r>
          </a:p>
          <a:p>
            <a:r>
              <a:rPr lang="en-US" dirty="0" smtClean="0"/>
              <a:t>not offer any advantage over oral glucocorticoids in the</a:t>
            </a:r>
          </a:p>
          <a:p>
            <a:r>
              <a:rPr lang="en-US" dirty="0" smtClean="0"/>
              <a:t>management of type 2 AIT (55). A longer duration of prednisone</a:t>
            </a:r>
          </a:p>
          <a:p>
            <a:r>
              <a:rPr lang="en-US" dirty="0" smtClean="0"/>
              <a:t>therapy may be required for adequate therapy of</a:t>
            </a:r>
          </a:p>
          <a:p>
            <a:r>
              <a:rPr lang="en-US" dirty="0" smtClean="0"/>
              <a:t>type 2 AIT as determined by FT4 levels and thyroid gland</a:t>
            </a:r>
          </a:p>
          <a:p>
            <a:r>
              <a:rPr lang="en-US" dirty="0" smtClean="0"/>
              <a:t>volume (56). Furthermore, as indicated previously, the possibility</a:t>
            </a:r>
          </a:p>
          <a:p>
            <a:r>
              <a:rPr lang="en-US" dirty="0" smtClean="0"/>
              <a:t>of a mixed type1/type2 AIT should be entertained</a:t>
            </a:r>
          </a:p>
          <a:p>
            <a:r>
              <a:rPr lang="en-US" dirty="0" smtClean="0"/>
              <a:t>when glucocorticoids fail to improve thyrotoxicosis.</a:t>
            </a:r>
          </a:p>
          <a:p>
            <a:r>
              <a:rPr lang="en-US" dirty="0" smtClean="0"/>
              <a:t>Continuation of amiodarone treatment would appear to</a:t>
            </a:r>
          </a:p>
          <a:p>
            <a:r>
              <a:rPr lang="en-US" dirty="0" smtClean="0"/>
              <a:t>be feasible in type 2 disease as the thyroid destructive nature</a:t>
            </a:r>
          </a:p>
          <a:p>
            <a:r>
              <a:rPr lang="en-US" dirty="0" smtClean="0"/>
              <a:t>of the disorder is often self-limited (18, 48). The recurrence</a:t>
            </a:r>
          </a:p>
          <a:p>
            <a:r>
              <a:rPr lang="en-US" dirty="0" smtClean="0"/>
              <a:t>rate of type 2 AIT in patients continuing on amiodarone is</a:t>
            </a:r>
          </a:p>
          <a:p>
            <a:r>
              <a:rPr lang="en-US" dirty="0" smtClean="0"/>
              <a:t>variable and has ranged from 6% to 75% (57, 58).</a:t>
            </a:r>
          </a:p>
          <a:p>
            <a:r>
              <a:rPr lang="en-US" dirty="0" smtClean="0"/>
              <a:t>Management of mixed type 1 and type 2 </a:t>
            </a:r>
            <a:r>
              <a:rPr lang="en-US" dirty="0" err="1" smtClean="0"/>
              <a:t>amiodaroneinduced</a:t>
            </a:r>
            <a:endParaRPr lang="en-US" dirty="0" smtClean="0"/>
          </a:p>
          <a:p>
            <a:r>
              <a:rPr lang="en-US" dirty="0" smtClean="0"/>
              <a:t>thyrotoxicosis. In certain cases, both type 1 and</a:t>
            </a:r>
          </a:p>
          <a:p>
            <a:r>
              <a:rPr lang="en-US" dirty="0" smtClean="0"/>
              <a:t>type 2 overlap making the diagnosis and management</a:t>
            </a:r>
          </a:p>
          <a:p>
            <a:r>
              <a:rPr lang="en-US" dirty="0" smtClean="0"/>
              <a:t>more complex. A mixed type 1 and type 2 AIT is usually</a:t>
            </a:r>
          </a:p>
          <a:p>
            <a:r>
              <a:rPr lang="en-US" dirty="0" smtClean="0"/>
              <a:t>diagnosed after therapy with prednisone or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alone has failed in improving the thyrotoxicosis. Mixed</a:t>
            </a:r>
          </a:p>
          <a:p>
            <a:r>
              <a:rPr lang="en-US" dirty="0" smtClean="0"/>
              <a:t>type 1/type 2 forms should be treated with a combination</a:t>
            </a:r>
          </a:p>
          <a:p>
            <a:r>
              <a:rPr lang="en-US" dirty="0" smtClean="0"/>
              <a:t>of </a:t>
            </a:r>
            <a:r>
              <a:rPr lang="en-US" dirty="0" err="1" smtClean="0"/>
              <a:t>antithyroid</a:t>
            </a:r>
            <a:r>
              <a:rPr lang="en-US" dirty="0" smtClean="0"/>
              <a:t> drug and glucocorticoids (</a:t>
            </a:r>
            <a:r>
              <a:rPr lang="en-US" dirty="0" err="1" smtClean="0"/>
              <a:t>eg</a:t>
            </a:r>
            <a:r>
              <a:rPr lang="en-US" dirty="0" smtClean="0"/>
              <a:t>,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40 mg daily and prednisone 40 mg daily) (20). Alternatively,</a:t>
            </a:r>
          </a:p>
          <a:p>
            <a:r>
              <a:rPr lang="en-US" dirty="0" smtClean="0"/>
              <a:t>a combined treatment (</a:t>
            </a:r>
            <a:r>
              <a:rPr lang="en-US" dirty="0" err="1" smtClean="0"/>
              <a:t>thionamide</a:t>
            </a:r>
            <a:r>
              <a:rPr lang="en-US" dirty="0" smtClean="0"/>
              <a:t> and glucocorticoids)</a:t>
            </a:r>
          </a:p>
          <a:p>
            <a:r>
              <a:rPr lang="en-US" dirty="0" smtClean="0"/>
              <a:t>can be instituted from the very beginning for a duration of</a:t>
            </a:r>
          </a:p>
          <a:p>
            <a:r>
              <a:rPr lang="en-US" dirty="0" smtClean="0"/>
              <a:t>2 weeks (59). </a:t>
            </a:r>
            <a:endParaRPr lang="tr-TR" dirty="0" smtClean="0"/>
          </a:p>
          <a:p>
            <a:r>
              <a:rPr lang="en-US" dirty="0" smtClean="0"/>
              <a:t>However, the possible risk of </a:t>
            </a:r>
            <a:r>
              <a:rPr lang="en-US" dirty="0" err="1" smtClean="0"/>
              <a:t>methimazole</a:t>
            </a:r>
            <a:endParaRPr lang="en-US" dirty="0" smtClean="0"/>
          </a:p>
          <a:p>
            <a:r>
              <a:rPr lang="en-US" dirty="0" smtClean="0"/>
              <a:t>side effects given the high doses usually needed in AIT</a:t>
            </a:r>
          </a:p>
          <a:p>
            <a:r>
              <a:rPr lang="en-US" dirty="0" smtClean="0"/>
              <a:t>treatment must be considered. When levels of FT3 or TT3</a:t>
            </a:r>
          </a:p>
          <a:p>
            <a:r>
              <a:rPr lang="en-US" dirty="0" smtClean="0"/>
              <a:t>are noted to decline by more than 50% compared with</a:t>
            </a:r>
          </a:p>
          <a:p>
            <a:r>
              <a:rPr lang="en-US" dirty="0" smtClean="0"/>
              <a:t>pretreatment levels, a diagnosis of type 2 AIT is most likely,</a:t>
            </a:r>
          </a:p>
          <a:p>
            <a:r>
              <a:rPr lang="en-US" dirty="0" smtClean="0"/>
              <a:t>and the dosage of </a:t>
            </a:r>
            <a:r>
              <a:rPr lang="en-US" dirty="0" err="1" smtClean="0"/>
              <a:t>thionamides</a:t>
            </a:r>
            <a:r>
              <a:rPr lang="en-US" dirty="0" smtClean="0"/>
              <a:t> can be tapered (42, 59). This</a:t>
            </a:r>
          </a:p>
          <a:p>
            <a:r>
              <a:rPr lang="en-US" dirty="0" smtClean="0"/>
              <a:t>approach is useful when the thyrotoxicosis is relatively</a:t>
            </a:r>
          </a:p>
          <a:p>
            <a:r>
              <a:rPr lang="en-US" dirty="0" smtClean="0"/>
              <a:t>severe and/or in otherwise medically compromised patients</a:t>
            </a:r>
          </a:p>
          <a:p>
            <a:r>
              <a:rPr lang="en-US" dirty="0" smtClean="0"/>
              <a:t>when rapid thyroid hormone normalization is sought. Once</a:t>
            </a:r>
          </a:p>
          <a:p>
            <a:r>
              <a:rPr lang="en-US" dirty="0" smtClean="0"/>
              <a:t>a response is seen, one of the drugs can be slowly tapered</a:t>
            </a:r>
          </a:p>
          <a:p>
            <a:r>
              <a:rPr lang="en-US" dirty="0" smtClean="0"/>
              <a:t>down (Fig. 2). However, if no improvement is observed,</a:t>
            </a:r>
          </a:p>
          <a:p>
            <a:r>
              <a:rPr lang="en-US" dirty="0" smtClean="0"/>
              <a:t>definitive treatment such as thyroidectomy should be</a:t>
            </a:r>
          </a:p>
          <a:p>
            <a:r>
              <a:rPr lang="en-US" dirty="0" smtClean="0"/>
              <a:t>considered.</a:t>
            </a:r>
          </a:p>
          <a:p>
            <a:r>
              <a:rPr lang="en-US" dirty="0" smtClean="0"/>
              <a:t>Thyroidectomy in amiodarone-induced thyrotoxicosis. In</a:t>
            </a:r>
          </a:p>
          <a:p>
            <a:r>
              <a:rPr lang="en-US" dirty="0" smtClean="0"/>
              <a:t>selected cases, undergoing thyroidectomy may be an effective</a:t>
            </a:r>
          </a:p>
          <a:p>
            <a:r>
              <a:rPr lang="en-US" dirty="0" smtClean="0"/>
              <a:t>option. According to the ETA guidelines, thyroidectomy</a:t>
            </a:r>
          </a:p>
          <a:p>
            <a:r>
              <a:rPr lang="en-US" dirty="0" smtClean="0"/>
              <a:t>should be considered in the following conditions: (1) patients</a:t>
            </a:r>
          </a:p>
          <a:p>
            <a:r>
              <a:rPr lang="en-US" dirty="0" smtClean="0"/>
              <a:t>with progressive deterioration of cardiac function or patients</a:t>
            </a:r>
          </a:p>
          <a:p>
            <a:r>
              <a:rPr lang="en-US" dirty="0" smtClean="0"/>
              <a:t>with a reduced left ventricular ejection fraction (LVEF) who</a:t>
            </a:r>
          </a:p>
          <a:p>
            <a:r>
              <a:rPr lang="en-US" dirty="0" smtClean="0"/>
              <a:t>have an increased mortality risk because of their cardiac</a:t>
            </a:r>
          </a:p>
          <a:p>
            <a:r>
              <a:rPr lang="en-US" dirty="0" smtClean="0"/>
              <a:t>condition; (2) patients with a severe underlying cardiac</a:t>
            </a:r>
          </a:p>
          <a:p>
            <a:r>
              <a:rPr lang="en-US" dirty="0" smtClean="0"/>
              <a:t>disease (</a:t>
            </a:r>
            <a:r>
              <a:rPr lang="en-US" dirty="0" err="1" smtClean="0"/>
              <a:t>eg</a:t>
            </a:r>
            <a:r>
              <a:rPr lang="en-US" dirty="0" smtClean="0"/>
              <a:t>, </a:t>
            </a:r>
            <a:r>
              <a:rPr lang="en-US" dirty="0" err="1" smtClean="0"/>
              <a:t>arrhythmogenic</a:t>
            </a:r>
            <a:r>
              <a:rPr lang="en-US" dirty="0" smtClean="0"/>
              <a:t> right ventricular dysplasia) or</a:t>
            </a:r>
          </a:p>
          <a:p>
            <a:r>
              <a:rPr lang="en-US" dirty="0" smtClean="0"/>
              <a:t>patients with malignant arrhythmias; and (3) patients with</a:t>
            </a:r>
          </a:p>
          <a:p>
            <a:r>
              <a:rPr lang="en-US" dirty="0" smtClean="0"/>
              <a:t>AIT who are unresponsive to aggressive medical therapy</a:t>
            </a:r>
          </a:p>
          <a:p>
            <a:r>
              <a:rPr lang="en-US" dirty="0" smtClean="0"/>
              <a:t>with </a:t>
            </a:r>
            <a:r>
              <a:rPr lang="en-US" dirty="0" err="1" smtClean="0"/>
              <a:t>methimazole</a:t>
            </a:r>
            <a:r>
              <a:rPr lang="en-US" dirty="0" smtClean="0"/>
              <a:t> and corticosteroids (18, 48).</a:t>
            </a:r>
          </a:p>
          <a:p>
            <a:r>
              <a:rPr lang="en-US" dirty="0" smtClean="0"/>
              <a:t>A recent study by </a:t>
            </a:r>
            <a:r>
              <a:rPr lang="en-US" dirty="0" err="1" smtClean="0"/>
              <a:t>Capellani</a:t>
            </a:r>
            <a:r>
              <a:rPr lang="en-US" dirty="0" smtClean="0"/>
              <a:t> et al. retrospectively analyzed</a:t>
            </a:r>
          </a:p>
          <a:p>
            <a:r>
              <a:rPr lang="en-US" dirty="0" smtClean="0"/>
              <a:t>a cohort of 207 patients with AIT who had undergone</a:t>
            </a:r>
          </a:p>
          <a:p>
            <a:r>
              <a:rPr lang="en-US" dirty="0" smtClean="0"/>
              <a:t>either total thyroidectomy or medical therapy. Overall</a:t>
            </a:r>
          </a:p>
          <a:p>
            <a:r>
              <a:rPr lang="en-US" dirty="0" smtClean="0"/>
              <a:t>mortality and cardiac-specific mortality after 5 and 10 years</a:t>
            </a:r>
          </a:p>
          <a:p>
            <a:r>
              <a:rPr lang="en-US" dirty="0" smtClean="0"/>
              <a:t>were lower in the surgery group than in the medical therapy</a:t>
            </a:r>
          </a:p>
          <a:p>
            <a:r>
              <a:rPr lang="en-US" dirty="0" smtClean="0"/>
              <a:t>group. Also, </a:t>
            </a:r>
            <a:r>
              <a:rPr lang="en-US" dirty="0" err="1" smtClean="0"/>
              <a:t>postthyroidectomy</a:t>
            </a:r>
            <a:r>
              <a:rPr lang="en-US" dirty="0" smtClean="0"/>
              <a:t> improvement of the ejection</a:t>
            </a:r>
          </a:p>
          <a:p>
            <a:r>
              <a:rPr lang="en-US" dirty="0" smtClean="0"/>
              <a:t>fraction was observed in the total thyroidectomy</a:t>
            </a:r>
          </a:p>
          <a:p>
            <a:r>
              <a:rPr lang="en-US" dirty="0" smtClean="0"/>
              <a:t>group. However, the lower mortality rate was observed</a:t>
            </a:r>
          </a:p>
          <a:p>
            <a:r>
              <a:rPr lang="en-US" dirty="0" smtClean="0"/>
              <a:t>only in the subgroup with moderate to severely compromised</a:t>
            </a:r>
          </a:p>
          <a:p>
            <a:r>
              <a:rPr lang="en-US" dirty="0" smtClean="0"/>
              <a:t>LVEF. Mortality of patients with normal or mildly</a:t>
            </a:r>
          </a:p>
          <a:p>
            <a:r>
              <a:rPr lang="en-US" dirty="0" smtClean="0"/>
              <a:t>reduced LVEF was not different between the group who</a:t>
            </a:r>
          </a:p>
          <a:p>
            <a:r>
              <a:rPr lang="en-US" dirty="0" smtClean="0"/>
              <a:t>underwent total thyroidectomy and the group treated with</a:t>
            </a:r>
          </a:p>
          <a:p>
            <a:r>
              <a:rPr lang="en-US" dirty="0" smtClean="0"/>
              <a:t>medical therapy (60).</a:t>
            </a:r>
          </a:p>
          <a:p>
            <a:r>
              <a:rPr lang="en-US" dirty="0" smtClean="0"/>
              <a:t>ETA guidelines recommend that salvage thyroidectomy</a:t>
            </a:r>
          </a:p>
          <a:p>
            <a:r>
              <a:rPr lang="en-US" dirty="0" smtClean="0"/>
              <a:t>can be considered for type 1, mixed type 1/type 2, and type</a:t>
            </a:r>
          </a:p>
          <a:p>
            <a:r>
              <a:rPr lang="en-US" dirty="0" smtClean="0"/>
              <a:t>2 AIT for patients who present as an emergency (deterioration</a:t>
            </a:r>
          </a:p>
          <a:p>
            <a:r>
              <a:rPr lang="en-US" dirty="0" smtClean="0"/>
              <a:t>of cardiac function, reduced LVEF, hemodynamic</a:t>
            </a:r>
          </a:p>
          <a:p>
            <a:r>
              <a:rPr lang="en-US" dirty="0" smtClean="0"/>
              <a:t>instability) (18).</a:t>
            </a:r>
          </a:p>
          <a:p>
            <a:r>
              <a:rPr lang="en-US" dirty="0" smtClean="0"/>
              <a:t>The decision for total thyroidectomy should be made by</a:t>
            </a:r>
          </a:p>
          <a:p>
            <a:r>
              <a:rPr lang="en-US" dirty="0" smtClean="0"/>
              <a:t>a multidisciplinary team that includes an endocrinologist,</a:t>
            </a:r>
          </a:p>
          <a:p>
            <a:r>
              <a:rPr lang="en-US" dirty="0" smtClean="0"/>
              <a:t>cardiologist, anesthesiologist, and a high-volume thyroid</a:t>
            </a:r>
          </a:p>
          <a:p>
            <a:r>
              <a:rPr lang="en-US" dirty="0" smtClean="0"/>
              <a:t>surgeon (18, 48).</a:t>
            </a:r>
            <a:endParaRPr lang="tr-TR" dirty="0" smtClean="0"/>
          </a:p>
          <a:p>
            <a:r>
              <a:rPr lang="en-US" dirty="0" smtClean="0"/>
              <a:t>When definitive treatment is not urgent, </a:t>
            </a:r>
            <a:r>
              <a:rPr lang="en-US" dirty="0" err="1" smtClean="0"/>
              <a:t>euthyroidism</a:t>
            </a:r>
            <a:endParaRPr lang="en-US" dirty="0" smtClean="0"/>
          </a:p>
          <a:p>
            <a:r>
              <a:rPr lang="en-US" dirty="0" smtClean="0"/>
              <a:t>should be restored if possible, before proceeding with total</a:t>
            </a:r>
          </a:p>
          <a:p>
            <a:r>
              <a:rPr lang="en-US" dirty="0" smtClean="0"/>
              <a:t>thyroidectomy (18). The option of a plasma exchange can</a:t>
            </a:r>
          </a:p>
          <a:p>
            <a:r>
              <a:rPr lang="en-US" dirty="0" smtClean="0"/>
              <a:t>be considered as a temporizing measure to normalize thyroid</a:t>
            </a:r>
          </a:p>
          <a:p>
            <a:r>
              <a:rPr lang="en-US" dirty="0" smtClean="0"/>
              <a:t>hormones before surgery (61, 62).</a:t>
            </a:r>
          </a:p>
          <a:p>
            <a:r>
              <a:rPr lang="en-US" dirty="0" smtClean="0"/>
              <a:t>Radioactive iodine therapy. The use of RAI treatment as</a:t>
            </a:r>
          </a:p>
          <a:p>
            <a:r>
              <a:rPr lang="en-US" dirty="0" smtClean="0"/>
              <a:t>a therapy for AIT is not very practical in the short term</a:t>
            </a:r>
          </a:p>
          <a:p>
            <a:r>
              <a:rPr lang="en-US" dirty="0" smtClean="0"/>
              <a:t>because RAI uptake is usually low. After discontinuation</a:t>
            </a:r>
          </a:p>
          <a:p>
            <a:r>
              <a:rPr lang="en-US" dirty="0" smtClean="0"/>
              <a:t>of amiodarone, appropriate timing of RAI treatment can</a:t>
            </a:r>
          </a:p>
          <a:p>
            <a:r>
              <a:rPr lang="en-US" dirty="0" smtClean="0"/>
              <a:t>be based on iodine depletion indicated by measurements</a:t>
            </a:r>
          </a:p>
          <a:p>
            <a:r>
              <a:rPr lang="en-US" dirty="0" smtClean="0"/>
              <a:t>of urinary iodine. Some studies have proposed the use of</a:t>
            </a:r>
          </a:p>
          <a:p>
            <a:r>
              <a:rPr lang="en-US" dirty="0" smtClean="0"/>
              <a:t>RAI therapy in type 2 AIT, but the likelihood of success can</a:t>
            </a:r>
          </a:p>
          <a:p>
            <a:r>
              <a:rPr lang="en-US" dirty="0" smtClean="0"/>
              <a:t>be questioned because approximately 15% of the patients</a:t>
            </a:r>
          </a:p>
          <a:p>
            <a:r>
              <a:rPr lang="en-US" dirty="0" smtClean="0"/>
              <a:t>have been reported to still be </a:t>
            </a:r>
            <a:r>
              <a:rPr lang="en-US" dirty="0" err="1" smtClean="0"/>
              <a:t>thyrotoxic</a:t>
            </a:r>
            <a:r>
              <a:rPr lang="en-US" dirty="0" smtClean="0"/>
              <a:t> after 2 years of</a:t>
            </a:r>
          </a:p>
          <a:p>
            <a:r>
              <a:rPr lang="en-US" dirty="0" smtClean="0"/>
              <a:t>follow-up (63).</a:t>
            </a:r>
          </a:p>
          <a:p>
            <a:r>
              <a:rPr lang="en-US" dirty="0" smtClean="0"/>
              <a:t>The use of recombinant TSH has been proposed for type</a:t>
            </a:r>
          </a:p>
          <a:p>
            <a:r>
              <a:rPr lang="en-US" dirty="0" smtClean="0"/>
              <a:t>1 patients to stimulate the thyroid gland and overcome the</a:t>
            </a:r>
          </a:p>
          <a:p>
            <a:r>
              <a:rPr lang="en-US" dirty="0" smtClean="0"/>
              <a:t>low RAI uptake (64). However, an increase in TSH may be</a:t>
            </a:r>
          </a:p>
          <a:p>
            <a:r>
              <a:rPr lang="en-US" dirty="0" smtClean="0"/>
              <a:t>hazardous because it may worsen thyrotoxicosis by stimulating</a:t>
            </a:r>
          </a:p>
          <a:p>
            <a:r>
              <a:rPr lang="en-US" dirty="0" smtClean="0"/>
              <a:t>a greater degree of thyroid hormone release and the</a:t>
            </a:r>
          </a:p>
          <a:p>
            <a:r>
              <a:rPr lang="en-US" dirty="0" smtClean="0"/>
              <a:t>use of recombinant TSH is not recommended by the guidelines</a:t>
            </a:r>
          </a:p>
          <a:p>
            <a:r>
              <a:rPr lang="en-US" dirty="0" smtClean="0"/>
              <a:t>(18, 20).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57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509710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err="1" smtClean="0"/>
              <a:t>Capellani</a:t>
            </a:r>
            <a:r>
              <a:rPr lang="tr-TR" b="1" dirty="0" smtClean="0"/>
              <a:t> ve ark. tarafından yakın zamanda yapılan bir çalışma. total </a:t>
            </a:r>
            <a:r>
              <a:rPr lang="tr-TR" b="1" dirty="0" err="1" smtClean="0"/>
              <a:t>tiroidektomi</a:t>
            </a:r>
            <a:r>
              <a:rPr lang="tr-TR" b="1" dirty="0" smtClean="0"/>
              <a:t> veya tıbbi tedavi görmüş </a:t>
            </a:r>
            <a:r>
              <a:rPr lang="tr-TR" b="1" dirty="0" err="1" smtClean="0"/>
              <a:t>AIT'li</a:t>
            </a:r>
            <a:r>
              <a:rPr lang="tr-TR" b="1" dirty="0" smtClean="0"/>
              <a:t> 207 hastadan oluşan bir </a:t>
            </a:r>
            <a:r>
              <a:rPr lang="tr-TR" b="1" dirty="0" err="1" smtClean="0"/>
              <a:t>kohortu</a:t>
            </a:r>
            <a:r>
              <a:rPr lang="tr-TR" b="1" dirty="0" smtClean="0"/>
              <a:t> retrospektif olarak analiz ettiler.</a:t>
            </a:r>
          </a:p>
          <a:p>
            <a:pPr marL="0" indent="0">
              <a:buNone/>
            </a:pPr>
            <a:r>
              <a:rPr lang="tr-TR" b="1" dirty="0" smtClean="0"/>
              <a:t>5 ve 10 yıl sonraki genel </a:t>
            </a:r>
            <a:r>
              <a:rPr lang="tr-TR" b="1" dirty="0" err="1" smtClean="0"/>
              <a:t>mortalite</a:t>
            </a:r>
            <a:r>
              <a:rPr lang="tr-TR" b="1" dirty="0" smtClean="0"/>
              <a:t> ve kardiyak spesifik </a:t>
            </a:r>
            <a:r>
              <a:rPr lang="tr-TR" b="1" dirty="0" err="1" smtClean="0"/>
              <a:t>mortalite</a:t>
            </a:r>
            <a:r>
              <a:rPr lang="tr-TR" b="1" dirty="0" smtClean="0"/>
              <a:t>, cerrahi grupta medikal tedavi grubuna göre daha düşüktü</a:t>
            </a:r>
          </a:p>
          <a:p>
            <a:pPr marL="0" indent="0">
              <a:buNone/>
            </a:pPr>
            <a:r>
              <a:rPr lang="tr-TR" b="1" dirty="0" smtClean="0"/>
              <a:t>Ayrıca total </a:t>
            </a:r>
            <a:r>
              <a:rPr lang="tr-TR" b="1" dirty="0" err="1" smtClean="0"/>
              <a:t>tiroidektomi</a:t>
            </a:r>
            <a:r>
              <a:rPr lang="tr-TR" b="1" dirty="0" smtClean="0"/>
              <a:t> grubunda </a:t>
            </a:r>
            <a:r>
              <a:rPr lang="tr-TR" b="1" dirty="0" err="1" smtClean="0"/>
              <a:t>ejeksiyon</a:t>
            </a:r>
            <a:r>
              <a:rPr lang="tr-TR" b="1" dirty="0" smtClean="0"/>
              <a:t> fraksiyonunda </a:t>
            </a:r>
            <a:r>
              <a:rPr lang="tr-TR" b="1" dirty="0" err="1" smtClean="0"/>
              <a:t>tiroidektomi</a:t>
            </a:r>
            <a:r>
              <a:rPr lang="tr-TR" b="1" dirty="0" smtClean="0"/>
              <a:t> sonrası iyileşme gözlendi</a:t>
            </a:r>
          </a:p>
          <a:p>
            <a:pPr marL="0" indent="0">
              <a:buNone/>
            </a:pPr>
            <a:r>
              <a:rPr lang="tr-TR" b="1" dirty="0" smtClean="0"/>
              <a:t>Bununla birlikte, daha düşük </a:t>
            </a:r>
            <a:r>
              <a:rPr lang="tr-TR" b="1" dirty="0" err="1" smtClean="0"/>
              <a:t>mortalite</a:t>
            </a:r>
            <a:r>
              <a:rPr lang="tr-TR" b="1" dirty="0" smtClean="0"/>
              <a:t> oranı yalnızca orta ila ciddi derecede bozulmuş </a:t>
            </a:r>
            <a:r>
              <a:rPr lang="tr-TR" b="1" dirty="0" err="1" smtClean="0"/>
              <a:t>LVEF'li</a:t>
            </a:r>
            <a:r>
              <a:rPr lang="tr-TR" b="1" dirty="0" smtClean="0"/>
              <a:t> alt grupta gözlendi</a:t>
            </a:r>
          </a:p>
          <a:p>
            <a:pPr marL="0" indent="0">
              <a:buNone/>
            </a:pPr>
            <a:r>
              <a:rPr lang="tr-TR" b="1" dirty="0" smtClean="0"/>
              <a:t>Normal veya hafif azalmış </a:t>
            </a:r>
            <a:r>
              <a:rPr lang="tr-TR" b="1" dirty="0" err="1" smtClean="0"/>
              <a:t>LVEF'li</a:t>
            </a:r>
            <a:r>
              <a:rPr lang="tr-TR" b="1" dirty="0" smtClean="0"/>
              <a:t> hastaların </a:t>
            </a:r>
            <a:r>
              <a:rPr lang="tr-TR" b="1" dirty="0" err="1" smtClean="0"/>
              <a:t>mortalitesi</a:t>
            </a:r>
            <a:r>
              <a:rPr lang="tr-TR" b="1" dirty="0" smtClean="0"/>
              <a:t>, total </a:t>
            </a:r>
            <a:r>
              <a:rPr lang="tr-TR" b="1" dirty="0" err="1" smtClean="0"/>
              <a:t>tiroidektomi</a:t>
            </a:r>
            <a:r>
              <a:rPr lang="tr-TR" b="1" dirty="0" smtClean="0"/>
              <a:t> yapılan grup ile medikal tedavi uygulanan grup arasında farklı değildi </a:t>
            </a:r>
          </a:p>
          <a:p>
            <a:pPr marL="0" indent="0">
              <a:buNone/>
            </a:pPr>
            <a:r>
              <a:rPr lang="tr-TR" b="1" dirty="0" smtClean="0"/>
              <a:t>ETA kılavuzları acil olarak başvuran (kardiyak fonksiyonlarda bozulma, </a:t>
            </a:r>
            <a:r>
              <a:rPr lang="tr-TR" b="1" dirty="0" err="1" smtClean="0"/>
              <a:t>LVEF'de</a:t>
            </a:r>
            <a:r>
              <a:rPr lang="tr-TR" b="1" dirty="0" smtClean="0"/>
              <a:t> azalma, </a:t>
            </a:r>
            <a:r>
              <a:rPr lang="tr-TR" b="1" dirty="0" err="1" smtClean="0"/>
              <a:t>hemodinamik</a:t>
            </a:r>
            <a:r>
              <a:rPr lang="tr-TR" b="1" dirty="0" smtClean="0"/>
              <a:t> </a:t>
            </a:r>
            <a:r>
              <a:rPr lang="tr-TR" b="1" dirty="0" err="1" smtClean="0"/>
              <a:t>instabilite</a:t>
            </a:r>
            <a:r>
              <a:rPr lang="tr-TR" b="1" dirty="0" smtClean="0"/>
              <a:t>) hastalarda tip 1, </a:t>
            </a:r>
            <a:r>
              <a:rPr lang="tr-TR" b="1" dirty="0" err="1" smtClean="0"/>
              <a:t>miks</a:t>
            </a:r>
            <a:r>
              <a:rPr lang="tr-TR" b="1" dirty="0" smtClean="0"/>
              <a:t> tip 1/tip 2 ve tip 2 AIT için kurtarma </a:t>
            </a:r>
            <a:r>
              <a:rPr lang="tr-TR" b="1" dirty="0" err="1" smtClean="0"/>
              <a:t>tiroidektomisinin</a:t>
            </a:r>
            <a:r>
              <a:rPr lang="tr-TR" b="1" dirty="0" smtClean="0"/>
              <a:t> düşünülebileceğini önermektedir </a:t>
            </a:r>
          </a:p>
          <a:p>
            <a:endParaRPr lang="en-US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961386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59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94796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355814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61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395544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Back to our case</a:t>
            </a:r>
          </a:p>
          <a:p>
            <a:r>
              <a:rPr lang="en-US" dirty="0" smtClean="0"/>
              <a:t>Our patient presented with onset of thyrotoxicosis almost</a:t>
            </a:r>
          </a:p>
          <a:p>
            <a:r>
              <a:rPr lang="en-US" dirty="0" smtClean="0"/>
              <a:t>2 years after amiodarone initiation without a previous history</a:t>
            </a:r>
          </a:p>
          <a:p>
            <a:r>
              <a:rPr lang="en-US" dirty="0" smtClean="0"/>
              <a:t>of a thyroid disorder. Thyrotropin receptor antibodies</a:t>
            </a:r>
          </a:p>
          <a:p>
            <a:r>
              <a:rPr lang="en-US" dirty="0" smtClean="0"/>
              <a:t>were negative. US did not reveal thyroid nodules or either</a:t>
            </a:r>
          </a:p>
          <a:p>
            <a:r>
              <a:rPr lang="en-US" dirty="0" smtClean="0"/>
              <a:t>increase or decrease in vascularization based upon Echo</a:t>
            </a:r>
          </a:p>
          <a:p>
            <a:r>
              <a:rPr lang="en-US" dirty="0" smtClean="0"/>
              <a:t>color Doppler. However, type 2 AIT was diagnosed on the</a:t>
            </a:r>
          </a:p>
          <a:p>
            <a:r>
              <a:rPr lang="en-US" dirty="0" smtClean="0"/>
              <a:t>basis of epidemiologic data and the known characteristics</a:t>
            </a:r>
          </a:p>
          <a:p>
            <a:r>
              <a:rPr lang="en-US" dirty="0" smtClean="0"/>
              <a:t>of AIT. Prednisone treatment was started with a dose of</a:t>
            </a:r>
          </a:p>
          <a:p>
            <a:r>
              <a:rPr lang="en-US" dirty="0" smtClean="0"/>
              <a:t>40 mg/d. Seven days after receiving prednisone treatment</a:t>
            </a:r>
          </a:p>
          <a:p>
            <a:r>
              <a:rPr lang="en-US" dirty="0" smtClean="0"/>
              <a:t>the patient was still hyperthyroid with TSH 0.023 </a:t>
            </a:r>
            <a:r>
              <a:rPr lang="en-US" dirty="0" err="1" smtClean="0"/>
              <a:t>uIU</a:t>
            </a:r>
            <a:r>
              <a:rPr lang="en-US" dirty="0" smtClean="0"/>
              <a:t>/mL,</a:t>
            </a:r>
          </a:p>
          <a:p>
            <a:r>
              <a:rPr lang="en-US" dirty="0" smtClean="0"/>
              <a:t>FT4 2.42 ng/mL, and T3 97 ng/</a:t>
            </a:r>
            <a:r>
              <a:rPr lang="en-US" dirty="0" err="1" smtClean="0"/>
              <a:t>dL</a:t>
            </a:r>
            <a:r>
              <a:rPr lang="en-US" dirty="0" smtClean="0"/>
              <a:t> (normal range 60-180).</a:t>
            </a:r>
          </a:p>
          <a:p>
            <a:r>
              <a:rPr lang="en-US" dirty="0" smtClean="0"/>
              <a:t>Because little to no improvement was observed, a mixed</a:t>
            </a:r>
          </a:p>
          <a:p>
            <a:r>
              <a:rPr lang="en-US" dirty="0" smtClean="0"/>
              <a:t>type 1 and type 2 of AIT was deemed more probable, and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therapy, 10 mg/d was added to the prednisone</a:t>
            </a:r>
          </a:p>
          <a:p>
            <a:r>
              <a:rPr lang="en-US" dirty="0" smtClean="0"/>
              <a:t>therapy. The possibility of a type 2 AIT with a delayed response</a:t>
            </a:r>
          </a:p>
          <a:p>
            <a:r>
              <a:rPr lang="en-US" dirty="0" smtClean="0"/>
              <a:t>to glucocorticoids remained, especially because the</a:t>
            </a:r>
          </a:p>
          <a:p>
            <a:r>
              <a:rPr lang="en-US" dirty="0" smtClean="0"/>
              <a:t>patient’s baseline characteristics more likely indicated a</a:t>
            </a:r>
          </a:p>
          <a:p>
            <a:r>
              <a:rPr lang="en-US" dirty="0" smtClean="0"/>
              <a:t>type 2 AIT. However, the patient’s critical cardiac condition</a:t>
            </a:r>
          </a:p>
          <a:p>
            <a:r>
              <a:rPr lang="en-US" dirty="0" smtClean="0"/>
              <a:t>necessitated prompt normalization of thyroid function and</a:t>
            </a:r>
          </a:p>
          <a:p>
            <a:r>
              <a:rPr lang="en-US" dirty="0" smtClean="0"/>
              <a:t>thus treatment with both prednisone and </a:t>
            </a:r>
            <a:r>
              <a:rPr lang="en-US" dirty="0" err="1" smtClean="0"/>
              <a:t>methimazole</a:t>
            </a:r>
            <a:r>
              <a:rPr lang="en-US" dirty="0" smtClean="0"/>
              <a:t> was</a:t>
            </a:r>
          </a:p>
          <a:p>
            <a:r>
              <a:rPr lang="en-US" dirty="0" smtClean="0"/>
              <a:t>initiated.</a:t>
            </a:r>
          </a:p>
          <a:p>
            <a:r>
              <a:rPr lang="en-US" dirty="0" smtClean="0"/>
              <a:t>After 10 days of treatment with both </a:t>
            </a:r>
            <a:r>
              <a:rPr lang="en-US" dirty="0" err="1" smtClean="0"/>
              <a:t>methimazole</a:t>
            </a:r>
            <a:r>
              <a:rPr lang="en-US" dirty="0" smtClean="0"/>
              <a:t> and</a:t>
            </a:r>
          </a:p>
          <a:p>
            <a:r>
              <a:rPr lang="en-US" dirty="0" smtClean="0"/>
              <a:t>prednisone, an improvement in thyroid function was observed</a:t>
            </a:r>
          </a:p>
          <a:p>
            <a:r>
              <a:rPr lang="en-US" dirty="0" smtClean="0"/>
              <a:t>(TSH 0.560 </a:t>
            </a:r>
            <a:r>
              <a:rPr lang="en-US" dirty="0" err="1" smtClean="0"/>
              <a:t>uIU</a:t>
            </a:r>
            <a:r>
              <a:rPr lang="en-US" dirty="0" smtClean="0"/>
              <a:t>/mL, FT4 1.52 ng/</a:t>
            </a:r>
            <a:r>
              <a:rPr lang="en-US" dirty="0" err="1" smtClean="0"/>
              <a:t>dL</a:t>
            </a:r>
            <a:r>
              <a:rPr lang="en-US" dirty="0" smtClean="0"/>
              <a:t>, T3 68 ng/</a:t>
            </a:r>
          </a:p>
          <a:p>
            <a:r>
              <a:rPr lang="en-US" dirty="0" err="1" smtClean="0"/>
              <a:t>dL</a:t>
            </a:r>
            <a:r>
              <a:rPr lang="en-US" dirty="0" smtClean="0"/>
              <a:t>). Treatment with prednisone and </a:t>
            </a:r>
            <a:r>
              <a:rPr lang="en-US" dirty="0" err="1" smtClean="0"/>
              <a:t>methimazole</a:t>
            </a:r>
            <a:r>
              <a:rPr lang="en-US" dirty="0" smtClean="0"/>
              <a:t> was continued</a:t>
            </a:r>
          </a:p>
          <a:p>
            <a:r>
              <a:rPr lang="en-US" dirty="0" smtClean="0"/>
              <a:t>with no change in dose. After an additional week,</a:t>
            </a:r>
          </a:p>
          <a:p>
            <a:r>
              <a:rPr lang="en-US" dirty="0" smtClean="0"/>
              <a:t>thyroid function tests were within the normal range (TSH</a:t>
            </a:r>
          </a:p>
          <a:p>
            <a:r>
              <a:rPr lang="en-US" dirty="0" smtClean="0"/>
              <a:t>0.953 </a:t>
            </a:r>
            <a:r>
              <a:rPr lang="en-US" dirty="0" err="1" smtClean="0"/>
              <a:t>uIU</a:t>
            </a:r>
            <a:r>
              <a:rPr lang="en-US" dirty="0" smtClean="0"/>
              <a:t>/mL, FT4 1.22 ng/</a:t>
            </a:r>
            <a:r>
              <a:rPr lang="en-US" dirty="0" err="1" smtClean="0"/>
              <a:t>dL</a:t>
            </a:r>
            <a:r>
              <a:rPr lang="en-US" dirty="0" smtClean="0"/>
              <a:t>, T3 63 ng/</a:t>
            </a:r>
            <a:r>
              <a:rPr lang="en-US" dirty="0" err="1" smtClean="0"/>
              <a:t>dL</a:t>
            </a:r>
            <a:r>
              <a:rPr lang="en-US" dirty="0" smtClean="0"/>
              <a:t>). The same</a:t>
            </a:r>
          </a:p>
          <a:p>
            <a:r>
              <a:rPr lang="en-US" dirty="0" smtClean="0"/>
              <a:t>treatment was continued for 7 more days and a further</a:t>
            </a:r>
          </a:p>
          <a:p>
            <a:r>
              <a:rPr lang="en-US" dirty="0" smtClean="0"/>
              <a:t>improvement was observed (TSH 1.45 </a:t>
            </a:r>
            <a:r>
              <a:rPr lang="en-US" dirty="0" err="1" smtClean="0"/>
              <a:t>uIU</a:t>
            </a:r>
            <a:r>
              <a:rPr lang="en-US" dirty="0" smtClean="0"/>
              <a:t>/mL and FT4</a:t>
            </a:r>
          </a:p>
          <a:p>
            <a:r>
              <a:rPr lang="en-US" dirty="0" smtClean="0"/>
              <a:t>0.95 ng/</a:t>
            </a:r>
            <a:r>
              <a:rPr lang="en-US" dirty="0" err="1" smtClean="0"/>
              <a:t>dL</a:t>
            </a:r>
            <a:r>
              <a:rPr lang="en-US" dirty="0" smtClean="0"/>
              <a:t>). At that point, therapy was continued with</a:t>
            </a:r>
          </a:p>
          <a:p>
            <a:r>
              <a:rPr lang="en-US" dirty="0" smtClean="0"/>
              <a:t>prednisone 40 mg/d and </a:t>
            </a:r>
            <a:r>
              <a:rPr lang="en-US" dirty="0" err="1" smtClean="0"/>
              <a:t>methimazole</a:t>
            </a:r>
            <a:r>
              <a:rPr lang="en-US" dirty="0" smtClean="0"/>
              <a:t> tapered down to</a:t>
            </a:r>
          </a:p>
          <a:p>
            <a:r>
              <a:rPr lang="en-US" dirty="0" smtClean="0"/>
              <a:t>5 mg/d.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62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67641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63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019437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Back to our case</a:t>
            </a:r>
          </a:p>
          <a:p>
            <a:r>
              <a:rPr lang="en-US" dirty="0" smtClean="0"/>
              <a:t>Our patient presented with onset of thyrotoxicosis almost</a:t>
            </a:r>
          </a:p>
          <a:p>
            <a:r>
              <a:rPr lang="en-US" dirty="0" smtClean="0"/>
              <a:t>2 years after amiodarone initiation without a previous history</a:t>
            </a:r>
          </a:p>
          <a:p>
            <a:r>
              <a:rPr lang="en-US" dirty="0" smtClean="0"/>
              <a:t>of a thyroid disorder. Thyrotropin receptor antibodies</a:t>
            </a:r>
          </a:p>
          <a:p>
            <a:r>
              <a:rPr lang="en-US" dirty="0" smtClean="0"/>
              <a:t>were negative. US did not reveal thyroid nodules or either</a:t>
            </a:r>
          </a:p>
          <a:p>
            <a:r>
              <a:rPr lang="en-US" dirty="0" smtClean="0"/>
              <a:t>increase or decrease in vascularization based upon Echo</a:t>
            </a:r>
          </a:p>
          <a:p>
            <a:r>
              <a:rPr lang="en-US" dirty="0" smtClean="0"/>
              <a:t>color Doppler. However, type 2 AIT was diagnosed on the</a:t>
            </a:r>
          </a:p>
          <a:p>
            <a:r>
              <a:rPr lang="en-US" dirty="0" smtClean="0"/>
              <a:t>basis of epidemiologic data and the known characteristics</a:t>
            </a:r>
          </a:p>
          <a:p>
            <a:r>
              <a:rPr lang="en-US" dirty="0" smtClean="0"/>
              <a:t>of AIT. Prednisone treatment was started with a dose of</a:t>
            </a:r>
          </a:p>
          <a:p>
            <a:r>
              <a:rPr lang="en-US" dirty="0" smtClean="0"/>
              <a:t>40 mg/d. Seven days after receiving prednisone treatment</a:t>
            </a:r>
          </a:p>
          <a:p>
            <a:r>
              <a:rPr lang="en-US" dirty="0" smtClean="0"/>
              <a:t>the patient was still hyperthyroid with TSH 0.023 </a:t>
            </a:r>
            <a:r>
              <a:rPr lang="en-US" dirty="0" err="1" smtClean="0"/>
              <a:t>uIU</a:t>
            </a:r>
            <a:r>
              <a:rPr lang="en-US" dirty="0" smtClean="0"/>
              <a:t>/mL,</a:t>
            </a:r>
          </a:p>
          <a:p>
            <a:r>
              <a:rPr lang="en-US" dirty="0" smtClean="0"/>
              <a:t>FT4 2.42 ng/mL, and T3 97 ng/</a:t>
            </a:r>
            <a:r>
              <a:rPr lang="en-US" dirty="0" err="1" smtClean="0"/>
              <a:t>dL</a:t>
            </a:r>
            <a:r>
              <a:rPr lang="en-US" dirty="0" smtClean="0"/>
              <a:t> (normal range 60-180).</a:t>
            </a:r>
          </a:p>
          <a:p>
            <a:r>
              <a:rPr lang="en-US" dirty="0" smtClean="0"/>
              <a:t>Because little to no improvement was observed, a mixed</a:t>
            </a:r>
          </a:p>
          <a:p>
            <a:r>
              <a:rPr lang="en-US" dirty="0" smtClean="0"/>
              <a:t>type 1 and type 2 of AIT was deemed more probable, and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 therapy, 10 mg/d was added to the prednisone</a:t>
            </a:r>
          </a:p>
          <a:p>
            <a:r>
              <a:rPr lang="en-US" dirty="0" smtClean="0"/>
              <a:t>therapy. The possibility of a type 2 AIT with a delayed response</a:t>
            </a:r>
          </a:p>
          <a:p>
            <a:r>
              <a:rPr lang="en-US" dirty="0" smtClean="0"/>
              <a:t>to glucocorticoids remained, especially because the</a:t>
            </a:r>
          </a:p>
          <a:p>
            <a:r>
              <a:rPr lang="en-US" dirty="0" smtClean="0"/>
              <a:t>patient’s baseline characteristics more likely indicated a</a:t>
            </a:r>
          </a:p>
          <a:p>
            <a:r>
              <a:rPr lang="en-US" dirty="0" smtClean="0"/>
              <a:t>type 2 AIT. However, the patient’s critical cardiac condition</a:t>
            </a:r>
          </a:p>
          <a:p>
            <a:r>
              <a:rPr lang="en-US" dirty="0" smtClean="0"/>
              <a:t>necessitated prompt normalization of thyroid function and</a:t>
            </a:r>
          </a:p>
          <a:p>
            <a:r>
              <a:rPr lang="en-US" dirty="0" smtClean="0"/>
              <a:t>thus treatment with both prednisone and </a:t>
            </a:r>
            <a:r>
              <a:rPr lang="en-US" dirty="0" err="1" smtClean="0"/>
              <a:t>methimazole</a:t>
            </a:r>
            <a:r>
              <a:rPr lang="en-US" dirty="0" smtClean="0"/>
              <a:t> was</a:t>
            </a:r>
          </a:p>
          <a:p>
            <a:r>
              <a:rPr lang="en-US" dirty="0" smtClean="0"/>
              <a:t>initiated.</a:t>
            </a:r>
          </a:p>
          <a:p>
            <a:r>
              <a:rPr lang="en-US" dirty="0" smtClean="0"/>
              <a:t>After 10 days of treatment with both </a:t>
            </a:r>
            <a:r>
              <a:rPr lang="en-US" dirty="0" err="1" smtClean="0"/>
              <a:t>methimazole</a:t>
            </a:r>
            <a:r>
              <a:rPr lang="en-US" dirty="0" smtClean="0"/>
              <a:t> and</a:t>
            </a:r>
          </a:p>
          <a:p>
            <a:r>
              <a:rPr lang="en-US" dirty="0" smtClean="0"/>
              <a:t>prednisone, an improvement in thyroid function was observed</a:t>
            </a:r>
          </a:p>
          <a:p>
            <a:r>
              <a:rPr lang="en-US" dirty="0" smtClean="0"/>
              <a:t>(TSH 0.560 </a:t>
            </a:r>
            <a:r>
              <a:rPr lang="en-US" dirty="0" err="1" smtClean="0"/>
              <a:t>uIU</a:t>
            </a:r>
            <a:r>
              <a:rPr lang="en-US" dirty="0" smtClean="0"/>
              <a:t>/mL, FT4 1.52 ng/</a:t>
            </a:r>
            <a:r>
              <a:rPr lang="en-US" dirty="0" err="1" smtClean="0"/>
              <a:t>dL</a:t>
            </a:r>
            <a:r>
              <a:rPr lang="en-US" dirty="0" smtClean="0"/>
              <a:t>, T3 68 ng/</a:t>
            </a:r>
          </a:p>
          <a:p>
            <a:r>
              <a:rPr lang="en-US" dirty="0" err="1" smtClean="0"/>
              <a:t>dL</a:t>
            </a:r>
            <a:r>
              <a:rPr lang="en-US" dirty="0" smtClean="0"/>
              <a:t>). Treatment with prednisone and </a:t>
            </a:r>
            <a:r>
              <a:rPr lang="en-US" dirty="0" err="1" smtClean="0"/>
              <a:t>methimazole</a:t>
            </a:r>
            <a:r>
              <a:rPr lang="en-US" dirty="0" smtClean="0"/>
              <a:t> was continued</a:t>
            </a:r>
          </a:p>
          <a:p>
            <a:r>
              <a:rPr lang="en-US" dirty="0" smtClean="0"/>
              <a:t>with no change in dose. After an additional week,</a:t>
            </a:r>
          </a:p>
          <a:p>
            <a:r>
              <a:rPr lang="en-US" dirty="0" smtClean="0"/>
              <a:t>thyroid function tests were within the normal range (TSH</a:t>
            </a:r>
          </a:p>
          <a:p>
            <a:r>
              <a:rPr lang="en-US" dirty="0" smtClean="0"/>
              <a:t>0.953 </a:t>
            </a:r>
            <a:r>
              <a:rPr lang="en-US" dirty="0" err="1" smtClean="0"/>
              <a:t>uIU</a:t>
            </a:r>
            <a:r>
              <a:rPr lang="en-US" dirty="0" smtClean="0"/>
              <a:t>/mL, FT4 1.22 ng/</a:t>
            </a:r>
            <a:r>
              <a:rPr lang="en-US" dirty="0" err="1" smtClean="0"/>
              <a:t>dL</a:t>
            </a:r>
            <a:r>
              <a:rPr lang="en-US" dirty="0" smtClean="0"/>
              <a:t>, T3 63 ng/</a:t>
            </a:r>
            <a:r>
              <a:rPr lang="en-US" dirty="0" err="1" smtClean="0"/>
              <a:t>dL</a:t>
            </a:r>
            <a:r>
              <a:rPr lang="en-US" dirty="0" smtClean="0"/>
              <a:t>). The same</a:t>
            </a:r>
          </a:p>
          <a:p>
            <a:r>
              <a:rPr lang="en-US" dirty="0" smtClean="0"/>
              <a:t>treatment was continued for 7 more days and a further</a:t>
            </a:r>
          </a:p>
          <a:p>
            <a:r>
              <a:rPr lang="en-US" dirty="0" smtClean="0"/>
              <a:t>improvement was observed (TSH 1.45 </a:t>
            </a:r>
            <a:r>
              <a:rPr lang="en-US" dirty="0" err="1" smtClean="0"/>
              <a:t>uIU</a:t>
            </a:r>
            <a:r>
              <a:rPr lang="en-US" dirty="0" smtClean="0"/>
              <a:t>/mL and FT4</a:t>
            </a:r>
          </a:p>
          <a:p>
            <a:r>
              <a:rPr lang="en-US" dirty="0" smtClean="0"/>
              <a:t>0.95 ng/</a:t>
            </a:r>
            <a:r>
              <a:rPr lang="en-US" dirty="0" err="1" smtClean="0"/>
              <a:t>dL</a:t>
            </a:r>
            <a:r>
              <a:rPr lang="en-US" dirty="0" smtClean="0"/>
              <a:t>). At that point, therapy was continued with</a:t>
            </a:r>
          </a:p>
          <a:p>
            <a:r>
              <a:rPr lang="en-US" dirty="0" smtClean="0"/>
              <a:t>prednisone 40 mg/d and </a:t>
            </a:r>
            <a:r>
              <a:rPr lang="en-US" dirty="0" err="1" smtClean="0"/>
              <a:t>methimazole</a:t>
            </a:r>
            <a:r>
              <a:rPr lang="en-US" dirty="0" smtClean="0"/>
              <a:t> tapered down to</a:t>
            </a:r>
          </a:p>
          <a:p>
            <a:r>
              <a:rPr lang="en-US" dirty="0" smtClean="0"/>
              <a:t>5 mg/d.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64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528652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Amiodaron</a:t>
            </a:r>
            <a:r>
              <a:rPr lang="tr-TR" dirty="0" smtClean="0"/>
              <a:t> alan hastalarda </a:t>
            </a:r>
            <a:r>
              <a:rPr lang="tr-TR" dirty="0" err="1" smtClean="0"/>
              <a:t>tiroid</a:t>
            </a:r>
            <a:r>
              <a:rPr lang="tr-TR" dirty="0" smtClean="0"/>
              <a:t> bozukluklarının nispeten sık görüldüğü göz önüne alındığında, tedaviden önce ve tedavi sırasında 3 aylık aralıklarla </a:t>
            </a:r>
            <a:r>
              <a:rPr lang="tr-TR" dirty="0" err="1" smtClean="0"/>
              <a:t>tiroid</a:t>
            </a:r>
            <a:r>
              <a:rPr lang="tr-TR" dirty="0" smtClean="0"/>
              <a:t> fonksiyonunun kontrol edilmesi önerilir</a:t>
            </a:r>
          </a:p>
          <a:p>
            <a:r>
              <a:rPr lang="tr-TR" dirty="0" smtClean="0"/>
              <a:t>İlacın yarılanma ömrü yaklaşık 100 gün olduğundan ve yağ dokusu ile kaslarda birikebileceğinden, </a:t>
            </a:r>
            <a:r>
              <a:rPr lang="tr-TR" dirty="0" err="1" smtClean="0"/>
              <a:t>amiodaron</a:t>
            </a:r>
            <a:r>
              <a:rPr lang="tr-TR" dirty="0" smtClean="0"/>
              <a:t> kesildikten sonra da aynı izleme en az 1 yıl daha devam edilmeli</a:t>
            </a:r>
          </a:p>
          <a:p>
            <a:r>
              <a:rPr lang="tr-TR" dirty="0" err="1" smtClean="0"/>
              <a:t>Amiodaron</a:t>
            </a:r>
            <a:r>
              <a:rPr lang="tr-TR" dirty="0" smtClean="0"/>
              <a:t> kesildikten 7-16 ay sonra hastaların %7'sinde tip 2 AIT geliştiği görülmüştür</a:t>
            </a:r>
          </a:p>
          <a:p>
            <a:r>
              <a:rPr lang="tr-TR" dirty="0" smtClean="0"/>
              <a:t>İlk başvuru </a:t>
            </a:r>
            <a:r>
              <a:rPr lang="tr-TR" dirty="0" err="1" smtClean="0"/>
              <a:t>hipotiroidizm</a:t>
            </a:r>
            <a:r>
              <a:rPr lang="tr-TR" dirty="0" smtClean="0"/>
              <a:t> veya </a:t>
            </a:r>
            <a:r>
              <a:rPr lang="tr-TR" dirty="0" err="1" smtClean="0"/>
              <a:t>tirotoksikoz</a:t>
            </a:r>
            <a:r>
              <a:rPr lang="tr-TR" dirty="0" smtClean="0"/>
              <a:t> nedeniyle olsun, hastalar yakından izlenmelidir</a:t>
            </a:r>
          </a:p>
          <a:p>
            <a:r>
              <a:rPr lang="tr-TR" dirty="0" smtClean="0"/>
              <a:t>Tip 2 hastalar </a:t>
            </a:r>
            <a:r>
              <a:rPr lang="tr-TR" dirty="0" err="1" smtClean="0"/>
              <a:t>prednizolon</a:t>
            </a:r>
            <a:r>
              <a:rPr lang="tr-TR" dirty="0" smtClean="0"/>
              <a:t> ile tedavi edildiğinde, FT3/TT3'te haftalık değişiklikler beklenir ve ortalama 8 gün sonra normale döner, oysa </a:t>
            </a:r>
            <a:r>
              <a:rPr lang="tr-TR" dirty="0" err="1" smtClean="0"/>
              <a:t>metimazol</a:t>
            </a:r>
            <a:r>
              <a:rPr lang="tr-TR" dirty="0" smtClean="0"/>
              <a:t> alan tip 1 hastaların normal bir FT3'e ulaşması için ortalama 4 haftaya ihtiyacı vardır </a:t>
            </a:r>
          </a:p>
          <a:p>
            <a:r>
              <a:rPr lang="tr-TR" dirty="0" err="1" smtClean="0"/>
              <a:t>Glukokortikoid</a:t>
            </a:r>
            <a:r>
              <a:rPr lang="tr-TR" dirty="0" smtClean="0"/>
              <a:t> kesildikten sonra tip 2 hastaların %16'sının kalıcı </a:t>
            </a:r>
            <a:r>
              <a:rPr lang="tr-TR" dirty="0" err="1" smtClean="0"/>
              <a:t>hipotiroidi</a:t>
            </a:r>
            <a:r>
              <a:rPr lang="tr-TR" dirty="0" smtClean="0"/>
              <a:t> olması beklenebilir</a:t>
            </a:r>
          </a:p>
          <a:p>
            <a:r>
              <a:rPr lang="tr-TR" dirty="0" err="1" smtClean="0"/>
              <a:t>Amiodaron</a:t>
            </a:r>
            <a:r>
              <a:rPr lang="tr-TR" dirty="0" smtClean="0"/>
              <a:t> ile ilişkili </a:t>
            </a:r>
            <a:r>
              <a:rPr lang="tr-TR" dirty="0" err="1" smtClean="0"/>
              <a:t>tiroid</a:t>
            </a:r>
            <a:r>
              <a:rPr lang="tr-TR" dirty="0" smtClean="0"/>
              <a:t> bozukluğu olan hastalarda </a:t>
            </a:r>
            <a:r>
              <a:rPr lang="tr-TR" dirty="0" err="1" smtClean="0"/>
              <a:t>antikoagülan</a:t>
            </a:r>
            <a:r>
              <a:rPr lang="tr-TR" dirty="0" smtClean="0"/>
              <a:t> tedavinin etkinliğinde değişiklikler olabilir</a:t>
            </a:r>
          </a:p>
          <a:p>
            <a:r>
              <a:rPr lang="tr-TR" dirty="0" err="1" smtClean="0"/>
              <a:t>Varfarinin</a:t>
            </a:r>
            <a:r>
              <a:rPr lang="tr-TR" dirty="0" smtClean="0"/>
              <a:t> K vitaminine bağlı pıhtılaşma faktörleri üzerindeki etkisi </a:t>
            </a:r>
            <a:r>
              <a:rPr lang="tr-TR" dirty="0" err="1" smtClean="0"/>
              <a:t>tirotoksikoz</a:t>
            </a:r>
            <a:r>
              <a:rPr lang="tr-TR" dirty="0" smtClean="0"/>
              <a:t> ile artarak kanama riskini arttırabilmektedir</a:t>
            </a:r>
          </a:p>
          <a:p>
            <a:r>
              <a:rPr lang="tr-TR" dirty="0" smtClean="0"/>
              <a:t>Ayrıca </a:t>
            </a:r>
            <a:r>
              <a:rPr lang="tr-TR" dirty="0" err="1" smtClean="0"/>
              <a:t>amiodaronun</a:t>
            </a:r>
            <a:r>
              <a:rPr lang="tr-TR" dirty="0" smtClean="0"/>
              <a:t> kendisi bir dizi </a:t>
            </a:r>
            <a:r>
              <a:rPr lang="tr-TR" dirty="0" err="1" smtClean="0"/>
              <a:t>sitokrom</a:t>
            </a:r>
            <a:r>
              <a:rPr lang="tr-TR" dirty="0" smtClean="0"/>
              <a:t> P450 enziminin inhibitörüdür ve potansiyel olarak sadece </a:t>
            </a:r>
            <a:r>
              <a:rPr lang="tr-TR" dirty="0" err="1" smtClean="0"/>
              <a:t>varfarini</a:t>
            </a:r>
            <a:r>
              <a:rPr lang="tr-TR" dirty="0" smtClean="0"/>
              <a:t> değil aynı zamanda </a:t>
            </a:r>
            <a:r>
              <a:rPr lang="tr-TR" dirty="0" err="1" smtClean="0"/>
              <a:t>rivaroksaban</a:t>
            </a:r>
            <a:r>
              <a:rPr lang="tr-TR" dirty="0" smtClean="0"/>
              <a:t> ve </a:t>
            </a:r>
            <a:r>
              <a:rPr lang="tr-TR" dirty="0" err="1" smtClean="0"/>
              <a:t>apiksabanın</a:t>
            </a:r>
            <a:r>
              <a:rPr lang="tr-TR" dirty="0" smtClean="0"/>
              <a:t> </a:t>
            </a:r>
            <a:r>
              <a:rPr lang="tr-TR" dirty="0" err="1" smtClean="0"/>
              <a:t>farmakokinetiğini</a:t>
            </a:r>
            <a:r>
              <a:rPr lang="tr-TR" dirty="0" smtClean="0"/>
              <a:t> de etkiler </a:t>
            </a:r>
          </a:p>
          <a:p>
            <a:r>
              <a:rPr lang="tr-TR" dirty="0" err="1" smtClean="0"/>
              <a:t>Varfarin</a:t>
            </a:r>
            <a:r>
              <a:rPr lang="tr-TR" dirty="0" smtClean="0"/>
              <a:t> </a:t>
            </a:r>
            <a:r>
              <a:rPr lang="tr-TR" dirty="0" err="1" smtClean="0"/>
              <a:t>klirensindeki</a:t>
            </a:r>
            <a:r>
              <a:rPr lang="tr-TR" dirty="0" smtClean="0"/>
              <a:t> bir azalma, </a:t>
            </a:r>
            <a:r>
              <a:rPr lang="tr-TR" dirty="0" err="1" smtClean="0"/>
              <a:t>protrombin</a:t>
            </a:r>
            <a:r>
              <a:rPr lang="tr-TR" dirty="0" smtClean="0"/>
              <a:t> zamanında ve uluslararası normalleştirilmiş oranda ani ve belirgin bir artışa yol açabileceğinden  </a:t>
            </a:r>
            <a:r>
              <a:rPr lang="tr-TR" dirty="0" err="1" smtClean="0"/>
              <a:t>antikoagülan</a:t>
            </a:r>
            <a:r>
              <a:rPr lang="tr-TR" dirty="0" smtClean="0"/>
              <a:t> tedavi dozajında uygun ayarlama yapılmalı ve dikkatli takip yapılmalıdır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65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139147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66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378394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Case 2</a:t>
            </a:r>
          </a:p>
          <a:p>
            <a:r>
              <a:rPr lang="en-US" dirty="0" smtClean="0"/>
              <a:t>A 50-year-old man with hypertension, HIV,</a:t>
            </a:r>
          </a:p>
          <a:p>
            <a:r>
              <a:rPr lang="en-US" dirty="0" smtClean="0"/>
              <a:t>hypogonadism, major depressive disorder, and</a:t>
            </a:r>
          </a:p>
          <a:p>
            <a:r>
              <a:rPr lang="en-US" dirty="0" smtClean="0"/>
              <a:t>obesity is admitted to the hospital with chest pain</a:t>
            </a:r>
          </a:p>
          <a:p>
            <a:r>
              <a:rPr lang="en-US" dirty="0" smtClean="0"/>
              <a:t>and a non–ST-elevation myocardial infarction.</a:t>
            </a:r>
          </a:p>
          <a:p>
            <a:r>
              <a:rPr lang="en-US" dirty="0" smtClean="0"/>
              <a:t>Telemetry reveals paroxysmal atrial fibrillation. He</a:t>
            </a:r>
          </a:p>
          <a:p>
            <a:r>
              <a:rPr lang="en-US" dirty="0" smtClean="0"/>
              <a:t>is discharged on medical therapy and referred to</a:t>
            </a:r>
          </a:p>
          <a:p>
            <a:r>
              <a:rPr lang="en-US" dirty="0" smtClean="0"/>
              <a:t>an endocrinologist because of inpatient laboratory</a:t>
            </a:r>
          </a:p>
          <a:p>
            <a:r>
              <a:rPr lang="en-US" dirty="0" smtClean="0"/>
              <a:t>testing that documented the following:</a:t>
            </a:r>
          </a:p>
          <a:p>
            <a:r>
              <a:rPr lang="en-US" dirty="0" smtClean="0"/>
              <a:t>TSH = 0.02 </a:t>
            </a:r>
            <a:r>
              <a:rPr lang="en-US" dirty="0" err="1" smtClean="0"/>
              <a:t>mIU</a:t>
            </a:r>
            <a:r>
              <a:rPr lang="en-US" dirty="0" smtClean="0"/>
              <a:t>/L (0.37-4.42 </a:t>
            </a:r>
            <a:r>
              <a:rPr lang="en-US" dirty="0" err="1" smtClean="0"/>
              <a:t>mIU</a:t>
            </a:r>
            <a:r>
              <a:rPr lang="en-US" dirty="0" smtClean="0"/>
              <a:t>/L)</a:t>
            </a:r>
          </a:p>
          <a:p>
            <a:r>
              <a:rPr lang="en-US" dirty="0" smtClean="0"/>
              <a:t>Free T4 = 0.52 ng/</a:t>
            </a:r>
            <a:r>
              <a:rPr lang="en-US" dirty="0" err="1" smtClean="0"/>
              <a:t>dL</a:t>
            </a:r>
            <a:r>
              <a:rPr lang="en-US" dirty="0" smtClean="0"/>
              <a:t> (0.65-1.80 ng/</a:t>
            </a:r>
            <a:r>
              <a:rPr lang="en-US" dirty="0" err="1" smtClean="0"/>
              <a:t>dL</a:t>
            </a:r>
            <a:r>
              <a:rPr lang="en-US" dirty="0" smtClean="0"/>
              <a:t>)</a:t>
            </a:r>
          </a:p>
          <a:p>
            <a:r>
              <a:rPr lang="en-US" dirty="0" smtClean="0"/>
              <a:t>(SI: 6.7 </a:t>
            </a:r>
            <a:r>
              <a:rPr lang="en-US" dirty="0" err="1" smtClean="0"/>
              <a:t>pmol</a:t>
            </a:r>
            <a:r>
              <a:rPr lang="en-US" dirty="0" smtClean="0"/>
              <a:t>/L [8.4-23.2 </a:t>
            </a:r>
            <a:r>
              <a:rPr lang="en-US" dirty="0" err="1" smtClean="0"/>
              <a:t>pmol</a:t>
            </a:r>
            <a:r>
              <a:rPr lang="en-US" dirty="0" smtClean="0"/>
              <a:t>/L])</a:t>
            </a:r>
          </a:p>
          <a:p>
            <a:r>
              <a:rPr lang="en-US" dirty="0" smtClean="0"/>
              <a:t>Which of the following could be going on?</a:t>
            </a:r>
          </a:p>
          <a:p>
            <a:r>
              <a:rPr lang="en-US" dirty="0" smtClean="0"/>
              <a:t>A. Pituitary tumor with central hypothyroidism</a:t>
            </a:r>
          </a:p>
          <a:p>
            <a:r>
              <a:rPr lang="en-US" dirty="0" smtClean="0"/>
              <a:t>B. </a:t>
            </a:r>
            <a:r>
              <a:rPr lang="en-US" dirty="0" err="1" smtClean="0"/>
              <a:t>Euthyroid</a:t>
            </a:r>
            <a:r>
              <a:rPr lang="en-US" dirty="0" smtClean="0"/>
              <a:t> sick</a:t>
            </a:r>
          </a:p>
          <a:p>
            <a:r>
              <a:rPr lang="en-US" dirty="0" smtClean="0"/>
              <a:t>C. Laboratory error</a:t>
            </a:r>
          </a:p>
          <a:p>
            <a:r>
              <a:rPr lang="en-US" dirty="0" smtClean="0"/>
              <a:t>D. T3 thyrotoxicosis</a:t>
            </a:r>
          </a:p>
          <a:p>
            <a:r>
              <a:rPr lang="en-US" dirty="0" smtClean="0"/>
              <a:t>E. Any of the above</a:t>
            </a:r>
          </a:p>
          <a:p>
            <a:r>
              <a:rPr lang="en-US" dirty="0" smtClean="0"/>
              <a:t>Answer: E) Any of the above</a:t>
            </a:r>
            <a:endParaRPr lang="tr-TR" dirty="0" smtClean="0"/>
          </a:p>
          <a:p>
            <a:r>
              <a:rPr lang="en-US" dirty="0" smtClean="0"/>
              <a:t>This could be any of the proposed options</a:t>
            </a:r>
          </a:p>
          <a:p>
            <a:r>
              <a:rPr lang="en-US" dirty="0" smtClean="0"/>
              <a:t>(Answer E). Central hypothyroidism should</a:t>
            </a:r>
          </a:p>
          <a:p>
            <a:r>
              <a:rPr lang="en-US" dirty="0" smtClean="0"/>
              <a:t>always be a consideration with an inappropriately</a:t>
            </a:r>
          </a:p>
          <a:p>
            <a:r>
              <a:rPr lang="en-US" dirty="0" smtClean="0"/>
              <a:t>low TSH level in the setting of a low free T4 level.</a:t>
            </a:r>
          </a:p>
          <a:p>
            <a:r>
              <a:rPr lang="en-US" dirty="0" smtClean="0"/>
              <a:t>In a sick hospitalized patient, those results could</a:t>
            </a:r>
          </a:p>
          <a:p>
            <a:r>
              <a:rPr lang="en-US" dirty="0" smtClean="0"/>
              <a:t>also be consistent with </a:t>
            </a:r>
            <a:r>
              <a:rPr lang="en-US" dirty="0" err="1" smtClean="0"/>
              <a:t>euthyroid</a:t>
            </a:r>
            <a:r>
              <a:rPr lang="en-US" dirty="0" smtClean="0"/>
              <a:t> sick syndrome.</a:t>
            </a:r>
          </a:p>
          <a:p>
            <a:r>
              <a:rPr lang="en-US" dirty="0" smtClean="0"/>
              <a:t>Laboratory error should also be considered</a:t>
            </a:r>
          </a:p>
          <a:p>
            <a:r>
              <a:rPr lang="en-US" dirty="0" smtClean="0"/>
              <a:t>with unusual thyroid function test results. For</a:t>
            </a:r>
          </a:p>
          <a:p>
            <a:r>
              <a:rPr lang="en-US" dirty="0" smtClean="0"/>
              <a:t>this patient, further testing in the outpatient</a:t>
            </a:r>
          </a:p>
          <a:p>
            <a:r>
              <a:rPr lang="en-US" dirty="0" smtClean="0"/>
              <a:t>setting showed he had T3 thyrotoxicosis with the</a:t>
            </a:r>
          </a:p>
          <a:p>
            <a:r>
              <a:rPr lang="en-US" dirty="0" smtClean="0"/>
              <a:t>following lab results:</a:t>
            </a:r>
          </a:p>
          <a:p>
            <a:r>
              <a:rPr lang="en-US" dirty="0" smtClean="0"/>
              <a:t>TSH = &lt;0.01 </a:t>
            </a:r>
            <a:r>
              <a:rPr lang="en-US" dirty="0" err="1" smtClean="0"/>
              <a:t>mIU</a:t>
            </a:r>
            <a:r>
              <a:rPr lang="en-US" dirty="0" smtClean="0"/>
              <a:t>/L (0.37-4.42 </a:t>
            </a:r>
            <a:r>
              <a:rPr lang="en-US" dirty="0" err="1" smtClean="0"/>
              <a:t>mIU</a:t>
            </a:r>
            <a:r>
              <a:rPr lang="en-US" dirty="0" smtClean="0"/>
              <a:t>/L)</a:t>
            </a:r>
          </a:p>
          <a:p>
            <a:r>
              <a:rPr lang="en-US" dirty="0" smtClean="0"/>
              <a:t>Free T4 = 0.57 ng/</a:t>
            </a:r>
            <a:r>
              <a:rPr lang="en-US" dirty="0" err="1" smtClean="0"/>
              <a:t>dL</a:t>
            </a:r>
            <a:r>
              <a:rPr lang="en-US" dirty="0" smtClean="0"/>
              <a:t> (0.65-1.80 ng/</a:t>
            </a:r>
            <a:r>
              <a:rPr lang="en-US" dirty="0" err="1" smtClean="0"/>
              <a:t>dL</a:t>
            </a:r>
            <a:r>
              <a:rPr lang="en-US" dirty="0" smtClean="0"/>
              <a:t>)</a:t>
            </a:r>
          </a:p>
          <a:p>
            <a:r>
              <a:rPr lang="en-US" dirty="0" smtClean="0"/>
              <a:t>(SI: 7.3 </a:t>
            </a:r>
            <a:r>
              <a:rPr lang="en-US" dirty="0" err="1" smtClean="0"/>
              <a:t>pmol</a:t>
            </a:r>
            <a:r>
              <a:rPr lang="en-US" dirty="0" smtClean="0"/>
              <a:t>/L [8.4-23.2 </a:t>
            </a:r>
            <a:r>
              <a:rPr lang="en-US" dirty="0" err="1" smtClean="0"/>
              <a:t>pmol</a:t>
            </a:r>
            <a:r>
              <a:rPr lang="en-US" dirty="0" smtClean="0"/>
              <a:t>/L])</a:t>
            </a:r>
          </a:p>
          <a:p>
            <a:r>
              <a:rPr lang="en-US" dirty="0" smtClean="0"/>
              <a:t>Free T3 = 7.62 </a:t>
            </a:r>
            <a:r>
              <a:rPr lang="en-US" dirty="0" err="1" smtClean="0"/>
              <a:t>pg</a:t>
            </a:r>
            <a:r>
              <a:rPr lang="en-US" dirty="0" smtClean="0"/>
              <a:t>/mL (2.3-4.2 </a:t>
            </a:r>
            <a:r>
              <a:rPr lang="en-US" dirty="0" err="1" smtClean="0"/>
              <a:t>pg</a:t>
            </a:r>
            <a:r>
              <a:rPr lang="en-US" dirty="0" smtClean="0"/>
              <a:t>/mL)</a:t>
            </a:r>
          </a:p>
          <a:p>
            <a:r>
              <a:rPr lang="en-US" dirty="0" smtClean="0"/>
              <a:t>(SI: 11.7 </a:t>
            </a:r>
            <a:r>
              <a:rPr lang="en-US" dirty="0" err="1" smtClean="0"/>
              <a:t>pmol</a:t>
            </a:r>
            <a:r>
              <a:rPr lang="en-US" dirty="0" smtClean="0"/>
              <a:t>/L [3.5-6.5 </a:t>
            </a:r>
            <a:r>
              <a:rPr lang="en-US" dirty="0" err="1" smtClean="0"/>
              <a:t>pmol</a:t>
            </a:r>
            <a:r>
              <a:rPr lang="en-US" dirty="0" smtClean="0"/>
              <a:t>/L])</a:t>
            </a:r>
          </a:p>
          <a:p>
            <a:r>
              <a:rPr lang="en-US" dirty="0" smtClean="0"/>
              <a:t>A review of the patient’s medical history revealed</a:t>
            </a:r>
          </a:p>
          <a:p>
            <a:r>
              <a:rPr lang="en-US" dirty="0" smtClean="0"/>
              <a:t>that he had been started on </a:t>
            </a:r>
            <a:r>
              <a:rPr lang="en-US" dirty="0" err="1" smtClean="0"/>
              <a:t>liothyronine</a:t>
            </a:r>
            <a:r>
              <a:rPr lang="en-US" dirty="0" smtClean="0"/>
              <a:t> 1.5 years</a:t>
            </a:r>
          </a:p>
          <a:p>
            <a:r>
              <a:rPr lang="en-US" dirty="0" smtClean="0"/>
              <a:t>earlier for refractory depression. The dosage had</a:t>
            </a:r>
          </a:p>
          <a:p>
            <a:r>
              <a:rPr lang="en-US" dirty="0" smtClean="0"/>
              <a:t>slowly been increased to 75 mcg once daily. The</a:t>
            </a:r>
          </a:p>
          <a:p>
            <a:r>
              <a:rPr lang="en-US" dirty="0" smtClean="0"/>
              <a:t>patient endorsed weight loss (which he was happy</a:t>
            </a:r>
          </a:p>
          <a:p>
            <a:r>
              <a:rPr lang="en-US" dirty="0" smtClean="0"/>
              <a:t>about) and improved mood on the </a:t>
            </a:r>
            <a:r>
              <a:rPr lang="en-US" dirty="0" err="1" smtClean="0"/>
              <a:t>liothyronine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He was very reluctant to decrease the dosage or</a:t>
            </a:r>
          </a:p>
          <a:p>
            <a:r>
              <a:rPr lang="en-US" dirty="0" smtClean="0"/>
              <a:t>stop the medication. In such instances, dialogue</a:t>
            </a:r>
          </a:p>
          <a:p>
            <a:r>
              <a:rPr lang="en-US" dirty="0" smtClean="0"/>
              <a:t>between the patient’s endocrinologist and</a:t>
            </a:r>
          </a:p>
          <a:p>
            <a:r>
              <a:rPr lang="en-US" dirty="0" smtClean="0"/>
              <a:t>psychiatrist is crucial reviewing the relative risks.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67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227981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Bu önerilen seçeneklerden herhangi biri olabilir (Cevap E).</a:t>
            </a:r>
          </a:p>
          <a:p>
            <a:r>
              <a:rPr lang="tr-TR" dirty="0" smtClean="0"/>
              <a:t>Düşük serbest T4 seviyesi ortamında uygunsuz derecede düşük TSH seviyesi söz konusu olduğunda merkezi </a:t>
            </a:r>
            <a:r>
              <a:rPr lang="tr-TR" dirty="0" err="1" smtClean="0"/>
              <a:t>hipotiroidizm</a:t>
            </a:r>
            <a:r>
              <a:rPr lang="tr-TR" dirty="0" smtClean="0"/>
              <a:t> her zaman göz önünde bulundurulmalıdır.</a:t>
            </a:r>
          </a:p>
          <a:p>
            <a:r>
              <a:rPr lang="tr-TR" dirty="0" smtClean="0"/>
              <a:t>Hastanede yatan hasta bir hastada bu sonuçlar </a:t>
            </a:r>
            <a:r>
              <a:rPr lang="tr-TR" dirty="0" err="1" smtClean="0"/>
              <a:t>ötiroid</a:t>
            </a:r>
            <a:r>
              <a:rPr lang="tr-TR" dirty="0" smtClean="0"/>
              <a:t> hasta sendromuyla da tutarlı olabilir.</a:t>
            </a:r>
          </a:p>
          <a:p>
            <a:r>
              <a:rPr lang="tr-TR" dirty="0" smtClean="0"/>
              <a:t>Olağandışı </a:t>
            </a:r>
            <a:r>
              <a:rPr lang="tr-TR" dirty="0" err="1" smtClean="0"/>
              <a:t>tiroid</a:t>
            </a:r>
            <a:r>
              <a:rPr lang="tr-TR" dirty="0" smtClean="0"/>
              <a:t> fonksiyon testi sonuçlarında laboratuvar hatası da dikkate alınmalıdır.</a:t>
            </a:r>
          </a:p>
          <a:p>
            <a:r>
              <a:rPr lang="tr-TR" dirty="0" smtClean="0"/>
              <a:t>Bu hasta için ayakta tedavi ortamında yapılan ileri testler, T3 </a:t>
            </a:r>
            <a:r>
              <a:rPr lang="tr-TR" dirty="0" err="1" smtClean="0"/>
              <a:t>tirotoksikozu</a:t>
            </a:r>
            <a:r>
              <a:rPr lang="tr-TR" dirty="0" smtClean="0"/>
              <a:t> olduğunu gösterdi.</a:t>
            </a:r>
          </a:p>
          <a:p>
            <a:r>
              <a:rPr lang="tr-TR" dirty="0" smtClean="0"/>
              <a:t>aşağıdaki laboratuvar sonuçları:</a:t>
            </a:r>
          </a:p>
          <a:p>
            <a:r>
              <a:rPr lang="tr-TR" dirty="0" smtClean="0"/>
              <a:t>TSH = &lt;0,01 </a:t>
            </a:r>
            <a:r>
              <a:rPr lang="tr-TR" dirty="0" err="1" smtClean="0"/>
              <a:t>mIU</a:t>
            </a:r>
            <a:r>
              <a:rPr lang="tr-TR" dirty="0" smtClean="0"/>
              <a:t>/L (0,37-4,42 </a:t>
            </a:r>
            <a:r>
              <a:rPr lang="tr-TR" dirty="0" err="1" smtClean="0"/>
              <a:t>mIU</a:t>
            </a:r>
            <a:r>
              <a:rPr lang="tr-TR" dirty="0" smtClean="0"/>
              <a:t>/L)Serbest T4 = 0,57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</a:t>
            </a:r>
            <a:r>
              <a:rPr lang="tr-TR" dirty="0" smtClean="0"/>
              <a:t> (0,65-1,80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</a:t>
            </a:r>
            <a:r>
              <a:rPr lang="tr-TR" dirty="0" smtClean="0"/>
              <a:t>)Serbest T3 = 7,62 </a:t>
            </a:r>
            <a:r>
              <a:rPr lang="tr-TR" dirty="0" err="1" smtClean="0"/>
              <a:t>pg</a:t>
            </a:r>
            <a:r>
              <a:rPr lang="tr-TR" dirty="0" smtClean="0"/>
              <a:t>/</a:t>
            </a:r>
            <a:r>
              <a:rPr lang="tr-TR" dirty="0" err="1" smtClean="0"/>
              <a:t>mL</a:t>
            </a:r>
            <a:r>
              <a:rPr lang="tr-TR" dirty="0" smtClean="0"/>
              <a:t> (2,3-4,2 </a:t>
            </a:r>
            <a:r>
              <a:rPr lang="tr-TR" dirty="0" err="1" smtClean="0"/>
              <a:t>pg</a:t>
            </a:r>
            <a:r>
              <a:rPr lang="tr-TR" dirty="0" smtClean="0"/>
              <a:t>/</a:t>
            </a:r>
            <a:r>
              <a:rPr lang="tr-TR" dirty="0" err="1" smtClean="0"/>
              <a:t>mL</a:t>
            </a:r>
            <a:r>
              <a:rPr lang="tr-TR" dirty="0" smtClean="0"/>
              <a:t>)</a:t>
            </a:r>
          </a:p>
          <a:p>
            <a:r>
              <a:rPr lang="tr-TR" dirty="0" smtClean="0"/>
              <a:t>Hastanın tıbbi geçmişi incelendiğinde </a:t>
            </a:r>
            <a:r>
              <a:rPr lang="tr-TR" dirty="0" err="1" smtClean="0"/>
              <a:t>refrakter</a:t>
            </a:r>
            <a:r>
              <a:rPr lang="tr-TR" dirty="0" smtClean="0"/>
              <a:t> depresyon için</a:t>
            </a:r>
            <a:r>
              <a:rPr lang="tr-TR" baseline="0" dirty="0" smtClean="0"/>
              <a:t> </a:t>
            </a:r>
            <a:r>
              <a:rPr lang="tr-TR" dirty="0" smtClean="0"/>
              <a:t> 1,5 yıldır </a:t>
            </a:r>
            <a:r>
              <a:rPr lang="tr-TR" dirty="0" err="1" smtClean="0"/>
              <a:t>liotironin</a:t>
            </a:r>
            <a:r>
              <a:rPr lang="tr-TR" dirty="0" smtClean="0"/>
              <a:t> tedavisine başlandığı ortaya çıktı</a:t>
            </a:r>
          </a:p>
          <a:p>
            <a:r>
              <a:rPr lang="tr-TR" dirty="0" smtClean="0"/>
              <a:t>Doz yavaş yavaş günde bir kez 75 </a:t>
            </a:r>
            <a:r>
              <a:rPr lang="tr-TR" dirty="0" err="1" smtClean="0"/>
              <a:t>mcg'ye</a:t>
            </a:r>
            <a:r>
              <a:rPr lang="tr-TR" dirty="0" smtClean="0"/>
              <a:t> çıkarıldı.</a:t>
            </a:r>
          </a:p>
          <a:p>
            <a:r>
              <a:rPr lang="tr-TR" dirty="0" smtClean="0"/>
              <a:t>Hasta kilo kaybını onayladı (bundan memnundu) ve </a:t>
            </a:r>
            <a:r>
              <a:rPr lang="tr-TR" dirty="0" err="1" smtClean="0"/>
              <a:t>liotironin</a:t>
            </a:r>
            <a:r>
              <a:rPr lang="tr-TR" dirty="0" smtClean="0"/>
              <a:t> sayesinde ruh hali düzeldi.</a:t>
            </a:r>
          </a:p>
          <a:p>
            <a:r>
              <a:rPr lang="tr-TR" dirty="0" smtClean="0"/>
              <a:t>Dozu azaltmak veya ilacı durdurmak konusunda çok isteksizdi. </a:t>
            </a:r>
          </a:p>
          <a:p>
            <a:r>
              <a:rPr lang="tr-TR" dirty="0" smtClean="0"/>
              <a:t>Böyle durumlarda Hastanın </a:t>
            </a:r>
            <a:r>
              <a:rPr lang="tr-TR" dirty="0" err="1" smtClean="0"/>
              <a:t>endokrinologu</a:t>
            </a:r>
            <a:r>
              <a:rPr lang="tr-TR" dirty="0" smtClean="0"/>
              <a:t> ile psikiyatristi arasındaki görüşmesi göreceli risklerin gözden geçirilmesi açısından çok önemlidir.​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68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110284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 82-year-old Caucasian woman with a history of hypertension</a:t>
            </a:r>
          </a:p>
          <a:p>
            <a:r>
              <a:rPr lang="en-US" dirty="0" smtClean="0"/>
              <a:t>and osteoporosis was referred to a pulmonologist</a:t>
            </a:r>
          </a:p>
          <a:p>
            <a:r>
              <a:rPr lang="en-US" dirty="0" smtClean="0"/>
              <a:t>for outpatient diagnostic evaluation of persistent cough</a:t>
            </a:r>
          </a:p>
          <a:p>
            <a:r>
              <a:rPr lang="en-US" dirty="0" smtClean="0"/>
              <a:t>and signs of atelectasis on chest X-ray. A following chest</a:t>
            </a:r>
          </a:p>
          <a:p>
            <a:r>
              <a:rPr lang="en-US" dirty="0" smtClean="0"/>
              <a:t>CT with intravenously administered ICM (</a:t>
            </a:r>
            <a:r>
              <a:rPr lang="en-US" dirty="0" err="1" smtClean="0"/>
              <a:t>loversol</a:t>
            </a:r>
            <a:endParaRPr lang="en-US" dirty="0" smtClean="0"/>
          </a:p>
          <a:p>
            <a:r>
              <a:rPr lang="en-US" dirty="0" smtClean="0"/>
              <a:t>741 mg/ml) showed atelectasis and ground-glass nodules</a:t>
            </a:r>
          </a:p>
          <a:p>
            <a:r>
              <a:rPr lang="en-US" dirty="0" smtClean="0"/>
              <a:t>in the upper lobe of the right lung. A pulmonary function</a:t>
            </a:r>
          </a:p>
          <a:p>
            <a:r>
              <a:rPr lang="en-US" dirty="0" smtClean="0"/>
              <a:t>test revealed restricted lung disease, which was deemed</a:t>
            </a:r>
          </a:p>
          <a:p>
            <a:r>
              <a:rPr lang="en-US" dirty="0" smtClean="0"/>
              <a:t>the cause of her pulmonary complaints. Additionally, the</a:t>
            </a:r>
          </a:p>
          <a:p>
            <a:r>
              <a:rPr lang="en-US" dirty="0" smtClean="0"/>
              <a:t>chest CT showed a large multinodular </a:t>
            </a:r>
            <a:r>
              <a:rPr lang="en-US" dirty="0" err="1" smtClean="0"/>
              <a:t>goitre</a:t>
            </a:r>
            <a:r>
              <a:rPr lang="en-US" dirty="0" smtClean="0"/>
              <a:t> (Fig. 1). This</a:t>
            </a:r>
          </a:p>
          <a:p>
            <a:r>
              <a:rPr lang="en-US" dirty="0" smtClean="0"/>
              <a:t>warranted no further action at the time because the patient</a:t>
            </a:r>
          </a:p>
          <a:p>
            <a:r>
              <a:rPr lang="en-US" dirty="0" smtClean="0"/>
              <a:t>was asymptomatic and laboratory findings only</a:t>
            </a:r>
          </a:p>
          <a:p>
            <a:r>
              <a:rPr lang="en-US" dirty="0" smtClean="0"/>
              <a:t>showed subclinical hyperthyroidism.</a:t>
            </a:r>
          </a:p>
          <a:p>
            <a:r>
              <a:rPr lang="en-US" dirty="0" smtClean="0"/>
              <a:t>Ten days after the chest CT, the patient was seen by</a:t>
            </a:r>
          </a:p>
          <a:p>
            <a:r>
              <a:rPr lang="en-US" dirty="0" smtClean="0"/>
              <a:t>her general practitioner. At that time she had some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69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325345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Thyroid specific symptoms, such as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myxoedema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tremor were not present. Blood tests revealed elevated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inflammatory parameters, which in combination with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 consolidation in the right lung on chest X-ray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pointed towards pneumonia. The blood tests also revealed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suppressed thyroid stimulating hormone (TSH)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increased T4, indicating hyperthyroidism (Table 1).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estimated glomerular filtration rate was 90 ml/min.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Further patient history was negative for thyroid disease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additionally tested TSH-receptor antibody levels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below the limit of detection.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patient was admitted to the geriatric ward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antibiotic treatment for pneumonia was initiated. Prior</a:t>
            </a:r>
          </a:p>
          <a:p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medication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enalapril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simvastatin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budesonide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formoterol</a:t>
            </a:r>
            <a:endParaRPr lang="tr-T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inhaler and calcium carbonate/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colecalciferol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was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continued with exception of alendronate which was temporarily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halted. An endocrinologist was consulted and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thiamazole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metoprolol were administrated to treat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hyperthyroidism and tachycardia. In the following days,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CRP increased from 46 mg/l on admission to 207 mg/l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day three before decreasing to 27 mg/l on day five.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admission no fever was found and blood cultures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unremarkable. A cardiologist was consulted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 with digoxin and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apixaban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started for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atrial fibrillation based tachycardia. The tachycardia appeared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therapy resistant and the patient developed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peripheral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oedema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Furosemide was started, the metoprolol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dose was increased and eventually verapamil was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started. Also non-medication interventions were applied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such as fluid restriction. Despite these interventions, little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no effect was observed. The patient persistently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showed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oedema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tachycardia and exertional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dyspnoea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Chest X-ray was performed twice after admission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showed increasing pleural effusion with signs of cardiac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decompensation. Given the limited therapeutic options,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echocardiography was considered as non-contributory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improved patient outcomes by the cardiologist. The patient’s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condition slowly deteriorated until eventually she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found unconscious with deep hypoxemia. Resuscitation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attempted but to no avail and the patient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passed away. Autopsy revealed a right lower lobe bronchopneumonia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 hypertrophic heart with recent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subendocardial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ischemia in the area between the left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 coronary system. Based on the area of ischemia,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hypertrophy of the left ventricle and absence of coronary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artery occlusions, demand ischemia was deemed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cause of death. Most likely caused by the combination of</a:t>
            </a:r>
          </a:p>
          <a:p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pneumonia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persistent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tachycardia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2.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70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863626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patient was admitted to the geriatric ward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antibiotic treatment for pneumonia was initiated. Prior</a:t>
            </a:r>
          </a:p>
          <a:p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medication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enalapril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simvastatin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budesonide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formoterol</a:t>
            </a:r>
            <a:endParaRPr lang="tr-T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inhaler and calcium carbonate/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colecalciferol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was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continued with exception of alendronate which was temporarily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halted. An endocrinologist was consulted and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thiamazole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metoprolol were administrated to treat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hyperthyroidism and tachycardia. In the following days,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CRP increased from 46 mg/l on admission to 207 mg/l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day three before decreasing to 27 mg/l on day five.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admission no fever was found and blood cultures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unremarkable. A cardiologist was consulted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 with digoxin and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apixaban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started for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atrial fibrillation based tachycardia. The tachycardia appeared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therapy resistant and the patient developed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peripheral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oedema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Furosemide was started, the metoprolol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dose was increased and eventually verapamil was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started. Also non-medication interventions were applied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such as fluid restriction. Despite these interventions, little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no effect was observed. The patient persistently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showed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oedema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tachycardia and exertional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dyspnoea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Chest X-ray was performed twice after admission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showed increasing pleural effusion with signs of cardiac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decompensation. Given the limited therapeutic options,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echocardiography was considered as non-contributory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improved patient outcomes by the cardiologist. The patient’s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condition slowly deteriorated until eventually she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found unconscious with deep hypoxemia. Resuscitation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attempted but to no avail and the patient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passed away. Autopsy revealed a right lower lobe bronchopneumonia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 hypertrophic heart with recent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subendocardial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ischemia in the area between the left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 coronary system. Based on the area of ischemia,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hypertrophy of the left ventricle and absence of coronary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artery occlusions, demand ischemia was deemed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cause of death. Most likely caused by the combination of</a:t>
            </a:r>
          </a:p>
          <a:p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pneumonia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persistent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tachycardia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2.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71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067325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patient was admitted to the geriatric ward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antibiotic treatment for pneumonia was initiated. Prior</a:t>
            </a:r>
          </a:p>
          <a:p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medication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enalapril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simvastatin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budesonide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formoterol</a:t>
            </a:r>
            <a:endParaRPr lang="tr-T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inhaler and calcium carbonate/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colecalciferol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was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continued with exception of alendronate which was temporarily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halted. An endocrinologist was consulted and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thiamazole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metoprolol were administrated to treat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hyperthyroidism and tachycardia. In the following days,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CRP increased from 46 mg/l on admission to 207 mg/l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day three before decreasing to 27 mg/l on day five.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admission no fever was found and blood cultures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unremarkable. A cardiologist was consulted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 with digoxin and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apixaban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started for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atrial fibrillation based tachycardia. The tachycardia appeared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therapy resistant and the patient developed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peripheral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oedema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Furosemide was started, the metoprolol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dose was increased and eventually verapamil was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started. Also non-medication interventions were applied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such as fluid restriction. Despite these interventions, little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no effect was observed. The patient persistently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showed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oedema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tachycardia and exertional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dyspnoea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Chest X-ray was performed twice after admission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showed increasing pleural effusion with signs of cardiac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decompensation. Given the limited therapeutic options,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echocardiography was considered as non-contributory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improved patient outcomes by the cardiologist. The patient’s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condition slowly deteriorated until eventually she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found unconscious with deep hypoxemia. Resuscitation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attempted but to no avail and the patient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passed away. Autopsy revealed a right lower lobe bronchopneumonia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 hypertrophic heart with recent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subendocardial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ischemia in the area between the left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 coronary system. Based on the area of ischemia,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hypertrophy of the left ventricle and absence of coronary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artery occlusions, demand ischemia was deemed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cause of death. Most likely caused by the combination of</a:t>
            </a:r>
          </a:p>
          <a:p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pneumonia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persistent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tachycardia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2.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72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355006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patient was admitted to the geriatric ward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antibiotic treatment for pneumonia was initiated. Prior</a:t>
            </a:r>
          </a:p>
          <a:p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medication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enalapril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simvastatin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budesonide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formoterol</a:t>
            </a:r>
            <a:endParaRPr lang="tr-T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inhaler and calcium carbonate/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colecalciferol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was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continued with exception of alendronate which was temporarily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halted. An endocrinologist was consulted and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thiamazole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metoprolol were administrated to treat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hyperthyroidism and tachycardia. In the following days,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CRP increased from 46 mg/l on admission to 207 mg/l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day three before decreasing to 27 mg/l on day five.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admission no fever was found and blood cultures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unremarkable. A cardiologist was consulted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 with digoxin and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apixaban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started for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atrial fibrillation based tachycardia. The tachycardia appeared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therapy resistant and the patient developed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peripheral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oedema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Furosemide was started, the metoprolol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dose was increased and eventually verapamil was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started. Also non-medication interventions were applied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such as fluid restriction. Despite these interventions, little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no effect was observed. The patient persistently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showed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oedema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tachycardia and exertional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dyspnoea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Chest X-ray was performed twice after admission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showed increasing pleural effusion with signs of cardiac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decompensation. Given the limited therapeutic options,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echocardiography was considered as non-contributory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improved patient outcomes by the cardiologist. The patient’s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condition slowly deteriorated until eventually she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found unconscious with deep hypoxemia. Resuscitation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attempted but to no avail and the patient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passed away. Autopsy revealed a right lower lobe bronchopneumonia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 hypertrophic heart with recent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subendocardial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ischemia in the area between the left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 coronary system. Based on the area of ischemia,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hypertrophy of the left ventricle and absence of coronary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artery occlusions, demand ischemia was deemed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cause of death. Most likely caused by the combination of</a:t>
            </a:r>
          </a:p>
          <a:p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pneumonia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persistent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tachycardia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</a:t>
            </a:r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2.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73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402394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74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532094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75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468925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Iodine is actively transported into the thyroid gland by</a:t>
            </a:r>
          </a:p>
          <a:p>
            <a:r>
              <a:rPr lang="en-US" dirty="0" smtClean="0"/>
              <a:t>the sodium-iodine symporter (NIS) (1). NIS gene expression</a:t>
            </a:r>
          </a:p>
          <a:p>
            <a:r>
              <a:rPr lang="en-US" dirty="0" smtClean="0"/>
              <a:t>and membrane localization are stimulated by</a:t>
            </a:r>
          </a:p>
          <a:p>
            <a:r>
              <a:rPr lang="en-US" dirty="0" smtClean="0"/>
              <a:t>TSH (2). Once in thyroid follicles, iodine is used for the</a:t>
            </a:r>
          </a:p>
          <a:p>
            <a:r>
              <a:rPr lang="en-US" dirty="0" smtClean="0"/>
              <a:t>synthesis of the thyroid hormones, T4 and T3.</a:t>
            </a:r>
          </a:p>
          <a:p>
            <a:r>
              <a:rPr lang="en-US" dirty="0" smtClean="0"/>
              <a:t>In susceptible individuals, exposure to </a:t>
            </a:r>
            <a:r>
              <a:rPr lang="en-US" dirty="0" err="1" smtClean="0"/>
              <a:t>supraphysiological</a:t>
            </a:r>
            <a:endParaRPr lang="en-US" dirty="0" smtClean="0"/>
          </a:p>
          <a:p>
            <a:r>
              <a:rPr lang="en-US" dirty="0" smtClean="0"/>
              <a:t>amounts of iodine can result in thyroid dysfunction.</a:t>
            </a:r>
          </a:p>
          <a:p>
            <a:r>
              <a:rPr lang="en-US" dirty="0" smtClean="0"/>
              <a:t>Sources of iodine excess include radiographic iodinated</a:t>
            </a:r>
          </a:p>
          <a:p>
            <a:r>
              <a:rPr lang="en-US" dirty="0" smtClean="0"/>
              <a:t>contrast media (ICM), medications, diet, skin</a:t>
            </a:r>
          </a:p>
          <a:p>
            <a:r>
              <a:rPr lang="en-US" dirty="0" smtClean="0"/>
              <a:t>cleansers, and nutritional supplements. With increased</a:t>
            </a:r>
          </a:p>
          <a:p>
            <a:r>
              <a:rPr lang="en-US" dirty="0" smtClean="0"/>
              <a:t>use of computed tomography (CT) scans in the United</a:t>
            </a:r>
          </a:p>
          <a:p>
            <a:r>
              <a:rPr lang="en-US" dirty="0" smtClean="0"/>
              <a:t>States over the past 10 years (3), approximately 70 million</a:t>
            </a:r>
          </a:p>
          <a:p>
            <a:r>
              <a:rPr lang="en-US" dirty="0" smtClean="0"/>
              <a:t>scans annually as of 2007 (4), ICM is an increasingly common</a:t>
            </a:r>
          </a:p>
          <a:p>
            <a:r>
              <a:rPr lang="en-US" dirty="0" smtClean="0"/>
              <a:t>source of excess iodine. The iodine content in ICM</a:t>
            </a:r>
          </a:p>
          <a:p>
            <a:r>
              <a:rPr lang="en-US" dirty="0" smtClean="0"/>
              <a:t>(320 to 370 mg/mL) is much higher than the US recommended</a:t>
            </a:r>
          </a:p>
          <a:p>
            <a:r>
              <a:rPr lang="en-US" dirty="0" smtClean="0"/>
              <a:t>daily allowance of 150g for adults and 220–290</a:t>
            </a:r>
          </a:p>
          <a:p>
            <a:r>
              <a:rPr lang="en-US" dirty="0" smtClean="0"/>
              <a:t>g for pregnant and lactating women (5, 6). The tolerable</a:t>
            </a:r>
          </a:p>
          <a:p>
            <a:r>
              <a:rPr lang="en-US" dirty="0" smtClean="0"/>
              <a:t>upper limit (the approximate threshold below which significant</a:t>
            </a:r>
          </a:p>
          <a:p>
            <a:r>
              <a:rPr lang="en-US" dirty="0" smtClean="0"/>
              <a:t>adverse effects are unlikely to occur in a healthy</a:t>
            </a:r>
          </a:p>
          <a:p>
            <a:r>
              <a:rPr lang="en-US" dirty="0" smtClean="0"/>
              <a:t>population) for iodine is 1100 g/d in adults (7).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76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261072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Iodine is actively transported into the thyroid gland by</a:t>
            </a:r>
          </a:p>
          <a:p>
            <a:r>
              <a:rPr lang="en-US" dirty="0" smtClean="0"/>
              <a:t>the sodium-iodine symporter (NIS) (1). NIS gene expression</a:t>
            </a:r>
          </a:p>
          <a:p>
            <a:r>
              <a:rPr lang="en-US" dirty="0" smtClean="0"/>
              <a:t>and membrane localization are stimulated by</a:t>
            </a:r>
          </a:p>
          <a:p>
            <a:r>
              <a:rPr lang="en-US" dirty="0" smtClean="0"/>
              <a:t>TSH (2). Once in thyroid follicles, iodine is used for the</a:t>
            </a:r>
          </a:p>
          <a:p>
            <a:r>
              <a:rPr lang="en-US" dirty="0" smtClean="0"/>
              <a:t>synthesis of the thyroid hormones, T4 and T3.</a:t>
            </a:r>
          </a:p>
          <a:p>
            <a:r>
              <a:rPr lang="en-US" dirty="0" smtClean="0"/>
              <a:t>In susceptible individuals, exposure to </a:t>
            </a:r>
            <a:r>
              <a:rPr lang="en-US" dirty="0" err="1" smtClean="0"/>
              <a:t>supraphysiological</a:t>
            </a:r>
            <a:endParaRPr lang="en-US" dirty="0" smtClean="0"/>
          </a:p>
          <a:p>
            <a:r>
              <a:rPr lang="en-US" dirty="0" smtClean="0"/>
              <a:t>amounts of iodine can result in thyroid dysfunction.</a:t>
            </a:r>
          </a:p>
          <a:p>
            <a:r>
              <a:rPr lang="en-US" dirty="0" smtClean="0"/>
              <a:t>Sources of iodine excess include radiographic iodinated</a:t>
            </a:r>
          </a:p>
          <a:p>
            <a:r>
              <a:rPr lang="en-US" dirty="0" smtClean="0"/>
              <a:t>contrast media (ICM), medications, diet, skin</a:t>
            </a:r>
          </a:p>
          <a:p>
            <a:r>
              <a:rPr lang="en-US" dirty="0" smtClean="0"/>
              <a:t>cleansers, and nutritional supplements. With increased</a:t>
            </a:r>
          </a:p>
          <a:p>
            <a:r>
              <a:rPr lang="en-US" dirty="0" smtClean="0"/>
              <a:t>use of computed tomography (CT) scans in the United</a:t>
            </a:r>
          </a:p>
          <a:p>
            <a:r>
              <a:rPr lang="en-US" dirty="0" smtClean="0"/>
              <a:t>States over the past 10 years (3), approximately 70 million</a:t>
            </a:r>
          </a:p>
          <a:p>
            <a:r>
              <a:rPr lang="en-US" dirty="0" smtClean="0"/>
              <a:t>scans annually as of 2007 (4), ICM is an increasingly common</a:t>
            </a:r>
          </a:p>
          <a:p>
            <a:r>
              <a:rPr lang="en-US" dirty="0" smtClean="0"/>
              <a:t>source of excess iodine. The iodine content in ICM</a:t>
            </a:r>
          </a:p>
          <a:p>
            <a:r>
              <a:rPr lang="en-US" dirty="0" smtClean="0"/>
              <a:t>(320 to 370 mg/mL) is much higher than the US recommended</a:t>
            </a:r>
          </a:p>
          <a:p>
            <a:r>
              <a:rPr lang="en-US" dirty="0" smtClean="0"/>
              <a:t>daily allowance of 150g for adults and 220–290</a:t>
            </a:r>
          </a:p>
          <a:p>
            <a:r>
              <a:rPr lang="en-US" dirty="0" smtClean="0"/>
              <a:t>g for pregnant and lactating women (5, 6). The tolerable</a:t>
            </a:r>
          </a:p>
          <a:p>
            <a:r>
              <a:rPr lang="en-US" dirty="0" smtClean="0"/>
              <a:t>upper limit (the approximate threshold below which significant</a:t>
            </a:r>
          </a:p>
          <a:p>
            <a:r>
              <a:rPr lang="en-US" dirty="0" smtClean="0"/>
              <a:t>adverse effects are unlikely to occur in a healthy</a:t>
            </a:r>
          </a:p>
          <a:p>
            <a:r>
              <a:rPr lang="en-US" dirty="0" smtClean="0"/>
              <a:t>population) for iodine is 1100 g/d in adults (7).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77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668526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Overview of Radiographic Contrast Media</a:t>
            </a:r>
          </a:p>
          <a:p>
            <a:r>
              <a:rPr lang="en-US" dirty="0" smtClean="0"/>
              <a:t>and Its Iodine Content</a:t>
            </a:r>
          </a:p>
          <a:p>
            <a:r>
              <a:rPr lang="en-US" b="1" dirty="0" smtClean="0"/>
              <a:t>Compared to high </a:t>
            </a:r>
            <a:r>
              <a:rPr lang="en-US" b="1" dirty="0" err="1" smtClean="0"/>
              <a:t>osmolar</a:t>
            </a:r>
            <a:r>
              <a:rPr lang="en-US" b="1" dirty="0" smtClean="0"/>
              <a:t> contrast media, low </a:t>
            </a:r>
            <a:r>
              <a:rPr lang="en-US" b="1" dirty="0" err="1" smtClean="0"/>
              <a:t>osmolar</a:t>
            </a:r>
            <a:endParaRPr lang="en-US" b="1" dirty="0" smtClean="0"/>
          </a:p>
          <a:p>
            <a:r>
              <a:rPr lang="en-US" b="1" dirty="0" smtClean="0"/>
              <a:t>contrast media have fewer toxic side effects, such as sudden</a:t>
            </a:r>
          </a:p>
          <a:p>
            <a:r>
              <a:rPr lang="en-US" b="1" dirty="0" smtClean="0"/>
              <a:t>changes in hemodynamic parameters from introduction</a:t>
            </a:r>
          </a:p>
          <a:p>
            <a:r>
              <a:rPr lang="en-US" b="1" dirty="0" smtClean="0"/>
              <a:t>of hyperosmolar solutions into the circulation (8).</a:t>
            </a:r>
          </a:p>
          <a:p>
            <a:r>
              <a:rPr lang="en-US" dirty="0" smtClean="0"/>
              <a:t>Low </a:t>
            </a:r>
            <a:r>
              <a:rPr lang="en-US" dirty="0" err="1" smtClean="0"/>
              <a:t>osmolar</a:t>
            </a:r>
            <a:r>
              <a:rPr lang="en-US" dirty="0" smtClean="0"/>
              <a:t> (600–1000 </a:t>
            </a:r>
            <a:r>
              <a:rPr lang="en-US" dirty="0" err="1" smtClean="0"/>
              <a:t>mOsm</a:t>
            </a:r>
            <a:r>
              <a:rPr lang="en-US" dirty="0" smtClean="0"/>
              <a:t>/kg) and </a:t>
            </a:r>
            <a:r>
              <a:rPr lang="en-US" dirty="0" err="1" smtClean="0"/>
              <a:t>iso-osmolar</a:t>
            </a:r>
            <a:endParaRPr lang="en-US" dirty="0" smtClean="0"/>
          </a:p>
          <a:p>
            <a:r>
              <a:rPr lang="en-US" dirty="0" smtClean="0"/>
              <a:t>(280–290 </a:t>
            </a:r>
            <a:r>
              <a:rPr lang="en-US" dirty="0" err="1" smtClean="0"/>
              <a:t>mOsm</a:t>
            </a:r>
            <a:r>
              <a:rPr lang="en-US" dirty="0" smtClean="0"/>
              <a:t>/kg) contrast agents are preferentially</a:t>
            </a:r>
          </a:p>
          <a:p>
            <a:r>
              <a:rPr lang="en-US" dirty="0" smtClean="0"/>
              <a:t>used in patients with chronic kidney disease (CKD) to</a:t>
            </a:r>
          </a:p>
          <a:p>
            <a:r>
              <a:rPr lang="en-US" dirty="0" smtClean="0"/>
              <a:t>reduce the risk of contrast-induced nephropathy (9).</a:t>
            </a:r>
          </a:p>
          <a:p>
            <a:r>
              <a:rPr lang="en-US" dirty="0" smtClean="0"/>
              <a:t>However, they have a higher ratio of iodine atoms to the</a:t>
            </a:r>
          </a:p>
          <a:p>
            <a:r>
              <a:rPr lang="en-US" dirty="0" smtClean="0"/>
              <a:t>number of contrast particles in solution as compared with</a:t>
            </a:r>
          </a:p>
          <a:p>
            <a:r>
              <a:rPr lang="en-US" dirty="0" smtClean="0"/>
              <a:t>high </a:t>
            </a:r>
            <a:r>
              <a:rPr lang="en-US" dirty="0" err="1" smtClean="0"/>
              <a:t>osmolar</a:t>
            </a:r>
            <a:r>
              <a:rPr lang="en-US" dirty="0" smtClean="0"/>
              <a:t> agents and hence have a greater concentration</a:t>
            </a:r>
          </a:p>
          <a:p>
            <a:r>
              <a:rPr lang="en-US" dirty="0" smtClean="0"/>
              <a:t>of iodine than the high </a:t>
            </a:r>
            <a:r>
              <a:rPr lang="en-US" dirty="0" err="1" smtClean="0"/>
              <a:t>osmolar</a:t>
            </a:r>
            <a:r>
              <a:rPr lang="en-US" dirty="0" smtClean="0"/>
              <a:t> (1500–2000 </a:t>
            </a:r>
            <a:r>
              <a:rPr lang="en-US" dirty="0" err="1" smtClean="0"/>
              <a:t>mOsm</a:t>
            </a:r>
            <a:r>
              <a:rPr lang="en-US" dirty="0" smtClean="0"/>
              <a:t>/</a:t>
            </a:r>
          </a:p>
          <a:p>
            <a:r>
              <a:rPr lang="en-US" dirty="0" smtClean="0"/>
              <a:t>kg) agents (9, 10). In both high and low </a:t>
            </a:r>
            <a:r>
              <a:rPr lang="en-US" dirty="0" err="1" smtClean="0"/>
              <a:t>osmolar</a:t>
            </a:r>
            <a:r>
              <a:rPr lang="en-US" dirty="0" smtClean="0"/>
              <a:t> agents,</a:t>
            </a:r>
          </a:p>
          <a:p>
            <a:r>
              <a:rPr lang="en-US" b="1" dirty="0" smtClean="0"/>
              <a:t>the iodine content is far greater than the recommended</a:t>
            </a:r>
          </a:p>
          <a:p>
            <a:r>
              <a:rPr lang="en-US" b="1" dirty="0" smtClean="0"/>
              <a:t>daily allowance </a:t>
            </a:r>
            <a:r>
              <a:rPr lang="en-US" dirty="0" smtClean="0"/>
              <a:t>(Table 1). Patients generally receive between</a:t>
            </a:r>
          </a:p>
          <a:p>
            <a:r>
              <a:rPr lang="en-US" dirty="0" smtClean="0"/>
              <a:t>50 and 100 mL of contrast per CT scan. Higher</a:t>
            </a:r>
          </a:p>
          <a:p>
            <a:r>
              <a:rPr lang="en-US" dirty="0" smtClean="0"/>
              <a:t>doses may be required for invasive procedures such as</a:t>
            </a:r>
          </a:p>
          <a:p>
            <a:r>
              <a:rPr lang="en-US" dirty="0" smtClean="0"/>
              <a:t>cardiac catheterization. Typical doses for CT scans provide</a:t>
            </a:r>
          </a:p>
          <a:p>
            <a:r>
              <a:rPr lang="en-US" dirty="0" smtClean="0"/>
              <a:t>2500 to 5000 g of bioavailable free iodine and 15</a:t>
            </a:r>
          </a:p>
          <a:p>
            <a:r>
              <a:rPr lang="en-US" dirty="0" smtClean="0"/>
              <a:t>to 37 g of total iodine (11). </a:t>
            </a:r>
            <a:r>
              <a:rPr lang="en-US" dirty="0" err="1" smtClean="0"/>
              <a:t>Nonbioavailable</a:t>
            </a:r>
            <a:r>
              <a:rPr lang="en-US" dirty="0" smtClean="0"/>
              <a:t> iodine may</a:t>
            </a:r>
          </a:p>
          <a:p>
            <a:r>
              <a:rPr lang="en-US" dirty="0" smtClean="0"/>
              <a:t>be liberated to free iodide, particularly with increased</a:t>
            </a:r>
          </a:p>
          <a:p>
            <a:r>
              <a:rPr lang="en-US" dirty="0" smtClean="0"/>
              <a:t>circulating times in the body (</a:t>
            </a:r>
            <a:r>
              <a:rPr lang="en-US" dirty="0" err="1" smtClean="0"/>
              <a:t>ie</a:t>
            </a:r>
            <a:r>
              <a:rPr lang="en-US" dirty="0" smtClean="0"/>
              <a:t>, impaired kidney function)</a:t>
            </a:r>
          </a:p>
          <a:p>
            <a:r>
              <a:rPr lang="en-US" dirty="0" smtClean="0"/>
              <a:t>(11, 12).</a:t>
            </a:r>
          </a:p>
          <a:p>
            <a:r>
              <a:rPr lang="en-US" dirty="0" smtClean="0"/>
              <a:t>After ICM administration, iodine stores remain elevated</a:t>
            </a:r>
          </a:p>
          <a:p>
            <a:r>
              <a:rPr lang="en-US" dirty="0" smtClean="0"/>
              <a:t>for up to 4–8 weeks in patients with intact thyroids</a:t>
            </a:r>
          </a:p>
          <a:p>
            <a:r>
              <a:rPr lang="en-US" dirty="0" smtClean="0"/>
              <a:t>(13). In </a:t>
            </a:r>
            <a:r>
              <a:rPr lang="en-US" dirty="0" err="1" smtClean="0"/>
              <a:t>euthyroid</a:t>
            </a:r>
            <a:r>
              <a:rPr lang="en-US" dirty="0" smtClean="0"/>
              <a:t>, healthy US adults with intact thyroid</a:t>
            </a:r>
          </a:p>
          <a:p>
            <a:r>
              <a:rPr lang="en-US" dirty="0" smtClean="0"/>
              <a:t>and renal function, median urinary iodine concentrations</a:t>
            </a:r>
          </a:p>
          <a:p>
            <a:r>
              <a:rPr lang="en-US" dirty="0" smtClean="0"/>
              <a:t>increased by 300% from baseline to peak levels, and they</a:t>
            </a:r>
          </a:p>
          <a:p>
            <a:r>
              <a:rPr lang="en-US" dirty="0" smtClean="0"/>
              <a:t>did not return to baseline until a median of 43 days after</a:t>
            </a:r>
          </a:p>
          <a:p>
            <a:r>
              <a:rPr lang="en-US" dirty="0" smtClean="0"/>
              <a:t>ICM administration (14). In a study of </a:t>
            </a:r>
            <a:r>
              <a:rPr lang="en-US" dirty="0" err="1" smtClean="0"/>
              <a:t>athyreotic</a:t>
            </a:r>
            <a:r>
              <a:rPr lang="en-US" dirty="0" smtClean="0"/>
              <a:t> patients</a:t>
            </a:r>
          </a:p>
          <a:p>
            <a:r>
              <a:rPr lang="en-US" dirty="0" smtClean="0"/>
              <a:t>in Brazil, urinary iodine levels did not normalize until 1</a:t>
            </a:r>
          </a:p>
          <a:p>
            <a:r>
              <a:rPr lang="en-US" dirty="0" smtClean="0"/>
              <a:t>month after undergoing a single iodinated CT scan (15).</a:t>
            </a:r>
          </a:p>
          <a:p>
            <a:r>
              <a:rPr lang="en-US" dirty="0" smtClean="0"/>
              <a:t>Thyroidal Response to Acute Exposure to</a:t>
            </a:r>
          </a:p>
          <a:p>
            <a:r>
              <a:rPr lang="en-US" dirty="0" smtClean="0"/>
              <a:t>Excess Iodine</a:t>
            </a:r>
          </a:p>
          <a:p>
            <a:r>
              <a:rPr lang="en-US" dirty="0" smtClean="0"/>
              <a:t>Wolff-</a:t>
            </a:r>
            <a:r>
              <a:rPr lang="en-US" dirty="0" err="1" smtClean="0"/>
              <a:t>Chaikoff</a:t>
            </a:r>
            <a:r>
              <a:rPr lang="en-US" dirty="0" smtClean="0"/>
              <a:t> effect</a:t>
            </a:r>
          </a:p>
          <a:p>
            <a:r>
              <a:rPr lang="en-US" dirty="0" smtClean="0"/>
              <a:t>The acute thyroid response to excess iodine exposure,</a:t>
            </a:r>
          </a:p>
          <a:p>
            <a:r>
              <a:rPr lang="en-US" dirty="0" smtClean="0"/>
              <a:t>known as the acute Wolff-</a:t>
            </a:r>
            <a:r>
              <a:rPr lang="en-US" dirty="0" err="1" smtClean="0"/>
              <a:t>Chaikoff</a:t>
            </a:r>
            <a:r>
              <a:rPr lang="en-US" dirty="0" smtClean="0"/>
              <a:t> effect, was first described</a:t>
            </a:r>
          </a:p>
          <a:p>
            <a:r>
              <a:rPr lang="en-US" dirty="0" smtClean="0"/>
              <a:t>in 1948 (16). In rats exposed to high amounts of</a:t>
            </a:r>
          </a:p>
          <a:p>
            <a:r>
              <a:rPr lang="en-US" dirty="0" smtClean="0"/>
              <a:t>iodide, transient reduction in thyroid hormone synthesis</a:t>
            </a:r>
          </a:p>
          <a:p>
            <a:r>
              <a:rPr lang="en-US" dirty="0" smtClean="0"/>
              <a:t>was observed. The mechanism for this acute Wolff-</a:t>
            </a:r>
            <a:r>
              <a:rPr lang="en-US" dirty="0" err="1" smtClean="0"/>
              <a:t>Chaikoff</a:t>
            </a:r>
            <a:endParaRPr lang="en-US" dirty="0" smtClean="0"/>
          </a:p>
          <a:p>
            <a:r>
              <a:rPr lang="en-US" dirty="0" smtClean="0"/>
              <a:t>effect is partially explained by generation of substances</a:t>
            </a:r>
          </a:p>
          <a:p>
            <a:r>
              <a:rPr lang="en-US" dirty="0" smtClean="0"/>
              <a:t>such as </a:t>
            </a:r>
            <a:r>
              <a:rPr lang="en-US" dirty="0" err="1" smtClean="0"/>
              <a:t>iodolactones</a:t>
            </a:r>
            <a:r>
              <a:rPr lang="en-US" dirty="0" smtClean="0"/>
              <a:t>, </a:t>
            </a:r>
            <a:r>
              <a:rPr lang="en-US" dirty="0" err="1" smtClean="0"/>
              <a:t>iodoaldehydes</a:t>
            </a:r>
            <a:r>
              <a:rPr lang="en-US" dirty="0" smtClean="0"/>
              <a:t>, and/or </a:t>
            </a:r>
            <a:r>
              <a:rPr lang="en-US" dirty="0" err="1" smtClean="0"/>
              <a:t>iodolipids</a:t>
            </a:r>
            <a:r>
              <a:rPr lang="en-US" dirty="0" smtClean="0"/>
              <a:t>,</a:t>
            </a:r>
          </a:p>
          <a:p>
            <a:r>
              <a:rPr lang="en-US" dirty="0" smtClean="0"/>
              <a:t>that inhibit thyroid peroxidase (TPO) activity,</a:t>
            </a:r>
          </a:p>
          <a:p>
            <a:r>
              <a:rPr lang="en-US" dirty="0" smtClean="0"/>
              <a:t>which is necessary for thyroid hormone synthesis (17–19).</a:t>
            </a:r>
          </a:p>
          <a:p>
            <a:r>
              <a:rPr lang="en-US" dirty="0" smtClean="0"/>
              <a:t>A decrease in the hydrolysis of thyroglobulin and subsequent</a:t>
            </a:r>
          </a:p>
          <a:p>
            <a:r>
              <a:rPr lang="en-US" dirty="0" smtClean="0"/>
              <a:t>decrease in thyroid hormone secretion have also</a:t>
            </a:r>
          </a:p>
          <a:p>
            <a:r>
              <a:rPr lang="en-US" dirty="0" smtClean="0"/>
              <a:t>been suggested as contributing mechanisms (20–22).</a:t>
            </a:r>
          </a:p>
          <a:p>
            <a:r>
              <a:rPr lang="en-US" dirty="0" smtClean="0"/>
              <a:t>The transient decrease in thyroid hormone synthesis of</a:t>
            </a:r>
          </a:p>
          <a:p>
            <a:r>
              <a:rPr lang="en-US" dirty="0" smtClean="0"/>
              <a:t>the acute Wolff-</a:t>
            </a:r>
            <a:r>
              <a:rPr lang="en-US" dirty="0" err="1" smtClean="0"/>
              <a:t>Chaikoff</a:t>
            </a:r>
            <a:r>
              <a:rPr lang="en-US" dirty="0" smtClean="0"/>
              <a:t> effect does not normally lead to</a:t>
            </a:r>
          </a:p>
          <a:p>
            <a:r>
              <a:rPr lang="en-US" dirty="0" smtClean="0"/>
              <a:t>hypothyroidism. In rats, normal thyroid function resumes</a:t>
            </a:r>
          </a:p>
          <a:p>
            <a:r>
              <a:rPr lang="en-US" dirty="0" smtClean="0"/>
              <a:t>within 24–48 hours, despite continued excess iodine exposure,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phenomenonknownas</a:t>
            </a:r>
            <a:r>
              <a:rPr lang="en-US" dirty="0" smtClean="0"/>
              <a:t> the escape from the acute</a:t>
            </a:r>
          </a:p>
          <a:p>
            <a:r>
              <a:rPr lang="en-US" dirty="0" smtClean="0"/>
              <a:t>Wolff-</a:t>
            </a:r>
            <a:r>
              <a:rPr lang="en-US" dirty="0" err="1" smtClean="0"/>
              <a:t>Chaikoff</a:t>
            </a:r>
            <a:r>
              <a:rPr lang="en-US" dirty="0" smtClean="0"/>
              <a:t> effect (23). Early studies of the escape phenomenon</a:t>
            </a:r>
          </a:p>
          <a:p>
            <a:r>
              <a:rPr lang="en-US" dirty="0" smtClean="0"/>
              <a:t>suggested that it was due to a reduction in the</a:t>
            </a:r>
          </a:p>
          <a:p>
            <a:r>
              <a:rPr lang="en-US" dirty="0" smtClean="0"/>
              <a:t>active transport of iodide into the thyroid (24). In 1999,</a:t>
            </a:r>
          </a:p>
          <a:p>
            <a:r>
              <a:rPr lang="en-US" dirty="0" err="1" smtClean="0"/>
              <a:t>Eng</a:t>
            </a:r>
            <a:r>
              <a:rPr lang="en-US" dirty="0" smtClean="0"/>
              <a:t> et al (25) reported a striking reduction in the NIS by</a:t>
            </a:r>
          </a:p>
          <a:p>
            <a:r>
              <a:rPr lang="en-US" dirty="0" smtClean="0"/>
              <a:t>24 hours after excess iodine exposure as the mechanism of</a:t>
            </a:r>
          </a:p>
          <a:p>
            <a:r>
              <a:rPr lang="en-US" dirty="0" smtClean="0"/>
              <a:t>the escape. The subsequent decrease in the active transport</a:t>
            </a:r>
          </a:p>
          <a:p>
            <a:r>
              <a:rPr lang="en-US" dirty="0" smtClean="0"/>
              <a:t>of iodide into the thyroid leads to the resumption of normal</a:t>
            </a:r>
          </a:p>
          <a:p>
            <a:r>
              <a:rPr lang="en-US" dirty="0" smtClean="0"/>
              <a:t>hormone synthesis in both rats and humans (25, 26)</a:t>
            </a:r>
          </a:p>
          <a:p>
            <a:r>
              <a:rPr lang="en-US" dirty="0" smtClean="0"/>
              <a:t>(Figure 1).</a:t>
            </a:r>
            <a:r>
              <a:rPr lang="en-US" dirty="0" err="1" smtClean="0"/>
              <a:t>Arecent</a:t>
            </a:r>
            <a:r>
              <a:rPr lang="en-US" dirty="0" smtClean="0"/>
              <a:t> study showed that acute iodide exposure</a:t>
            </a:r>
          </a:p>
          <a:p>
            <a:r>
              <a:rPr lang="en-US" dirty="0" smtClean="0"/>
              <a:t>activates the phosphatidylinositol-3-kinase/protein kinase B</a:t>
            </a:r>
          </a:p>
          <a:p>
            <a:r>
              <a:rPr lang="en-US" dirty="0" smtClean="0"/>
              <a:t>pathway and generates reactive oxygen species, leading to</a:t>
            </a:r>
          </a:p>
          <a:p>
            <a:r>
              <a:rPr lang="en-US" dirty="0" smtClean="0"/>
              <a:t>NIS down-regulation (27).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78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941151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Aşırı </a:t>
            </a:r>
            <a:r>
              <a:rPr lang="tr-TR" dirty="0" err="1" smtClean="0"/>
              <a:t>İyota</a:t>
            </a:r>
            <a:r>
              <a:rPr lang="tr-TR" dirty="0" smtClean="0"/>
              <a:t> Akut </a:t>
            </a:r>
            <a:r>
              <a:rPr lang="tr-TR" dirty="0" err="1" smtClean="0"/>
              <a:t>Maruziyete</a:t>
            </a:r>
            <a:r>
              <a:rPr lang="tr-TR" dirty="0" smtClean="0"/>
              <a:t> </a:t>
            </a:r>
            <a:r>
              <a:rPr lang="tr-TR" dirty="0" err="1" smtClean="0"/>
              <a:t>Tiroid</a:t>
            </a:r>
            <a:r>
              <a:rPr lang="tr-TR" dirty="0" smtClean="0"/>
              <a:t> Tepkisi </a:t>
            </a:r>
            <a:r>
              <a:rPr lang="tr-TR" dirty="0" err="1" smtClean="0"/>
              <a:t>Wolff-Chaikoff</a:t>
            </a:r>
            <a:r>
              <a:rPr lang="tr-TR" dirty="0" smtClean="0"/>
              <a:t> etkisi </a:t>
            </a:r>
          </a:p>
          <a:p>
            <a:r>
              <a:rPr lang="tr-TR" dirty="0" err="1" smtClean="0"/>
              <a:t>Tiroglobulinin</a:t>
            </a:r>
            <a:r>
              <a:rPr lang="tr-TR" dirty="0" smtClean="0"/>
              <a:t> hidrolizindeki azalma ve ardından </a:t>
            </a:r>
            <a:r>
              <a:rPr lang="tr-TR" dirty="0" err="1" smtClean="0"/>
              <a:t>tiroid</a:t>
            </a:r>
            <a:r>
              <a:rPr lang="tr-TR" dirty="0" smtClean="0"/>
              <a:t> hormonu salgılanmasında azalma da katkıda bulunan mekanizmalar olarak öne sürülmüştür</a:t>
            </a:r>
          </a:p>
          <a:p>
            <a:r>
              <a:rPr lang="tr-TR" dirty="0" smtClean="0"/>
              <a:t>Akut </a:t>
            </a:r>
            <a:r>
              <a:rPr lang="tr-TR" dirty="0" err="1" smtClean="0"/>
              <a:t>Wolff-Chaikoff</a:t>
            </a:r>
            <a:r>
              <a:rPr lang="tr-TR" dirty="0" smtClean="0"/>
              <a:t> etkisinin </a:t>
            </a:r>
            <a:r>
              <a:rPr lang="tr-TR" dirty="0" err="1" smtClean="0"/>
              <a:t>tiroid</a:t>
            </a:r>
            <a:r>
              <a:rPr lang="tr-TR" dirty="0" smtClean="0"/>
              <a:t> hormonu sentezindeki geçici azalma normalde </a:t>
            </a:r>
            <a:r>
              <a:rPr lang="tr-TR" dirty="0" err="1" smtClean="0"/>
              <a:t>hipotiroidizme</a:t>
            </a:r>
            <a:r>
              <a:rPr lang="tr-TR" dirty="0" smtClean="0"/>
              <a:t> yol açmaz</a:t>
            </a:r>
          </a:p>
          <a:p>
            <a:r>
              <a:rPr lang="tr-TR" dirty="0" smtClean="0"/>
              <a:t>Sıçanlarda, aşırı iyot </a:t>
            </a:r>
            <a:r>
              <a:rPr lang="tr-TR" dirty="0" err="1" smtClean="0"/>
              <a:t>maruziyetine</a:t>
            </a:r>
            <a:r>
              <a:rPr lang="tr-TR" dirty="0" smtClean="0"/>
              <a:t> rağmen 24-48 saat içinde normal </a:t>
            </a:r>
            <a:r>
              <a:rPr lang="tr-TR" dirty="0" err="1" smtClean="0"/>
              <a:t>tiroid</a:t>
            </a:r>
            <a:r>
              <a:rPr lang="tr-TR" dirty="0" smtClean="0"/>
              <a:t> fonksiyonu geri döner; bu, akut </a:t>
            </a:r>
            <a:r>
              <a:rPr lang="tr-TR" dirty="0" err="1" smtClean="0"/>
              <a:t>Wolff-Chaikoff</a:t>
            </a:r>
            <a:r>
              <a:rPr lang="tr-TR" dirty="0" smtClean="0"/>
              <a:t> etkisinden kaçış olarak bilinen bir olgudur</a:t>
            </a:r>
          </a:p>
          <a:p>
            <a:r>
              <a:rPr lang="tr-TR" dirty="0" smtClean="0"/>
              <a:t>Kaçış fenomenine ilişkin ilk çalışmalar, bunun iyodürün tiroide aktif taşınmasındaki azalmadan kaynaklandığını öne sürdü </a:t>
            </a:r>
          </a:p>
          <a:p>
            <a:endParaRPr lang="tr-TR" dirty="0" smtClean="0"/>
          </a:p>
          <a:p>
            <a:r>
              <a:rPr lang="tr-TR" dirty="0" smtClean="0"/>
              <a:t>1999'da </a:t>
            </a:r>
            <a:r>
              <a:rPr lang="tr-TR" dirty="0" err="1" smtClean="0"/>
              <a:t>Eng</a:t>
            </a:r>
            <a:r>
              <a:rPr lang="tr-TR" dirty="0" smtClean="0"/>
              <a:t> ve arkadaşları, kaçış mekanizması olarak aşırı iyot </a:t>
            </a:r>
            <a:r>
              <a:rPr lang="tr-TR" dirty="0" err="1" smtClean="0"/>
              <a:t>maruziyetinden</a:t>
            </a:r>
            <a:r>
              <a:rPr lang="tr-TR" dirty="0" smtClean="0"/>
              <a:t> 24 saat sonra </a:t>
            </a:r>
            <a:r>
              <a:rPr lang="tr-TR" dirty="0" err="1" smtClean="0"/>
              <a:t>NIS'de</a:t>
            </a:r>
            <a:r>
              <a:rPr lang="tr-TR" dirty="0" smtClean="0"/>
              <a:t> çarpıcı bir azalma olduğunu bildirdi</a:t>
            </a:r>
          </a:p>
          <a:p>
            <a:r>
              <a:rPr lang="tr-TR" dirty="0" smtClean="0"/>
              <a:t>İyodürün tiroide aktif taşınmasındaki müteakip azalma, hem sıçanlarda hem de insanlarda normal hormon sentezinin yeniden başlamasına yol açar </a:t>
            </a:r>
          </a:p>
          <a:p>
            <a:r>
              <a:rPr lang="tr-TR" dirty="0" smtClean="0"/>
              <a:t>Yakın zamanda yapılan bir çalışma, akut iyodür </a:t>
            </a:r>
            <a:r>
              <a:rPr lang="tr-TR" dirty="0" err="1" smtClean="0"/>
              <a:t>maruziyetinin</a:t>
            </a:r>
            <a:r>
              <a:rPr lang="tr-TR" dirty="0" smtClean="0"/>
              <a:t> fosfatidilinositol-3-kinaz/protein </a:t>
            </a:r>
            <a:r>
              <a:rPr lang="tr-TR" dirty="0" err="1" smtClean="0"/>
              <a:t>kinaz</a:t>
            </a:r>
            <a:r>
              <a:rPr lang="tr-TR" dirty="0" smtClean="0"/>
              <a:t> B yolunu aktive ettiğini ve reaktif oksijen türleri üreterek </a:t>
            </a:r>
            <a:r>
              <a:rPr lang="tr-TR" dirty="0" err="1" smtClean="0"/>
              <a:t>NIS’in</a:t>
            </a:r>
            <a:r>
              <a:rPr lang="tr-TR" dirty="0" smtClean="0"/>
              <a:t> </a:t>
            </a:r>
            <a:r>
              <a:rPr lang="tr-TR" dirty="0" err="1" smtClean="0"/>
              <a:t>down</a:t>
            </a:r>
            <a:r>
              <a:rPr lang="tr-TR" dirty="0" smtClean="0"/>
              <a:t> regülasyonuna yol açtığını gösterdi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80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097470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Iodine-induced</a:t>
            </a:r>
            <a:r>
              <a:rPr lang="tr-TR" dirty="0" smtClean="0"/>
              <a:t> </a:t>
            </a:r>
            <a:r>
              <a:rPr lang="tr-TR" dirty="0" err="1" smtClean="0"/>
              <a:t>hyperthyroidism</a:t>
            </a:r>
            <a:endParaRPr lang="tr-TR" dirty="0" smtClean="0"/>
          </a:p>
          <a:p>
            <a:r>
              <a:rPr lang="tr-TR" dirty="0" err="1" smtClean="0"/>
              <a:t>When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normal </a:t>
            </a:r>
            <a:r>
              <a:rPr lang="tr-TR" dirty="0" err="1" smtClean="0"/>
              <a:t>response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excess</a:t>
            </a:r>
            <a:r>
              <a:rPr lang="tr-TR" dirty="0" smtClean="0"/>
              <a:t> </a:t>
            </a:r>
            <a:r>
              <a:rPr lang="tr-TR" dirty="0" err="1" smtClean="0"/>
              <a:t>iodine</a:t>
            </a:r>
            <a:r>
              <a:rPr lang="tr-TR" dirty="0" smtClean="0"/>
              <a:t>,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acute</a:t>
            </a:r>
            <a:endParaRPr lang="tr-TR" dirty="0" smtClean="0"/>
          </a:p>
          <a:p>
            <a:r>
              <a:rPr lang="tr-TR" dirty="0" err="1" smtClean="0"/>
              <a:t>Wolff-Chaikoff</a:t>
            </a:r>
            <a:r>
              <a:rPr lang="tr-TR" dirty="0" smtClean="0"/>
              <a:t> </a:t>
            </a:r>
            <a:r>
              <a:rPr lang="tr-TR" dirty="0" err="1" smtClean="0"/>
              <a:t>effect</a:t>
            </a:r>
            <a:r>
              <a:rPr lang="tr-TR" dirty="0" smtClean="0"/>
              <a:t>, is </a:t>
            </a:r>
            <a:r>
              <a:rPr lang="tr-TR" dirty="0" err="1" smtClean="0"/>
              <a:t>impaired</a:t>
            </a:r>
            <a:r>
              <a:rPr lang="tr-TR" dirty="0" smtClean="0"/>
              <a:t>, </a:t>
            </a:r>
            <a:r>
              <a:rPr lang="tr-TR" dirty="0" err="1" smtClean="0"/>
              <a:t>thyroid</a:t>
            </a:r>
            <a:r>
              <a:rPr lang="tr-TR" dirty="0" smtClean="0"/>
              <a:t> </a:t>
            </a:r>
            <a:r>
              <a:rPr lang="tr-TR" dirty="0" err="1" smtClean="0"/>
              <a:t>dysfunction</a:t>
            </a:r>
            <a:endParaRPr lang="tr-TR" dirty="0" smtClean="0"/>
          </a:p>
          <a:p>
            <a:r>
              <a:rPr lang="tr-TR" dirty="0" smtClean="0"/>
              <a:t>can </a:t>
            </a:r>
            <a:r>
              <a:rPr lang="tr-TR" dirty="0" err="1" smtClean="0"/>
              <a:t>occur</a:t>
            </a:r>
            <a:r>
              <a:rPr lang="tr-TR" dirty="0" smtClean="0"/>
              <a:t>. </a:t>
            </a:r>
            <a:r>
              <a:rPr lang="tr-TR" dirty="0" err="1" smtClean="0"/>
              <a:t>Excess</a:t>
            </a:r>
            <a:r>
              <a:rPr lang="tr-TR" dirty="0" smtClean="0"/>
              <a:t> </a:t>
            </a:r>
            <a:r>
              <a:rPr lang="tr-TR" dirty="0" err="1" smtClean="0"/>
              <a:t>iodine</a:t>
            </a:r>
            <a:r>
              <a:rPr lang="tr-TR" dirty="0" smtClean="0"/>
              <a:t> </a:t>
            </a:r>
            <a:r>
              <a:rPr lang="tr-TR" dirty="0" err="1" smtClean="0"/>
              <a:t>intake</a:t>
            </a:r>
            <a:r>
              <a:rPr lang="tr-TR" dirty="0" smtClean="0"/>
              <a:t> can </a:t>
            </a:r>
            <a:r>
              <a:rPr lang="tr-TR" dirty="0" err="1" smtClean="0"/>
              <a:t>result</a:t>
            </a:r>
            <a:r>
              <a:rPr lang="tr-TR" dirty="0" smtClean="0"/>
              <a:t> in </a:t>
            </a:r>
            <a:r>
              <a:rPr lang="tr-TR" dirty="0" err="1" smtClean="0"/>
              <a:t>transient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endParaRPr lang="tr-TR" dirty="0" smtClean="0"/>
          </a:p>
          <a:p>
            <a:r>
              <a:rPr lang="tr-TR" dirty="0" err="1" smtClean="0"/>
              <a:t>permanent</a:t>
            </a:r>
            <a:r>
              <a:rPr lang="tr-TR" dirty="0" smtClean="0"/>
              <a:t> </a:t>
            </a:r>
            <a:r>
              <a:rPr lang="tr-TR" dirty="0" err="1" smtClean="0"/>
              <a:t>hyperthyroidism</a:t>
            </a:r>
            <a:r>
              <a:rPr lang="tr-TR" dirty="0" smtClean="0"/>
              <a:t> in </a:t>
            </a:r>
            <a:r>
              <a:rPr lang="tr-TR" dirty="0" err="1" smtClean="0"/>
              <a:t>susceptible</a:t>
            </a:r>
            <a:r>
              <a:rPr lang="tr-TR" dirty="0" smtClean="0"/>
              <a:t> </a:t>
            </a:r>
            <a:r>
              <a:rPr lang="tr-TR" dirty="0" err="1" smtClean="0"/>
              <a:t>individuals</a:t>
            </a:r>
            <a:endParaRPr lang="tr-TR" dirty="0" smtClean="0"/>
          </a:p>
          <a:p>
            <a:r>
              <a:rPr lang="tr-TR" dirty="0" smtClean="0"/>
              <a:t>(26, 28, 29). </a:t>
            </a:r>
            <a:r>
              <a:rPr lang="tr-TR" dirty="0" err="1" smtClean="0"/>
              <a:t>Iodine-induced</a:t>
            </a:r>
            <a:r>
              <a:rPr lang="tr-TR" dirty="0" smtClean="0"/>
              <a:t> </a:t>
            </a:r>
            <a:r>
              <a:rPr lang="tr-TR" dirty="0" err="1" smtClean="0"/>
              <a:t>hyperthyroidism</a:t>
            </a:r>
            <a:r>
              <a:rPr lang="tr-TR" dirty="0" smtClean="0"/>
              <a:t>, </a:t>
            </a:r>
            <a:r>
              <a:rPr lang="tr-TR" dirty="0" err="1" smtClean="0"/>
              <a:t>known</a:t>
            </a:r>
            <a:r>
              <a:rPr lang="tr-TR" dirty="0" smtClean="0"/>
              <a:t> as</a:t>
            </a:r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Jöd-Basedow</a:t>
            </a:r>
            <a:r>
              <a:rPr lang="tr-TR" dirty="0" smtClean="0"/>
              <a:t> </a:t>
            </a:r>
            <a:r>
              <a:rPr lang="tr-TR" dirty="0" err="1" smtClean="0"/>
              <a:t>phenomenon</a:t>
            </a:r>
            <a:r>
              <a:rPr lang="tr-TR" dirty="0" smtClean="0"/>
              <a:t>,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tr-TR" dirty="0" err="1" smtClean="0"/>
              <a:t>first</a:t>
            </a:r>
            <a:r>
              <a:rPr lang="tr-TR" dirty="0" smtClean="0"/>
              <a:t> </a:t>
            </a:r>
            <a:r>
              <a:rPr lang="tr-TR" dirty="0" err="1" smtClean="0"/>
              <a:t>described</a:t>
            </a:r>
            <a:r>
              <a:rPr lang="tr-TR" dirty="0" smtClean="0"/>
              <a:t> in</a:t>
            </a:r>
          </a:p>
          <a:p>
            <a:r>
              <a:rPr lang="tr-TR" dirty="0" smtClean="0"/>
              <a:t>1821 (30).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hyperthyroidism</a:t>
            </a:r>
            <a:r>
              <a:rPr lang="tr-TR" dirty="0" smtClean="0"/>
              <a:t> </a:t>
            </a:r>
            <a:r>
              <a:rPr lang="tr-TR" dirty="0" err="1" smtClean="0"/>
              <a:t>may</a:t>
            </a:r>
            <a:r>
              <a:rPr lang="tr-TR" dirty="0" smtClean="0"/>
              <a:t> be </a:t>
            </a:r>
            <a:r>
              <a:rPr lang="tr-TR" dirty="0" err="1" smtClean="0"/>
              <a:t>due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quiescent</a:t>
            </a:r>
            <a:endParaRPr lang="tr-TR" dirty="0" smtClean="0"/>
          </a:p>
          <a:p>
            <a:r>
              <a:rPr lang="tr-TR" dirty="0" err="1" smtClean="0"/>
              <a:t>nodules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become</a:t>
            </a:r>
            <a:r>
              <a:rPr lang="tr-TR" dirty="0" smtClean="0"/>
              <a:t> </a:t>
            </a:r>
            <a:r>
              <a:rPr lang="tr-TR" dirty="0" err="1" smtClean="0"/>
              <a:t>hyperfunctioning</a:t>
            </a:r>
            <a:r>
              <a:rPr lang="tr-TR" dirty="0" smtClean="0"/>
              <a:t> </a:t>
            </a:r>
            <a:r>
              <a:rPr lang="tr-TR" dirty="0" err="1" smtClean="0"/>
              <a:t>when</a:t>
            </a:r>
            <a:r>
              <a:rPr lang="tr-TR" dirty="0" smtClean="0"/>
              <a:t> </a:t>
            </a:r>
            <a:r>
              <a:rPr lang="tr-TR" dirty="0" err="1" smtClean="0"/>
              <a:t>exposed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endParaRPr lang="tr-TR" dirty="0" smtClean="0"/>
          </a:p>
          <a:p>
            <a:r>
              <a:rPr lang="tr-TR" dirty="0" err="1" smtClean="0"/>
              <a:t>excess</a:t>
            </a:r>
            <a:r>
              <a:rPr lang="tr-TR" dirty="0" smtClean="0"/>
              <a:t> </a:t>
            </a:r>
            <a:r>
              <a:rPr lang="tr-TR" dirty="0" err="1" smtClean="0"/>
              <a:t>iodine</a:t>
            </a:r>
            <a:r>
              <a:rPr lang="tr-TR" dirty="0" smtClean="0"/>
              <a:t>. Risk </a:t>
            </a:r>
            <a:r>
              <a:rPr lang="tr-TR" dirty="0" err="1" smtClean="0"/>
              <a:t>factors</a:t>
            </a:r>
            <a:r>
              <a:rPr lang="tr-TR" dirty="0" smtClean="0"/>
              <a:t> </a:t>
            </a:r>
            <a:r>
              <a:rPr lang="tr-TR" dirty="0" err="1" smtClean="0"/>
              <a:t>include</a:t>
            </a:r>
            <a:r>
              <a:rPr lang="tr-TR" dirty="0" smtClean="0"/>
              <a:t> </a:t>
            </a:r>
            <a:r>
              <a:rPr lang="tr-TR" dirty="0" err="1" smtClean="0"/>
              <a:t>nontoxic</a:t>
            </a:r>
            <a:r>
              <a:rPr lang="tr-TR" dirty="0" smtClean="0"/>
              <a:t> </a:t>
            </a:r>
            <a:r>
              <a:rPr lang="tr-TR" dirty="0" err="1" smtClean="0"/>
              <a:t>diffuse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endParaRPr lang="tr-TR" dirty="0" smtClean="0"/>
          </a:p>
          <a:p>
            <a:r>
              <a:rPr lang="tr-TR" dirty="0" err="1" smtClean="0"/>
              <a:t>nodular</a:t>
            </a:r>
            <a:r>
              <a:rPr lang="tr-TR" dirty="0" smtClean="0"/>
              <a:t> </a:t>
            </a:r>
            <a:r>
              <a:rPr lang="tr-TR" dirty="0" err="1" smtClean="0"/>
              <a:t>goiter</a:t>
            </a:r>
            <a:r>
              <a:rPr lang="tr-TR" dirty="0" smtClean="0"/>
              <a:t>, </a:t>
            </a:r>
            <a:r>
              <a:rPr lang="tr-TR" dirty="0" err="1" smtClean="0"/>
              <a:t>latent</a:t>
            </a:r>
            <a:r>
              <a:rPr lang="tr-TR" dirty="0" smtClean="0"/>
              <a:t> </a:t>
            </a:r>
            <a:r>
              <a:rPr lang="tr-TR" dirty="0" err="1" smtClean="0"/>
              <a:t>Graves</a:t>
            </a:r>
            <a:r>
              <a:rPr lang="tr-TR" dirty="0" smtClean="0"/>
              <a:t>’ </a:t>
            </a:r>
            <a:r>
              <a:rPr lang="tr-TR" dirty="0" err="1" smtClean="0"/>
              <a:t>disease</a:t>
            </a:r>
            <a:r>
              <a:rPr lang="tr-TR" dirty="0" smtClean="0"/>
              <a:t>,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long-standing</a:t>
            </a:r>
            <a:endParaRPr lang="tr-TR" dirty="0" smtClean="0"/>
          </a:p>
          <a:p>
            <a:r>
              <a:rPr lang="tr-TR" dirty="0" err="1" smtClean="0"/>
              <a:t>iodine</a:t>
            </a:r>
            <a:r>
              <a:rPr lang="tr-TR" dirty="0" smtClean="0"/>
              <a:t> </a:t>
            </a:r>
            <a:r>
              <a:rPr lang="tr-TR" dirty="0" err="1" smtClean="0"/>
              <a:t>deficiency</a:t>
            </a:r>
            <a:r>
              <a:rPr lang="tr-TR" dirty="0" smtClean="0"/>
              <a:t> (31, 32).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81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055734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Daha önce </a:t>
            </a:r>
            <a:r>
              <a:rPr lang="tr-TR" dirty="0" err="1" smtClean="0"/>
              <a:t>tiroid</a:t>
            </a:r>
            <a:r>
              <a:rPr lang="tr-TR" dirty="0" smtClean="0"/>
              <a:t> fonksiyon bozukluğu olmayan ve </a:t>
            </a:r>
            <a:r>
              <a:rPr lang="tr-TR" dirty="0" err="1" smtClean="0"/>
              <a:t>tiroid</a:t>
            </a:r>
            <a:r>
              <a:rPr lang="tr-TR" dirty="0" smtClean="0"/>
              <a:t> bezleri normal olan bireylerde bile ICM kullanımından sonra </a:t>
            </a:r>
            <a:r>
              <a:rPr lang="tr-TR" dirty="0" err="1" smtClean="0"/>
              <a:t>tiroid</a:t>
            </a:r>
            <a:r>
              <a:rPr lang="tr-TR" dirty="0" smtClean="0"/>
              <a:t> fonksiyon bozukluğu ortaya çıkabilir</a:t>
            </a:r>
          </a:p>
          <a:p>
            <a:r>
              <a:rPr lang="tr-TR" dirty="0" smtClean="0"/>
              <a:t>Koroner anjiyografi yapılan 101 hasta üzerinde yapılan Türkiye çalışmasında, iyot </a:t>
            </a:r>
            <a:r>
              <a:rPr lang="tr-TR" dirty="0" err="1" smtClean="0"/>
              <a:t>maruziyetinden</a:t>
            </a:r>
            <a:r>
              <a:rPr lang="tr-TR" dirty="0" smtClean="0"/>
              <a:t> 8 hafta sonra hastaların %6'sında </a:t>
            </a:r>
            <a:r>
              <a:rPr lang="tr-TR" dirty="0" err="1" smtClean="0"/>
              <a:t>subklinik</a:t>
            </a:r>
            <a:r>
              <a:rPr lang="tr-TR" dirty="0" smtClean="0"/>
              <a:t> </a:t>
            </a:r>
            <a:r>
              <a:rPr lang="tr-TR" dirty="0" err="1" smtClean="0"/>
              <a:t>hipertiroidizm</a:t>
            </a:r>
            <a:r>
              <a:rPr lang="tr-TR" dirty="0" smtClean="0"/>
              <a:t> gelişmiştir</a:t>
            </a:r>
          </a:p>
          <a:p>
            <a:r>
              <a:rPr lang="tr-TR" dirty="0" smtClean="0"/>
              <a:t>Daha sonra, </a:t>
            </a:r>
            <a:r>
              <a:rPr lang="tr-TR" dirty="0" err="1" smtClean="0"/>
              <a:t>Rhee</a:t>
            </a:r>
            <a:r>
              <a:rPr lang="tr-TR" dirty="0" smtClean="0"/>
              <a:t> ve arkadaşları ayaktan tedavi gören hastalardan oluşan geniş, toplum temelli bir </a:t>
            </a:r>
            <a:r>
              <a:rPr lang="tr-TR" dirty="0" err="1" smtClean="0"/>
              <a:t>kohort</a:t>
            </a:r>
            <a:r>
              <a:rPr lang="tr-TR" dirty="0" smtClean="0"/>
              <a:t> üzerinde çalıştılar</a:t>
            </a:r>
          </a:p>
          <a:p>
            <a:r>
              <a:rPr lang="tr-TR" dirty="0" smtClean="0"/>
              <a:t>Önceden </a:t>
            </a:r>
            <a:r>
              <a:rPr lang="tr-TR" dirty="0" err="1" smtClean="0"/>
              <a:t>tiroid</a:t>
            </a:r>
            <a:r>
              <a:rPr lang="tr-TR" dirty="0" smtClean="0"/>
              <a:t> hastalığı olmayan hastalarda, </a:t>
            </a:r>
            <a:r>
              <a:rPr lang="tr-TR" dirty="0" err="1" smtClean="0"/>
              <a:t>ICM'ye</a:t>
            </a:r>
            <a:r>
              <a:rPr lang="tr-TR" dirty="0" smtClean="0"/>
              <a:t> maruz kalanlarda, maruz kalmayan hastalara kıyasla, </a:t>
            </a:r>
            <a:r>
              <a:rPr lang="tr-TR" dirty="0" err="1" smtClean="0"/>
              <a:t>hipertiroidizm</a:t>
            </a:r>
            <a:r>
              <a:rPr lang="tr-TR" dirty="0" smtClean="0"/>
              <a:t> ve açık </a:t>
            </a:r>
            <a:r>
              <a:rPr lang="tr-TR" dirty="0" err="1" smtClean="0"/>
              <a:t>hipotiroidizm</a:t>
            </a:r>
            <a:r>
              <a:rPr lang="tr-TR" dirty="0" smtClean="0"/>
              <a:t> gelişme olasılığı 1,6-2 kat daha fazlaydı</a:t>
            </a:r>
          </a:p>
          <a:p>
            <a:r>
              <a:rPr lang="tr-TR" dirty="0" smtClean="0"/>
              <a:t>Buna karşılık, İtalya'da 1700'den fazla hasta üzerinde yapılan bir çalışmada koroner anjiyografiden sonra %1,9 gibi düşük bir </a:t>
            </a:r>
            <a:r>
              <a:rPr lang="tr-TR" dirty="0" err="1" smtClean="0"/>
              <a:t>hipertiroidizm</a:t>
            </a:r>
            <a:r>
              <a:rPr lang="tr-TR" dirty="0" smtClean="0"/>
              <a:t> </a:t>
            </a:r>
            <a:r>
              <a:rPr lang="tr-TR" dirty="0" err="1" smtClean="0"/>
              <a:t>insidansı</a:t>
            </a:r>
            <a:r>
              <a:rPr lang="tr-TR" dirty="0" smtClean="0"/>
              <a:t> rapor edilmiştir </a:t>
            </a:r>
          </a:p>
          <a:p>
            <a:r>
              <a:rPr lang="tr-TR" dirty="0" smtClean="0"/>
              <a:t>Benzer şekilde ABD'de koroner anjiyografi yapılan 56 hastayı kapsayan bir çalışmada da </a:t>
            </a:r>
            <a:r>
              <a:rPr lang="tr-TR" dirty="0" err="1" smtClean="0"/>
              <a:t>hipertiroidi</a:t>
            </a:r>
            <a:r>
              <a:rPr lang="tr-TR" dirty="0" smtClean="0"/>
              <a:t> görülmemiştir</a:t>
            </a:r>
          </a:p>
          <a:p>
            <a:r>
              <a:rPr lang="tr-TR" dirty="0" smtClean="0"/>
              <a:t>İyot eksikliği olan bir bölgede yürütülen İtalya araştırmasındaki  kontrast kaynaklı az sıklıktaki </a:t>
            </a:r>
            <a:r>
              <a:rPr lang="tr-TR" dirty="0" err="1" smtClean="0"/>
              <a:t>hipertiroidizm</a:t>
            </a:r>
            <a:r>
              <a:rPr lang="tr-TR" dirty="0" smtClean="0"/>
              <a:t> oranı, muhtemelen kontrast maddeye maruz kalmadan önce </a:t>
            </a:r>
            <a:r>
              <a:rPr lang="tr-TR" dirty="0" err="1" smtClean="0"/>
              <a:t>antitiroid</a:t>
            </a:r>
            <a:r>
              <a:rPr lang="tr-TR" dirty="0" smtClean="0"/>
              <a:t> ilaçların kullanılmasına ve/veya radyoaktif iyot </a:t>
            </a:r>
            <a:r>
              <a:rPr lang="tr-TR" dirty="0" err="1" smtClean="0"/>
              <a:t>ablasyonuna</a:t>
            </a:r>
            <a:r>
              <a:rPr lang="tr-TR" dirty="0" smtClean="0"/>
              <a:t> bağlıydı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en-US" dirty="0" smtClean="0"/>
              <a:t>Contrast-Induced Thyroid Dysfunction</a:t>
            </a:r>
          </a:p>
          <a:p>
            <a:r>
              <a:rPr lang="en-US" dirty="0" smtClean="0"/>
              <a:t>Contrast-induced hyperthyroidism</a:t>
            </a:r>
          </a:p>
          <a:p>
            <a:r>
              <a:rPr lang="en-US" dirty="0" smtClean="0"/>
              <a:t>Thyroid dysfunction may arise after ICM use, even in</a:t>
            </a:r>
          </a:p>
          <a:p>
            <a:r>
              <a:rPr lang="en-US" dirty="0" smtClean="0"/>
              <a:t>individuals without prior thyroid dysfunction and with</a:t>
            </a:r>
          </a:p>
          <a:p>
            <a:r>
              <a:rPr lang="en-US" dirty="0" smtClean="0"/>
              <a:t>normal thyroid glands. ICM exposure in 39 previously</a:t>
            </a:r>
          </a:p>
          <a:p>
            <a:r>
              <a:rPr lang="en-US" dirty="0" err="1" smtClean="0"/>
              <a:t>euthyroid</a:t>
            </a:r>
            <a:r>
              <a:rPr lang="en-US" dirty="0" smtClean="0"/>
              <a:t> German patients was associated with significantly</a:t>
            </a:r>
          </a:p>
          <a:p>
            <a:r>
              <a:rPr lang="en-US" dirty="0" smtClean="0"/>
              <a:t>increased serum T3 levels and suppressed TSH levels</a:t>
            </a:r>
          </a:p>
          <a:p>
            <a:r>
              <a:rPr lang="en-US" dirty="0" smtClean="0"/>
              <a:t>(36). Conn et al (37) reported a trend toward hyperthyroidism</a:t>
            </a:r>
          </a:p>
          <a:p>
            <a:r>
              <a:rPr lang="en-US" dirty="0" smtClean="0"/>
              <a:t>after nonionic contrast radiography in a</a:t>
            </a:r>
          </a:p>
          <a:p>
            <a:r>
              <a:rPr lang="en-US" dirty="0" smtClean="0"/>
              <a:t>cohort of 73 patients (mean age, 65.7 y), a result similar to</a:t>
            </a:r>
          </a:p>
          <a:p>
            <a:r>
              <a:rPr lang="en-US" dirty="0" smtClean="0"/>
              <a:t>that reported by </a:t>
            </a:r>
            <a:r>
              <a:rPr lang="en-US" dirty="0" err="1" smtClean="0"/>
              <a:t>Nygaard</a:t>
            </a:r>
            <a:r>
              <a:rPr lang="en-US" dirty="0" smtClean="0"/>
              <a:t> et al (38), whose study included</a:t>
            </a:r>
          </a:p>
          <a:p>
            <a:r>
              <a:rPr lang="en-US" dirty="0" smtClean="0"/>
              <a:t>some patients with pre-existing thyroid disease. In a Turkish</a:t>
            </a:r>
          </a:p>
          <a:p>
            <a:r>
              <a:rPr lang="en-US" dirty="0" smtClean="0"/>
              <a:t>study of 101 patients who underwent coronary angiography,</a:t>
            </a:r>
          </a:p>
          <a:p>
            <a:r>
              <a:rPr lang="en-US" dirty="0" smtClean="0"/>
              <a:t>6% developed subclinical hyperthyroidism at</a:t>
            </a:r>
          </a:p>
          <a:p>
            <a:r>
              <a:rPr lang="en-US" dirty="0" smtClean="0"/>
              <a:t>8 weeks after iodine exposure (39). Case reports include a</a:t>
            </a:r>
          </a:p>
          <a:p>
            <a:r>
              <a:rPr lang="en-US" dirty="0" smtClean="0"/>
              <a:t>53-year-old woman who developed thyroid storm and</a:t>
            </a:r>
          </a:p>
          <a:p>
            <a:r>
              <a:rPr lang="en-US" dirty="0" smtClean="0"/>
              <a:t>cardiopulmonary arrest immediately after an iodinated</a:t>
            </a:r>
          </a:p>
          <a:p>
            <a:r>
              <a:rPr lang="en-US" dirty="0" smtClean="0"/>
              <a:t>radiological study (38) and a 76-year-old man with prior</a:t>
            </a:r>
          </a:p>
          <a:p>
            <a:r>
              <a:rPr lang="en-US" dirty="0" smtClean="0"/>
              <a:t>amiodarone use who developed new-onset atrial fibrillation</a:t>
            </a:r>
          </a:p>
          <a:p>
            <a:r>
              <a:rPr lang="en-US" dirty="0" smtClean="0"/>
              <a:t>after eight iodinated CT scans over 10 months (40).</a:t>
            </a:r>
          </a:p>
          <a:p>
            <a:r>
              <a:rPr lang="en-US" dirty="0" smtClean="0"/>
              <a:t>A recent retrospective case-control study by Rhee et al</a:t>
            </a:r>
          </a:p>
          <a:p>
            <a:r>
              <a:rPr lang="en-US" dirty="0" smtClean="0"/>
              <a:t>(41) examined the association between ICM use and thyroid</a:t>
            </a:r>
          </a:p>
          <a:p>
            <a:r>
              <a:rPr lang="en-US" dirty="0" smtClean="0"/>
              <a:t>dysfunction at two tertiary US hospitals over 20</a:t>
            </a:r>
          </a:p>
          <a:p>
            <a:r>
              <a:rPr lang="en-US" dirty="0" smtClean="0"/>
              <a:t>years. Patients without pre-existing thyroid dysfunction</a:t>
            </a:r>
          </a:p>
          <a:p>
            <a:r>
              <a:rPr lang="en-US" dirty="0" smtClean="0"/>
              <a:t>who received a single ICM dose had a 2- to 3-fold increased</a:t>
            </a:r>
          </a:p>
          <a:p>
            <a:r>
              <a:rPr lang="en-US" dirty="0" smtClean="0"/>
              <a:t>risk of developing either incident hyperthyroidism</a:t>
            </a:r>
          </a:p>
          <a:p>
            <a:r>
              <a:rPr lang="en-US" dirty="0" smtClean="0"/>
              <a:t>or overt hypothyroidism at a median of 9 months after</a:t>
            </a:r>
          </a:p>
          <a:p>
            <a:r>
              <a:rPr lang="en-US" dirty="0" smtClean="0"/>
              <a:t>exposure, compared to unexposed patients. Subsequently,</a:t>
            </a:r>
          </a:p>
          <a:p>
            <a:r>
              <a:rPr lang="en-US" dirty="0" smtClean="0"/>
              <a:t>Rhee et al (42) studied a large, community-based cohort of</a:t>
            </a:r>
          </a:p>
          <a:p>
            <a:r>
              <a:rPr lang="en-US" dirty="0" smtClean="0"/>
              <a:t>ambulatory patients. In patients without pre-existing thyroid</a:t>
            </a:r>
          </a:p>
          <a:p>
            <a:r>
              <a:rPr lang="en-US" dirty="0" smtClean="0"/>
              <a:t>disease, those </a:t>
            </a:r>
            <a:r>
              <a:rPr lang="en-US" dirty="0" err="1" smtClean="0"/>
              <a:t>withICMexposure</a:t>
            </a:r>
            <a:r>
              <a:rPr lang="en-US" dirty="0" smtClean="0"/>
              <a:t> had 1.6–2 times the</a:t>
            </a:r>
          </a:p>
          <a:p>
            <a:r>
              <a:rPr lang="en-US" dirty="0" smtClean="0"/>
              <a:t>odds of developing incident hyperthyroidism and incident</a:t>
            </a:r>
          </a:p>
          <a:p>
            <a:r>
              <a:rPr lang="en-US" dirty="0" smtClean="0"/>
              <a:t>overt hypothyroidism compared to unexposed patients.</a:t>
            </a:r>
          </a:p>
          <a:p>
            <a:r>
              <a:rPr lang="en-US" dirty="0" smtClean="0"/>
              <a:t>In contrast, an Italian study of over 1700 patients reported</a:t>
            </a:r>
          </a:p>
          <a:p>
            <a:r>
              <a:rPr lang="en-US" dirty="0" smtClean="0"/>
              <a:t>a low incidence of hyperthyroidism of 1.9% after</a:t>
            </a:r>
          </a:p>
          <a:p>
            <a:r>
              <a:rPr lang="en-US" dirty="0" smtClean="0"/>
              <a:t>coronary angiography (43). Similarly, hyperthyroidism</a:t>
            </a:r>
          </a:p>
          <a:p>
            <a:r>
              <a:rPr lang="en-US" dirty="0" smtClean="0"/>
              <a:t>was not seen in a US study of 56 patients who underwent</a:t>
            </a:r>
          </a:p>
          <a:p>
            <a:r>
              <a:rPr lang="en-US" dirty="0" smtClean="0"/>
              <a:t>coronary angiography (44). The low rate of contrast-induced</a:t>
            </a:r>
          </a:p>
          <a:p>
            <a:r>
              <a:rPr lang="en-US" dirty="0" smtClean="0"/>
              <a:t>hyperthyroidism in the Italian study, conducted in</a:t>
            </a:r>
          </a:p>
          <a:p>
            <a:r>
              <a:rPr lang="en-US" dirty="0" smtClean="0"/>
              <a:t>an iodine-deficient region, was likely due to the use of</a:t>
            </a:r>
          </a:p>
          <a:p>
            <a:r>
              <a:rPr lang="en-US" dirty="0" err="1" smtClean="0"/>
              <a:t>antithyroid</a:t>
            </a:r>
            <a:r>
              <a:rPr lang="en-US" dirty="0" smtClean="0"/>
              <a:t> medications and/or radioactive iodine ablation</a:t>
            </a:r>
          </a:p>
          <a:p>
            <a:r>
              <a:rPr lang="en-US" dirty="0" smtClean="0"/>
              <a:t>before contrast exposure.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82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126218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Diagnosis and management of contrast-induced</a:t>
            </a:r>
          </a:p>
          <a:p>
            <a:r>
              <a:rPr lang="en-US" dirty="0" smtClean="0"/>
              <a:t>hyperthyroidism</a:t>
            </a:r>
          </a:p>
          <a:p>
            <a:r>
              <a:rPr lang="en-US" dirty="0" smtClean="0"/>
              <a:t>The development of hyperthyroidism may occur up to</a:t>
            </a:r>
          </a:p>
          <a:p>
            <a:r>
              <a:rPr lang="en-US" dirty="0" smtClean="0"/>
              <a:t>several weeks after ICM exposure (14, 15). Symptoms of</a:t>
            </a:r>
          </a:p>
          <a:p>
            <a:r>
              <a:rPr lang="en-US" dirty="0" smtClean="0"/>
              <a:t>hyperthyroidism include palpitations, weight loss, tremor,</a:t>
            </a:r>
          </a:p>
          <a:p>
            <a:r>
              <a:rPr lang="en-US" dirty="0" smtClean="0"/>
              <a:t>insomnia, anxiety, diarrhea, hair loss, and heat intolerance.</a:t>
            </a:r>
          </a:p>
          <a:p>
            <a:r>
              <a:rPr lang="en-US" dirty="0" smtClean="0"/>
              <a:t>Serum TSH concentrations will be suppressed, and</a:t>
            </a:r>
          </a:p>
          <a:p>
            <a:r>
              <a:rPr lang="en-US" dirty="0" smtClean="0"/>
              <a:t>T4, freeT4 and/or totalT3 concentrations may be elevated.</a:t>
            </a:r>
          </a:p>
          <a:p>
            <a:r>
              <a:rPr lang="en-US" dirty="0" smtClean="0"/>
              <a:t>The serum TSH is the most useful initial test for screening.</a:t>
            </a:r>
          </a:p>
          <a:p>
            <a:r>
              <a:rPr lang="en-US" dirty="0" smtClean="0"/>
              <a:t>Thyroid nuclear imaging can help determine the etiology</a:t>
            </a:r>
          </a:p>
          <a:p>
            <a:r>
              <a:rPr lang="en-US" dirty="0" smtClean="0"/>
              <a:t>of hyperthyroidism. Low radioiodine uptake is seen in</a:t>
            </a:r>
          </a:p>
          <a:p>
            <a:r>
              <a:rPr lang="en-US" dirty="0" smtClean="0"/>
              <a:t>iodine-induced hyperthyroidism because the radioiodine</a:t>
            </a:r>
          </a:p>
          <a:p>
            <a:r>
              <a:rPr lang="en-US" dirty="0" smtClean="0"/>
              <a:t>uptake is inversely related to plasma iodine concentrations.</a:t>
            </a:r>
          </a:p>
          <a:p>
            <a:r>
              <a:rPr lang="en-US" dirty="0" smtClean="0"/>
              <a:t>A spot urinary iodine concentration may be helpful</a:t>
            </a:r>
          </a:p>
          <a:p>
            <a:r>
              <a:rPr lang="en-US" dirty="0" smtClean="0"/>
              <a:t>to support iodine excess as the cause of hyperthyroidism</a:t>
            </a:r>
          </a:p>
          <a:p>
            <a:r>
              <a:rPr lang="en-US" dirty="0" smtClean="0"/>
              <a:t>and to monitor continued iodine exposure over time (26,</a:t>
            </a:r>
          </a:p>
          <a:p>
            <a:r>
              <a:rPr lang="en-US" dirty="0" smtClean="0"/>
              <a:t>75). A European study showed a positive correlation between</a:t>
            </a:r>
          </a:p>
          <a:p>
            <a:r>
              <a:rPr lang="en-US" dirty="0" smtClean="0"/>
              <a:t>low uptake in thyroid scintigraphy and low risk of</a:t>
            </a:r>
          </a:p>
          <a:p>
            <a:r>
              <a:rPr lang="en-US" dirty="0" smtClean="0"/>
              <a:t>development of hyperthyroidism after coronary angiography</a:t>
            </a:r>
          </a:p>
          <a:p>
            <a:r>
              <a:rPr lang="en-US" dirty="0" smtClean="0"/>
              <a:t>(76); however, this may not be cost-effective as a</a:t>
            </a:r>
          </a:p>
          <a:p>
            <a:r>
              <a:rPr lang="en-US" dirty="0" smtClean="0"/>
              <a:t>screening test and may not be applicable in areas of sufficient</a:t>
            </a:r>
          </a:p>
          <a:p>
            <a:r>
              <a:rPr lang="en-US" dirty="0" smtClean="0"/>
              <a:t>iodine intake, such as the United States.</a:t>
            </a:r>
          </a:p>
          <a:p>
            <a:r>
              <a:rPr lang="en-US" dirty="0" smtClean="0"/>
              <a:t>Once contrast-induced hyperthyroidism is diagnosed,</a:t>
            </a:r>
          </a:p>
          <a:p>
            <a:r>
              <a:rPr lang="en-US" dirty="0" smtClean="0"/>
              <a:t>further excess iodine exposure should be avoided. Patients</a:t>
            </a:r>
          </a:p>
          <a:p>
            <a:r>
              <a:rPr lang="en-US" dirty="0" smtClean="0"/>
              <a:t>should be monitored after subsequent ICM exposure. Although</a:t>
            </a:r>
          </a:p>
          <a:p>
            <a:r>
              <a:rPr lang="en-US" dirty="0" smtClean="0"/>
              <a:t>contrast-induced hyperthyroidism is generally</a:t>
            </a:r>
          </a:p>
          <a:p>
            <a:r>
              <a:rPr lang="en-US" dirty="0" smtClean="0"/>
              <a:t>transient and resolves after withdrawal of iodine, symptomatic</a:t>
            </a:r>
          </a:p>
          <a:p>
            <a:r>
              <a:rPr lang="en-US" dirty="0" smtClean="0"/>
              <a:t>patients may be treated with a -blocker and/or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. In selected patients at high risk of developing</a:t>
            </a:r>
          </a:p>
          <a:p>
            <a:r>
              <a:rPr lang="en-US" dirty="0" smtClean="0"/>
              <a:t>contrast-induced hyperthyroidism or in patients with</a:t>
            </a:r>
          </a:p>
          <a:p>
            <a:r>
              <a:rPr lang="en-US" dirty="0" smtClean="0"/>
              <a:t>underlying cardiac disease such as atrial fibrillation, clinicians</a:t>
            </a:r>
          </a:p>
          <a:p>
            <a:r>
              <a:rPr lang="en-US" dirty="0" smtClean="0"/>
              <a:t>may consider prophylactic </a:t>
            </a:r>
            <a:r>
              <a:rPr lang="en-US" dirty="0" err="1" smtClean="0"/>
              <a:t>antithyroid</a:t>
            </a:r>
            <a:r>
              <a:rPr lang="en-US" dirty="0" smtClean="0"/>
              <a:t> drug therapy</a:t>
            </a:r>
          </a:p>
          <a:p>
            <a:r>
              <a:rPr lang="en-US" dirty="0" smtClean="0"/>
              <a:t>with </a:t>
            </a:r>
            <a:r>
              <a:rPr lang="en-US" dirty="0" err="1" smtClean="0"/>
              <a:t>methimazole</a:t>
            </a:r>
            <a:r>
              <a:rPr lang="en-US" dirty="0" smtClean="0"/>
              <a:t> or perchlorate, a competitive inhibitor</a:t>
            </a:r>
          </a:p>
          <a:p>
            <a:r>
              <a:rPr lang="en-US" dirty="0" smtClean="0"/>
              <a:t>of NIS that blocks excess iodine transport into the</a:t>
            </a:r>
          </a:p>
          <a:p>
            <a:r>
              <a:rPr lang="en-US" dirty="0" smtClean="0"/>
              <a:t>thyroid, before ICM administration. Although not available</a:t>
            </a:r>
          </a:p>
          <a:p>
            <a:r>
              <a:rPr lang="en-US" dirty="0" smtClean="0"/>
              <a:t>for medical use in the United States, 200 mg of reagent-</a:t>
            </a:r>
          </a:p>
          <a:p>
            <a:r>
              <a:rPr lang="en-US" dirty="0" smtClean="0"/>
              <a:t>grade sodium or potassium perchlorate can be formulated</a:t>
            </a:r>
          </a:p>
          <a:p>
            <a:r>
              <a:rPr lang="en-US" dirty="0" smtClean="0"/>
              <a:t>in capsules and given twice or three times daily.</a:t>
            </a:r>
          </a:p>
          <a:p>
            <a:r>
              <a:rPr lang="en-US" dirty="0" smtClean="0"/>
              <a:t>A prospective randomized study by Nolte et al (77)</a:t>
            </a:r>
          </a:p>
          <a:p>
            <a:r>
              <a:rPr lang="en-US" dirty="0" smtClean="0"/>
              <a:t>showed that prophylaxis with </a:t>
            </a:r>
            <a:r>
              <a:rPr lang="en-US" dirty="0" err="1" smtClean="0"/>
              <a:t>thiamazole</a:t>
            </a:r>
            <a:r>
              <a:rPr lang="en-US" dirty="0" smtClean="0"/>
              <a:t> 20 mg/d or sodium</a:t>
            </a:r>
          </a:p>
          <a:p>
            <a:r>
              <a:rPr lang="en-US" dirty="0" smtClean="0"/>
              <a:t>perchlorate 900 mg/d, starting on the day of coronary</a:t>
            </a:r>
          </a:p>
          <a:p>
            <a:r>
              <a:rPr lang="en-US" dirty="0" smtClean="0"/>
              <a:t>angiography and continuing for 14 days, resulted in</a:t>
            </a:r>
          </a:p>
          <a:p>
            <a:r>
              <a:rPr lang="en-US" dirty="0" smtClean="0"/>
              <a:t>protection against TSH suppression.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84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716054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Avrupa'da yapılan bir çalışma, </a:t>
            </a:r>
            <a:r>
              <a:rPr lang="tr-TR" dirty="0" err="1" smtClean="0"/>
              <a:t>tiroid</a:t>
            </a:r>
            <a:r>
              <a:rPr lang="tr-TR" dirty="0" smtClean="0"/>
              <a:t> sintigrafisindeki düşük tutulum ile koroner anjiyografi sonrası </a:t>
            </a:r>
            <a:r>
              <a:rPr lang="tr-TR" dirty="0" err="1" smtClean="0"/>
              <a:t>hipertiroidizm</a:t>
            </a:r>
            <a:r>
              <a:rPr lang="tr-TR" dirty="0" smtClean="0"/>
              <a:t> gelişme riskinin düşük olması arasında pozitif bir korelasyon olduğunu göstermiştir; ancak bu Amerika Birleşik Devletleri gibi yeterli iyot alımının olduğu bölgelerde bir tarama testi olarak uygun maliyetli ve etkin olmayabilir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85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515051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 smtClean="0"/>
              <a:t>BU KISIMDA STEROİD YOK GÖRDÜN MÜ</a:t>
            </a:r>
          </a:p>
          <a:p>
            <a:r>
              <a:rPr lang="en-US" dirty="0" smtClean="0"/>
              <a:t>Diagnosis and management of contrast-induced</a:t>
            </a:r>
          </a:p>
          <a:p>
            <a:r>
              <a:rPr lang="en-US" dirty="0" smtClean="0"/>
              <a:t>hyperthyroidism</a:t>
            </a:r>
          </a:p>
          <a:p>
            <a:r>
              <a:rPr lang="en-US" dirty="0" smtClean="0"/>
              <a:t>The development of hyperthyroidism may occur up to</a:t>
            </a:r>
          </a:p>
          <a:p>
            <a:r>
              <a:rPr lang="en-US" dirty="0" smtClean="0"/>
              <a:t>several weeks after ICM exposure (14, 15). Symptoms of</a:t>
            </a:r>
          </a:p>
          <a:p>
            <a:r>
              <a:rPr lang="en-US" dirty="0" smtClean="0"/>
              <a:t>hyperthyroidism include palpitations, weight loss, tremor,</a:t>
            </a:r>
          </a:p>
          <a:p>
            <a:r>
              <a:rPr lang="en-US" dirty="0" smtClean="0"/>
              <a:t>insomnia, anxiety, diarrhea, hair loss, and heat intolerance.</a:t>
            </a:r>
          </a:p>
          <a:p>
            <a:r>
              <a:rPr lang="en-US" dirty="0" smtClean="0"/>
              <a:t>Serum TSH concentrations will be suppressed, and</a:t>
            </a:r>
          </a:p>
          <a:p>
            <a:r>
              <a:rPr lang="en-US" dirty="0" smtClean="0"/>
              <a:t>T4, freeT4 and/or totalT3 concentrations may be elevated.</a:t>
            </a:r>
          </a:p>
          <a:p>
            <a:r>
              <a:rPr lang="en-US" dirty="0" smtClean="0"/>
              <a:t>The serum TSH is the most useful initial test for screening.</a:t>
            </a:r>
          </a:p>
          <a:p>
            <a:r>
              <a:rPr lang="en-US" dirty="0" smtClean="0"/>
              <a:t>Thyroid nuclear imaging can help determine the etiology</a:t>
            </a:r>
          </a:p>
          <a:p>
            <a:r>
              <a:rPr lang="en-US" dirty="0" smtClean="0"/>
              <a:t>of hyperthyroidism. Low radioiodine uptake is seen in</a:t>
            </a:r>
          </a:p>
          <a:p>
            <a:r>
              <a:rPr lang="en-US" dirty="0" smtClean="0"/>
              <a:t>iodine-induced hyperthyroidism because the radioiodine</a:t>
            </a:r>
          </a:p>
          <a:p>
            <a:r>
              <a:rPr lang="en-US" dirty="0" smtClean="0"/>
              <a:t>uptake is inversely related to plasma iodine concentrations.</a:t>
            </a:r>
          </a:p>
          <a:p>
            <a:r>
              <a:rPr lang="en-US" dirty="0" smtClean="0"/>
              <a:t>A spot urinary iodine concentration may be helpful</a:t>
            </a:r>
          </a:p>
          <a:p>
            <a:r>
              <a:rPr lang="en-US" dirty="0" smtClean="0"/>
              <a:t>to support iodine excess as the cause of hyperthyroidism</a:t>
            </a:r>
          </a:p>
          <a:p>
            <a:r>
              <a:rPr lang="en-US" dirty="0" smtClean="0"/>
              <a:t>and to monitor continued iodine exposure over time (26,</a:t>
            </a:r>
          </a:p>
          <a:p>
            <a:r>
              <a:rPr lang="en-US" dirty="0" smtClean="0"/>
              <a:t>75). A European study showed a positive correlation between</a:t>
            </a:r>
          </a:p>
          <a:p>
            <a:r>
              <a:rPr lang="en-US" dirty="0" smtClean="0"/>
              <a:t>low uptake in thyroid scintigraphy and low risk of</a:t>
            </a:r>
          </a:p>
          <a:p>
            <a:r>
              <a:rPr lang="en-US" dirty="0" smtClean="0"/>
              <a:t>development of hyperthyroidism after coronary angiography</a:t>
            </a:r>
          </a:p>
          <a:p>
            <a:r>
              <a:rPr lang="en-US" dirty="0" smtClean="0"/>
              <a:t>(76); however, this may not be cost-effective as a</a:t>
            </a:r>
          </a:p>
          <a:p>
            <a:r>
              <a:rPr lang="en-US" dirty="0" smtClean="0"/>
              <a:t>screening test and may not be applicable in areas of sufficient</a:t>
            </a:r>
          </a:p>
          <a:p>
            <a:r>
              <a:rPr lang="en-US" dirty="0" smtClean="0"/>
              <a:t>iodine intake, such as the United States.</a:t>
            </a:r>
          </a:p>
          <a:p>
            <a:r>
              <a:rPr lang="en-US" dirty="0" smtClean="0"/>
              <a:t>Once contrast-induced hyperthyroidism is diagnosed,</a:t>
            </a:r>
          </a:p>
          <a:p>
            <a:r>
              <a:rPr lang="en-US" dirty="0" smtClean="0"/>
              <a:t>further excess iodine exposure should be avoided. Patients</a:t>
            </a:r>
          </a:p>
          <a:p>
            <a:r>
              <a:rPr lang="en-US" dirty="0" smtClean="0"/>
              <a:t>should be monitored after subsequent ICM exposure. Although</a:t>
            </a:r>
          </a:p>
          <a:p>
            <a:r>
              <a:rPr lang="en-US" dirty="0" smtClean="0"/>
              <a:t>contrast-induced hyperthyroidism is generally</a:t>
            </a:r>
          </a:p>
          <a:p>
            <a:r>
              <a:rPr lang="en-US" dirty="0" smtClean="0"/>
              <a:t>transient and resolves after withdrawal of iodine, symptomatic</a:t>
            </a:r>
          </a:p>
          <a:p>
            <a:r>
              <a:rPr lang="en-US" dirty="0" smtClean="0"/>
              <a:t>patients may be treated with a -blocker and/or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. In selected patients at high risk of developing</a:t>
            </a:r>
          </a:p>
          <a:p>
            <a:r>
              <a:rPr lang="en-US" dirty="0" smtClean="0"/>
              <a:t>contrast-induced hyperthyroidism or in patients with</a:t>
            </a:r>
          </a:p>
          <a:p>
            <a:r>
              <a:rPr lang="en-US" dirty="0" smtClean="0"/>
              <a:t>underlying cardiac disease such as atrial fibrillation, clinicians</a:t>
            </a:r>
          </a:p>
          <a:p>
            <a:r>
              <a:rPr lang="en-US" dirty="0" smtClean="0"/>
              <a:t>may consider prophylactic </a:t>
            </a:r>
            <a:r>
              <a:rPr lang="en-US" dirty="0" err="1" smtClean="0"/>
              <a:t>antithyroid</a:t>
            </a:r>
            <a:r>
              <a:rPr lang="en-US" dirty="0" smtClean="0"/>
              <a:t> drug therapy</a:t>
            </a:r>
          </a:p>
          <a:p>
            <a:r>
              <a:rPr lang="en-US" dirty="0" smtClean="0"/>
              <a:t>with </a:t>
            </a:r>
            <a:r>
              <a:rPr lang="en-US" dirty="0" err="1" smtClean="0"/>
              <a:t>methimazole</a:t>
            </a:r>
            <a:r>
              <a:rPr lang="en-US" dirty="0" smtClean="0"/>
              <a:t> or perchlorate, a competitive inhibitor</a:t>
            </a:r>
          </a:p>
          <a:p>
            <a:r>
              <a:rPr lang="en-US" dirty="0" smtClean="0"/>
              <a:t>of NIS that blocks excess iodine transport into the</a:t>
            </a:r>
          </a:p>
          <a:p>
            <a:r>
              <a:rPr lang="en-US" dirty="0" smtClean="0"/>
              <a:t>thyroid, before ICM administration. Although not available</a:t>
            </a:r>
          </a:p>
          <a:p>
            <a:r>
              <a:rPr lang="en-US" dirty="0" smtClean="0"/>
              <a:t>for medical use in the United States, 200 mg of reagent-</a:t>
            </a:r>
          </a:p>
          <a:p>
            <a:r>
              <a:rPr lang="en-US" dirty="0" smtClean="0"/>
              <a:t>grade sodium or potassium perchlorate can be formulated</a:t>
            </a:r>
          </a:p>
          <a:p>
            <a:r>
              <a:rPr lang="en-US" dirty="0" smtClean="0"/>
              <a:t>in capsules and given twice or three times daily.</a:t>
            </a:r>
          </a:p>
          <a:p>
            <a:r>
              <a:rPr lang="en-US" dirty="0" smtClean="0"/>
              <a:t>A prospective randomized study by Nolte et al (77)</a:t>
            </a:r>
          </a:p>
          <a:p>
            <a:r>
              <a:rPr lang="en-US" dirty="0" smtClean="0"/>
              <a:t>showed that prophylaxis with </a:t>
            </a:r>
            <a:r>
              <a:rPr lang="en-US" dirty="0" err="1" smtClean="0"/>
              <a:t>thiamazole</a:t>
            </a:r>
            <a:r>
              <a:rPr lang="en-US" dirty="0" smtClean="0"/>
              <a:t> 20 mg/d or sodium</a:t>
            </a:r>
          </a:p>
          <a:p>
            <a:r>
              <a:rPr lang="en-US" dirty="0" smtClean="0"/>
              <a:t>perchlorate 900 mg/d, starting on the day of coronary</a:t>
            </a:r>
          </a:p>
          <a:p>
            <a:r>
              <a:rPr lang="en-US" dirty="0" smtClean="0"/>
              <a:t>angiography and continuing for 14 days, resulted in</a:t>
            </a:r>
          </a:p>
          <a:p>
            <a:r>
              <a:rPr lang="en-US" dirty="0" smtClean="0"/>
              <a:t>protection against TSH suppression.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86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469486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 smtClean="0"/>
              <a:t>BU KISIMDA STEROİD YOK GÖRDÜN MÜ</a:t>
            </a:r>
          </a:p>
          <a:p>
            <a:r>
              <a:rPr lang="en-US" dirty="0" smtClean="0"/>
              <a:t>Diagnosis and management of contrast-induced</a:t>
            </a:r>
          </a:p>
          <a:p>
            <a:r>
              <a:rPr lang="en-US" dirty="0" smtClean="0"/>
              <a:t>hyperthyroidism</a:t>
            </a:r>
          </a:p>
          <a:p>
            <a:r>
              <a:rPr lang="en-US" dirty="0" smtClean="0"/>
              <a:t>The development of hyperthyroidism may occur up to</a:t>
            </a:r>
          </a:p>
          <a:p>
            <a:r>
              <a:rPr lang="en-US" dirty="0" smtClean="0"/>
              <a:t>several weeks after ICM exposure (14, 15). Symptoms of</a:t>
            </a:r>
          </a:p>
          <a:p>
            <a:r>
              <a:rPr lang="en-US" dirty="0" smtClean="0"/>
              <a:t>hyperthyroidism include palpitations, weight loss, tremor,</a:t>
            </a:r>
          </a:p>
          <a:p>
            <a:r>
              <a:rPr lang="en-US" dirty="0" smtClean="0"/>
              <a:t>insomnia, anxiety, diarrhea, hair loss, and heat intolerance.</a:t>
            </a:r>
          </a:p>
          <a:p>
            <a:r>
              <a:rPr lang="en-US" dirty="0" smtClean="0"/>
              <a:t>Serum TSH concentrations will be suppressed, and</a:t>
            </a:r>
          </a:p>
          <a:p>
            <a:r>
              <a:rPr lang="en-US" dirty="0" smtClean="0"/>
              <a:t>T4, freeT4 and/or totalT3 concentrations may be elevated.</a:t>
            </a:r>
          </a:p>
          <a:p>
            <a:r>
              <a:rPr lang="en-US" dirty="0" smtClean="0"/>
              <a:t>The serum TSH is the most useful initial test for screening.</a:t>
            </a:r>
          </a:p>
          <a:p>
            <a:r>
              <a:rPr lang="en-US" dirty="0" smtClean="0"/>
              <a:t>Thyroid nuclear imaging can help determine the etiology</a:t>
            </a:r>
          </a:p>
          <a:p>
            <a:r>
              <a:rPr lang="en-US" dirty="0" smtClean="0"/>
              <a:t>of hyperthyroidism. Low radioiodine uptake is seen in</a:t>
            </a:r>
          </a:p>
          <a:p>
            <a:r>
              <a:rPr lang="en-US" dirty="0" smtClean="0"/>
              <a:t>iodine-induced hyperthyroidism because the radioiodine</a:t>
            </a:r>
          </a:p>
          <a:p>
            <a:r>
              <a:rPr lang="en-US" dirty="0" smtClean="0"/>
              <a:t>uptake is inversely related to plasma iodine concentrations.</a:t>
            </a:r>
          </a:p>
          <a:p>
            <a:r>
              <a:rPr lang="en-US" dirty="0" smtClean="0"/>
              <a:t>A spot urinary iodine concentration may be helpful</a:t>
            </a:r>
          </a:p>
          <a:p>
            <a:r>
              <a:rPr lang="en-US" dirty="0" smtClean="0"/>
              <a:t>to support iodine excess as the cause of hyperthyroidism</a:t>
            </a:r>
          </a:p>
          <a:p>
            <a:r>
              <a:rPr lang="en-US" dirty="0" smtClean="0"/>
              <a:t>and to monitor continued iodine exposure over time (26,</a:t>
            </a:r>
          </a:p>
          <a:p>
            <a:r>
              <a:rPr lang="en-US" dirty="0" smtClean="0"/>
              <a:t>75). A European study showed a positive correlation between</a:t>
            </a:r>
          </a:p>
          <a:p>
            <a:r>
              <a:rPr lang="en-US" dirty="0" smtClean="0"/>
              <a:t>low uptake in thyroid scintigraphy and low risk of</a:t>
            </a:r>
          </a:p>
          <a:p>
            <a:r>
              <a:rPr lang="en-US" dirty="0" smtClean="0"/>
              <a:t>development of hyperthyroidism after coronary angiography</a:t>
            </a:r>
          </a:p>
          <a:p>
            <a:r>
              <a:rPr lang="en-US" dirty="0" smtClean="0"/>
              <a:t>(76); however, this may not be cost-effective as a</a:t>
            </a:r>
          </a:p>
          <a:p>
            <a:r>
              <a:rPr lang="en-US" dirty="0" smtClean="0"/>
              <a:t>screening test and may not be applicable in areas of sufficient</a:t>
            </a:r>
          </a:p>
          <a:p>
            <a:r>
              <a:rPr lang="en-US" dirty="0" smtClean="0"/>
              <a:t>iodine intake, such as the United States.</a:t>
            </a:r>
          </a:p>
          <a:p>
            <a:r>
              <a:rPr lang="en-US" dirty="0" smtClean="0"/>
              <a:t>Once contrast-induced hyperthyroidism is diagnosed,</a:t>
            </a:r>
          </a:p>
          <a:p>
            <a:r>
              <a:rPr lang="en-US" dirty="0" smtClean="0"/>
              <a:t>further excess iodine exposure should be avoided. Patients</a:t>
            </a:r>
          </a:p>
          <a:p>
            <a:r>
              <a:rPr lang="en-US" dirty="0" smtClean="0"/>
              <a:t>should be monitored after subsequent ICM exposure. Although</a:t>
            </a:r>
          </a:p>
          <a:p>
            <a:r>
              <a:rPr lang="en-US" dirty="0" smtClean="0"/>
              <a:t>contrast-induced hyperthyroidism is generally</a:t>
            </a:r>
          </a:p>
          <a:p>
            <a:r>
              <a:rPr lang="en-US" dirty="0" smtClean="0"/>
              <a:t>transient and resolves after withdrawal of iodine, symptomatic</a:t>
            </a:r>
          </a:p>
          <a:p>
            <a:r>
              <a:rPr lang="en-US" dirty="0" smtClean="0"/>
              <a:t>patients may be treated with a -blocker and/or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. In selected patients at high risk of developing</a:t>
            </a:r>
          </a:p>
          <a:p>
            <a:r>
              <a:rPr lang="en-US" dirty="0" smtClean="0"/>
              <a:t>contrast-induced hyperthyroidism or in patients with</a:t>
            </a:r>
          </a:p>
          <a:p>
            <a:r>
              <a:rPr lang="en-US" dirty="0" smtClean="0"/>
              <a:t>underlying cardiac disease such as atrial fibrillation, clinicians</a:t>
            </a:r>
          </a:p>
          <a:p>
            <a:r>
              <a:rPr lang="en-US" dirty="0" smtClean="0"/>
              <a:t>may consider prophylactic </a:t>
            </a:r>
            <a:r>
              <a:rPr lang="en-US" dirty="0" err="1" smtClean="0"/>
              <a:t>antithyroid</a:t>
            </a:r>
            <a:r>
              <a:rPr lang="en-US" dirty="0" smtClean="0"/>
              <a:t> drug therapy</a:t>
            </a:r>
          </a:p>
          <a:p>
            <a:r>
              <a:rPr lang="en-US" dirty="0" smtClean="0"/>
              <a:t>with </a:t>
            </a:r>
            <a:r>
              <a:rPr lang="en-US" dirty="0" err="1" smtClean="0"/>
              <a:t>methimazole</a:t>
            </a:r>
            <a:r>
              <a:rPr lang="en-US" dirty="0" smtClean="0"/>
              <a:t> or perchlorate, a competitive inhibitor</a:t>
            </a:r>
          </a:p>
          <a:p>
            <a:r>
              <a:rPr lang="en-US" dirty="0" smtClean="0"/>
              <a:t>of NIS that blocks excess iodine transport into the</a:t>
            </a:r>
          </a:p>
          <a:p>
            <a:r>
              <a:rPr lang="en-US" dirty="0" smtClean="0"/>
              <a:t>thyroid, before ICM administration. Although not available</a:t>
            </a:r>
          </a:p>
          <a:p>
            <a:r>
              <a:rPr lang="en-US" dirty="0" smtClean="0"/>
              <a:t>for medical use in the United States, 200 mg of reagent-</a:t>
            </a:r>
          </a:p>
          <a:p>
            <a:r>
              <a:rPr lang="en-US" dirty="0" smtClean="0"/>
              <a:t>grade sodium or potassium perchlorate can be formulated</a:t>
            </a:r>
          </a:p>
          <a:p>
            <a:r>
              <a:rPr lang="en-US" dirty="0" smtClean="0"/>
              <a:t>in capsules and given twice or three times daily.</a:t>
            </a:r>
          </a:p>
          <a:p>
            <a:r>
              <a:rPr lang="en-US" dirty="0" smtClean="0"/>
              <a:t>A prospective randomized study by Nolte et al (77)</a:t>
            </a:r>
          </a:p>
          <a:p>
            <a:r>
              <a:rPr lang="en-US" dirty="0" smtClean="0"/>
              <a:t>showed that prophylaxis with </a:t>
            </a:r>
            <a:r>
              <a:rPr lang="en-US" dirty="0" err="1" smtClean="0"/>
              <a:t>thiamazole</a:t>
            </a:r>
            <a:r>
              <a:rPr lang="en-US" dirty="0" smtClean="0"/>
              <a:t> 20 mg/d or sodium</a:t>
            </a:r>
          </a:p>
          <a:p>
            <a:r>
              <a:rPr lang="en-US" dirty="0" smtClean="0"/>
              <a:t>perchlorate 900 mg/d, starting on the day of coronary</a:t>
            </a:r>
          </a:p>
          <a:p>
            <a:r>
              <a:rPr lang="en-US" dirty="0" smtClean="0"/>
              <a:t>angiography and continuing for 14 days, resulted in</a:t>
            </a:r>
          </a:p>
          <a:p>
            <a:r>
              <a:rPr lang="en-US" dirty="0" smtClean="0"/>
              <a:t>protection against TSH suppression.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87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962314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88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957264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89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058795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Laboratuvar incelemelerinde </a:t>
            </a:r>
            <a:r>
              <a:rPr lang="tr-TR" dirty="0" err="1" smtClean="0"/>
              <a:t>tiroid</a:t>
            </a:r>
            <a:r>
              <a:rPr lang="tr-TR" dirty="0" smtClean="0"/>
              <a:t> fonksiyonları normal sınırlarda</a:t>
            </a:r>
          </a:p>
          <a:p>
            <a:r>
              <a:rPr lang="tr-TR" dirty="0" smtClean="0"/>
              <a:t>Anti-</a:t>
            </a:r>
            <a:r>
              <a:rPr lang="tr-TR" dirty="0" err="1" smtClean="0"/>
              <a:t>tiroglobulin</a:t>
            </a:r>
            <a:r>
              <a:rPr lang="tr-TR" dirty="0" smtClean="0"/>
              <a:t> (anti-</a:t>
            </a:r>
            <a:r>
              <a:rPr lang="tr-TR" dirty="0" err="1" smtClean="0"/>
              <a:t>Tg</a:t>
            </a:r>
            <a:r>
              <a:rPr lang="tr-TR" dirty="0" smtClean="0"/>
              <a:t>), anti-</a:t>
            </a:r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 err="1" smtClean="0"/>
              <a:t>peroksidaz</a:t>
            </a:r>
            <a:r>
              <a:rPr lang="tr-TR" dirty="0" smtClean="0"/>
              <a:t> (anti-TPO) ve TSH reseptörüne karşı antikorlar (TRAB) negatif</a:t>
            </a:r>
          </a:p>
          <a:p>
            <a:r>
              <a:rPr lang="tr-TR" dirty="0" smtClean="0"/>
              <a:t>ESR ve CRP seviyeleri yüksek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90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687073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Tiroid</a:t>
            </a:r>
            <a:r>
              <a:rPr lang="tr-TR" dirty="0" smtClean="0"/>
              <a:t> ultrasonografisinde (USG) </a:t>
            </a:r>
            <a:r>
              <a:rPr lang="tr-TR" dirty="0" err="1" smtClean="0"/>
              <a:t>Doppler</a:t>
            </a:r>
            <a:r>
              <a:rPr lang="tr-TR" dirty="0" smtClean="0"/>
              <a:t> </a:t>
            </a:r>
            <a:r>
              <a:rPr lang="tr-TR" dirty="0" err="1" smtClean="0"/>
              <a:t>USG'de</a:t>
            </a:r>
            <a:r>
              <a:rPr lang="tr-TR" dirty="0" smtClean="0"/>
              <a:t> iki taraflı </a:t>
            </a:r>
            <a:r>
              <a:rPr lang="tr-TR" dirty="0" err="1" smtClean="0"/>
              <a:t>fokal</a:t>
            </a:r>
            <a:r>
              <a:rPr lang="tr-TR" dirty="0" smtClean="0"/>
              <a:t> </a:t>
            </a:r>
            <a:r>
              <a:rPr lang="tr-TR" dirty="0" err="1" smtClean="0"/>
              <a:t>hipoekoik</a:t>
            </a:r>
            <a:r>
              <a:rPr lang="tr-TR" dirty="0" smtClean="0"/>
              <a:t> alanlar ve kan akımında azalma görüldü (Resim 1A).</a:t>
            </a:r>
          </a:p>
          <a:p>
            <a:r>
              <a:rPr lang="tr-TR" dirty="0" smtClean="0"/>
              <a:t>Böylece </a:t>
            </a:r>
            <a:r>
              <a:rPr lang="tr-TR" dirty="0" err="1" smtClean="0"/>
              <a:t>subakut</a:t>
            </a:r>
            <a:r>
              <a:rPr lang="tr-TR" dirty="0" smtClean="0"/>
              <a:t> </a:t>
            </a:r>
            <a:r>
              <a:rPr lang="tr-TR" dirty="0" err="1" smtClean="0"/>
              <a:t>tiroidit</a:t>
            </a:r>
            <a:r>
              <a:rPr lang="tr-TR" dirty="0" smtClean="0"/>
              <a:t> tanısı konularak 1 Mart 2021 tarihinde </a:t>
            </a:r>
            <a:r>
              <a:rPr lang="tr-TR" dirty="0" err="1" smtClean="0"/>
              <a:t>metilprednizolon</a:t>
            </a:r>
            <a:r>
              <a:rPr lang="tr-TR" dirty="0" smtClean="0"/>
              <a:t> 16 mg/gün ve </a:t>
            </a:r>
            <a:r>
              <a:rPr lang="tr-TR" dirty="0" err="1" smtClean="0"/>
              <a:t>propranolol</a:t>
            </a:r>
            <a:r>
              <a:rPr lang="tr-TR" dirty="0" smtClean="0"/>
              <a:t> 25 mg/12 saat başlandı.</a:t>
            </a:r>
          </a:p>
          <a:p>
            <a:r>
              <a:rPr lang="tr-TR" dirty="0" smtClean="0"/>
              <a:t>Daha sonra boyun ağrısı ve çarpıntı şikayetleri bir gün içerisinde ortadan kayboldu.</a:t>
            </a:r>
          </a:p>
          <a:p>
            <a:r>
              <a:rPr lang="tr-TR" dirty="0" smtClean="0"/>
              <a:t>Takip sırasındaki </a:t>
            </a:r>
            <a:r>
              <a:rPr lang="tr-TR" dirty="0" err="1" smtClean="0"/>
              <a:t>tiroid</a:t>
            </a:r>
            <a:r>
              <a:rPr lang="tr-TR" dirty="0" smtClean="0"/>
              <a:t> fonksiyon testleri Tablo 1'de gösterilmektedir.</a:t>
            </a:r>
          </a:p>
          <a:p>
            <a:r>
              <a:rPr lang="tr-TR" dirty="0" smtClean="0"/>
              <a:t>Hasta halen </a:t>
            </a:r>
            <a:r>
              <a:rPr lang="tr-TR" dirty="0" err="1" smtClean="0"/>
              <a:t>metilprednizolon</a:t>
            </a:r>
            <a:r>
              <a:rPr lang="tr-TR" dirty="0" smtClean="0"/>
              <a:t> 8 mg/gün tedavisinin 4. haftasında takip edilmektedir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91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391443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Subakut</a:t>
            </a:r>
            <a:r>
              <a:rPr lang="tr-TR" dirty="0" smtClean="0"/>
              <a:t> </a:t>
            </a:r>
            <a:r>
              <a:rPr lang="tr-TR" dirty="0" err="1" smtClean="0"/>
              <a:t>tiroidit</a:t>
            </a:r>
            <a:r>
              <a:rPr lang="tr-TR" dirty="0" smtClean="0"/>
              <a:t>, ağrısız (sessiz) </a:t>
            </a:r>
            <a:r>
              <a:rPr lang="tr-TR" dirty="0" err="1" smtClean="0"/>
              <a:t>tiroidit</a:t>
            </a:r>
            <a:r>
              <a:rPr lang="tr-TR" dirty="0" smtClean="0"/>
              <a:t>, akut (</a:t>
            </a:r>
            <a:r>
              <a:rPr lang="tr-TR" dirty="0" err="1" smtClean="0"/>
              <a:t>süpüratif</a:t>
            </a:r>
            <a:r>
              <a:rPr lang="tr-TR" dirty="0" smtClean="0"/>
              <a:t>) </a:t>
            </a:r>
            <a:r>
              <a:rPr lang="tr-TR" dirty="0" err="1" smtClean="0"/>
              <a:t>tiroidit</a:t>
            </a:r>
            <a:r>
              <a:rPr lang="tr-TR" dirty="0" smtClean="0"/>
              <a:t>, </a:t>
            </a:r>
            <a:r>
              <a:rPr lang="tr-TR" dirty="0" err="1" smtClean="0"/>
              <a:t>palpasyonla</a:t>
            </a:r>
            <a:r>
              <a:rPr lang="tr-TR" dirty="0" smtClean="0"/>
              <a:t> (</a:t>
            </a:r>
            <a:r>
              <a:rPr lang="tr-TR" dirty="0" err="1" smtClean="0"/>
              <a:t>travmatik</a:t>
            </a:r>
            <a:r>
              <a:rPr lang="tr-TR" dirty="0" smtClean="0"/>
              <a:t>) </a:t>
            </a:r>
            <a:r>
              <a:rPr lang="tr-TR" dirty="0" err="1" smtClean="0"/>
              <a:t>tiroidit</a:t>
            </a:r>
            <a:r>
              <a:rPr lang="tr-TR" dirty="0" smtClean="0"/>
              <a:t>, doğum sonrası </a:t>
            </a:r>
            <a:r>
              <a:rPr lang="tr-TR" dirty="0" err="1" smtClean="0"/>
              <a:t>tiroidit</a:t>
            </a:r>
            <a:r>
              <a:rPr lang="tr-TR" dirty="0" smtClean="0"/>
              <a:t> dahil olmak üzere, klasik üç fazlı seyrin (</a:t>
            </a:r>
            <a:r>
              <a:rPr lang="tr-TR" dirty="0" err="1" smtClean="0"/>
              <a:t>tirotoksikoz</a:t>
            </a:r>
            <a:r>
              <a:rPr lang="tr-TR" dirty="0" smtClean="0"/>
              <a:t>, </a:t>
            </a:r>
            <a:r>
              <a:rPr lang="tr-TR" dirty="0" err="1" smtClean="0"/>
              <a:t>hipotiroidizm</a:t>
            </a:r>
            <a:r>
              <a:rPr lang="tr-TR" dirty="0" smtClean="0"/>
              <a:t>, iyileşme) bir parçası olarak geçici </a:t>
            </a:r>
            <a:r>
              <a:rPr lang="tr-TR" dirty="0" err="1" smtClean="0"/>
              <a:t>tirotoksikoz</a:t>
            </a:r>
            <a:r>
              <a:rPr lang="tr-TR" dirty="0" smtClean="0"/>
              <a:t> ile çeşitli </a:t>
            </a:r>
            <a:r>
              <a:rPr lang="tr-TR" dirty="0" err="1" smtClean="0"/>
              <a:t>tiroidit</a:t>
            </a:r>
            <a:r>
              <a:rPr lang="tr-TR" dirty="0" smtClean="0"/>
              <a:t> türleri ortaya çıkabilir. </a:t>
            </a:r>
          </a:p>
          <a:p>
            <a:r>
              <a:rPr lang="tr-TR" dirty="0" smtClean="0"/>
              <a:t>Genel olarak </a:t>
            </a:r>
            <a:r>
              <a:rPr lang="tr-TR" dirty="0" err="1" smtClean="0"/>
              <a:t>tiroiditin</a:t>
            </a:r>
            <a:r>
              <a:rPr lang="tr-TR" dirty="0" smtClean="0"/>
              <a:t> neden olduğu </a:t>
            </a:r>
            <a:r>
              <a:rPr lang="tr-TR" dirty="0" err="1" smtClean="0"/>
              <a:t>tiroid</a:t>
            </a:r>
            <a:r>
              <a:rPr lang="tr-TR" dirty="0" smtClean="0"/>
              <a:t> fonksiyon bozukluğu, </a:t>
            </a:r>
            <a:r>
              <a:rPr lang="tr-TR" dirty="0" err="1" smtClean="0"/>
              <a:t>endojen</a:t>
            </a:r>
            <a:r>
              <a:rPr lang="tr-TR" dirty="0" smtClean="0"/>
              <a:t> </a:t>
            </a:r>
            <a:r>
              <a:rPr lang="tr-TR" dirty="0" err="1" smtClean="0"/>
              <a:t>tirotoksikozun</a:t>
            </a:r>
            <a:r>
              <a:rPr lang="tr-TR" dirty="0" smtClean="0"/>
              <a:t> diğer formlarında görülenden daha az şiddetlidir (50); RAIU, serum TSH konsantrasyonlarının baskılanmasıyla önceden oluşturulmuş </a:t>
            </a:r>
            <a:r>
              <a:rPr lang="tr-TR" dirty="0" err="1" smtClean="0"/>
              <a:t>tiroid</a:t>
            </a:r>
            <a:r>
              <a:rPr lang="tr-TR" dirty="0" smtClean="0"/>
              <a:t> hormonunun sızması nedeniyle </a:t>
            </a:r>
            <a:r>
              <a:rPr lang="tr-TR" dirty="0" err="1" smtClean="0"/>
              <a:t>tirotoksik</a:t>
            </a:r>
            <a:r>
              <a:rPr lang="tr-TR" dirty="0" smtClean="0"/>
              <a:t> aşamada evrensel olarak düşüktür.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92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042442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diagnosis of subacute thyroiditis is based on clinical</a:t>
            </a:r>
          </a:p>
          <a:p>
            <a:r>
              <a:rPr lang="en-US" dirty="0" smtClean="0"/>
              <a:t>history, physical examination, laboratory data, and RAIU.</a:t>
            </a:r>
          </a:p>
          <a:p>
            <a:r>
              <a:rPr lang="en-US" dirty="0" smtClean="0"/>
              <a:t>Subacute thyroiditis presents with moderate-to-severe pain in</a:t>
            </a:r>
          </a:p>
          <a:p>
            <a:r>
              <a:rPr lang="en-US" dirty="0" smtClean="0"/>
              <a:t>the thyroid, often radiating to the ears, jaw, or throat. The pain</a:t>
            </a:r>
          </a:p>
          <a:p>
            <a:r>
              <a:rPr lang="en-US" dirty="0" smtClean="0"/>
              <a:t>may begin focally and spread from one side to the other of the</a:t>
            </a:r>
          </a:p>
          <a:p>
            <a:r>
              <a:rPr lang="en-US" dirty="0" smtClean="0"/>
              <a:t>gland over several weeks. Patients may have a </a:t>
            </a:r>
            <a:r>
              <a:rPr lang="en-US" dirty="0" err="1" smtClean="0"/>
              <a:t>prodrome</a:t>
            </a:r>
            <a:r>
              <a:rPr lang="en-US" dirty="0" smtClean="0"/>
              <a:t> of</a:t>
            </a:r>
          </a:p>
          <a:p>
            <a:r>
              <a:rPr lang="en-US" dirty="0" smtClean="0"/>
              <a:t>malaise, low-grade fever, pharyngitis symptoms, and fatigue.</a:t>
            </a:r>
          </a:p>
          <a:p>
            <a:r>
              <a:rPr lang="en-US" dirty="0" smtClean="0"/>
              <a:t>The thyroid may be slightly enlarged and is firm and painful</a:t>
            </a:r>
          </a:p>
          <a:p>
            <a:r>
              <a:rPr lang="en-US" dirty="0" smtClean="0"/>
              <a:t>to palpation. Subacute thyroiditis is thought to be due to a</a:t>
            </a:r>
          </a:p>
          <a:p>
            <a:r>
              <a:rPr lang="en-US" dirty="0" smtClean="0"/>
              <a:t>sequela of an upper respiratory viral infection that involves</a:t>
            </a:r>
          </a:p>
          <a:p>
            <a:r>
              <a:rPr lang="en-US" dirty="0" smtClean="0"/>
              <a:t>the thyroid gland.</a:t>
            </a:r>
          </a:p>
          <a:p>
            <a:r>
              <a:rPr lang="en-US" dirty="0" smtClean="0"/>
              <a:t>About 50% of patients with subacute thyroiditis have an</a:t>
            </a:r>
          </a:p>
          <a:p>
            <a:r>
              <a:rPr lang="en-US" dirty="0" smtClean="0"/>
              <a:t>initial </a:t>
            </a:r>
            <a:r>
              <a:rPr lang="en-US" dirty="0" err="1" smtClean="0"/>
              <a:t>thyrotoxic</a:t>
            </a:r>
            <a:r>
              <a:rPr lang="en-US" dirty="0" smtClean="0"/>
              <a:t> phase due to unregulated release of pre</a:t>
            </a:r>
          </a:p>
          <a:p>
            <a:r>
              <a:rPr lang="en-US" dirty="0" smtClean="0"/>
              <a:t>formed</a:t>
            </a:r>
          </a:p>
          <a:p>
            <a:r>
              <a:rPr lang="en-US" dirty="0" smtClean="0"/>
              <a:t>thyroid hormone from damaged thyroid follicular</a:t>
            </a:r>
            <a:endParaRPr lang="tr-TR" dirty="0" smtClean="0"/>
          </a:p>
          <a:p>
            <a:r>
              <a:rPr lang="en-US" dirty="0" smtClean="0"/>
              <a:t>cells (24). Therefore, early in the course of the disease, pa</a:t>
            </a:r>
          </a:p>
          <a:p>
            <a:r>
              <a:rPr lang="en-US" dirty="0" err="1" smtClean="0"/>
              <a:t>tients</a:t>
            </a:r>
            <a:endParaRPr lang="en-US" dirty="0" smtClean="0"/>
          </a:p>
          <a:p>
            <a:r>
              <a:rPr lang="en-US" dirty="0" smtClean="0"/>
              <a:t>may have clinical findings of thyrotoxicosis, although</a:t>
            </a:r>
          </a:p>
          <a:p>
            <a:r>
              <a:rPr lang="en-US" dirty="0" smtClean="0"/>
              <a:t>this is often mild. The serum TSH level is suppressed, and the</a:t>
            </a:r>
          </a:p>
          <a:p>
            <a:r>
              <a:rPr lang="en-US" dirty="0" smtClean="0"/>
              <a:t>free</a:t>
            </a:r>
          </a:p>
          <a:p>
            <a:r>
              <a:rPr lang="en-US" dirty="0" smtClean="0"/>
              <a:t>T4</a:t>
            </a:r>
          </a:p>
          <a:p>
            <a:r>
              <a:rPr lang="en-US" dirty="0" smtClean="0"/>
              <a:t>level may be elevated preferentially compared to the</a:t>
            </a:r>
          </a:p>
          <a:p>
            <a:r>
              <a:rPr lang="en-US" dirty="0" smtClean="0"/>
              <a:t>total</a:t>
            </a:r>
          </a:p>
          <a:p>
            <a:r>
              <a:rPr lang="en-US" dirty="0" smtClean="0"/>
              <a:t>T3</a:t>
            </a:r>
          </a:p>
          <a:p>
            <a:r>
              <a:rPr lang="en-US" dirty="0" smtClean="0"/>
              <a:t>level, in contrast to other endogenous forms of thy</a:t>
            </a:r>
          </a:p>
          <a:p>
            <a:r>
              <a:rPr lang="en-US" dirty="0" err="1" smtClean="0"/>
              <a:t>rotoxicosis</a:t>
            </a:r>
            <a:r>
              <a:rPr lang="en-US" dirty="0" smtClean="0"/>
              <a:t>,</a:t>
            </a:r>
          </a:p>
          <a:p>
            <a:r>
              <a:rPr lang="en-US" dirty="0" smtClean="0"/>
              <a:t>although substantial overlap occurs among the</a:t>
            </a:r>
          </a:p>
          <a:p>
            <a:r>
              <a:rPr lang="en-US" dirty="0" smtClean="0"/>
              <a:t>etiologies (618). In addition to laboratory evidence of thy</a:t>
            </a:r>
          </a:p>
          <a:p>
            <a:r>
              <a:rPr lang="en-US" dirty="0" err="1" smtClean="0"/>
              <a:t>rotoxicosis</a:t>
            </a:r>
            <a:r>
              <a:rPr lang="en-US" dirty="0" smtClean="0"/>
              <a:t>,</a:t>
            </a:r>
          </a:p>
          <a:p>
            <a:r>
              <a:rPr lang="en-US" dirty="0" smtClean="0"/>
              <a:t>the erythrocyte sedimentation rate (ESR) or C</a:t>
            </a:r>
          </a:p>
          <a:p>
            <a:r>
              <a:rPr lang="en-US" dirty="0" smtClean="0"/>
              <a:t>reactive</a:t>
            </a:r>
          </a:p>
          <a:p>
            <a:r>
              <a:rPr lang="en-US" dirty="0" smtClean="0"/>
              <a:t>protein is elevated, and mild anemia and elevation of</a:t>
            </a:r>
          </a:p>
          <a:p>
            <a:r>
              <a:rPr lang="en-US" dirty="0" smtClean="0"/>
              <a:t>the WBC count are common. Up to 25% of patients have low</a:t>
            </a:r>
          </a:p>
          <a:p>
            <a:r>
              <a:rPr lang="en-US" dirty="0" smtClean="0"/>
              <a:t>concentrations of </a:t>
            </a:r>
            <a:r>
              <a:rPr lang="en-US" dirty="0" err="1" smtClean="0"/>
              <a:t>antithyroid</a:t>
            </a:r>
            <a:r>
              <a:rPr lang="en-US" dirty="0" smtClean="0"/>
              <a:t> antibodies (24,619,620). RAIU</a:t>
            </a:r>
          </a:p>
          <a:p>
            <a:r>
              <a:rPr lang="en-US" dirty="0" smtClean="0"/>
              <a:t>is low, as is uptake on a thyroid </a:t>
            </a:r>
            <a:r>
              <a:rPr lang="en-US" dirty="0" err="1" smtClean="0"/>
              <a:t>scintigram</a:t>
            </a:r>
            <a:r>
              <a:rPr lang="en-US" dirty="0" smtClean="0"/>
              <a:t>. Thyroid ultra</a:t>
            </a:r>
          </a:p>
          <a:p>
            <a:r>
              <a:rPr lang="en-US" dirty="0" smtClean="0"/>
              <a:t>sonography</a:t>
            </a:r>
          </a:p>
          <a:p>
            <a:r>
              <a:rPr lang="en-US" dirty="0" smtClean="0"/>
              <a:t>shows diffuse heterogeneity, focal hypoechoic</a:t>
            </a:r>
          </a:p>
          <a:p>
            <a:r>
              <a:rPr lang="en-US" dirty="0" smtClean="0"/>
              <a:t>areas, and decreased or normal color flow Doppler, rather</a:t>
            </a:r>
          </a:p>
          <a:p>
            <a:r>
              <a:rPr lang="en-US" dirty="0" smtClean="0"/>
              <a:t>than the enhanced flow characteristic of GD (621,622). A</a:t>
            </a:r>
          </a:p>
          <a:p>
            <a:r>
              <a:rPr lang="en-US" dirty="0" smtClean="0"/>
              <a:t>biopsy of the thyroid gland is usually not necessary in sub</a:t>
            </a:r>
          </a:p>
          <a:p>
            <a:r>
              <a:rPr lang="en-US" dirty="0" smtClean="0"/>
              <a:t>acute</a:t>
            </a:r>
          </a:p>
          <a:p>
            <a:r>
              <a:rPr lang="en-US" dirty="0" smtClean="0"/>
              <a:t>thyroiditis. However, if a biopsy is performed due to</a:t>
            </a:r>
          </a:p>
          <a:p>
            <a:r>
              <a:rPr lang="en-US" dirty="0" smtClean="0"/>
              <a:t>uncertainty of the diagnosis, its result shows granulomatous</a:t>
            </a:r>
          </a:p>
          <a:p>
            <a:r>
              <a:rPr lang="en-US" dirty="0" smtClean="0"/>
              <a:t>infiltrate and giant cells, consistent with a viral infection (24).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thyrotoxic</a:t>
            </a:r>
            <a:r>
              <a:rPr lang="en-US" dirty="0" smtClean="0"/>
              <a:t> phase usually lasts 3–6 weeks, ending when</a:t>
            </a:r>
          </a:p>
          <a:p>
            <a:r>
              <a:rPr lang="en-US" dirty="0" smtClean="0"/>
              <a:t>the thyroid stores of preformed hormone are depleted. About</a:t>
            </a:r>
          </a:p>
          <a:p>
            <a:r>
              <a:rPr lang="en-US" dirty="0" smtClean="0"/>
              <a:t>30% of patients subsequently enter a hypothyroid phase that</a:t>
            </a:r>
          </a:p>
          <a:p>
            <a:r>
              <a:rPr lang="en-US" dirty="0" smtClean="0"/>
              <a:t>can last up to 6 months. Thyroid pain and the elevated ESR</a:t>
            </a:r>
          </a:p>
          <a:p>
            <a:r>
              <a:rPr lang="en-US" dirty="0" smtClean="0"/>
              <a:t>have usually resolved by this time, and the predominant</a:t>
            </a:r>
          </a:p>
          <a:p>
            <a:r>
              <a:rPr lang="en-US" dirty="0" smtClean="0"/>
              <a:t>clinical features are those of hypothyroidism with a small</a:t>
            </a:r>
          </a:p>
          <a:p>
            <a:r>
              <a:rPr lang="en-US" dirty="0" err="1" smtClean="0"/>
              <a:t>nontender</a:t>
            </a:r>
            <a:r>
              <a:rPr lang="en-US" dirty="0" smtClean="0"/>
              <a:t> goiter. Most patients become </a:t>
            </a:r>
            <a:r>
              <a:rPr lang="en-US" dirty="0" err="1" smtClean="0"/>
              <a:t>euthyroid</a:t>
            </a:r>
            <a:r>
              <a:rPr lang="en-US" dirty="0" smtClean="0"/>
              <a:t> again</a:t>
            </a:r>
          </a:p>
          <a:p>
            <a:r>
              <a:rPr lang="en-US" dirty="0" smtClean="0"/>
              <a:t>within 12 months of disease onset, although 5%–15% have</a:t>
            </a:r>
          </a:p>
          <a:p>
            <a:r>
              <a:rPr lang="en-US" dirty="0" smtClean="0"/>
              <a:t>persistent hypothyroidism (24,620,621). In addition, recur</a:t>
            </a:r>
          </a:p>
          <a:p>
            <a:r>
              <a:rPr lang="en-US" dirty="0" err="1" smtClean="0"/>
              <a:t>rence</a:t>
            </a:r>
            <a:endParaRPr lang="en-US" dirty="0" smtClean="0"/>
          </a:p>
          <a:p>
            <a:r>
              <a:rPr lang="en-US" dirty="0" smtClean="0"/>
              <a:t>rates of 1%–4% have been reported (24,620,623).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93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170553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diagnosis of subacute thyroiditis is based on clinical</a:t>
            </a:r>
          </a:p>
          <a:p>
            <a:r>
              <a:rPr lang="en-US" dirty="0" smtClean="0"/>
              <a:t>history, physical examination, laboratory data, and RAIU.</a:t>
            </a:r>
          </a:p>
          <a:p>
            <a:r>
              <a:rPr lang="en-US" dirty="0" smtClean="0"/>
              <a:t>Subacute thyroiditis presents with moderate-to-severe pain in</a:t>
            </a:r>
          </a:p>
          <a:p>
            <a:r>
              <a:rPr lang="en-US" dirty="0" smtClean="0"/>
              <a:t>the thyroid, often radiating to the ears, jaw, or throat. The pain</a:t>
            </a:r>
          </a:p>
          <a:p>
            <a:r>
              <a:rPr lang="en-US" dirty="0" smtClean="0"/>
              <a:t>may begin focally and spread from one side to the other of the</a:t>
            </a:r>
          </a:p>
          <a:p>
            <a:r>
              <a:rPr lang="en-US" dirty="0" smtClean="0"/>
              <a:t>gland over several weeks. Patients may have a </a:t>
            </a:r>
            <a:r>
              <a:rPr lang="en-US" dirty="0" err="1" smtClean="0"/>
              <a:t>prodrome</a:t>
            </a:r>
            <a:r>
              <a:rPr lang="en-US" dirty="0" smtClean="0"/>
              <a:t> of</a:t>
            </a:r>
          </a:p>
          <a:p>
            <a:r>
              <a:rPr lang="en-US" dirty="0" smtClean="0"/>
              <a:t>malaise, low-grade fever, pharyngitis symptoms, and fatigue.</a:t>
            </a:r>
          </a:p>
          <a:p>
            <a:r>
              <a:rPr lang="en-US" dirty="0" smtClean="0"/>
              <a:t>The thyroid may be slightly enlarged and is firm and painful</a:t>
            </a:r>
          </a:p>
          <a:p>
            <a:r>
              <a:rPr lang="en-US" dirty="0" smtClean="0"/>
              <a:t>to palpation. Subacute thyroiditis is thought to be due to a</a:t>
            </a:r>
          </a:p>
          <a:p>
            <a:r>
              <a:rPr lang="en-US" dirty="0" smtClean="0"/>
              <a:t>sequela of an upper respiratory viral infection that involves</a:t>
            </a:r>
          </a:p>
          <a:p>
            <a:r>
              <a:rPr lang="en-US" dirty="0" smtClean="0"/>
              <a:t>the thyroid gland.</a:t>
            </a:r>
          </a:p>
          <a:p>
            <a:r>
              <a:rPr lang="en-US" dirty="0" smtClean="0"/>
              <a:t>About 50% of patients with subacute thyroiditis have an</a:t>
            </a:r>
          </a:p>
          <a:p>
            <a:r>
              <a:rPr lang="en-US" dirty="0" smtClean="0"/>
              <a:t>initial </a:t>
            </a:r>
            <a:r>
              <a:rPr lang="en-US" dirty="0" err="1" smtClean="0"/>
              <a:t>thyrotoxic</a:t>
            </a:r>
            <a:r>
              <a:rPr lang="en-US" dirty="0" smtClean="0"/>
              <a:t> phase due to unregulated release of pre</a:t>
            </a:r>
          </a:p>
          <a:p>
            <a:r>
              <a:rPr lang="en-US" dirty="0" smtClean="0"/>
              <a:t>formed</a:t>
            </a:r>
          </a:p>
          <a:p>
            <a:r>
              <a:rPr lang="en-US" dirty="0" smtClean="0"/>
              <a:t>thyroid hormone from damaged thyroid follicular</a:t>
            </a:r>
            <a:endParaRPr lang="tr-TR" dirty="0" smtClean="0"/>
          </a:p>
          <a:p>
            <a:r>
              <a:rPr lang="en-US" dirty="0" smtClean="0"/>
              <a:t>cells (24). Therefore, early in the course of the disease, pa</a:t>
            </a:r>
          </a:p>
          <a:p>
            <a:r>
              <a:rPr lang="en-US" dirty="0" err="1" smtClean="0"/>
              <a:t>tients</a:t>
            </a:r>
            <a:endParaRPr lang="en-US" dirty="0" smtClean="0"/>
          </a:p>
          <a:p>
            <a:r>
              <a:rPr lang="en-US" dirty="0" smtClean="0"/>
              <a:t>may have clinical findings of thyrotoxicosis, although</a:t>
            </a:r>
          </a:p>
          <a:p>
            <a:r>
              <a:rPr lang="en-US" dirty="0" smtClean="0"/>
              <a:t>this is often mild. The serum TSH level is suppressed, and the</a:t>
            </a:r>
          </a:p>
          <a:p>
            <a:r>
              <a:rPr lang="en-US" dirty="0" smtClean="0"/>
              <a:t>free</a:t>
            </a:r>
          </a:p>
          <a:p>
            <a:r>
              <a:rPr lang="en-US" dirty="0" smtClean="0"/>
              <a:t>T4</a:t>
            </a:r>
          </a:p>
          <a:p>
            <a:r>
              <a:rPr lang="en-US" dirty="0" smtClean="0"/>
              <a:t>level may be elevated preferentially compared to the</a:t>
            </a:r>
          </a:p>
          <a:p>
            <a:r>
              <a:rPr lang="en-US" dirty="0" smtClean="0"/>
              <a:t>total</a:t>
            </a:r>
          </a:p>
          <a:p>
            <a:r>
              <a:rPr lang="en-US" dirty="0" smtClean="0"/>
              <a:t>T3</a:t>
            </a:r>
          </a:p>
          <a:p>
            <a:r>
              <a:rPr lang="en-US" dirty="0" smtClean="0"/>
              <a:t>level, in contrast to other endogenous forms of thy</a:t>
            </a:r>
          </a:p>
          <a:p>
            <a:r>
              <a:rPr lang="en-US" dirty="0" err="1" smtClean="0"/>
              <a:t>rotoxicosis</a:t>
            </a:r>
            <a:r>
              <a:rPr lang="en-US" dirty="0" smtClean="0"/>
              <a:t>,</a:t>
            </a:r>
          </a:p>
          <a:p>
            <a:r>
              <a:rPr lang="en-US" dirty="0" smtClean="0"/>
              <a:t>although substantial overlap occurs among the</a:t>
            </a:r>
          </a:p>
          <a:p>
            <a:r>
              <a:rPr lang="en-US" dirty="0" smtClean="0"/>
              <a:t>etiologies (618). In addition to laboratory evidence of thy</a:t>
            </a:r>
          </a:p>
          <a:p>
            <a:r>
              <a:rPr lang="en-US" dirty="0" err="1" smtClean="0"/>
              <a:t>rotoxicosis</a:t>
            </a:r>
            <a:r>
              <a:rPr lang="en-US" dirty="0" smtClean="0"/>
              <a:t>,</a:t>
            </a:r>
          </a:p>
          <a:p>
            <a:r>
              <a:rPr lang="en-US" dirty="0" smtClean="0"/>
              <a:t>the erythrocyte sedimentation rate (ESR) or C</a:t>
            </a:r>
          </a:p>
          <a:p>
            <a:r>
              <a:rPr lang="en-US" dirty="0" smtClean="0"/>
              <a:t>reactive</a:t>
            </a:r>
          </a:p>
          <a:p>
            <a:r>
              <a:rPr lang="en-US" dirty="0" smtClean="0"/>
              <a:t>protein is elevated, and mild anemia and elevation of</a:t>
            </a:r>
          </a:p>
          <a:p>
            <a:r>
              <a:rPr lang="en-US" dirty="0" smtClean="0"/>
              <a:t>the WBC count are common. Up to 25% of patients have low</a:t>
            </a:r>
          </a:p>
          <a:p>
            <a:r>
              <a:rPr lang="en-US" dirty="0" smtClean="0"/>
              <a:t>concentrations of </a:t>
            </a:r>
            <a:r>
              <a:rPr lang="en-US" dirty="0" err="1" smtClean="0"/>
              <a:t>antithyroid</a:t>
            </a:r>
            <a:r>
              <a:rPr lang="en-US" dirty="0" smtClean="0"/>
              <a:t> antibodies (24,619,620). RAIU</a:t>
            </a:r>
          </a:p>
          <a:p>
            <a:r>
              <a:rPr lang="en-US" dirty="0" smtClean="0"/>
              <a:t>is low, as is uptake on a thyroid </a:t>
            </a:r>
            <a:r>
              <a:rPr lang="en-US" dirty="0" err="1" smtClean="0"/>
              <a:t>scintigram</a:t>
            </a:r>
            <a:r>
              <a:rPr lang="en-US" dirty="0" smtClean="0"/>
              <a:t>. Thyroid ultra</a:t>
            </a:r>
          </a:p>
          <a:p>
            <a:r>
              <a:rPr lang="en-US" dirty="0" smtClean="0"/>
              <a:t>sonography</a:t>
            </a:r>
          </a:p>
          <a:p>
            <a:r>
              <a:rPr lang="en-US" dirty="0" smtClean="0"/>
              <a:t>shows diffuse heterogeneity, focal hypoechoic</a:t>
            </a:r>
          </a:p>
          <a:p>
            <a:r>
              <a:rPr lang="en-US" dirty="0" smtClean="0"/>
              <a:t>areas, and decreased or normal color flow Doppler, rather</a:t>
            </a:r>
          </a:p>
          <a:p>
            <a:r>
              <a:rPr lang="en-US" dirty="0" smtClean="0"/>
              <a:t>than the enhanced flow characteristic of GD (621,622). A</a:t>
            </a:r>
          </a:p>
          <a:p>
            <a:r>
              <a:rPr lang="en-US" dirty="0" smtClean="0"/>
              <a:t>biopsy of the thyroid gland is usually not necessary in sub</a:t>
            </a:r>
          </a:p>
          <a:p>
            <a:r>
              <a:rPr lang="en-US" dirty="0" smtClean="0"/>
              <a:t>acute</a:t>
            </a:r>
          </a:p>
          <a:p>
            <a:r>
              <a:rPr lang="en-US" dirty="0" smtClean="0"/>
              <a:t>thyroiditis. However, if a biopsy is performed due to</a:t>
            </a:r>
          </a:p>
          <a:p>
            <a:r>
              <a:rPr lang="en-US" dirty="0" smtClean="0"/>
              <a:t>uncertainty of the diagnosis, its result shows granulomatous</a:t>
            </a:r>
          </a:p>
          <a:p>
            <a:r>
              <a:rPr lang="en-US" dirty="0" smtClean="0"/>
              <a:t>infiltrate and giant cells, consistent with a viral infection (24).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thyrotoxic</a:t>
            </a:r>
            <a:r>
              <a:rPr lang="en-US" dirty="0" smtClean="0"/>
              <a:t> phase usually lasts 3–6 weeks, ending when</a:t>
            </a:r>
          </a:p>
          <a:p>
            <a:r>
              <a:rPr lang="en-US" dirty="0" smtClean="0"/>
              <a:t>the thyroid stores of preformed hormone are depleted. About</a:t>
            </a:r>
          </a:p>
          <a:p>
            <a:r>
              <a:rPr lang="en-US" dirty="0" smtClean="0"/>
              <a:t>30% of patients subsequently enter a hypothyroid phase that</a:t>
            </a:r>
          </a:p>
          <a:p>
            <a:r>
              <a:rPr lang="en-US" dirty="0" smtClean="0"/>
              <a:t>can last up to 6 months. Thyroid pain and the elevated ESR</a:t>
            </a:r>
          </a:p>
          <a:p>
            <a:r>
              <a:rPr lang="en-US" dirty="0" smtClean="0"/>
              <a:t>have usually resolved by this time, and the predominant</a:t>
            </a:r>
          </a:p>
          <a:p>
            <a:r>
              <a:rPr lang="en-US" dirty="0" smtClean="0"/>
              <a:t>clinical features are those of hypothyroidism with a small</a:t>
            </a:r>
          </a:p>
          <a:p>
            <a:r>
              <a:rPr lang="en-US" dirty="0" err="1" smtClean="0"/>
              <a:t>nontender</a:t>
            </a:r>
            <a:r>
              <a:rPr lang="en-US" dirty="0" smtClean="0"/>
              <a:t> goiter. Most patients become </a:t>
            </a:r>
            <a:r>
              <a:rPr lang="en-US" dirty="0" err="1" smtClean="0"/>
              <a:t>euthyroid</a:t>
            </a:r>
            <a:r>
              <a:rPr lang="en-US" dirty="0" smtClean="0"/>
              <a:t> again</a:t>
            </a:r>
          </a:p>
          <a:p>
            <a:r>
              <a:rPr lang="en-US" dirty="0" smtClean="0"/>
              <a:t>within 12 months of disease onset, although 5%–15% have</a:t>
            </a:r>
          </a:p>
          <a:p>
            <a:r>
              <a:rPr lang="en-US" dirty="0" smtClean="0"/>
              <a:t>persistent hypothyroidism (24,620,621). In addition, recur</a:t>
            </a:r>
          </a:p>
          <a:p>
            <a:r>
              <a:rPr lang="en-US" dirty="0" err="1" smtClean="0"/>
              <a:t>rence</a:t>
            </a:r>
            <a:endParaRPr lang="en-US" dirty="0" smtClean="0"/>
          </a:p>
          <a:p>
            <a:r>
              <a:rPr lang="en-US" dirty="0" smtClean="0"/>
              <a:t>rates of 1%–4% have been reported (24,620,623).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94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111155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RAIU</a:t>
            </a:r>
          </a:p>
          <a:p>
            <a:r>
              <a:rPr lang="en-US" dirty="0" smtClean="0"/>
              <a:t>is low, as is uptake on a thyroid </a:t>
            </a:r>
            <a:r>
              <a:rPr lang="en-US" dirty="0" err="1" smtClean="0"/>
              <a:t>scintigram</a:t>
            </a:r>
            <a:r>
              <a:rPr lang="en-US" dirty="0" smtClean="0"/>
              <a:t>. Thyroid ultra</a:t>
            </a:r>
          </a:p>
          <a:p>
            <a:r>
              <a:rPr lang="en-US" dirty="0" smtClean="0"/>
              <a:t>sonography</a:t>
            </a:r>
          </a:p>
          <a:p>
            <a:r>
              <a:rPr lang="en-US" dirty="0" smtClean="0"/>
              <a:t>shows diffuse heterogeneity, focal hypoechoic</a:t>
            </a:r>
          </a:p>
          <a:p>
            <a:r>
              <a:rPr lang="en-US" dirty="0" smtClean="0"/>
              <a:t>areas, and decreased or normal color flow Doppler, rather</a:t>
            </a:r>
          </a:p>
          <a:p>
            <a:r>
              <a:rPr lang="en-US" dirty="0" smtClean="0"/>
              <a:t>than the enhanced flow characteristic of GD (621,622). A</a:t>
            </a:r>
          </a:p>
          <a:p>
            <a:r>
              <a:rPr lang="en-US" dirty="0" smtClean="0"/>
              <a:t>biopsy of the thyroid gland is usually not necessary in sub</a:t>
            </a:r>
          </a:p>
          <a:p>
            <a:r>
              <a:rPr lang="en-US" dirty="0" smtClean="0"/>
              <a:t>acute</a:t>
            </a:r>
          </a:p>
          <a:p>
            <a:r>
              <a:rPr lang="en-US" dirty="0" smtClean="0"/>
              <a:t>thyroiditis. However, if a biopsy is performed due to</a:t>
            </a:r>
          </a:p>
          <a:p>
            <a:r>
              <a:rPr lang="en-US" dirty="0" smtClean="0"/>
              <a:t>uncertainty of the diagnosis, its result shows granulomatous</a:t>
            </a:r>
          </a:p>
          <a:p>
            <a:r>
              <a:rPr lang="en-US" dirty="0" smtClean="0"/>
              <a:t>infiltrate and giant cells, consistent with a viral infection (24).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thyrotoxic</a:t>
            </a:r>
            <a:r>
              <a:rPr lang="en-US" dirty="0" smtClean="0"/>
              <a:t> phase usually lasts 3–6 weeks, ending when</a:t>
            </a:r>
          </a:p>
          <a:p>
            <a:r>
              <a:rPr lang="en-US" dirty="0" smtClean="0"/>
              <a:t>the thyroid stores of preformed hormone are depleted. About</a:t>
            </a:r>
          </a:p>
          <a:p>
            <a:r>
              <a:rPr lang="en-US" dirty="0" smtClean="0"/>
              <a:t>30% of patients subsequently enter a hypothyroid phase that</a:t>
            </a:r>
          </a:p>
          <a:p>
            <a:r>
              <a:rPr lang="en-US" dirty="0" smtClean="0"/>
              <a:t>can last up to 6 months. Thyroid pain and the elevated ESR</a:t>
            </a:r>
          </a:p>
          <a:p>
            <a:r>
              <a:rPr lang="en-US" dirty="0" smtClean="0"/>
              <a:t>have usually resolved by this time, and the predominant</a:t>
            </a:r>
          </a:p>
          <a:p>
            <a:r>
              <a:rPr lang="en-US" dirty="0" smtClean="0"/>
              <a:t>clinical features are those of hypothyroidism with a small</a:t>
            </a:r>
          </a:p>
          <a:p>
            <a:r>
              <a:rPr lang="en-US" dirty="0" err="1" smtClean="0"/>
              <a:t>nontender</a:t>
            </a:r>
            <a:r>
              <a:rPr lang="en-US" dirty="0" smtClean="0"/>
              <a:t> goiter. Most patients become </a:t>
            </a:r>
            <a:r>
              <a:rPr lang="en-US" dirty="0" err="1" smtClean="0"/>
              <a:t>euthyroid</a:t>
            </a:r>
            <a:r>
              <a:rPr lang="en-US" dirty="0" smtClean="0"/>
              <a:t> again</a:t>
            </a:r>
          </a:p>
          <a:p>
            <a:r>
              <a:rPr lang="en-US" dirty="0" smtClean="0"/>
              <a:t>within 12 months of disease onset, although 5%–15% have</a:t>
            </a:r>
          </a:p>
          <a:p>
            <a:r>
              <a:rPr lang="en-US" dirty="0" smtClean="0"/>
              <a:t>persistent hypothyroidism (24,620,621). In addition, recur</a:t>
            </a:r>
          </a:p>
          <a:p>
            <a:r>
              <a:rPr lang="en-US" dirty="0" err="1" smtClean="0"/>
              <a:t>rence</a:t>
            </a:r>
            <a:endParaRPr lang="en-US" dirty="0" smtClean="0"/>
          </a:p>
          <a:p>
            <a:r>
              <a:rPr lang="en-US" dirty="0" smtClean="0"/>
              <a:t>rates of 1%–4% have been reported (24,620,623).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95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945735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RAIU</a:t>
            </a:r>
          </a:p>
          <a:p>
            <a:r>
              <a:rPr lang="en-US" dirty="0" smtClean="0"/>
              <a:t>is low, as is uptake on a thyroid </a:t>
            </a:r>
            <a:r>
              <a:rPr lang="en-US" dirty="0" err="1" smtClean="0"/>
              <a:t>scintigram</a:t>
            </a:r>
            <a:r>
              <a:rPr lang="en-US" dirty="0" smtClean="0"/>
              <a:t>. Thyroid ultra</a:t>
            </a:r>
          </a:p>
          <a:p>
            <a:r>
              <a:rPr lang="en-US" dirty="0" smtClean="0"/>
              <a:t>sonography</a:t>
            </a:r>
          </a:p>
          <a:p>
            <a:r>
              <a:rPr lang="en-US" dirty="0" smtClean="0"/>
              <a:t>shows diffuse heterogeneity, focal hypoechoic</a:t>
            </a:r>
          </a:p>
          <a:p>
            <a:r>
              <a:rPr lang="en-US" dirty="0" smtClean="0"/>
              <a:t>areas, and decreased or normal color flow Doppler, rather</a:t>
            </a:r>
          </a:p>
          <a:p>
            <a:r>
              <a:rPr lang="en-US" dirty="0" smtClean="0"/>
              <a:t>than the enhanced flow characteristic of GD (621,622). A</a:t>
            </a:r>
          </a:p>
          <a:p>
            <a:r>
              <a:rPr lang="en-US" dirty="0" smtClean="0"/>
              <a:t>biopsy of the thyroid gland is usually not necessary in sub</a:t>
            </a:r>
          </a:p>
          <a:p>
            <a:r>
              <a:rPr lang="en-US" dirty="0" smtClean="0"/>
              <a:t>acute</a:t>
            </a:r>
          </a:p>
          <a:p>
            <a:r>
              <a:rPr lang="en-US" dirty="0" smtClean="0"/>
              <a:t>thyroiditis. However, if a biopsy is performed due to</a:t>
            </a:r>
          </a:p>
          <a:p>
            <a:r>
              <a:rPr lang="en-US" dirty="0" smtClean="0"/>
              <a:t>uncertainty of the diagnosis, its result shows granulomatous</a:t>
            </a:r>
          </a:p>
          <a:p>
            <a:r>
              <a:rPr lang="en-US" dirty="0" smtClean="0"/>
              <a:t>infiltrate and giant cells, consistent with a viral infection (24).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thyrotoxic</a:t>
            </a:r>
            <a:r>
              <a:rPr lang="en-US" dirty="0" smtClean="0"/>
              <a:t> phase usually lasts 3–6 weeks, ending when</a:t>
            </a:r>
          </a:p>
          <a:p>
            <a:r>
              <a:rPr lang="en-US" dirty="0" smtClean="0"/>
              <a:t>the thyroid stores of preformed hormone are depleted. About</a:t>
            </a:r>
          </a:p>
          <a:p>
            <a:r>
              <a:rPr lang="en-US" dirty="0" smtClean="0"/>
              <a:t>30% of patients subsequently enter a hypothyroid phase that</a:t>
            </a:r>
          </a:p>
          <a:p>
            <a:r>
              <a:rPr lang="en-US" dirty="0" smtClean="0"/>
              <a:t>can last up to 6 months. Thyroid pain and the elevated ESR</a:t>
            </a:r>
          </a:p>
          <a:p>
            <a:r>
              <a:rPr lang="en-US" dirty="0" smtClean="0"/>
              <a:t>have usually resolved by this time, and the predominant</a:t>
            </a:r>
          </a:p>
          <a:p>
            <a:r>
              <a:rPr lang="en-US" dirty="0" smtClean="0"/>
              <a:t>clinical features are those of hypothyroidism with a small</a:t>
            </a:r>
          </a:p>
          <a:p>
            <a:r>
              <a:rPr lang="en-US" dirty="0" err="1" smtClean="0"/>
              <a:t>nontender</a:t>
            </a:r>
            <a:r>
              <a:rPr lang="en-US" dirty="0" smtClean="0"/>
              <a:t> goiter. Most patients become </a:t>
            </a:r>
            <a:r>
              <a:rPr lang="en-US" dirty="0" err="1" smtClean="0"/>
              <a:t>euthyroid</a:t>
            </a:r>
            <a:r>
              <a:rPr lang="en-US" dirty="0" smtClean="0"/>
              <a:t> again</a:t>
            </a:r>
          </a:p>
          <a:p>
            <a:r>
              <a:rPr lang="en-US" dirty="0" smtClean="0"/>
              <a:t>within 12 months of disease onset, although 5%–15% have</a:t>
            </a:r>
          </a:p>
          <a:p>
            <a:r>
              <a:rPr lang="en-US" dirty="0" smtClean="0"/>
              <a:t>persistent hypothyroidism (24,620,621). In addition, recur</a:t>
            </a:r>
          </a:p>
          <a:p>
            <a:r>
              <a:rPr lang="en-US" dirty="0" err="1" smtClean="0"/>
              <a:t>rence</a:t>
            </a:r>
            <a:endParaRPr lang="en-US" dirty="0" smtClean="0"/>
          </a:p>
          <a:p>
            <a:r>
              <a:rPr lang="en-US" dirty="0" smtClean="0"/>
              <a:t>rates of 1%–4% have been reported (24,620,623).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96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736547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RECOMMENDATION 117</a:t>
            </a:r>
          </a:p>
          <a:p>
            <a:r>
              <a:rPr lang="en-US" dirty="0" smtClean="0"/>
              <a:t>Patients with mild symptomatic subacute thyroiditis should</a:t>
            </a:r>
          </a:p>
          <a:p>
            <a:r>
              <a:rPr lang="en-US" dirty="0" smtClean="0"/>
              <a:t>b-</a:t>
            </a:r>
          </a:p>
          <a:p>
            <a:r>
              <a:rPr lang="en-US" dirty="0" smtClean="0"/>
              <a:t>be treated initially with</a:t>
            </a:r>
          </a:p>
          <a:p>
            <a:r>
              <a:rPr lang="en-US" dirty="0" smtClean="0"/>
              <a:t>adrenergic-blocking drugs and</a:t>
            </a:r>
          </a:p>
          <a:p>
            <a:r>
              <a:rPr lang="en-US" dirty="0" smtClean="0"/>
              <a:t>nonsteroidal anti-inflammatory agents (NSAIDs). </a:t>
            </a:r>
            <a:r>
              <a:rPr lang="en-US" dirty="0" err="1" smtClean="0"/>
              <a:t>Corti</a:t>
            </a:r>
            <a:endParaRPr lang="en-US" dirty="0" smtClean="0"/>
          </a:p>
          <a:p>
            <a:r>
              <a:rPr lang="en-US" dirty="0" err="1" smtClean="0"/>
              <a:t>costeroids</a:t>
            </a:r>
            <a:endParaRPr lang="en-US" dirty="0" smtClean="0"/>
          </a:p>
          <a:p>
            <a:r>
              <a:rPr lang="en-US" dirty="0" smtClean="0"/>
              <a:t>should be used instead of NSAIDs when patients</a:t>
            </a:r>
          </a:p>
          <a:p>
            <a:r>
              <a:rPr lang="en-US" dirty="0" smtClean="0"/>
              <a:t>fail to respond or present initially with moderate to severe</a:t>
            </a:r>
          </a:p>
          <a:p>
            <a:r>
              <a:rPr lang="en-US" dirty="0" smtClean="0"/>
              <a:t>pain and/or </a:t>
            </a:r>
            <a:r>
              <a:rPr lang="en-US" dirty="0" err="1" smtClean="0"/>
              <a:t>thyrotoxic</a:t>
            </a:r>
            <a:r>
              <a:rPr lang="en-US" dirty="0" smtClean="0"/>
              <a:t> symptoms.</a:t>
            </a:r>
          </a:p>
          <a:p>
            <a:r>
              <a:rPr lang="en-US" dirty="0" smtClean="0"/>
              <a:t>Strong recommendation, low-quality evidence.</a:t>
            </a:r>
          </a:p>
          <a:p>
            <a:r>
              <a:rPr lang="en-US" dirty="0" smtClean="0"/>
              <a:t>b-</a:t>
            </a:r>
          </a:p>
          <a:p>
            <a:r>
              <a:rPr lang="en-US" dirty="0" smtClean="0"/>
              <a:t>Subacute thyroiditis is treated with</a:t>
            </a:r>
          </a:p>
          <a:p>
            <a:r>
              <a:rPr lang="en-US" dirty="0" smtClean="0"/>
              <a:t>blockers and anti</a:t>
            </a:r>
          </a:p>
          <a:p>
            <a:r>
              <a:rPr lang="en-US" dirty="0" smtClean="0"/>
              <a:t>inflammatory</a:t>
            </a:r>
          </a:p>
          <a:p>
            <a:r>
              <a:rPr lang="en-US" dirty="0" smtClean="0"/>
              <a:t>therapy. Beta-blockers are used as needed to</a:t>
            </a:r>
          </a:p>
          <a:p>
            <a:r>
              <a:rPr lang="en-US" dirty="0" smtClean="0"/>
              <a:t>control </a:t>
            </a:r>
            <a:r>
              <a:rPr lang="en-US" dirty="0" err="1" smtClean="0"/>
              <a:t>thyrotoxic</a:t>
            </a:r>
            <a:r>
              <a:rPr lang="en-US" dirty="0" smtClean="0"/>
              <a:t> symptoms. NSAIDs provide pain relief in</a:t>
            </a:r>
          </a:p>
          <a:p>
            <a:r>
              <a:rPr lang="en-US" dirty="0" smtClean="0"/>
              <a:t>patients with mild symptoms and should be considered first</a:t>
            </a:r>
          </a:p>
          <a:p>
            <a:r>
              <a:rPr lang="en-US" dirty="0" smtClean="0"/>
              <a:t>line</a:t>
            </a:r>
          </a:p>
          <a:p>
            <a:r>
              <a:rPr lang="en-US" dirty="0" smtClean="0"/>
              <a:t>therapy. With NSAIDs, the median time for resolution of</a:t>
            </a:r>
          </a:p>
          <a:p>
            <a:r>
              <a:rPr lang="en-US" dirty="0" smtClean="0"/>
              <a:t>pain is 5 weeks (range 1–20 weeks) (24). Patients who fail to</a:t>
            </a:r>
          </a:p>
          <a:p>
            <a:r>
              <a:rPr lang="en-US" dirty="0" smtClean="0"/>
              <a:t>respond to full doses of NSAIDs over several days should be</a:t>
            </a:r>
          </a:p>
          <a:p>
            <a:r>
              <a:rPr lang="en-US" dirty="0" smtClean="0"/>
              <a:t>treated instead with corticosteroid therapy. Standard </a:t>
            </a:r>
            <a:r>
              <a:rPr lang="en-US" dirty="0" err="1" smtClean="0"/>
              <a:t>recom</a:t>
            </a:r>
            <a:endParaRPr lang="en-US" dirty="0" smtClean="0"/>
          </a:p>
          <a:p>
            <a:r>
              <a:rPr lang="en-US" dirty="0" err="1" smtClean="0"/>
              <a:t>mendations</a:t>
            </a:r>
            <a:endParaRPr lang="en-US" dirty="0" smtClean="0"/>
          </a:p>
          <a:p>
            <a:r>
              <a:rPr lang="en-US" dirty="0" smtClean="0"/>
              <a:t>are to use prednisone 40 mg daily for 1–2 weeks</a:t>
            </a:r>
          </a:p>
          <a:p>
            <a:r>
              <a:rPr lang="en-US" dirty="0" smtClean="0"/>
              <a:t>followed by a gradual taper over 2–4 weeks or longer, de</a:t>
            </a:r>
          </a:p>
          <a:p>
            <a:r>
              <a:rPr lang="en-US" dirty="0" smtClean="0"/>
              <a:t>pending</a:t>
            </a:r>
          </a:p>
          <a:p>
            <a:r>
              <a:rPr lang="en-US" dirty="0" smtClean="0"/>
              <a:t>upon clinical response. A retrospective review found</a:t>
            </a:r>
          </a:p>
          <a:p>
            <a:r>
              <a:rPr lang="en-US" dirty="0" smtClean="0"/>
              <a:t>that patients treated with corticosteroids at similar doses had</a:t>
            </a:r>
          </a:p>
          <a:p>
            <a:r>
              <a:rPr lang="en-US" dirty="0" smtClean="0"/>
              <a:t>more rapid resolution of pain (mean duration, 8 days) com</a:t>
            </a:r>
          </a:p>
          <a:p>
            <a:r>
              <a:rPr lang="en-US" dirty="0" smtClean="0"/>
              <a:t>pared</a:t>
            </a:r>
          </a:p>
          <a:p>
            <a:r>
              <a:rPr lang="en-US" dirty="0" smtClean="0"/>
              <a:t>with those treated with NSAIDs (mean duration,</a:t>
            </a:r>
          </a:p>
          <a:p>
            <a:r>
              <a:rPr lang="en-US" dirty="0" smtClean="0"/>
              <a:t>35 days). However, symptoms can recur as the dose of </a:t>
            </a:r>
            <a:r>
              <a:rPr lang="en-US" dirty="0" err="1" smtClean="0"/>
              <a:t>cor</a:t>
            </a:r>
            <a:endParaRPr lang="en-US" dirty="0" smtClean="0"/>
          </a:p>
          <a:p>
            <a:r>
              <a:rPr lang="en-US" dirty="0" err="1" smtClean="0"/>
              <a:t>ticosteroid</a:t>
            </a:r>
            <a:endParaRPr lang="en-US" dirty="0" smtClean="0"/>
          </a:p>
          <a:p>
            <a:r>
              <a:rPr lang="en-US" dirty="0" smtClean="0"/>
              <a:t>is reduced (24). A more recent study reported that</a:t>
            </a:r>
          </a:p>
          <a:p>
            <a:r>
              <a:rPr lang="en-US" dirty="0" smtClean="0"/>
              <a:t>a lower initial daily dose of 15 mg of prednisolone, with ta</a:t>
            </a:r>
          </a:p>
          <a:p>
            <a:r>
              <a:rPr lang="en-US" dirty="0" err="1" smtClean="0"/>
              <a:t>pering</a:t>
            </a:r>
            <a:endParaRPr lang="en-US" dirty="0" smtClean="0"/>
          </a:p>
          <a:p>
            <a:r>
              <a:rPr lang="en-US" dirty="0" smtClean="0"/>
              <a:t>by 5mg every 2 weeks, was effective. However, 20%</a:t>
            </a:r>
          </a:p>
          <a:p>
            <a:r>
              <a:rPr lang="en-US" dirty="0" smtClean="0"/>
              <a:t>of patients required longer than 8 weeks to discontinue the</a:t>
            </a:r>
          </a:p>
          <a:p>
            <a:r>
              <a:rPr lang="en-US" dirty="0" smtClean="0"/>
              <a:t>glucocorticoid (624). Levothyroxine may be employed </a:t>
            </a:r>
            <a:r>
              <a:rPr lang="en-US" dirty="0" err="1" smtClean="0"/>
              <a:t>dur</a:t>
            </a:r>
            <a:endParaRPr lang="en-US" dirty="0" smtClean="0"/>
          </a:p>
          <a:p>
            <a:r>
              <a:rPr lang="en-US" dirty="0" err="1" smtClean="0"/>
              <a:t>ing</a:t>
            </a:r>
            <a:endParaRPr lang="en-US" dirty="0" smtClean="0"/>
          </a:p>
          <a:p>
            <a:r>
              <a:rPr lang="en-US" dirty="0" smtClean="0"/>
              <a:t>the hypothyroid stage but should be withdrawn after 3–6</a:t>
            </a:r>
          </a:p>
          <a:p>
            <a:r>
              <a:rPr lang="en-US" dirty="0" smtClean="0"/>
              <a:t>months, with recovery of normal function verified by thyroid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97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56033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98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218640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100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094424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101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289334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102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40104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103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443211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Tiroid</a:t>
            </a:r>
            <a:r>
              <a:rPr lang="tr-TR" dirty="0" smtClean="0"/>
              <a:t> hormonu direnciyle uyumlu </a:t>
            </a:r>
            <a:r>
              <a:rPr lang="tr-TR" dirty="0" err="1" smtClean="0"/>
              <a:t>testler.TSH</a:t>
            </a:r>
            <a:r>
              <a:rPr lang="tr-TR" dirty="0" smtClean="0"/>
              <a:t> salgılayan hipofiz adenomları nadir görülen tümörlerdir ve </a:t>
            </a:r>
            <a:r>
              <a:rPr lang="tr-TR" dirty="0" err="1" smtClean="0"/>
              <a:t>hipertiroidizmin</a:t>
            </a:r>
            <a:r>
              <a:rPr lang="tr-TR" dirty="0" smtClean="0"/>
              <a:t> daha da nadir bir nedenini temsil </a:t>
            </a:r>
            <a:r>
              <a:rPr lang="tr-TR" dirty="0" err="1" smtClean="0"/>
              <a:t>eder.İsveç</a:t>
            </a:r>
            <a:r>
              <a:rPr lang="tr-TR" dirty="0" smtClean="0"/>
              <a:t> kayıt defterinden elde edilen son veriler, görülme sıklığının 1 milyon kişi başına 0,15 olduğunu ve </a:t>
            </a:r>
            <a:r>
              <a:rPr lang="tr-TR" dirty="0" err="1" smtClean="0"/>
              <a:t>prevalansın</a:t>
            </a:r>
            <a:r>
              <a:rPr lang="tr-TR" dirty="0" smtClean="0"/>
              <a:t> milyonda 2,8 vaka olduğunu </a:t>
            </a:r>
            <a:r>
              <a:rPr lang="tr-TR" dirty="0" err="1" smtClean="0"/>
              <a:t>bildirdi.Sırasıyla</a:t>
            </a:r>
            <a:r>
              <a:rPr lang="tr-TR" dirty="0" smtClean="0"/>
              <a:t> T4 antikorları ve </a:t>
            </a:r>
            <a:r>
              <a:rPr lang="tr-TR" dirty="0" err="1" smtClean="0"/>
              <a:t>heterofilik</a:t>
            </a:r>
            <a:r>
              <a:rPr lang="tr-TR" dirty="0" smtClean="0"/>
              <a:t> antikorlarda oluşabilen serbest T4 veya TSH tahliliyle laboratuvar müdahalesi hariç tutulduktan sonra, TSH salgılayan adenom ile </a:t>
            </a:r>
            <a:r>
              <a:rPr lang="tr-TR" dirty="0" err="1" smtClean="0"/>
              <a:t>tiroid</a:t>
            </a:r>
            <a:r>
              <a:rPr lang="tr-TR" dirty="0" smtClean="0"/>
              <a:t> hormonuna direnç arasındaki ayrım önemlidir, çünkü </a:t>
            </a:r>
            <a:r>
              <a:rPr lang="tr-TR" dirty="0" err="1" smtClean="0"/>
              <a:t>tiroid</a:t>
            </a:r>
            <a:r>
              <a:rPr lang="tr-TR" dirty="0" smtClean="0"/>
              <a:t> fonksiyon testi sonuçları benzerdir, ancak yönetim bu iki bozukluk için oldukça </a:t>
            </a:r>
            <a:r>
              <a:rPr lang="tr-TR" dirty="0" err="1" smtClean="0"/>
              <a:t>farklıdır.TSH</a:t>
            </a:r>
            <a:r>
              <a:rPr lang="tr-TR" dirty="0" smtClean="0"/>
              <a:t> salgılayan adenomların eş zamanlı a-alt birim yükselmesi (eş zamanlı </a:t>
            </a:r>
            <a:r>
              <a:rPr lang="tr-TR" dirty="0" err="1" smtClean="0"/>
              <a:t>gonadotropin</a:t>
            </a:r>
            <a:r>
              <a:rPr lang="tr-TR" dirty="0" smtClean="0"/>
              <a:t> yükselmesi nedeniyle menopoz sonrası kadınlarda yararlı değildir), </a:t>
            </a:r>
            <a:r>
              <a:rPr lang="tr-TR" dirty="0" err="1" smtClean="0"/>
              <a:t>tirotropin</a:t>
            </a:r>
            <a:r>
              <a:rPr lang="tr-TR" dirty="0" smtClean="0"/>
              <a:t> salgılayan hormona (mevcut olduğunda) körelmiş bir TSH yanıtı, yüksek seks hormonu bağlayıcı globülin ve dinlenme enerjisine sahip olma olasılığı daha yüksektir. harcamalar ve </a:t>
            </a:r>
            <a:r>
              <a:rPr lang="tr-TR" dirty="0" err="1" smtClean="0"/>
              <a:t>tirotoksikozun</a:t>
            </a:r>
            <a:r>
              <a:rPr lang="tr-TR" dirty="0" smtClean="0"/>
              <a:t> klinik kanıtlarının yanı sıra hipofiz </a:t>
            </a:r>
            <a:r>
              <a:rPr lang="tr-TR" dirty="0" err="1" smtClean="0"/>
              <a:t>MR'ında</a:t>
            </a:r>
            <a:r>
              <a:rPr lang="tr-TR" dirty="0" smtClean="0"/>
              <a:t> anatomik bir </a:t>
            </a:r>
            <a:r>
              <a:rPr lang="tr-TR" dirty="0" err="1" smtClean="0"/>
              <a:t>anormallik.Son</a:t>
            </a:r>
            <a:r>
              <a:rPr lang="tr-TR" dirty="0" smtClean="0"/>
              <a:t> olarak, </a:t>
            </a:r>
            <a:r>
              <a:rPr lang="tr-TR" dirty="0" err="1" smtClean="0"/>
              <a:t>somatostatin</a:t>
            </a:r>
            <a:r>
              <a:rPr lang="tr-TR" dirty="0" smtClean="0"/>
              <a:t> analog tedavisine klinik iyileşme ile birlikte verilen yanıt, tanısal belirsizliğin devam ettiği durumlarda TSH salgılayan adenom tanısına destek </a:t>
            </a:r>
            <a:r>
              <a:rPr lang="tr-TR" dirty="0" err="1" smtClean="0"/>
              <a:t>sağlar.TSH</a:t>
            </a:r>
            <a:r>
              <a:rPr lang="tr-TR" dirty="0" smtClean="0"/>
              <a:t> salgılayan hipofiz adenomlarının çoğu yalnızca TSH salgılasa da, </a:t>
            </a:r>
            <a:r>
              <a:rPr lang="tr-TR" dirty="0" err="1" smtClean="0"/>
              <a:t>prolaktin</a:t>
            </a:r>
            <a:r>
              <a:rPr lang="tr-TR" dirty="0" smtClean="0"/>
              <a:t> veya büyüme hormonunun birlikte salgılanması mümkündür ve hipofiz-adrenal eksen ve hipofiz-</a:t>
            </a:r>
            <a:r>
              <a:rPr lang="tr-TR" dirty="0" err="1" smtClean="0"/>
              <a:t>gonadal</a:t>
            </a:r>
            <a:r>
              <a:rPr lang="tr-TR" dirty="0" smtClean="0"/>
              <a:t> eksenlerin değerlendirilmesiyle birlikte eş zamanlı olarak </a:t>
            </a:r>
            <a:r>
              <a:rPr lang="tr-TR" dirty="0" err="1" smtClean="0"/>
              <a:t>değerlendirilmelidir.Teknik</a:t>
            </a:r>
            <a:r>
              <a:rPr lang="tr-TR" dirty="0" smtClean="0"/>
              <a:t> açıklamalar:  </a:t>
            </a:r>
            <a:r>
              <a:rPr lang="tr-TR" dirty="0" err="1" smtClean="0"/>
              <a:t>Tiroid</a:t>
            </a:r>
            <a:r>
              <a:rPr lang="tr-TR" dirty="0" smtClean="0"/>
              <a:t> hormonu direncine yönelik genetik testler ticari olarak mevcuttur ve şüpheli vakalarda, özellikle de </a:t>
            </a:r>
            <a:r>
              <a:rPr lang="tr-TR" dirty="0" err="1" smtClean="0"/>
              <a:t>tiroid</a:t>
            </a:r>
            <a:r>
              <a:rPr lang="tr-TR" dirty="0" smtClean="0"/>
              <a:t> fonksiyon testi için aile üyesi bulunmayan hastalarda faydalı </a:t>
            </a:r>
            <a:r>
              <a:rPr lang="tr-TR" dirty="0" err="1" smtClean="0"/>
              <a:t>olabilir.Molar</a:t>
            </a:r>
            <a:r>
              <a:rPr lang="tr-TR" dirty="0" smtClean="0"/>
              <a:t> a-alt birim/TSH oranının hesaplanması, a-alt birim konsantrasyonunun (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mL</a:t>
            </a:r>
            <a:r>
              <a:rPr lang="tr-TR" dirty="0" smtClean="0"/>
              <a:t>) </a:t>
            </a:r>
            <a:r>
              <a:rPr lang="tr-TR" dirty="0" err="1" smtClean="0"/>
              <a:t>TSH'ye</a:t>
            </a:r>
            <a:r>
              <a:rPr lang="tr-TR" dirty="0" smtClean="0"/>
              <a:t> (</a:t>
            </a:r>
            <a:r>
              <a:rPr lang="tr-TR" dirty="0" err="1" smtClean="0"/>
              <a:t>mU</a:t>
            </a:r>
            <a:r>
              <a:rPr lang="tr-TR" dirty="0" smtClean="0"/>
              <a:t>/L) bölünmesi ve 10 ile çarpılmasıyla gerçekleştirilebilir.1'den büyük bir oran, TSH salgılayan hipofiz adenomunu </a:t>
            </a:r>
            <a:r>
              <a:rPr lang="tr-TR" dirty="0" err="1" smtClean="0"/>
              <a:t>destekler.Hipofiz</a:t>
            </a:r>
            <a:r>
              <a:rPr lang="tr-TR" dirty="0" smtClean="0"/>
              <a:t> cerrahisi genellikle TSH üreten hipofiz tümörlerinin tedavisinin temelini oluşturur. </a:t>
            </a:r>
            <a:r>
              <a:rPr lang="tr-TR" dirty="0" err="1" smtClean="0"/>
              <a:t>Transsfenoidal</a:t>
            </a:r>
            <a:r>
              <a:rPr lang="tr-TR" dirty="0" smtClean="0"/>
              <a:t> cerrahi geçiren 68 hastadan oluşan yeni bir seride, ameliyattan sonra %75'i </a:t>
            </a:r>
            <a:r>
              <a:rPr lang="tr-TR" dirty="0" err="1" smtClean="0"/>
              <a:t>tiroid</a:t>
            </a:r>
            <a:r>
              <a:rPr lang="tr-TR" dirty="0" smtClean="0"/>
              <a:t> fonksiyonunu normale döndürdü, %58'i hem hipofiz görüntülemeyi hem de TSH </a:t>
            </a:r>
            <a:r>
              <a:rPr lang="tr-TR" dirty="0" err="1" smtClean="0"/>
              <a:t>hipersekresyonunu</a:t>
            </a:r>
            <a:r>
              <a:rPr lang="tr-TR" dirty="0" smtClean="0"/>
              <a:t> normalleştirdi, %9'unda yeni eksiklikler gelişti ve %3'ünde tümör </a:t>
            </a:r>
            <a:r>
              <a:rPr lang="tr-TR" dirty="0" err="1" smtClean="0"/>
              <a:t>nüksü</a:t>
            </a:r>
            <a:r>
              <a:rPr lang="tr-TR" dirty="0" smtClean="0"/>
              <a:t> görüldü (659).Hastanın ameliyat öncesi </a:t>
            </a:r>
            <a:r>
              <a:rPr lang="tr-TR" dirty="0" err="1" smtClean="0"/>
              <a:t>ötiroid</a:t>
            </a:r>
            <a:r>
              <a:rPr lang="tr-TR" dirty="0" smtClean="0"/>
              <a:t> hale getirilmesi </a:t>
            </a:r>
            <a:r>
              <a:rPr lang="tr-TR" dirty="0" err="1" smtClean="0"/>
              <a:t>gerekir.Uzun</a:t>
            </a:r>
            <a:r>
              <a:rPr lang="tr-TR" dirty="0" smtClean="0"/>
              <a:t> süreli ATD tedavisinden ve RAI veya </a:t>
            </a:r>
            <a:r>
              <a:rPr lang="tr-TR" dirty="0" err="1" smtClean="0"/>
              <a:t>tiroidektomi</a:t>
            </a:r>
            <a:r>
              <a:rPr lang="tr-TR" dirty="0" smtClean="0"/>
              <a:t> gibi tiroide yönelik diğer önlemlerden, tümör büyümesine ilişkin teorik kaygılar nedeniyle genellikle kaçınılır.</a:t>
            </a:r>
          </a:p>
          <a:p>
            <a:r>
              <a:rPr lang="en-US" dirty="0" smtClean="0"/>
              <a:t>RECOMMENDATION 121</a:t>
            </a:r>
          </a:p>
          <a:p>
            <a:r>
              <a:rPr lang="en-US" dirty="0" smtClean="0"/>
              <a:t>The diagnosis of a TSH-secreting pituitary adenoma should</a:t>
            </a:r>
          </a:p>
          <a:p>
            <a:r>
              <a:rPr lang="en-US" dirty="0" smtClean="0"/>
              <a:t>be based on an inappropriately normal or elevated serum</a:t>
            </a:r>
          </a:p>
          <a:p>
            <a:r>
              <a:rPr lang="en-US" dirty="0" smtClean="0"/>
              <a:t>TSH level associated with elevated free T4 and total T3</a:t>
            </a:r>
          </a:p>
          <a:p>
            <a:r>
              <a:rPr lang="en-US" dirty="0" smtClean="0"/>
              <a:t>concentrations, generally associated with a pituitary tumor</a:t>
            </a:r>
          </a:p>
          <a:p>
            <a:r>
              <a:rPr lang="en-US" dirty="0" smtClean="0"/>
              <a:t>on MRI or CT and the absence of a family history or genetic</a:t>
            </a:r>
          </a:p>
          <a:p>
            <a:r>
              <a:rPr lang="en-US" dirty="0" smtClean="0"/>
              <a:t>testing consistent with resistance to thyroid hormone.</a:t>
            </a:r>
          </a:p>
          <a:p>
            <a:r>
              <a:rPr lang="en-US" dirty="0" smtClean="0"/>
              <a:t>Strong recommendation, low-quality evidence.</a:t>
            </a:r>
          </a:p>
          <a:p>
            <a:r>
              <a:rPr lang="en-US" dirty="0" smtClean="0"/>
              <a:t>TSH-secreting pituitary adenomas are rare tumors and</a:t>
            </a:r>
          </a:p>
          <a:p>
            <a:r>
              <a:rPr lang="en-US" dirty="0" smtClean="0"/>
              <a:t>represent an even rarer cause of hyperthyroidism. Recent data</a:t>
            </a:r>
          </a:p>
          <a:p>
            <a:r>
              <a:rPr lang="en-US" dirty="0" smtClean="0"/>
              <a:t>from the Swedish registry reported an incidence of 0.15 per 1</a:t>
            </a:r>
          </a:p>
          <a:p>
            <a:r>
              <a:rPr lang="en-US" dirty="0" smtClean="0"/>
              <a:t>million inhabitants, with a prevalence of 2.8 cases per million</a:t>
            </a:r>
          </a:p>
          <a:p>
            <a:r>
              <a:rPr lang="en-US" dirty="0" smtClean="0"/>
              <a:t>(658). After excluding laboratory interference with either the</a:t>
            </a:r>
          </a:p>
          <a:p>
            <a:r>
              <a:rPr lang="en-US" dirty="0" smtClean="0"/>
              <a:t>free T4 or TSH assay, as may occur with T4 antibodies and</a:t>
            </a:r>
          </a:p>
          <a:p>
            <a:r>
              <a:rPr lang="en-US" dirty="0" err="1" smtClean="0"/>
              <a:t>heterophilic</a:t>
            </a:r>
            <a:r>
              <a:rPr lang="en-US" dirty="0" smtClean="0"/>
              <a:t> antibodies, respectively, distinction between a</a:t>
            </a:r>
          </a:p>
          <a:p>
            <a:r>
              <a:rPr lang="en-US" dirty="0" smtClean="0"/>
              <a:t>TSH-secreting adenoma and resistance to thyroid hormone is</a:t>
            </a:r>
          </a:p>
          <a:p>
            <a:r>
              <a:rPr lang="en-US" dirty="0" smtClean="0"/>
              <a:t>important since thyroid function test results are similar, yet</a:t>
            </a:r>
          </a:p>
          <a:p>
            <a:r>
              <a:rPr lang="en-US" dirty="0" smtClean="0"/>
              <a:t>management is quite different for these two disorders. </a:t>
            </a:r>
            <a:r>
              <a:rPr lang="en-US" dirty="0" err="1" smtClean="0"/>
              <a:t>TSHsecreting</a:t>
            </a:r>
            <a:endParaRPr lang="en-US" dirty="0" smtClean="0"/>
          </a:p>
          <a:p>
            <a:r>
              <a:rPr lang="en-US" dirty="0" smtClean="0"/>
              <a:t>adenomas are more likely to have a concurrent</a:t>
            </a:r>
          </a:p>
          <a:p>
            <a:r>
              <a:rPr lang="en-US" dirty="0" smtClean="0"/>
              <a:t>a-subunit elevation (not useful in postmenopausal women because</a:t>
            </a:r>
          </a:p>
          <a:p>
            <a:r>
              <a:rPr lang="en-US" dirty="0" smtClean="0"/>
              <a:t>of concurrent gonadotropin elevation), a blunted TSH</a:t>
            </a:r>
          </a:p>
          <a:p>
            <a:r>
              <a:rPr lang="en-US" dirty="0" smtClean="0"/>
              <a:t>response to thyrotropin-releasing hormone (when available),</a:t>
            </a:r>
          </a:p>
          <a:p>
            <a:r>
              <a:rPr lang="en-US" dirty="0" smtClean="0"/>
              <a:t>elevated sex hormone–binding globulin and resting</a:t>
            </a:r>
          </a:p>
          <a:p>
            <a:r>
              <a:rPr lang="en-US" dirty="0" smtClean="0"/>
              <a:t>energy expenditure, and clinical evidence of thyrotoxicosis,</a:t>
            </a:r>
          </a:p>
          <a:p>
            <a:r>
              <a:rPr lang="en-US" dirty="0" smtClean="0"/>
              <a:t>as well as an anatomic abnormality on MRI of the pituitary.</a:t>
            </a:r>
          </a:p>
          <a:p>
            <a:r>
              <a:rPr lang="en-US" dirty="0" smtClean="0"/>
              <a:t>Finally, a response to somatostatin analog therapy with</a:t>
            </a:r>
          </a:p>
          <a:p>
            <a:r>
              <a:rPr lang="en-US" dirty="0" smtClean="0"/>
              <a:t>clinical improvement lends support to the diagnosis of a</a:t>
            </a:r>
          </a:p>
          <a:p>
            <a:r>
              <a:rPr lang="en-US" dirty="0" smtClean="0"/>
              <a:t>TSH-secreting adenoma in cases in which diagnostic uncertainty</a:t>
            </a:r>
          </a:p>
          <a:p>
            <a:r>
              <a:rPr lang="en-US" dirty="0" smtClean="0"/>
              <a:t>persists. Although most TSH-secreting pituitary</a:t>
            </a:r>
          </a:p>
          <a:p>
            <a:r>
              <a:rPr lang="en-US" dirty="0" smtClean="0"/>
              <a:t>adenomas only secrete TSH, co-secretion of prolactin or</a:t>
            </a:r>
          </a:p>
          <a:p>
            <a:r>
              <a:rPr lang="en-US" dirty="0" smtClean="0"/>
              <a:t>growth hormone is possible and should be assessed concurrently</a:t>
            </a:r>
          </a:p>
          <a:p>
            <a:r>
              <a:rPr lang="en-US" dirty="0" smtClean="0"/>
              <a:t>along with assessment of the pituitary–adrenal</a:t>
            </a:r>
          </a:p>
          <a:p>
            <a:r>
              <a:rPr lang="en-US" dirty="0" smtClean="0"/>
              <a:t>axis and pituitary–gonadal axes.</a:t>
            </a:r>
          </a:p>
          <a:p>
            <a:r>
              <a:rPr lang="en-US" dirty="0" smtClean="0"/>
              <a:t>Technical remarks: Genetic testing for resistance to thyroid</a:t>
            </a:r>
          </a:p>
          <a:p>
            <a:r>
              <a:rPr lang="en-US" dirty="0" smtClean="0"/>
              <a:t>hormone is commercially available and may be useful in</a:t>
            </a:r>
          </a:p>
          <a:p>
            <a:r>
              <a:rPr lang="en-US" dirty="0" smtClean="0"/>
              <a:t>equivocal cases, especially in patients without family members</a:t>
            </a:r>
          </a:p>
          <a:p>
            <a:r>
              <a:rPr lang="en-US" dirty="0" smtClean="0"/>
              <a:t>available for thyroid function testing. Calculation of the</a:t>
            </a:r>
          </a:p>
          <a:p>
            <a:r>
              <a:rPr lang="en-US" dirty="0" smtClean="0"/>
              <a:t>molar a-subunit/TSH ratio can be accomplished by dividing</a:t>
            </a:r>
          </a:p>
          <a:p>
            <a:r>
              <a:rPr lang="en-US" dirty="0" smtClean="0"/>
              <a:t>the a-subunit concentration (ng/mL) by TSH (</a:t>
            </a:r>
            <a:r>
              <a:rPr lang="en-US" dirty="0" err="1" smtClean="0"/>
              <a:t>mU</a:t>
            </a:r>
            <a:r>
              <a:rPr lang="en-US" dirty="0" smtClean="0"/>
              <a:t>/L) and multiplying</a:t>
            </a:r>
          </a:p>
          <a:p>
            <a:r>
              <a:rPr lang="en-US" dirty="0" smtClean="0"/>
              <a:t>by 10. A ratio greater than 1 favors a TSH-secreting</a:t>
            </a:r>
          </a:p>
          <a:p>
            <a:r>
              <a:rPr lang="en-US" dirty="0" smtClean="0"/>
              <a:t>pituitary adenoma.</a:t>
            </a:r>
          </a:p>
          <a:p>
            <a:r>
              <a:rPr lang="en-US" dirty="0" smtClean="0"/>
              <a:t>Pituitary surgery is generally the mainstay of therapy for</a:t>
            </a:r>
          </a:p>
          <a:p>
            <a:r>
              <a:rPr lang="en-US" dirty="0" smtClean="0"/>
              <a:t>TSH-producing pituitary tumors. In a recent series of 68 patients</a:t>
            </a:r>
          </a:p>
          <a:p>
            <a:r>
              <a:rPr lang="en-US" dirty="0" smtClean="0"/>
              <a:t>undergoing </a:t>
            </a:r>
            <a:r>
              <a:rPr lang="en-US" dirty="0" err="1" smtClean="0"/>
              <a:t>transsphenoidal</a:t>
            </a:r>
            <a:r>
              <a:rPr lang="en-US" dirty="0" smtClean="0"/>
              <a:t> surgery, 75% normalized</a:t>
            </a:r>
          </a:p>
          <a:p>
            <a:r>
              <a:rPr lang="en-US" dirty="0" smtClean="0"/>
              <a:t>thyroid function after surgery, 58% normalized both pituitary</a:t>
            </a:r>
          </a:p>
          <a:p>
            <a:r>
              <a:rPr lang="en-US" dirty="0" smtClean="0"/>
              <a:t>imaging and TSH hypersecretion, 9% developed new deficiencies,</a:t>
            </a:r>
          </a:p>
          <a:p>
            <a:r>
              <a:rPr lang="en-US" dirty="0" smtClean="0"/>
              <a:t>and 3% experienced tumor recurrence (659). The</a:t>
            </a:r>
          </a:p>
          <a:p>
            <a:r>
              <a:rPr lang="en-US" dirty="0" smtClean="0"/>
              <a:t>patient should be made </a:t>
            </a:r>
            <a:r>
              <a:rPr lang="en-US" dirty="0" err="1" smtClean="0"/>
              <a:t>euthyroid</a:t>
            </a:r>
            <a:r>
              <a:rPr lang="en-US" dirty="0" smtClean="0"/>
              <a:t> preoperatively. Long-term</a:t>
            </a:r>
          </a:p>
          <a:p>
            <a:r>
              <a:rPr lang="en-US" dirty="0" smtClean="0"/>
              <a:t>ATD therapy and other measures directed at the thyroid, such</a:t>
            </a:r>
          </a:p>
          <a:p>
            <a:r>
              <a:rPr lang="en-US" dirty="0" smtClean="0"/>
              <a:t>as RAI or thyroidectomy, are generally avoided because of</a:t>
            </a:r>
          </a:p>
          <a:p>
            <a:r>
              <a:rPr lang="en-US" dirty="0" smtClean="0"/>
              <a:t>theoretical concerns of tumor growth. Preoperative adjunctive</a:t>
            </a:r>
          </a:p>
          <a:p>
            <a:r>
              <a:rPr lang="en-US" dirty="0" smtClean="0"/>
              <a:t>therapy with octreotide and dopamine agonist therapy</a:t>
            </a:r>
          </a:p>
          <a:p>
            <a:r>
              <a:rPr lang="en-US" dirty="0" smtClean="0"/>
              <a:t>has been examined. Treatment with octreotide results in a</a:t>
            </a:r>
          </a:p>
          <a:p>
            <a:r>
              <a:rPr lang="en-US" dirty="0" smtClean="0"/>
              <a:t>&gt;50% reduction in serum TSH values in the majority of patients</a:t>
            </a:r>
          </a:p>
          <a:p>
            <a:r>
              <a:rPr lang="en-US" dirty="0" smtClean="0"/>
              <a:t>treated and a concurrent return to </a:t>
            </a:r>
            <a:r>
              <a:rPr lang="en-US" dirty="0" err="1" smtClean="0"/>
              <a:t>euthyroidism</a:t>
            </a:r>
            <a:r>
              <a:rPr lang="en-US" dirty="0" smtClean="0"/>
              <a:t> in most</a:t>
            </a:r>
          </a:p>
          <a:p>
            <a:r>
              <a:rPr lang="en-US" dirty="0" smtClean="0"/>
              <a:t>(43). A reduction in tumor size has been observed in 20%–</a:t>
            </a:r>
          </a:p>
          <a:p>
            <a:r>
              <a:rPr lang="en-US" dirty="0" smtClean="0"/>
              <a:t>50% of patients treated with octreotide (43,660), but less</a:t>
            </a:r>
          </a:p>
          <a:p>
            <a:r>
              <a:rPr lang="en-US" dirty="0" smtClean="0"/>
              <a:t>impressive results have been obtained with </a:t>
            </a:r>
            <a:r>
              <a:rPr lang="en-US" dirty="0" err="1" smtClean="0"/>
              <a:t>bromocriptine</a:t>
            </a:r>
            <a:endParaRPr lang="en-US" dirty="0" smtClean="0"/>
          </a:p>
          <a:p>
            <a:r>
              <a:rPr lang="en-US" dirty="0" smtClean="0"/>
              <a:t>therapy (660). However, </a:t>
            </a:r>
            <a:r>
              <a:rPr lang="en-US" dirty="0" err="1" smtClean="0"/>
              <a:t>presurgical</a:t>
            </a:r>
            <a:r>
              <a:rPr lang="en-US" dirty="0" smtClean="0"/>
              <a:t> medical treatment did</a:t>
            </a:r>
          </a:p>
          <a:p>
            <a:r>
              <a:rPr lang="en-US" dirty="0" smtClean="0"/>
              <a:t>not significantly improve surgical outcome (63% vs. 57% had</a:t>
            </a:r>
          </a:p>
          <a:p>
            <a:r>
              <a:rPr lang="en-US" dirty="0" smtClean="0"/>
              <a:t>negative tumor imaging after surgery) (659). In a recent case</a:t>
            </a:r>
          </a:p>
          <a:p>
            <a:r>
              <a:rPr lang="en-US" dirty="0" smtClean="0"/>
              <a:t>series of seven patients treated with octreotide without prior</a:t>
            </a:r>
          </a:p>
          <a:p>
            <a:r>
              <a:rPr lang="en-US" dirty="0" smtClean="0"/>
              <a:t>surgery, mean free T4 and T3 levels were reduced by nearly</a:t>
            </a:r>
          </a:p>
          <a:p>
            <a:r>
              <a:rPr lang="en-US" dirty="0" smtClean="0"/>
              <a:t>50% in the first 3 months of therapy and six of seven patients</a:t>
            </a:r>
          </a:p>
          <a:p>
            <a:r>
              <a:rPr lang="en-US" dirty="0" smtClean="0"/>
              <a:t>experienced tumor volume reduction (661).</a:t>
            </a:r>
          </a:p>
          <a:p>
            <a:r>
              <a:rPr lang="en-US" dirty="0" err="1" smtClean="0"/>
              <a:t>Sterotactic</a:t>
            </a:r>
            <a:r>
              <a:rPr lang="en-US" dirty="0" smtClean="0"/>
              <a:t> or conventional radiotherapy has also been used</a:t>
            </a:r>
          </a:p>
          <a:p>
            <a:r>
              <a:rPr lang="en-US" dirty="0" smtClean="0"/>
              <a:t>in cases that prove refractory to medical therapy. Radiotherapy</a:t>
            </a:r>
          </a:p>
          <a:p>
            <a:r>
              <a:rPr lang="en-US" dirty="0" smtClean="0"/>
              <a:t>controlled thyroid hypersecretion in 37% of patients</a:t>
            </a:r>
          </a:p>
          <a:p>
            <a:r>
              <a:rPr lang="en-US" dirty="0" smtClean="0"/>
              <a:t>treated with this modality, but hypopituitarism occurred in</a:t>
            </a:r>
          </a:p>
          <a:p>
            <a:r>
              <a:rPr lang="en-US" dirty="0" smtClean="0"/>
              <a:t>32% of those treated (659). For patients with TSH-producing</a:t>
            </a:r>
          </a:p>
          <a:p>
            <a:r>
              <a:rPr lang="en-US" dirty="0" smtClean="0"/>
              <a:t>adenomas who are considered poor surgical candidates, primary</a:t>
            </a:r>
          </a:p>
          <a:p>
            <a:r>
              <a:rPr lang="en-US" dirty="0" smtClean="0"/>
              <a:t>medical therapy with octreotide can be considered</a:t>
            </a:r>
          </a:p>
          <a:p>
            <a:r>
              <a:rPr lang="en-US" dirty="0" smtClean="0"/>
              <a:t>(661). Patients who fail to respond to pituitary surgery and</a:t>
            </a:r>
          </a:p>
          <a:p>
            <a:r>
              <a:rPr lang="en-US" dirty="0" smtClean="0"/>
              <a:t>somatostatin analog therapy or those who have tumor enlargement</a:t>
            </a:r>
          </a:p>
          <a:p>
            <a:r>
              <a:rPr lang="en-US" dirty="0" smtClean="0"/>
              <a:t>despite these measures are sometimes treated with</a:t>
            </a:r>
          </a:p>
          <a:p>
            <a:r>
              <a:rPr lang="en-US" dirty="0" smtClean="0"/>
              <a:t>radiation therapy.</a:t>
            </a:r>
          </a:p>
          <a:p>
            <a:r>
              <a:rPr lang="en-US" dirty="0" smtClean="0"/>
              <a:t>&amp; RECOMMENDATION 122</a:t>
            </a:r>
          </a:p>
          <a:p>
            <a:r>
              <a:rPr lang="en-US" dirty="0" smtClean="0"/>
              <a:t>Patients with TSH-secreting pituitary adenomas should</a:t>
            </a:r>
          </a:p>
          <a:p>
            <a:r>
              <a:rPr lang="en-US" dirty="0" smtClean="0"/>
              <a:t>undergo surgery performed by an experienced pituitary</a:t>
            </a:r>
          </a:p>
          <a:p>
            <a:r>
              <a:rPr lang="en-US" dirty="0" smtClean="0"/>
              <a:t>surgeon.</a:t>
            </a:r>
          </a:p>
          <a:p>
            <a:r>
              <a:rPr lang="en-US" dirty="0" smtClean="0"/>
              <a:t>Strong recommendation, low-quality evidence.</a:t>
            </a:r>
          </a:p>
          <a:p>
            <a:r>
              <a:rPr lang="en-US" dirty="0" smtClean="0"/>
              <a:t>Technical remarks: Postoperative adjunctive therapy with</a:t>
            </a:r>
          </a:p>
          <a:p>
            <a:r>
              <a:rPr lang="en-US" dirty="0" smtClean="0"/>
              <a:t>octreotide and/or external beam radiation therapy may be</a:t>
            </a:r>
          </a:p>
          <a:p>
            <a:r>
              <a:rPr lang="en-US" dirty="0" smtClean="0"/>
              <a:t>useful in managing patients with persistent central hyperthyroidism</a:t>
            </a:r>
          </a:p>
          <a:p>
            <a:r>
              <a:rPr lang="en-US" dirty="0" smtClean="0"/>
              <a:t>after a </a:t>
            </a:r>
            <a:r>
              <a:rPr lang="en-US" dirty="0" err="1" smtClean="0"/>
              <a:t>debulking</a:t>
            </a:r>
            <a:r>
              <a:rPr lang="en-US" dirty="0" smtClean="0"/>
              <a:t> procedure for </a:t>
            </a:r>
            <a:r>
              <a:rPr lang="en-US" dirty="0" err="1" smtClean="0"/>
              <a:t>nonresectable</a:t>
            </a:r>
            <a:endParaRPr lang="en-US" dirty="0" smtClean="0"/>
          </a:p>
          <a:p>
            <a:r>
              <a:rPr lang="en-US" dirty="0" smtClean="0"/>
              <a:t>TSH-secreting adenomas (43).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106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633071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Sırasıyla T4 antikorları ve </a:t>
            </a:r>
            <a:r>
              <a:rPr lang="tr-TR" dirty="0" err="1" smtClean="0"/>
              <a:t>heterofilik</a:t>
            </a:r>
            <a:r>
              <a:rPr lang="tr-TR" dirty="0" smtClean="0"/>
              <a:t> antikorlarda oluşabilen serbest T4 veya TSH tahliliyle laboratuvar müdahalesi hariç tutulduktan sonra, TSH salgılayan adenom ile </a:t>
            </a:r>
            <a:r>
              <a:rPr lang="tr-TR" dirty="0" err="1" smtClean="0"/>
              <a:t>tiroid</a:t>
            </a:r>
            <a:r>
              <a:rPr lang="tr-TR" dirty="0" smtClean="0"/>
              <a:t> hormonuna direnç arasındaki ayrım önemlidir, çünkü </a:t>
            </a:r>
            <a:r>
              <a:rPr lang="tr-TR" dirty="0" err="1" smtClean="0"/>
              <a:t>tiroid</a:t>
            </a:r>
            <a:r>
              <a:rPr lang="tr-TR" dirty="0" smtClean="0"/>
              <a:t> fonksiyon testi sonuçları benzerdir, ancak yönetim bu iki bozukluk için oldukça </a:t>
            </a:r>
            <a:r>
              <a:rPr lang="tr-TR" dirty="0" err="1" smtClean="0"/>
              <a:t>farklıdır.TSH</a:t>
            </a:r>
            <a:r>
              <a:rPr lang="tr-TR" dirty="0" smtClean="0"/>
              <a:t> salgılayan adenomların eş zamanlı a-alt birim yükselmesi (eş zamanlı </a:t>
            </a:r>
            <a:r>
              <a:rPr lang="tr-TR" dirty="0" err="1" smtClean="0"/>
              <a:t>gonadotropin</a:t>
            </a:r>
            <a:r>
              <a:rPr lang="tr-TR" dirty="0" smtClean="0"/>
              <a:t> yükselmesi nedeniyle menopoz sonrası kadınlarda yararlı değildir), </a:t>
            </a:r>
            <a:r>
              <a:rPr lang="tr-TR" dirty="0" err="1" smtClean="0"/>
              <a:t>tirotropin</a:t>
            </a:r>
            <a:r>
              <a:rPr lang="tr-TR" dirty="0" smtClean="0"/>
              <a:t> salgılayan hormona (mevcut olduğunda) körelmiş bir TSH yanıtı, yüksek seks hormonu bağlayıcı globülin ve dinlenme enerjisine sahip olma olasılığı daha yüksektir. harcamalar ve </a:t>
            </a:r>
            <a:r>
              <a:rPr lang="tr-TR" dirty="0" err="1" smtClean="0"/>
              <a:t>tirotoksikozun</a:t>
            </a:r>
            <a:r>
              <a:rPr lang="tr-TR" dirty="0" smtClean="0"/>
              <a:t> klinik kanıtlarının yanı sıra hipofiz </a:t>
            </a:r>
            <a:r>
              <a:rPr lang="tr-TR" dirty="0" err="1" smtClean="0"/>
              <a:t>MR'ında</a:t>
            </a:r>
            <a:r>
              <a:rPr lang="tr-TR" dirty="0" smtClean="0"/>
              <a:t> anatomik bir </a:t>
            </a:r>
            <a:r>
              <a:rPr lang="tr-TR" dirty="0" err="1" smtClean="0"/>
              <a:t>anormallik.Son</a:t>
            </a:r>
            <a:r>
              <a:rPr lang="tr-TR" dirty="0" smtClean="0"/>
              <a:t> olarak, </a:t>
            </a:r>
            <a:r>
              <a:rPr lang="tr-TR" dirty="0" err="1" smtClean="0"/>
              <a:t>somatostatin</a:t>
            </a:r>
            <a:r>
              <a:rPr lang="tr-TR" dirty="0" smtClean="0"/>
              <a:t> analog tedavisine klinik iyileşme ile birlikte verilen yanıt, tanısal belirsizliğin devam ettiği durumlarda TSH salgılayan adenom tanısına destek </a:t>
            </a:r>
            <a:r>
              <a:rPr lang="tr-TR" dirty="0" err="1" smtClean="0"/>
              <a:t>sağlar.TSH</a:t>
            </a:r>
            <a:r>
              <a:rPr lang="tr-TR" dirty="0" smtClean="0"/>
              <a:t> salgılayan hipofiz adenomlarının çoğu yalnızca TSH salgılasa da, </a:t>
            </a:r>
            <a:r>
              <a:rPr lang="tr-TR" dirty="0" err="1" smtClean="0"/>
              <a:t>prolaktin</a:t>
            </a:r>
            <a:r>
              <a:rPr lang="tr-TR" dirty="0" smtClean="0"/>
              <a:t> veya büyüme hormonunun birlikte salgılanması mümkündür ve hipofiz-adrenal eksen ve hipofiz-</a:t>
            </a:r>
            <a:r>
              <a:rPr lang="tr-TR" dirty="0" err="1" smtClean="0"/>
              <a:t>gonadal</a:t>
            </a:r>
            <a:r>
              <a:rPr lang="tr-TR" dirty="0" smtClean="0"/>
              <a:t> eksenlerin değerlendirilmesiyle birlikte eş zamanlı olarak </a:t>
            </a:r>
            <a:r>
              <a:rPr lang="tr-TR" dirty="0" err="1" smtClean="0"/>
              <a:t>değerlendirilmelidir.Teknik</a:t>
            </a:r>
            <a:r>
              <a:rPr lang="tr-TR" dirty="0" smtClean="0"/>
              <a:t> açıklamalar:  </a:t>
            </a:r>
            <a:r>
              <a:rPr lang="tr-TR" dirty="0" err="1" smtClean="0"/>
              <a:t>Tiroid</a:t>
            </a:r>
            <a:r>
              <a:rPr lang="tr-TR" dirty="0" smtClean="0"/>
              <a:t> hormonu direncine yönelik genetik testler ticari olarak mevcuttur ve şüpheli vakalarda, özellikle de </a:t>
            </a:r>
            <a:r>
              <a:rPr lang="tr-TR" dirty="0" err="1" smtClean="0"/>
              <a:t>tiroid</a:t>
            </a:r>
            <a:r>
              <a:rPr lang="tr-TR" dirty="0" smtClean="0"/>
              <a:t> fonksiyon testi için aile üyesi bulunmayan hastalarda faydalı </a:t>
            </a:r>
            <a:r>
              <a:rPr lang="tr-TR" dirty="0" err="1" smtClean="0"/>
              <a:t>olabilir.Molar</a:t>
            </a:r>
            <a:r>
              <a:rPr lang="tr-TR" dirty="0" smtClean="0"/>
              <a:t> a-alt birim/TSH oranının hesaplanması, a-alt birim konsantrasyonunun (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mL</a:t>
            </a:r>
            <a:r>
              <a:rPr lang="tr-TR" dirty="0" smtClean="0"/>
              <a:t>) </a:t>
            </a:r>
            <a:r>
              <a:rPr lang="tr-TR" dirty="0" err="1" smtClean="0"/>
              <a:t>TSH'ye</a:t>
            </a:r>
            <a:r>
              <a:rPr lang="tr-TR" dirty="0" smtClean="0"/>
              <a:t> (</a:t>
            </a:r>
            <a:r>
              <a:rPr lang="tr-TR" dirty="0" err="1" smtClean="0"/>
              <a:t>mU</a:t>
            </a:r>
            <a:r>
              <a:rPr lang="tr-TR" dirty="0" smtClean="0"/>
              <a:t>/L) bölünmesi ve 10 ile çarpılmasıyla gerçekleştirilebilir.1'den büyük bir oran, TSH salgılayan hipofiz adenomunu </a:t>
            </a:r>
            <a:r>
              <a:rPr lang="tr-TR" dirty="0" err="1" smtClean="0"/>
              <a:t>destekler.Hipofiz</a:t>
            </a:r>
            <a:r>
              <a:rPr lang="tr-TR" dirty="0" smtClean="0"/>
              <a:t> cerrahisi genellikle TSH üreten hipofiz tümörlerinin tedavisinin temelini oluşturur. </a:t>
            </a:r>
            <a:r>
              <a:rPr lang="tr-TR" dirty="0" err="1" smtClean="0"/>
              <a:t>Transsfenoidal</a:t>
            </a:r>
            <a:r>
              <a:rPr lang="tr-TR" dirty="0" smtClean="0"/>
              <a:t> cerrahi geçiren 68 hastadan oluşan yeni bir seride, ameliyattan sonra %75'i </a:t>
            </a:r>
            <a:r>
              <a:rPr lang="tr-TR" dirty="0" err="1" smtClean="0"/>
              <a:t>tiroid</a:t>
            </a:r>
            <a:r>
              <a:rPr lang="tr-TR" dirty="0" smtClean="0"/>
              <a:t> fonksiyonunu normale döndürdü, %58'i hem hipofiz görüntülemeyi hem de TSH </a:t>
            </a:r>
            <a:r>
              <a:rPr lang="tr-TR" dirty="0" err="1" smtClean="0"/>
              <a:t>hipersekresyonunu</a:t>
            </a:r>
            <a:r>
              <a:rPr lang="tr-TR" dirty="0" smtClean="0"/>
              <a:t> normalleştirdi, %9'unda yeni eksiklikler gelişti ve %3'ünde tümör </a:t>
            </a:r>
            <a:r>
              <a:rPr lang="tr-TR" dirty="0" err="1" smtClean="0"/>
              <a:t>nüksü</a:t>
            </a:r>
            <a:r>
              <a:rPr lang="tr-TR" dirty="0" smtClean="0"/>
              <a:t> görüldü (659).Hastanın ameliyat öncesi </a:t>
            </a:r>
            <a:r>
              <a:rPr lang="tr-TR" dirty="0" err="1" smtClean="0"/>
              <a:t>ötiroid</a:t>
            </a:r>
            <a:r>
              <a:rPr lang="tr-TR" dirty="0" smtClean="0"/>
              <a:t> hale getirilmesi </a:t>
            </a:r>
            <a:r>
              <a:rPr lang="tr-TR" dirty="0" err="1" smtClean="0"/>
              <a:t>gerekir.Uzun</a:t>
            </a:r>
            <a:r>
              <a:rPr lang="tr-TR" dirty="0" smtClean="0"/>
              <a:t> süreli ATD tedavisinden ve RAI veya </a:t>
            </a:r>
            <a:r>
              <a:rPr lang="tr-TR" dirty="0" err="1" smtClean="0"/>
              <a:t>tiroidektomi</a:t>
            </a:r>
            <a:r>
              <a:rPr lang="tr-TR" dirty="0" smtClean="0"/>
              <a:t> gibi tiroide yönelik diğer önlemlerden, tümör büyümesine ilişkin teorik kaygılar nedeniyle genellikle kaçınılır.</a:t>
            </a:r>
          </a:p>
          <a:p>
            <a:r>
              <a:rPr lang="en-US" dirty="0" smtClean="0"/>
              <a:t>RECOMMENDATION 121</a:t>
            </a:r>
          </a:p>
          <a:p>
            <a:r>
              <a:rPr lang="en-US" dirty="0" smtClean="0"/>
              <a:t>The diagnosis of a TSH-secreting pituitary adenoma should</a:t>
            </a:r>
          </a:p>
          <a:p>
            <a:r>
              <a:rPr lang="en-US" dirty="0" smtClean="0"/>
              <a:t>be based on an inappropriately normal or elevated serum</a:t>
            </a:r>
          </a:p>
          <a:p>
            <a:r>
              <a:rPr lang="en-US" dirty="0" smtClean="0"/>
              <a:t>TSH level associated with elevated free T4 and total T3</a:t>
            </a:r>
          </a:p>
          <a:p>
            <a:r>
              <a:rPr lang="en-US" dirty="0" smtClean="0"/>
              <a:t>concentrations, generally associated with a pituitary tumor</a:t>
            </a:r>
          </a:p>
          <a:p>
            <a:r>
              <a:rPr lang="en-US" dirty="0" smtClean="0"/>
              <a:t>on MRI or CT and the absence of a family history or genetic</a:t>
            </a:r>
          </a:p>
          <a:p>
            <a:r>
              <a:rPr lang="en-US" dirty="0" smtClean="0"/>
              <a:t>testing consistent with resistance to thyroid hormone.</a:t>
            </a:r>
          </a:p>
          <a:p>
            <a:r>
              <a:rPr lang="en-US" dirty="0" smtClean="0"/>
              <a:t>Strong recommendation, low-quality evidence.</a:t>
            </a:r>
          </a:p>
          <a:p>
            <a:r>
              <a:rPr lang="en-US" dirty="0" smtClean="0"/>
              <a:t>TSH-secreting pituitary adenomas are rare tumors and</a:t>
            </a:r>
          </a:p>
          <a:p>
            <a:r>
              <a:rPr lang="en-US" dirty="0" smtClean="0"/>
              <a:t>represent an even rarer cause of hyperthyroidism. Recent data</a:t>
            </a:r>
          </a:p>
          <a:p>
            <a:r>
              <a:rPr lang="en-US" dirty="0" smtClean="0"/>
              <a:t>from the Swedish registry reported an incidence of 0.15 per 1</a:t>
            </a:r>
          </a:p>
          <a:p>
            <a:r>
              <a:rPr lang="en-US" dirty="0" smtClean="0"/>
              <a:t>million inhabitants, with a prevalence of 2.8 cases per million</a:t>
            </a:r>
          </a:p>
          <a:p>
            <a:r>
              <a:rPr lang="en-US" dirty="0" smtClean="0"/>
              <a:t>(658). After excluding laboratory interference with either the</a:t>
            </a:r>
          </a:p>
          <a:p>
            <a:r>
              <a:rPr lang="en-US" dirty="0" smtClean="0"/>
              <a:t>free T4 or TSH assay, as may occur with T4 antibodies and</a:t>
            </a:r>
          </a:p>
          <a:p>
            <a:r>
              <a:rPr lang="en-US" dirty="0" err="1" smtClean="0"/>
              <a:t>heterophilic</a:t>
            </a:r>
            <a:r>
              <a:rPr lang="en-US" dirty="0" smtClean="0"/>
              <a:t> antibodies, respectively, distinction between a</a:t>
            </a:r>
          </a:p>
          <a:p>
            <a:r>
              <a:rPr lang="en-US" dirty="0" smtClean="0"/>
              <a:t>TSH-secreting adenoma and resistance to thyroid hormone is</a:t>
            </a:r>
          </a:p>
          <a:p>
            <a:r>
              <a:rPr lang="en-US" dirty="0" smtClean="0"/>
              <a:t>important since thyroid function test results are similar, yet</a:t>
            </a:r>
          </a:p>
          <a:p>
            <a:r>
              <a:rPr lang="en-US" dirty="0" smtClean="0"/>
              <a:t>management is quite different for these two disorders. </a:t>
            </a:r>
            <a:r>
              <a:rPr lang="en-US" dirty="0" err="1" smtClean="0"/>
              <a:t>TSHsecreting</a:t>
            </a:r>
            <a:endParaRPr lang="en-US" dirty="0" smtClean="0"/>
          </a:p>
          <a:p>
            <a:r>
              <a:rPr lang="en-US" dirty="0" smtClean="0"/>
              <a:t>adenomas are more likely to have a concurrent</a:t>
            </a:r>
          </a:p>
          <a:p>
            <a:r>
              <a:rPr lang="en-US" dirty="0" smtClean="0"/>
              <a:t>a-subunit elevation (not useful in postmenopausal women because</a:t>
            </a:r>
          </a:p>
          <a:p>
            <a:r>
              <a:rPr lang="en-US" dirty="0" smtClean="0"/>
              <a:t>of concurrent gonadotropin elevation), a blunted TSH</a:t>
            </a:r>
          </a:p>
          <a:p>
            <a:r>
              <a:rPr lang="en-US" dirty="0" smtClean="0"/>
              <a:t>response to thyrotropin-releasing hormone (when available),</a:t>
            </a:r>
          </a:p>
          <a:p>
            <a:r>
              <a:rPr lang="en-US" dirty="0" smtClean="0"/>
              <a:t>elevated sex hormone–binding globulin and resting</a:t>
            </a:r>
          </a:p>
          <a:p>
            <a:r>
              <a:rPr lang="en-US" dirty="0" smtClean="0"/>
              <a:t>energy expenditure, and clinical evidence of thyrotoxicosis,</a:t>
            </a:r>
          </a:p>
          <a:p>
            <a:r>
              <a:rPr lang="en-US" dirty="0" smtClean="0"/>
              <a:t>as well as an anatomic abnormality on MRI of the pituitary.</a:t>
            </a:r>
          </a:p>
          <a:p>
            <a:r>
              <a:rPr lang="en-US" dirty="0" smtClean="0"/>
              <a:t>Finally, a response to somatostatin analog therapy with</a:t>
            </a:r>
          </a:p>
          <a:p>
            <a:r>
              <a:rPr lang="en-US" dirty="0" smtClean="0"/>
              <a:t>clinical improvement lends support to the diagnosis of a</a:t>
            </a:r>
          </a:p>
          <a:p>
            <a:r>
              <a:rPr lang="en-US" dirty="0" smtClean="0"/>
              <a:t>TSH-secreting adenoma in cases in which diagnostic uncertainty</a:t>
            </a:r>
          </a:p>
          <a:p>
            <a:r>
              <a:rPr lang="en-US" dirty="0" smtClean="0"/>
              <a:t>persists. Although most TSH-secreting pituitary</a:t>
            </a:r>
          </a:p>
          <a:p>
            <a:r>
              <a:rPr lang="en-US" dirty="0" smtClean="0"/>
              <a:t>adenomas only secrete TSH, co-secretion of prolactin or</a:t>
            </a:r>
          </a:p>
          <a:p>
            <a:r>
              <a:rPr lang="en-US" dirty="0" smtClean="0"/>
              <a:t>growth hormone is possible and should be assessed concurrently</a:t>
            </a:r>
          </a:p>
          <a:p>
            <a:r>
              <a:rPr lang="en-US" dirty="0" smtClean="0"/>
              <a:t>along with assessment of the pituitary–adrenal</a:t>
            </a:r>
          </a:p>
          <a:p>
            <a:r>
              <a:rPr lang="en-US" dirty="0" smtClean="0"/>
              <a:t>axis and pituitary–gonadal axes.</a:t>
            </a:r>
          </a:p>
          <a:p>
            <a:r>
              <a:rPr lang="en-US" dirty="0" smtClean="0"/>
              <a:t>Technical remarks: Genetic testing for resistance to thyroid</a:t>
            </a:r>
          </a:p>
          <a:p>
            <a:r>
              <a:rPr lang="en-US" dirty="0" smtClean="0"/>
              <a:t>hormone is commercially available and may be useful in</a:t>
            </a:r>
          </a:p>
          <a:p>
            <a:r>
              <a:rPr lang="en-US" dirty="0" smtClean="0"/>
              <a:t>equivocal cases, especially in patients without family members</a:t>
            </a:r>
          </a:p>
          <a:p>
            <a:r>
              <a:rPr lang="en-US" dirty="0" smtClean="0"/>
              <a:t>available for thyroid function testing. Calculation of the</a:t>
            </a:r>
          </a:p>
          <a:p>
            <a:r>
              <a:rPr lang="en-US" dirty="0" smtClean="0"/>
              <a:t>molar a-subunit/TSH ratio can be accomplished by dividing</a:t>
            </a:r>
          </a:p>
          <a:p>
            <a:r>
              <a:rPr lang="en-US" dirty="0" smtClean="0"/>
              <a:t>the a-subunit concentration (ng/mL) by TSH (</a:t>
            </a:r>
            <a:r>
              <a:rPr lang="en-US" dirty="0" err="1" smtClean="0"/>
              <a:t>mU</a:t>
            </a:r>
            <a:r>
              <a:rPr lang="en-US" dirty="0" smtClean="0"/>
              <a:t>/L) and multiplying</a:t>
            </a:r>
          </a:p>
          <a:p>
            <a:r>
              <a:rPr lang="en-US" dirty="0" smtClean="0"/>
              <a:t>by 10. A ratio greater than 1 favors a TSH-secreting</a:t>
            </a:r>
          </a:p>
          <a:p>
            <a:r>
              <a:rPr lang="en-US" dirty="0" smtClean="0"/>
              <a:t>pituitary adenoma.</a:t>
            </a:r>
          </a:p>
          <a:p>
            <a:r>
              <a:rPr lang="en-US" dirty="0" smtClean="0"/>
              <a:t>Pituitary surgery is generally the mainstay of therapy for</a:t>
            </a:r>
          </a:p>
          <a:p>
            <a:r>
              <a:rPr lang="en-US" dirty="0" smtClean="0"/>
              <a:t>TSH-producing pituitary tumors. In a recent series of 68 patients</a:t>
            </a:r>
          </a:p>
          <a:p>
            <a:r>
              <a:rPr lang="en-US" dirty="0" smtClean="0"/>
              <a:t>undergoing </a:t>
            </a:r>
            <a:r>
              <a:rPr lang="en-US" dirty="0" err="1" smtClean="0"/>
              <a:t>transsphenoidal</a:t>
            </a:r>
            <a:r>
              <a:rPr lang="en-US" dirty="0" smtClean="0"/>
              <a:t> surgery, 75% normalized</a:t>
            </a:r>
          </a:p>
          <a:p>
            <a:r>
              <a:rPr lang="en-US" dirty="0" smtClean="0"/>
              <a:t>thyroid function after surgery, 58% normalized both pituitary</a:t>
            </a:r>
          </a:p>
          <a:p>
            <a:r>
              <a:rPr lang="en-US" dirty="0" smtClean="0"/>
              <a:t>imaging and TSH hypersecretion, 9% developed new deficiencies,</a:t>
            </a:r>
          </a:p>
          <a:p>
            <a:r>
              <a:rPr lang="en-US" dirty="0" smtClean="0"/>
              <a:t>and 3% experienced tumor recurrence (659). The</a:t>
            </a:r>
          </a:p>
          <a:p>
            <a:r>
              <a:rPr lang="en-US" dirty="0" smtClean="0"/>
              <a:t>patient should be made </a:t>
            </a:r>
            <a:r>
              <a:rPr lang="en-US" dirty="0" err="1" smtClean="0"/>
              <a:t>euthyroid</a:t>
            </a:r>
            <a:r>
              <a:rPr lang="en-US" dirty="0" smtClean="0"/>
              <a:t> preoperatively. Long-term</a:t>
            </a:r>
          </a:p>
          <a:p>
            <a:r>
              <a:rPr lang="en-US" dirty="0" smtClean="0"/>
              <a:t>ATD therapy and other measures directed at the thyroid, such</a:t>
            </a:r>
          </a:p>
          <a:p>
            <a:r>
              <a:rPr lang="en-US" dirty="0" smtClean="0"/>
              <a:t>as RAI or thyroidectomy, are generally avoided because of</a:t>
            </a:r>
          </a:p>
          <a:p>
            <a:r>
              <a:rPr lang="en-US" dirty="0" smtClean="0"/>
              <a:t>theoretical concerns of tumor growth. Preoperative adjunctive</a:t>
            </a:r>
          </a:p>
          <a:p>
            <a:r>
              <a:rPr lang="en-US" dirty="0" smtClean="0"/>
              <a:t>therapy with octreotide and dopamine agonist therapy</a:t>
            </a:r>
          </a:p>
          <a:p>
            <a:r>
              <a:rPr lang="en-US" dirty="0" smtClean="0"/>
              <a:t>has been examined. Treatment with octreotide results in a</a:t>
            </a:r>
          </a:p>
          <a:p>
            <a:r>
              <a:rPr lang="en-US" dirty="0" smtClean="0"/>
              <a:t>&gt;50% reduction in serum TSH values in the majority of patients</a:t>
            </a:r>
          </a:p>
          <a:p>
            <a:r>
              <a:rPr lang="en-US" dirty="0" smtClean="0"/>
              <a:t>treated and a concurrent return to </a:t>
            </a:r>
            <a:r>
              <a:rPr lang="en-US" dirty="0" err="1" smtClean="0"/>
              <a:t>euthyroidism</a:t>
            </a:r>
            <a:r>
              <a:rPr lang="en-US" dirty="0" smtClean="0"/>
              <a:t> in most</a:t>
            </a:r>
          </a:p>
          <a:p>
            <a:r>
              <a:rPr lang="en-US" dirty="0" smtClean="0"/>
              <a:t>(43). A reduction in tumor size has been observed in 20%–</a:t>
            </a:r>
          </a:p>
          <a:p>
            <a:r>
              <a:rPr lang="en-US" dirty="0" smtClean="0"/>
              <a:t>50% of patients treated with octreotide (43,660), but less</a:t>
            </a:r>
          </a:p>
          <a:p>
            <a:r>
              <a:rPr lang="en-US" dirty="0" smtClean="0"/>
              <a:t>impressive results have been obtained with </a:t>
            </a:r>
            <a:r>
              <a:rPr lang="en-US" dirty="0" err="1" smtClean="0"/>
              <a:t>bromocriptine</a:t>
            </a:r>
            <a:endParaRPr lang="en-US" dirty="0" smtClean="0"/>
          </a:p>
          <a:p>
            <a:r>
              <a:rPr lang="en-US" dirty="0" smtClean="0"/>
              <a:t>therapy (660). However, </a:t>
            </a:r>
            <a:r>
              <a:rPr lang="en-US" dirty="0" err="1" smtClean="0"/>
              <a:t>presurgical</a:t>
            </a:r>
            <a:r>
              <a:rPr lang="en-US" dirty="0" smtClean="0"/>
              <a:t> medical treatment did</a:t>
            </a:r>
          </a:p>
          <a:p>
            <a:r>
              <a:rPr lang="en-US" dirty="0" smtClean="0"/>
              <a:t>not significantly improve surgical outcome (63% vs. 57% had</a:t>
            </a:r>
          </a:p>
          <a:p>
            <a:r>
              <a:rPr lang="en-US" dirty="0" smtClean="0"/>
              <a:t>negative tumor imaging after surgery) (659). In a recent case</a:t>
            </a:r>
          </a:p>
          <a:p>
            <a:r>
              <a:rPr lang="en-US" dirty="0" smtClean="0"/>
              <a:t>series of seven patients treated with octreotide without prior</a:t>
            </a:r>
          </a:p>
          <a:p>
            <a:r>
              <a:rPr lang="en-US" dirty="0" smtClean="0"/>
              <a:t>surgery, mean free T4 and T3 levels were reduced by nearly</a:t>
            </a:r>
          </a:p>
          <a:p>
            <a:r>
              <a:rPr lang="en-US" dirty="0" smtClean="0"/>
              <a:t>50% in the first 3 months of therapy and six of seven patients</a:t>
            </a:r>
          </a:p>
          <a:p>
            <a:r>
              <a:rPr lang="en-US" dirty="0" smtClean="0"/>
              <a:t>experienced tumor volume reduction (661).</a:t>
            </a:r>
          </a:p>
          <a:p>
            <a:r>
              <a:rPr lang="en-US" dirty="0" err="1" smtClean="0"/>
              <a:t>Sterotactic</a:t>
            </a:r>
            <a:r>
              <a:rPr lang="en-US" dirty="0" smtClean="0"/>
              <a:t> or conventional radiotherapy has also been used</a:t>
            </a:r>
          </a:p>
          <a:p>
            <a:r>
              <a:rPr lang="en-US" dirty="0" smtClean="0"/>
              <a:t>in cases that prove refractory to medical therapy. Radiotherapy</a:t>
            </a:r>
          </a:p>
          <a:p>
            <a:r>
              <a:rPr lang="en-US" dirty="0" smtClean="0"/>
              <a:t>controlled thyroid hypersecretion in 37% of patients</a:t>
            </a:r>
          </a:p>
          <a:p>
            <a:r>
              <a:rPr lang="en-US" dirty="0" smtClean="0"/>
              <a:t>treated with this modality, but hypopituitarism occurred in</a:t>
            </a:r>
          </a:p>
          <a:p>
            <a:r>
              <a:rPr lang="en-US" dirty="0" smtClean="0"/>
              <a:t>32% of those treated (659). For patients with TSH-producing</a:t>
            </a:r>
          </a:p>
          <a:p>
            <a:r>
              <a:rPr lang="en-US" dirty="0" smtClean="0"/>
              <a:t>adenomas who are considered poor surgical candidates, primary</a:t>
            </a:r>
          </a:p>
          <a:p>
            <a:r>
              <a:rPr lang="en-US" dirty="0" smtClean="0"/>
              <a:t>medical therapy with octreotide can be considered</a:t>
            </a:r>
          </a:p>
          <a:p>
            <a:r>
              <a:rPr lang="en-US" dirty="0" smtClean="0"/>
              <a:t>(661). Patients who fail to respond to pituitary surgery and</a:t>
            </a:r>
          </a:p>
          <a:p>
            <a:r>
              <a:rPr lang="en-US" dirty="0" smtClean="0"/>
              <a:t>somatostatin analog therapy or those who have tumor enlargement</a:t>
            </a:r>
          </a:p>
          <a:p>
            <a:r>
              <a:rPr lang="en-US" dirty="0" smtClean="0"/>
              <a:t>despite these measures are sometimes treated with</a:t>
            </a:r>
          </a:p>
          <a:p>
            <a:r>
              <a:rPr lang="en-US" dirty="0" smtClean="0"/>
              <a:t>radiation therapy.</a:t>
            </a:r>
          </a:p>
          <a:p>
            <a:r>
              <a:rPr lang="en-US" dirty="0" smtClean="0"/>
              <a:t>&amp; RECOMMENDATION 122</a:t>
            </a:r>
          </a:p>
          <a:p>
            <a:r>
              <a:rPr lang="en-US" dirty="0" smtClean="0"/>
              <a:t>Patients with TSH-secreting pituitary adenomas should</a:t>
            </a:r>
          </a:p>
          <a:p>
            <a:r>
              <a:rPr lang="en-US" dirty="0" smtClean="0"/>
              <a:t>undergo surgery performed by an experienced pituitary</a:t>
            </a:r>
          </a:p>
          <a:p>
            <a:r>
              <a:rPr lang="en-US" dirty="0" smtClean="0"/>
              <a:t>surgeon.</a:t>
            </a:r>
          </a:p>
          <a:p>
            <a:r>
              <a:rPr lang="en-US" dirty="0" smtClean="0"/>
              <a:t>Strong recommendation, low-quality evidence.</a:t>
            </a:r>
          </a:p>
          <a:p>
            <a:r>
              <a:rPr lang="en-US" dirty="0" smtClean="0"/>
              <a:t>Technical remarks: Postoperative adjunctive therapy with</a:t>
            </a:r>
          </a:p>
          <a:p>
            <a:r>
              <a:rPr lang="en-US" dirty="0" smtClean="0"/>
              <a:t>octreotide and/or external beam radiation therapy may be</a:t>
            </a:r>
          </a:p>
          <a:p>
            <a:r>
              <a:rPr lang="en-US" dirty="0" smtClean="0"/>
              <a:t>useful in managing patients with persistent central hyperthyroidism</a:t>
            </a:r>
          </a:p>
          <a:p>
            <a:r>
              <a:rPr lang="en-US" dirty="0" smtClean="0"/>
              <a:t>after a </a:t>
            </a:r>
            <a:r>
              <a:rPr lang="en-US" dirty="0" err="1" smtClean="0"/>
              <a:t>debulking</a:t>
            </a:r>
            <a:r>
              <a:rPr lang="en-US" dirty="0" smtClean="0"/>
              <a:t> procedure for </a:t>
            </a:r>
            <a:r>
              <a:rPr lang="en-US" dirty="0" err="1" smtClean="0"/>
              <a:t>nonresectable</a:t>
            </a:r>
            <a:endParaRPr lang="en-US" dirty="0" smtClean="0"/>
          </a:p>
          <a:p>
            <a:r>
              <a:rPr lang="en-US" dirty="0" smtClean="0"/>
              <a:t>TSH-secreting adenomas (43).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107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9175016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108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416134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109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4403950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A54-YEAR-OLD WOMAN presented with episodes of increased sweating, palpitations, and emotional liability that occurred over a 2-yr period. </a:t>
            </a:r>
          </a:p>
          <a:p>
            <a:endParaRPr lang="en-US" dirty="0" smtClean="0"/>
          </a:p>
          <a:p>
            <a:r>
              <a:rPr lang="en-US" dirty="0" smtClean="0"/>
              <a:t>The patient had undergone total thyroidectomy and radioiodine therapy 23 </a:t>
            </a:r>
            <a:r>
              <a:rPr lang="en-US" dirty="0" err="1" smtClean="0"/>
              <a:t>yr</a:t>
            </a:r>
            <a:r>
              <a:rPr lang="en-US" dirty="0" smtClean="0"/>
              <a:t> previously in Mexico for uncontrollable Graves’ disease and was maintained on various dosages of thyroid hormone since that time. </a:t>
            </a:r>
          </a:p>
          <a:p>
            <a:r>
              <a:rPr lang="en-US" dirty="0" smtClean="0"/>
              <a:t>Details concerning this treatment are unavailable.</a:t>
            </a:r>
          </a:p>
          <a:p>
            <a:endParaRPr lang="en-US" dirty="0" smtClean="0"/>
          </a:p>
          <a:p>
            <a:r>
              <a:rPr lang="en-US" dirty="0" smtClean="0"/>
              <a:t>Laboratory values in later records indicate the patient was in a persistent hyperthyroid state and more so in the months before our seeing her. </a:t>
            </a:r>
          </a:p>
          <a:p>
            <a:endParaRPr lang="en-US" dirty="0" smtClean="0"/>
          </a:p>
          <a:p>
            <a:r>
              <a:rPr lang="en-US" dirty="0" smtClean="0"/>
              <a:t>After discontinuing thyroid hormone for 1 month, TSH level measured less than 0.01  IU/ml (normal range, 0.27– 4.20), free T4 (FT4) was 2.18 ng/dl (0.93–1.70), and FT3 was 6.96 (1.30–4.60). 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 smtClean="0"/>
              <a:t>thyroidstimulating</a:t>
            </a:r>
            <a:r>
              <a:rPr lang="en-US" dirty="0" smtClean="0"/>
              <a:t> Ig index of 5.0 (positive if  1.9) indicated immune</a:t>
            </a:r>
          </a:p>
          <a:p>
            <a:r>
              <a:rPr lang="en-US" dirty="0" smtClean="0"/>
              <a:t>activation of underlying Graves’ disease. </a:t>
            </a:r>
          </a:p>
          <a:p>
            <a:endParaRPr lang="en-US" dirty="0" smtClean="0"/>
          </a:p>
          <a:p>
            <a:r>
              <a:rPr lang="en-US" dirty="0" smtClean="0"/>
              <a:t>Subsequent </a:t>
            </a:r>
            <a:r>
              <a:rPr lang="en-US" dirty="0" err="1" smtClean="0"/>
              <a:t>scintigraphic</a:t>
            </a:r>
            <a:r>
              <a:rPr lang="en-US" dirty="0" smtClean="0"/>
              <a:t> imaging with Tc-99m-pertechnetate and then Na131I showed intense left ovarian uptake (Fig. 1), whereas uptake in the neck was mild and confined to a small area of presumed residual thyroid tissue. </a:t>
            </a:r>
          </a:p>
          <a:p>
            <a:endParaRPr lang="en-US" dirty="0" smtClean="0"/>
          </a:p>
          <a:p>
            <a:r>
              <a:rPr lang="en-US" dirty="0" smtClean="0"/>
              <a:t>A left pelvic mass was palpated on physical exam. </a:t>
            </a:r>
          </a:p>
          <a:p>
            <a:r>
              <a:rPr lang="en-US" dirty="0" smtClean="0"/>
              <a:t>Transvaginal ultrasound showed multiple hypoechoic structures consistent with follicles. </a:t>
            </a:r>
          </a:p>
          <a:p>
            <a:r>
              <a:rPr lang="en-US" dirty="0" smtClean="0"/>
              <a:t>The diagnosis of </a:t>
            </a:r>
            <a:r>
              <a:rPr lang="en-US" dirty="0" err="1" smtClean="0"/>
              <a:t>struma</a:t>
            </a:r>
            <a:r>
              <a:rPr lang="en-US" dirty="0" smtClean="0"/>
              <a:t> </a:t>
            </a:r>
            <a:r>
              <a:rPr lang="en-US" dirty="0" err="1" smtClean="0"/>
              <a:t>ovarii</a:t>
            </a:r>
            <a:r>
              <a:rPr lang="en-US" dirty="0" smtClean="0"/>
              <a:t> was suspected. </a:t>
            </a:r>
          </a:p>
          <a:p>
            <a:endParaRPr lang="en-US" dirty="0" smtClean="0"/>
          </a:p>
          <a:p>
            <a:r>
              <a:rPr lang="en-US" dirty="0" smtClean="0"/>
              <a:t>The left ovary was surgically removed 1 month after </a:t>
            </a:r>
            <a:r>
              <a:rPr lang="en-US" dirty="0" err="1" smtClean="0"/>
              <a:t>scintigraphic</a:t>
            </a:r>
            <a:r>
              <a:rPr lang="en-US" dirty="0" smtClean="0"/>
              <a:t> imaging with histopathological confirmation of benign </a:t>
            </a:r>
            <a:r>
              <a:rPr lang="en-US" dirty="0" err="1" smtClean="0"/>
              <a:t>struma</a:t>
            </a:r>
            <a:r>
              <a:rPr lang="en-US" dirty="0" smtClean="0"/>
              <a:t> </a:t>
            </a:r>
            <a:r>
              <a:rPr lang="en-US" dirty="0" err="1" smtClean="0"/>
              <a:t>ovarii</a:t>
            </a:r>
            <a:r>
              <a:rPr lang="en-US" dirty="0" smtClean="0"/>
              <a:t> (Fig. 2). </a:t>
            </a:r>
          </a:p>
          <a:p>
            <a:endParaRPr lang="en-US" dirty="0" smtClean="0"/>
          </a:p>
          <a:p>
            <a:r>
              <a:rPr lang="en-US" dirty="0" smtClean="0"/>
              <a:t>The patient was biochemically hypothyroid 1 month after surgery. </a:t>
            </a:r>
          </a:p>
          <a:p>
            <a:endParaRPr lang="en-US" dirty="0" smtClean="0"/>
          </a:p>
          <a:p>
            <a:r>
              <a:rPr lang="en-US" dirty="0" smtClean="0"/>
              <a:t>Thyroid hormone intake was resumed, and 4 months later, the patient’s FT4 was 1.83 (0.8 –2.0 at a foreign institution), FT3 was 4.2 (2.30–4.20), and TSH was 0.3 (0.4– 7.0). </a:t>
            </a:r>
          </a:p>
          <a:p>
            <a:endParaRPr lang="en-US" dirty="0" smtClean="0"/>
          </a:p>
          <a:p>
            <a:r>
              <a:rPr lang="en-US" dirty="0" smtClean="0"/>
              <a:t>The patient’s hyperthyroid symptoms have resolved.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689250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A54-YEAR-OLD WOMAN presented with episodes of increased sweating, palpitations, and emotional liability that occurred over a 2-yr period. </a:t>
            </a:r>
          </a:p>
          <a:p>
            <a:endParaRPr lang="en-US" dirty="0" smtClean="0"/>
          </a:p>
          <a:p>
            <a:r>
              <a:rPr lang="en-US" dirty="0" smtClean="0"/>
              <a:t>The patient had undergone total thyroidectomy and radioiodine therapy 23 </a:t>
            </a:r>
            <a:r>
              <a:rPr lang="en-US" dirty="0" err="1" smtClean="0"/>
              <a:t>yr</a:t>
            </a:r>
            <a:r>
              <a:rPr lang="en-US" dirty="0" smtClean="0"/>
              <a:t> previously in Mexico for uncontrollable Graves’ disease and was maintained on various dosages of thyroid hormone since that time. </a:t>
            </a:r>
          </a:p>
          <a:p>
            <a:r>
              <a:rPr lang="en-US" dirty="0" smtClean="0"/>
              <a:t>Details concerning this treatment are unavailable.</a:t>
            </a:r>
          </a:p>
          <a:p>
            <a:endParaRPr lang="en-US" dirty="0" smtClean="0"/>
          </a:p>
          <a:p>
            <a:r>
              <a:rPr lang="en-US" dirty="0" smtClean="0"/>
              <a:t>Laboratory values in later records indicate the patient was in a persistent hyperthyroid state and more so in the months before our seeing her. </a:t>
            </a:r>
          </a:p>
          <a:p>
            <a:endParaRPr lang="en-US" dirty="0" smtClean="0"/>
          </a:p>
          <a:p>
            <a:r>
              <a:rPr lang="en-US" dirty="0" smtClean="0"/>
              <a:t>After discontinuing thyroid hormone for 1 month, TSH level measured less than 0.01  IU/ml (normal range, 0.27– 4.20), free T4 (FT4) was 2.18 ng/dl (0.93–1.70), and FT3 was 6.96 (1.30–4.60). 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 smtClean="0"/>
              <a:t>thyroidstimulating</a:t>
            </a:r>
            <a:r>
              <a:rPr lang="en-US" dirty="0" smtClean="0"/>
              <a:t> Ig index of 5.0 (positive if  1.9) indicated immune</a:t>
            </a:r>
          </a:p>
          <a:p>
            <a:r>
              <a:rPr lang="en-US" dirty="0" smtClean="0"/>
              <a:t>activation of underlying Graves’ disease. </a:t>
            </a:r>
          </a:p>
          <a:p>
            <a:endParaRPr lang="en-US" dirty="0" smtClean="0"/>
          </a:p>
          <a:p>
            <a:r>
              <a:rPr lang="en-US" dirty="0" smtClean="0"/>
              <a:t>Subsequent </a:t>
            </a:r>
            <a:r>
              <a:rPr lang="en-US" dirty="0" err="1" smtClean="0"/>
              <a:t>scintigraphic</a:t>
            </a:r>
            <a:r>
              <a:rPr lang="en-US" dirty="0" smtClean="0"/>
              <a:t> imaging with Tc-99m-pertechnetate and then Na131I showed intense left ovarian uptake (Fig. 1), whereas uptake in the neck was mild and confined to a small area of presumed residual thyroid tissue. </a:t>
            </a:r>
          </a:p>
          <a:p>
            <a:endParaRPr lang="en-US" dirty="0" smtClean="0"/>
          </a:p>
          <a:p>
            <a:r>
              <a:rPr lang="en-US" dirty="0" smtClean="0"/>
              <a:t>A left pelvic mass was palpated on physical exam. </a:t>
            </a:r>
          </a:p>
          <a:p>
            <a:r>
              <a:rPr lang="en-US" dirty="0" smtClean="0"/>
              <a:t>Transvaginal ultrasound showed multiple hypoechoic structures consistent with follicles. </a:t>
            </a:r>
          </a:p>
          <a:p>
            <a:r>
              <a:rPr lang="en-US" dirty="0" smtClean="0"/>
              <a:t>The diagnosis of </a:t>
            </a:r>
            <a:r>
              <a:rPr lang="en-US" dirty="0" err="1" smtClean="0"/>
              <a:t>struma</a:t>
            </a:r>
            <a:r>
              <a:rPr lang="en-US" dirty="0" smtClean="0"/>
              <a:t> </a:t>
            </a:r>
            <a:r>
              <a:rPr lang="en-US" dirty="0" err="1" smtClean="0"/>
              <a:t>ovarii</a:t>
            </a:r>
            <a:r>
              <a:rPr lang="en-US" dirty="0" smtClean="0"/>
              <a:t> was suspected. </a:t>
            </a:r>
          </a:p>
          <a:p>
            <a:endParaRPr lang="en-US" dirty="0" smtClean="0"/>
          </a:p>
          <a:p>
            <a:r>
              <a:rPr lang="en-US" dirty="0" smtClean="0"/>
              <a:t>The left ovary was surgically removed 1 month after </a:t>
            </a:r>
            <a:r>
              <a:rPr lang="en-US" dirty="0" err="1" smtClean="0"/>
              <a:t>scintigraphic</a:t>
            </a:r>
            <a:r>
              <a:rPr lang="en-US" dirty="0" smtClean="0"/>
              <a:t> imaging with histopathological confirmation of benign </a:t>
            </a:r>
            <a:r>
              <a:rPr lang="en-US" dirty="0" err="1" smtClean="0"/>
              <a:t>struma</a:t>
            </a:r>
            <a:r>
              <a:rPr lang="en-US" dirty="0" smtClean="0"/>
              <a:t> </a:t>
            </a:r>
            <a:r>
              <a:rPr lang="en-US" dirty="0" err="1" smtClean="0"/>
              <a:t>ovarii</a:t>
            </a:r>
            <a:r>
              <a:rPr lang="en-US" dirty="0" smtClean="0"/>
              <a:t> (Fig. 2). </a:t>
            </a:r>
          </a:p>
          <a:p>
            <a:endParaRPr lang="en-US" dirty="0" smtClean="0"/>
          </a:p>
          <a:p>
            <a:r>
              <a:rPr lang="en-US" dirty="0" smtClean="0"/>
              <a:t>The patient was biochemically hypothyroid 1 month after surgery. </a:t>
            </a:r>
          </a:p>
          <a:p>
            <a:endParaRPr lang="en-US" dirty="0" smtClean="0"/>
          </a:p>
          <a:p>
            <a:r>
              <a:rPr lang="en-US" dirty="0" smtClean="0"/>
              <a:t>Thyroid hormone intake was resumed, and 4 months later, the patient’s FT4 was 1.83 (0.8 –2.0 at a foreign institution), FT3 was 4.2 (2.30–4.20), and TSH was 0.3 (0.4– 7.0). </a:t>
            </a:r>
          </a:p>
          <a:p>
            <a:endParaRPr lang="en-US" dirty="0" smtClean="0"/>
          </a:p>
          <a:p>
            <a:r>
              <a:rPr lang="en-US" dirty="0" smtClean="0"/>
              <a:t>The patient’s hyperthyroid symptoms have resolved.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2737392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Tc-99m-perteknetat ile yapılan </a:t>
            </a:r>
            <a:r>
              <a:rPr lang="tr-TR" dirty="0" err="1" smtClean="0"/>
              <a:t>sintigrafik</a:t>
            </a:r>
            <a:r>
              <a:rPr lang="tr-TR" dirty="0" smtClean="0"/>
              <a:t> görüntülemede </a:t>
            </a:r>
            <a:r>
              <a:rPr lang="tr-TR" b="1" dirty="0" smtClean="0"/>
              <a:t>sol yumurtalıkta yoğun tutulum</a:t>
            </a:r>
            <a:r>
              <a:rPr lang="tr-TR" dirty="0" smtClean="0"/>
              <a:t>, </a:t>
            </a:r>
            <a:r>
              <a:rPr lang="tr-TR" b="1" dirty="0" err="1" smtClean="0"/>
              <a:t>rezidüel</a:t>
            </a:r>
            <a:r>
              <a:rPr lang="tr-TR" b="1" dirty="0" smtClean="0"/>
              <a:t> </a:t>
            </a:r>
            <a:r>
              <a:rPr lang="tr-TR" b="1" dirty="0" err="1" smtClean="0"/>
              <a:t>tiroid</a:t>
            </a:r>
            <a:r>
              <a:rPr lang="tr-TR" b="1" dirty="0" smtClean="0"/>
              <a:t> dokusuna uyan biçimde boyunda hafif tutulum </a:t>
            </a:r>
            <a:r>
              <a:rPr lang="tr-TR" dirty="0" smtClean="0"/>
              <a:t>izlendi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8734059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="1" dirty="0" smtClean="0"/>
          </a:p>
          <a:p>
            <a:r>
              <a:rPr lang="tr-TR" b="1" dirty="0" smtClean="0"/>
              <a:t>BU VAKAYI SONLARA AL</a:t>
            </a:r>
          </a:p>
          <a:p>
            <a:r>
              <a:rPr lang="en-US" dirty="0" smtClean="0"/>
              <a:t>Case 2</a:t>
            </a:r>
          </a:p>
          <a:p>
            <a:r>
              <a:rPr lang="en-US" dirty="0" smtClean="0"/>
              <a:t>A 73-year-old woman has fractured her left</a:t>
            </a:r>
          </a:p>
          <a:p>
            <a:r>
              <a:rPr lang="en-US" dirty="0" smtClean="0"/>
              <a:t>femoral neck following a fall. She is otherwise fit</a:t>
            </a:r>
          </a:p>
          <a:p>
            <a:r>
              <a:rPr lang="en-US" dirty="0" smtClean="0"/>
              <a:t>and healthy, aside from mild hypertension that is</a:t>
            </a:r>
          </a:p>
          <a:p>
            <a:r>
              <a:rPr lang="en-US" dirty="0" smtClean="0"/>
              <a:t>well-controlled with amlodipine. She undergoes</a:t>
            </a:r>
          </a:p>
          <a:p>
            <a:r>
              <a:rPr lang="en-US" dirty="0" smtClean="0"/>
              <a:t>emergency hip replacement. Twenty-four hours</a:t>
            </a:r>
          </a:p>
          <a:p>
            <a:r>
              <a:rPr lang="en-US" dirty="0" smtClean="0"/>
              <a:t>after surgery, she is noted to be in fast atrial</a:t>
            </a:r>
          </a:p>
          <a:p>
            <a:r>
              <a:rPr lang="en-US" dirty="0" smtClean="0"/>
              <a:t>fibrillation (120 beats/min) without cardiovascular</a:t>
            </a:r>
          </a:p>
          <a:p>
            <a:r>
              <a:rPr lang="en-US" dirty="0" smtClean="0"/>
              <a:t>compromise (her blood pressure is 135/80 mm Hg</a:t>
            </a:r>
          </a:p>
          <a:p>
            <a:r>
              <a:rPr lang="en-US" dirty="0" smtClean="0"/>
              <a:t>and the remaining cardiorespiratory examination</a:t>
            </a:r>
          </a:p>
          <a:p>
            <a:r>
              <a:rPr lang="en-US" dirty="0" smtClean="0"/>
              <a:t>is unremarkable).</a:t>
            </a:r>
          </a:p>
          <a:p>
            <a:r>
              <a:rPr lang="en-US" dirty="0" smtClean="0"/>
              <a:t>The examining physician notes that she has a</a:t>
            </a:r>
          </a:p>
          <a:p>
            <a:r>
              <a:rPr lang="en-US" dirty="0" smtClean="0"/>
              <a:t>small, smooth goiter and queries the possibility of</a:t>
            </a:r>
          </a:p>
          <a:p>
            <a:r>
              <a:rPr lang="en-US" dirty="0" smtClean="0"/>
              <a:t>underlying thyroid disease.</a:t>
            </a:r>
          </a:p>
          <a:p>
            <a:r>
              <a:rPr lang="en-US" dirty="0" smtClean="0"/>
              <a:t>Initial laboratory test results:</a:t>
            </a:r>
          </a:p>
          <a:p>
            <a:r>
              <a:rPr lang="en-US" dirty="0" smtClean="0"/>
              <a:t>Free T4 = 2.2 ng/</a:t>
            </a:r>
            <a:r>
              <a:rPr lang="en-US" dirty="0" err="1" smtClean="0"/>
              <a:t>dL</a:t>
            </a:r>
            <a:r>
              <a:rPr lang="en-US" dirty="0" smtClean="0"/>
              <a:t> (0.8-1.6 ng/</a:t>
            </a:r>
            <a:r>
              <a:rPr lang="en-US" dirty="0" err="1" smtClean="0"/>
              <a:t>dL</a:t>
            </a:r>
            <a:r>
              <a:rPr lang="en-US" dirty="0" smtClean="0"/>
              <a:t>) (SI: 28 </a:t>
            </a:r>
            <a:r>
              <a:rPr lang="en-US" dirty="0" err="1" smtClean="0"/>
              <a:t>pmol</a:t>
            </a:r>
            <a:r>
              <a:rPr lang="en-US" dirty="0" smtClean="0"/>
              <a:t>/L</a:t>
            </a:r>
          </a:p>
          <a:p>
            <a:r>
              <a:rPr lang="en-US" dirty="0" smtClean="0"/>
              <a:t>[10-20 </a:t>
            </a:r>
            <a:r>
              <a:rPr lang="en-US" dirty="0" err="1" smtClean="0"/>
              <a:t>pmol</a:t>
            </a:r>
            <a:r>
              <a:rPr lang="en-US" dirty="0" smtClean="0"/>
              <a:t>/L])</a:t>
            </a:r>
          </a:p>
          <a:p>
            <a:r>
              <a:rPr lang="en-US" dirty="0" smtClean="0"/>
              <a:t>TSH = 1.8 </a:t>
            </a:r>
            <a:r>
              <a:rPr lang="en-US" dirty="0" err="1" smtClean="0"/>
              <a:t>mIU</a:t>
            </a:r>
            <a:r>
              <a:rPr lang="en-US" dirty="0" smtClean="0"/>
              <a:t>/L (0.4-4.0 </a:t>
            </a:r>
            <a:r>
              <a:rPr lang="en-US" dirty="0" err="1" smtClean="0"/>
              <a:t>mIU</a:t>
            </a:r>
            <a:r>
              <a:rPr lang="en-US" dirty="0" smtClean="0"/>
              <a:t>/L)</a:t>
            </a:r>
          </a:p>
          <a:p>
            <a:r>
              <a:rPr lang="en-US" dirty="0" smtClean="0"/>
              <a:t>Additional investigations (on the same serum</a:t>
            </a:r>
          </a:p>
          <a:p>
            <a:r>
              <a:rPr lang="en-US" dirty="0" smtClean="0"/>
              <a:t>sample):</a:t>
            </a:r>
          </a:p>
          <a:p>
            <a:r>
              <a:rPr lang="en-US" dirty="0" smtClean="0"/>
              <a:t>Total T4 = 9.2 </a:t>
            </a:r>
            <a:r>
              <a:rPr lang="en-US" dirty="0" err="1" smtClean="0"/>
              <a:t>μg</a:t>
            </a:r>
            <a:r>
              <a:rPr lang="en-US" dirty="0" smtClean="0"/>
              <a:t>/</a:t>
            </a:r>
            <a:r>
              <a:rPr lang="en-US" dirty="0" err="1" smtClean="0"/>
              <a:t>dL</a:t>
            </a:r>
            <a:r>
              <a:rPr lang="en-US" dirty="0" smtClean="0"/>
              <a:t> (4.3-10.9 </a:t>
            </a:r>
            <a:r>
              <a:rPr lang="en-US" dirty="0" err="1" smtClean="0"/>
              <a:t>μg</a:t>
            </a:r>
            <a:r>
              <a:rPr lang="en-US" dirty="0" smtClean="0"/>
              <a:t>/</a:t>
            </a:r>
            <a:r>
              <a:rPr lang="en-US" dirty="0" err="1" smtClean="0"/>
              <a:t>dL</a:t>
            </a:r>
            <a:r>
              <a:rPr lang="en-US" dirty="0" smtClean="0"/>
              <a:t>) (SI:</a:t>
            </a:r>
          </a:p>
          <a:p>
            <a:r>
              <a:rPr lang="en-US" dirty="0" smtClean="0"/>
              <a:t>118 </a:t>
            </a:r>
            <a:r>
              <a:rPr lang="en-US" dirty="0" err="1" smtClean="0"/>
              <a:t>nmol</a:t>
            </a:r>
            <a:r>
              <a:rPr lang="en-US" dirty="0" smtClean="0"/>
              <a:t>/L [55-140 </a:t>
            </a:r>
            <a:r>
              <a:rPr lang="en-US" dirty="0" err="1" smtClean="0"/>
              <a:t>nmol</a:t>
            </a:r>
            <a:r>
              <a:rPr lang="en-US" dirty="0" smtClean="0"/>
              <a:t>/L])</a:t>
            </a:r>
          </a:p>
          <a:p>
            <a:r>
              <a:rPr lang="en-US" dirty="0" smtClean="0"/>
              <a:t>Which of the following is the most likely</a:t>
            </a:r>
          </a:p>
          <a:p>
            <a:r>
              <a:rPr lang="en-US" dirty="0" smtClean="0"/>
              <a:t>explanation for the TFT findings?</a:t>
            </a:r>
          </a:p>
          <a:p>
            <a:r>
              <a:rPr lang="en-US" dirty="0" smtClean="0"/>
              <a:t>A. Familial </a:t>
            </a:r>
            <a:r>
              <a:rPr lang="en-US" dirty="0" err="1" smtClean="0"/>
              <a:t>dysalbuminemic</a:t>
            </a:r>
            <a:r>
              <a:rPr lang="en-US" dirty="0" smtClean="0"/>
              <a:t> </a:t>
            </a:r>
            <a:r>
              <a:rPr lang="en-US" dirty="0" err="1" smtClean="0"/>
              <a:t>hyperthyroxinemia</a:t>
            </a:r>
            <a:endParaRPr lang="en-US" dirty="0" smtClean="0"/>
          </a:p>
          <a:p>
            <a:r>
              <a:rPr lang="en-US" dirty="0" smtClean="0"/>
              <a:t>B. Iodinated contrast-induced thyrotoxicosis</a:t>
            </a:r>
          </a:p>
          <a:p>
            <a:r>
              <a:rPr lang="en-US" dirty="0" smtClean="0"/>
              <a:t>C. Medication-induced </a:t>
            </a:r>
            <a:r>
              <a:rPr lang="en-US" dirty="0" err="1" smtClean="0"/>
              <a:t>artifactual</a:t>
            </a:r>
            <a:r>
              <a:rPr lang="en-US" dirty="0" smtClean="0"/>
              <a:t> elevation of</a:t>
            </a:r>
          </a:p>
          <a:p>
            <a:r>
              <a:rPr lang="en-US" dirty="0" smtClean="0"/>
              <a:t>free T4</a:t>
            </a:r>
          </a:p>
          <a:p>
            <a:r>
              <a:rPr lang="en-US" dirty="0" smtClean="0"/>
              <a:t>D. Resistance to thyroid hormone due to THRB</a:t>
            </a:r>
          </a:p>
          <a:p>
            <a:r>
              <a:rPr lang="en-US" dirty="0" smtClean="0"/>
              <a:t>pathogenic variant</a:t>
            </a:r>
          </a:p>
          <a:p>
            <a:r>
              <a:rPr lang="en-US" dirty="0" smtClean="0"/>
              <a:t>E. TSH-secreting pituitary adenoma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thyrotropinoma</a:t>
            </a:r>
            <a:r>
              <a:rPr lang="en-US" dirty="0" smtClean="0"/>
              <a:t>)</a:t>
            </a:r>
          </a:p>
          <a:p>
            <a:r>
              <a:rPr lang="en-US" dirty="0" smtClean="0"/>
              <a:t>Answer: C) Medication-induced</a:t>
            </a:r>
          </a:p>
          <a:p>
            <a:r>
              <a:rPr lang="en-US" dirty="0" err="1" smtClean="0"/>
              <a:t>artifactual</a:t>
            </a:r>
            <a:r>
              <a:rPr lang="en-US" dirty="0" smtClean="0"/>
              <a:t> elevation of free T4</a:t>
            </a:r>
          </a:p>
          <a:p>
            <a:r>
              <a:rPr lang="en-US" dirty="0" smtClean="0"/>
              <a:t>Although the patient has an apparently raised free</a:t>
            </a:r>
          </a:p>
          <a:p>
            <a:r>
              <a:rPr lang="en-US" dirty="0" smtClean="0"/>
              <a:t>T4 level, the TSH is not suppressed and subsequent</a:t>
            </a:r>
          </a:p>
          <a:p>
            <a:r>
              <a:rPr lang="en-US" dirty="0" smtClean="0"/>
              <a:t>investigations on the same serum sample show</a:t>
            </a:r>
          </a:p>
          <a:p>
            <a:r>
              <a:rPr lang="en-US" dirty="0" smtClean="0"/>
              <a:t>an entirely normal total T4 level. Taken together,</a:t>
            </a:r>
          </a:p>
          <a:p>
            <a:r>
              <a:rPr lang="en-US" dirty="0" smtClean="0"/>
              <a:t>the normal TSH and total T4 levels argue against</a:t>
            </a:r>
          </a:p>
          <a:p>
            <a:r>
              <a:rPr lang="en-US" dirty="0" smtClean="0"/>
              <a:t>genuine thyrotoxicosis and also exclude familial</a:t>
            </a:r>
          </a:p>
          <a:p>
            <a:r>
              <a:rPr lang="en-US" dirty="0" err="1" smtClean="0"/>
              <a:t>dysalbuminemic</a:t>
            </a:r>
            <a:r>
              <a:rPr lang="en-US" dirty="0" smtClean="0"/>
              <a:t> </a:t>
            </a:r>
            <a:r>
              <a:rPr lang="en-US" dirty="0" err="1" smtClean="0"/>
              <a:t>hyperthyroxinemia</a:t>
            </a:r>
            <a:r>
              <a:rPr lang="en-US" dirty="0" smtClean="0"/>
              <a:t> (due to a</a:t>
            </a:r>
          </a:p>
          <a:p>
            <a:r>
              <a:rPr lang="en-US" dirty="0" smtClean="0"/>
              <a:t>pathogenic variant in the albumin gene). Most</a:t>
            </a:r>
          </a:p>
          <a:p>
            <a:r>
              <a:rPr lang="en-US" dirty="0" smtClean="0"/>
              <a:t>patients undergoing elective or emergency</a:t>
            </a:r>
          </a:p>
          <a:p>
            <a:r>
              <a:rPr lang="en-US" dirty="0" smtClean="0"/>
              <a:t>surgery receive </a:t>
            </a:r>
            <a:r>
              <a:rPr lang="en-US" dirty="0" err="1" smtClean="0"/>
              <a:t>thromboprophylaxis</a:t>
            </a:r>
            <a:r>
              <a:rPr lang="en-US" dirty="0" smtClean="0"/>
              <a:t> with </a:t>
            </a:r>
            <a:r>
              <a:rPr lang="en-US" dirty="0" err="1" smtClean="0"/>
              <a:t>lowmolecular</a:t>
            </a:r>
            <a:r>
              <a:rPr lang="en-US" dirty="0" smtClean="0"/>
              <a:t>-</a:t>
            </a:r>
          </a:p>
          <a:p>
            <a:r>
              <a:rPr lang="en-US" dirty="0" smtClean="0"/>
              <a:t>weight heparin, and this likely explains</a:t>
            </a:r>
          </a:p>
          <a:p>
            <a:r>
              <a:rPr lang="en-US" dirty="0" smtClean="0"/>
              <a:t>the apparently raised free T4 result in this patient.</a:t>
            </a:r>
          </a:p>
          <a:p>
            <a:r>
              <a:rPr lang="en-US" dirty="0" smtClean="0"/>
              <a:t>Heparin (both conventional and low-</a:t>
            </a:r>
            <a:r>
              <a:rPr lang="en-US" dirty="0" err="1" smtClean="0"/>
              <a:t>molecularweight</a:t>
            </a:r>
            <a:endParaRPr lang="en-US" dirty="0" smtClean="0"/>
          </a:p>
          <a:p>
            <a:r>
              <a:rPr lang="en-US" dirty="0" smtClean="0"/>
              <a:t>in prophylactic and treatment dosages)</a:t>
            </a:r>
          </a:p>
          <a:p>
            <a:r>
              <a:rPr lang="en-US" dirty="0" smtClean="0"/>
              <a:t>is able to activate endothelial lipoprotein lipase.</a:t>
            </a:r>
          </a:p>
          <a:p>
            <a:r>
              <a:rPr lang="en-US" dirty="0" smtClean="0"/>
              <a:t>In some patients, the accompanying rise in</a:t>
            </a:r>
          </a:p>
          <a:p>
            <a:r>
              <a:rPr lang="en-US" dirty="0" smtClean="0"/>
              <a:t>serum free fatty acid levels is sufficient to cause</a:t>
            </a:r>
          </a:p>
          <a:p>
            <a:r>
              <a:rPr lang="en-US" dirty="0" smtClean="0"/>
              <a:t>displacement of T4 from its binding sites (</a:t>
            </a:r>
            <a:r>
              <a:rPr lang="en-US" dirty="0" err="1" smtClean="0"/>
              <a:t>eg</a:t>
            </a:r>
            <a:r>
              <a:rPr lang="en-US" dirty="0" smtClean="0"/>
              <a:t>, on</a:t>
            </a:r>
          </a:p>
          <a:p>
            <a:r>
              <a:rPr lang="en-US" dirty="0" smtClean="0"/>
              <a:t>thyroxine-binding globulin), thereby raising free,</a:t>
            </a:r>
          </a:p>
          <a:p>
            <a:r>
              <a:rPr lang="en-US" dirty="0" smtClean="0"/>
              <a:t>but not total, thyroid hormone levels. This is an</a:t>
            </a:r>
          </a:p>
          <a:p>
            <a:r>
              <a:rPr lang="en-US" dirty="0" smtClean="0"/>
              <a:t>in vitro phenomenon, which is exacerbated by</a:t>
            </a:r>
          </a:p>
          <a:p>
            <a:r>
              <a:rPr lang="en-US" dirty="0" smtClean="0"/>
              <a:t>delayed processing of the blood sample.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829304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9066337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Cevap: C) Serbest T4'ün ilaca bağlı yapay yükselmesi</a:t>
            </a:r>
          </a:p>
          <a:p>
            <a:r>
              <a:rPr lang="tr-TR" dirty="0" smtClean="0"/>
              <a:t>Hastanın serbest T4 seviyesi görünüşte yüksek olmasına rağmen, TSH baskılanmamıştır ve aynı serum numunesi üzerinde yapılan daha sonraki araştırmalar tamamen normal bir toplam T4 seviyesi göstermektedir.</a:t>
            </a:r>
          </a:p>
          <a:p>
            <a:r>
              <a:rPr lang="tr-TR" dirty="0" smtClean="0"/>
              <a:t>Birlikte ele alındığında, normal TSH ve toplam T4 düzeyleri, gerçek </a:t>
            </a:r>
            <a:r>
              <a:rPr lang="tr-TR" dirty="0" err="1" smtClean="0"/>
              <a:t>tirotoksikozun</a:t>
            </a:r>
            <a:r>
              <a:rPr lang="tr-TR" dirty="0" smtClean="0"/>
              <a:t> varlığını çürütür ve ayrıca ailesel </a:t>
            </a:r>
            <a:r>
              <a:rPr lang="tr-TR" dirty="0" err="1" smtClean="0"/>
              <a:t>disalbuminemik</a:t>
            </a:r>
            <a:r>
              <a:rPr lang="tr-TR" dirty="0" smtClean="0"/>
              <a:t> </a:t>
            </a:r>
            <a:r>
              <a:rPr lang="tr-TR" dirty="0" err="1" smtClean="0"/>
              <a:t>hipertiroksinemiyi</a:t>
            </a:r>
            <a:r>
              <a:rPr lang="tr-TR" dirty="0" smtClean="0"/>
              <a:t> (albümin genindeki </a:t>
            </a:r>
            <a:r>
              <a:rPr lang="tr-TR" dirty="0" err="1" smtClean="0"/>
              <a:t>apatojenik</a:t>
            </a:r>
            <a:r>
              <a:rPr lang="tr-TR" dirty="0" smtClean="0"/>
              <a:t> varyant nedeniyle) dışlar.</a:t>
            </a:r>
          </a:p>
          <a:p>
            <a:r>
              <a:rPr lang="tr-TR" dirty="0" err="1" smtClean="0"/>
              <a:t>Elektif</a:t>
            </a:r>
            <a:r>
              <a:rPr lang="tr-TR" dirty="0" smtClean="0"/>
              <a:t> veya acil ameliyata girecek hastaların çoğuna düşük molekül ağırlıklı </a:t>
            </a:r>
            <a:r>
              <a:rPr lang="tr-TR" dirty="0" err="1" smtClean="0"/>
              <a:t>heparin</a:t>
            </a:r>
            <a:r>
              <a:rPr lang="tr-TR" dirty="0" smtClean="0"/>
              <a:t> ile </a:t>
            </a:r>
            <a:r>
              <a:rPr lang="tr-TR" dirty="0" err="1" smtClean="0"/>
              <a:t>tromboprofilaksi</a:t>
            </a:r>
            <a:r>
              <a:rPr lang="tr-TR" dirty="0" smtClean="0"/>
              <a:t> uygulanır ve bu durum muhtemelen bu hastadaki serbest T4 sonucunun görünürdeki yüksekliğini açıklamaktadır.</a:t>
            </a:r>
          </a:p>
          <a:p>
            <a:r>
              <a:rPr lang="tr-TR" dirty="0" err="1" smtClean="0"/>
              <a:t>Heparin</a:t>
            </a:r>
            <a:r>
              <a:rPr lang="tr-TR" dirty="0" smtClean="0"/>
              <a:t> (</a:t>
            </a:r>
            <a:r>
              <a:rPr lang="tr-TR" dirty="0" err="1" smtClean="0"/>
              <a:t>profilaktik</a:t>
            </a:r>
            <a:r>
              <a:rPr lang="tr-TR" dirty="0" smtClean="0"/>
              <a:t> ve tedavi dozajlarında hem geleneksel hem de düşük molekül ağırlıklı) </a:t>
            </a:r>
            <a:r>
              <a:rPr lang="tr-TR" dirty="0" err="1" smtClean="0"/>
              <a:t>endotelyal</a:t>
            </a:r>
            <a:r>
              <a:rPr lang="tr-TR" dirty="0" smtClean="0"/>
              <a:t> </a:t>
            </a:r>
            <a:r>
              <a:rPr lang="tr-TR" dirty="0" err="1" smtClean="0"/>
              <a:t>lipoprotein</a:t>
            </a:r>
            <a:r>
              <a:rPr lang="tr-TR" dirty="0" smtClean="0"/>
              <a:t> </a:t>
            </a:r>
            <a:r>
              <a:rPr lang="tr-TR" dirty="0" err="1" smtClean="0"/>
              <a:t>lipazı</a:t>
            </a:r>
            <a:r>
              <a:rPr lang="tr-TR" dirty="0" smtClean="0"/>
              <a:t> aktive edebilir.</a:t>
            </a:r>
          </a:p>
          <a:p>
            <a:r>
              <a:rPr lang="tr-TR" dirty="0" smtClean="0"/>
              <a:t>Bazı hastalarda, serum serbest yağ asidi seviyelerindeki buna eşlik eden artış, T4'ün bağlanma bölgelerinden (</a:t>
            </a:r>
            <a:r>
              <a:rPr lang="tr-TR" dirty="0" err="1" smtClean="0"/>
              <a:t>örn</a:t>
            </a:r>
            <a:r>
              <a:rPr lang="tr-TR" dirty="0" smtClean="0"/>
              <a:t>. tiroksin bağlayıcı </a:t>
            </a:r>
            <a:r>
              <a:rPr lang="tr-TR" dirty="0" err="1" smtClean="0"/>
              <a:t>globulin</a:t>
            </a:r>
            <a:r>
              <a:rPr lang="tr-TR" dirty="0" smtClean="0"/>
              <a:t> üzerinde) yer değiştirmesine neden olmak için yeterlidir, </a:t>
            </a:r>
            <a:r>
              <a:rPr lang="tr-TR" b="1" dirty="0" smtClean="0"/>
              <a:t>böylece toplam değil serbest </a:t>
            </a:r>
            <a:r>
              <a:rPr lang="tr-TR" b="1" dirty="0" err="1" smtClean="0"/>
              <a:t>tiroid</a:t>
            </a:r>
            <a:r>
              <a:rPr lang="tr-TR" b="1" dirty="0" smtClean="0"/>
              <a:t> hormonu seviyelerini yükseltir.</a:t>
            </a:r>
          </a:p>
          <a:p>
            <a:r>
              <a:rPr lang="tr-TR" dirty="0" smtClean="0"/>
              <a:t>Bu, kan numunesinin gecikmiş işlenmesiyle daha da belirginleşen</a:t>
            </a:r>
            <a:r>
              <a:rPr lang="tr-TR" baseline="0" dirty="0" smtClean="0"/>
              <a:t> </a:t>
            </a:r>
            <a:r>
              <a:rPr lang="tr-TR" dirty="0" smtClean="0"/>
              <a:t>in </a:t>
            </a:r>
            <a:r>
              <a:rPr lang="tr-TR" dirty="0" err="1" smtClean="0"/>
              <a:t>vitro</a:t>
            </a:r>
            <a:r>
              <a:rPr lang="tr-TR" dirty="0" smtClean="0"/>
              <a:t> bir olgudur.​</a:t>
            </a:r>
          </a:p>
          <a:p>
            <a:endParaRPr lang="tr-TR" dirty="0" smtClean="0"/>
          </a:p>
          <a:p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411896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86A90-3DC1-433C-B56D-59A07A37F846}" type="slidenum">
              <a:rPr lang="tr-TR" smtClean="0"/>
              <a:t>118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4028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smtClean="0"/>
              <a:pPr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261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888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320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26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858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26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28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614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92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199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963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317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emf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emf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145"/>
            <a:ext cx="1622601" cy="1429407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bg1"/>
                </a:solidFill>
              </a:rPr>
              <a:t>Vakalarla </a:t>
            </a:r>
            <a:r>
              <a:rPr lang="tr-TR" b="1" dirty="0" err="1" smtClean="0">
                <a:solidFill>
                  <a:schemeClr val="bg1"/>
                </a:solidFill>
              </a:rPr>
              <a:t>Tirotoksikoza</a:t>
            </a:r>
            <a:r>
              <a:rPr lang="tr-TR" b="1" dirty="0" smtClean="0">
                <a:solidFill>
                  <a:schemeClr val="bg1"/>
                </a:solidFill>
              </a:rPr>
              <a:t> Yaklaşım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622601" y="3993505"/>
            <a:ext cx="8673427" cy="1322587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tr-TR" dirty="0" err="1">
                <a:solidFill>
                  <a:schemeClr val="bg1"/>
                </a:solidFill>
              </a:rPr>
              <a:t>Doç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Dr</a:t>
            </a:r>
            <a:r>
              <a:rPr lang="tr-TR" dirty="0">
                <a:solidFill>
                  <a:schemeClr val="bg1"/>
                </a:solidFill>
              </a:rPr>
              <a:t> Berna </a:t>
            </a:r>
            <a:r>
              <a:rPr lang="tr-TR" dirty="0" err="1">
                <a:solidFill>
                  <a:schemeClr val="bg1"/>
                </a:solidFill>
              </a:rPr>
              <a:t>Evranos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Öğmen</a:t>
            </a:r>
            <a:endParaRPr lang="tr-TR" dirty="0">
              <a:solidFill>
                <a:schemeClr val="bg1"/>
              </a:solidFill>
            </a:endParaRPr>
          </a:p>
          <a:p>
            <a:pPr algn="r"/>
            <a:r>
              <a:rPr lang="tr-TR" sz="1700" dirty="0" smtClean="0">
                <a:solidFill>
                  <a:schemeClr val="bg2"/>
                </a:solidFill>
              </a:rPr>
              <a:t>Ankara Yıldırım Beyazıt Üniversitesi, </a:t>
            </a:r>
          </a:p>
          <a:p>
            <a:pPr algn="r"/>
            <a:r>
              <a:rPr lang="tr-TR" sz="1700" dirty="0" smtClean="0">
                <a:solidFill>
                  <a:schemeClr val="bg2"/>
                </a:solidFill>
              </a:rPr>
              <a:t>Ankara </a:t>
            </a:r>
            <a:r>
              <a:rPr lang="tr-TR" sz="1700" dirty="0" smtClean="0">
                <a:solidFill>
                  <a:schemeClr val="bg2"/>
                </a:solidFill>
              </a:rPr>
              <a:t>Şehir Hastanesi </a:t>
            </a:r>
          </a:p>
          <a:p>
            <a:pPr algn="r"/>
            <a:r>
              <a:rPr lang="tr-TR" sz="1700" dirty="0" smtClean="0">
                <a:solidFill>
                  <a:schemeClr val="bg2"/>
                </a:solidFill>
              </a:rPr>
              <a:t>Endokrinoloji ve Metabolizma Hastalıkları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8364" y="147145"/>
            <a:ext cx="1409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57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</a:t>
            </a:r>
            <a:r>
              <a:rPr lang="tr-TR" b="1" dirty="0"/>
              <a:t>1</a:t>
            </a:r>
            <a:r>
              <a:rPr lang="tr-TR" b="1" dirty="0" smtClean="0"/>
              <a:t>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28 yaş gebelik planlayan </a:t>
            </a:r>
            <a:r>
              <a:rPr lang="tr-TR" dirty="0" err="1" smtClean="0"/>
              <a:t>Graves</a:t>
            </a:r>
            <a:r>
              <a:rPr lang="tr-TR" dirty="0" smtClean="0"/>
              <a:t> Hastalığı olan kadın </a:t>
            </a:r>
          </a:p>
          <a:p>
            <a:r>
              <a:rPr lang="tr-TR" dirty="0" err="1" smtClean="0"/>
              <a:t>Graves</a:t>
            </a:r>
            <a:r>
              <a:rPr lang="tr-TR" dirty="0" smtClean="0"/>
              <a:t> hastalığı tanısı 18 ay önce </a:t>
            </a:r>
          </a:p>
          <a:p>
            <a:r>
              <a:rPr lang="tr-TR" dirty="0" smtClean="0"/>
              <a:t>Tanıda TRAB </a:t>
            </a:r>
            <a:r>
              <a:rPr lang="en-US" dirty="0"/>
              <a:t>5.2 IU/L [&lt;1.0 IU/L</a:t>
            </a:r>
            <a:r>
              <a:rPr lang="en-US" dirty="0" smtClean="0"/>
              <a:t>] </a:t>
            </a:r>
            <a:endParaRPr lang="tr-TR" dirty="0" smtClean="0"/>
          </a:p>
          <a:p>
            <a:r>
              <a:rPr lang="tr-TR" dirty="0" err="1" smtClean="0"/>
              <a:t>Thyramazol</a:t>
            </a:r>
            <a:r>
              <a:rPr lang="tr-TR" dirty="0" smtClean="0"/>
              <a:t> </a:t>
            </a:r>
            <a:r>
              <a:rPr lang="tr-TR" dirty="0"/>
              <a:t>30 </a:t>
            </a:r>
            <a:r>
              <a:rPr lang="tr-TR" dirty="0" smtClean="0"/>
              <a:t>mg/g</a:t>
            </a:r>
          </a:p>
          <a:p>
            <a:r>
              <a:rPr lang="tr-TR" dirty="0" smtClean="0"/>
              <a:t>Gebelik öyküsü yok</a:t>
            </a:r>
          </a:p>
          <a:p>
            <a:r>
              <a:rPr lang="tr-TR" dirty="0" smtClean="0"/>
              <a:t>Klinik olarak </a:t>
            </a:r>
            <a:r>
              <a:rPr lang="tr-TR" dirty="0" err="1" smtClean="0"/>
              <a:t>ötiroid</a:t>
            </a:r>
            <a:endParaRPr lang="tr-TR" dirty="0" smtClean="0"/>
          </a:p>
          <a:p>
            <a:r>
              <a:rPr lang="tr-TR" dirty="0" smtClean="0"/>
              <a:t>FM’de </a:t>
            </a:r>
            <a:r>
              <a:rPr lang="tr-TR" dirty="0" err="1" smtClean="0"/>
              <a:t>palpabl</a:t>
            </a:r>
            <a:r>
              <a:rPr lang="tr-TR" dirty="0" smtClean="0"/>
              <a:t> küçük </a:t>
            </a:r>
            <a:r>
              <a:rPr lang="tr-TR" dirty="0" err="1" smtClean="0"/>
              <a:t>diffüz</a:t>
            </a:r>
            <a:r>
              <a:rPr lang="tr-TR" dirty="0" smtClean="0"/>
              <a:t> guatr</a:t>
            </a:r>
          </a:p>
          <a:p>
            <a:r>
              <a:rPr lang="tr-TR" dirty="0" smtClean="0"/>
              <a:t>BMI 23 kg/m2</a:t>
            </a:r>
          </a:p>
          <a:p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584" y="609600"/>
            <a:ext cx="6850372" cy="521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1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7513" y="1665087"/>
            <a:ext cx="6341236" cy="3313313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 1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66779" y="697432"/>
            <a:ext cx="6281873" cy="5248622"/>
          </a:xfrm>
        </p:spPr>
        <p:txBody>
          <a:bodyPr/>
          <a:lstStyle/>
          <a:p>
            <a:r>
              <a:rPr lang="tr-TR" dirty="0" smtClean="0"/>
              <a:t>Laboratuvar testleri:</a:t>
            </a:r>
          </a:p>
          <a:p>
            <a:r>
              <a:rPr lang="tr-TR" dirty="0"/>
              <a:t>TSH = &lt;0.01 </a:t>
            </a:r>
            <a:r>
              <a:rPr lang="tr-TR" dirty="0" err="1"/>
              <a:t>mIU</a:t>
            </a:r>
            <a:r>
              <a:rPr lang="tr-TR" dirty="0"/>
              <a:t>/L (0.4-4.0 </a:t>
            </a:r>
            <a:r>
              <a:rPr lang="tr-TR" dirty="0" err="1"/>
              <a:t>mIU</a:t>
            </a:r>
            <a:r>
              <a:rPr lang="tr-TR" dirty="0"/>
              <a:t>/L)</a:t>
            </a:r>
          </a:p>
          <a:p>
            <a:r>
              <a:rPr lang="tr-TR" dirty="0" smtClean="0"/>
              <a:t>Serbest T4 </a:t>
            </a:r>
            <a:r>
              <a:rPr lang="tr-TR" dirty="0"/>
              <a:t>= 1.6 </a:t>
            </a:r>
            <a:r>
              <a:rPr lang="tr-TR" dirty="0" err="1"/>
              <a:t>ng</a:t>
            </a:r>
            <a:r>
              <a:rPr lang="tr-TR" dirty="0"/>
              <a:t>/</a:t>
            </a:r>
            <a:r>
              <a:rPr lang="tr-TR" dirty="0" err="1"/>
              <a:t>dL</a:t>
            </a:r>
            <a:r>
              <a:rPr lang="tr-TR" dirty="0"/>
              <a:t> (0.8-1.8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</a:t>
            </a:r>
            <a:r>
              <a:rPr lang="tr-TR" dirty="0" smtClean="0"/>
              <a:t>)</a:t>
            </a:r>
            <a:endParaRPr lang="tr-TR" dirty="0"/>
          </a:p>
          <a:p>
            <a:r>
              <a:rPr lang="tr-TR" b="1" dirty="0">
                <a:solidFill>
                  <a:srgbClr val="00B050"/>
                </a:solidFill>
              </a:rPr>
              <a:t>Total T3 </a:t>
            </a:r>
            <a:r>
              <a:rPr lang="tr-TR" dirty="0"/>
              <a:t>= 160 </a:t>
            </a:r>
            <a:r>
              <a:rPr lang="tr-TR" dirty="0" err="1"/>
              <a:t>ng</a:t>
            </a:r>
            <a:r>
              <a:rPr lang="tr-TR" dirty="0"/>
              <a:t>/</a:t>
            </a:r>
            <a:r>
              <a:rPr lang="tr-TR" dirty="0" err="1"/>
              <a:t>dL</a:t>
            </a:r>
            <a:r>
              <a:rPr lang="tr-TR" dirty="0"/>
              <a:t> (80-180 </a:t>
            </a:r>
            <a:r>
              <a:rPr lang="tr-TR" dirty="0" err="1"/>
              <a:t>ng</a:t>
            </a:r>
            <a:r>
              <a:rPr lang="tr-TR" dirty="0"/>
              <a:t>/</a:t>
            </a:r>
            <a:r>
              <a:rPr lang="tr-TR" dirty="0" err="1"/>
              <a:t>dL</a:t>
            </a:r>
            <a:r>
              <a:rPr lang="tr-TR" dirty="0" smtClean="0"/>
              <a:t>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7210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919" y="1696102"/>
            <a:ext cx="6157494" cy="3462789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 </a:t>
            </a:r>
            <a:r>
              <a:rPr lang="tr-TR" dirty="0"/>
              <a:t>1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smtClean="0"/>
              <a:t>Aşağıdakilerden hangisi önerilmelidir?</a:t>
            </a:r>
          </a:p>
          <a:p>
            <a:r>
              <a:rPr lang="tr-TR" dirty="0" smtClean="0"/>
              <a:t>A. </a:t>
            </a:r>
            <a:r>
              <a:rPr lang="tr-TR" dirty="0" err="1" smtClean="0"/>
              <a:t>Thyramazole</a:t>
            </a:r>
            <a:r>
              <a:rPr lang="tr-TR" dirty="0" smtClean="0"/>
              <a:t> aynı dozda devam edilmeli</a:t>
            </a:r>
          </a:p>
          <a:p>
            <a:r>
              <a:rPr lang="tr-TR" dirty="0" smtClean="0"/>
              <a:t>B. </a:t>
            </a:r>
            <a:r>
              <a:rPr lang="tr-TR" dirty="0" err="1" smtClean="0"/>
              <a:t>Propisil</a:t>
            </a:r>
            <a:r>
              <a:rPr lang="tr-TR" dirty="0" smtClean="0"/>
              <a:t> 2x300 mg/g ile tedavinin değiştirilmeli</a:t>
            </a:r>
          </a:p>
          <a:p>
            <a:r>
              <a:rPr lang="tr-TR" dirty="0" smtClean="0"/>
              <a:t>C. Radyoaktif iyot tedavisi önerilmeli</a:t>
            </a:r>
          </a:p>
          <a:p>
            <a:r>
              <a:rPr lang="tr-TR" dirty="0" smtClean="0"/>
              <a:t>D. Total </a:t>
            </a:r>
            <a:r>
              <a:rPr lang="tr-TR" dirty="0" err="1" smtClean="0"/>
              <a:t>tiroidektomi</a:t>
            </a:r>
            <a:r>
              <a:rPr lang="tr-TR" dirty="0" smtClean="0"/>
              <a:t> önerilmeli</a:t>
            </a:r>
          </a:p>
          <a:p>
            <a:r>
              <a:rPr lang="tr-TR" dirty="0" smtClean="0"/>
              <a:t>E. </a:t>
            </a:r>
            <a:r>
              <a:rPr lang="tr-TR" dirty="0" err="1" smtClean="0"/>
              <a:t>Antitiroid</a:t>
            </a:r>
            <a:r>
              <a:rPr lang="tr-TR" dirty="0" smtClean="0"/>
              <a:t> ilaç tedavisi bırakılmalı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300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9653" y="2334743"/>
            <a:ext cx="4259102" cy="245644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Gebelik öncesi ve gebelikte </a:t>
            </a:r>
            <a:r>
              <a:rPr lang="tr-TR" dirty="0" err="1" smtClean="0"/>
              <a:t>tirotoksikoz</a:t>
            </a:r>
            <a:r>
              <a:rPr lang="tr-TR" dirty="0" smtClean="0"/>
              <a:t> yönetimi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76801" y="758030"/>
            <a:ext cx="7157156" cy="5248622"/>
          </a:xfrm>
        </p:spPr>
        <p:txBody>
          <a:bodyPr/>
          <a:lstStyle/>
          <a:p>
            <a:r>
              <a:rPr lang="tr-TR" dirty="0" smtClean="0"/>
              <a:t>Gebelikte </a:t>
            </a:r>
            <a:r>
              <a:rPr lang="tr-TR" dirty="0" err="1" smtClean="0"/>
              <a:t>tirotoksikozun</a:t>
            </a:r>
            <a:r>
              <a:rPr lang="tr-TR" dirty="0" smtClean="0"/>
              <a:t> ana nedenleri </a:t>
            </a:r>
          </a:p>
          <a:p>
            <a:pPr marL="0" indent="0">
              <a:buNone/>
            </a:pPr>
            <a:r>
              <a:rPr lang="tr-TR" dirty="0" smtClean="0"/>
              <a:t>           Gebeliğin geçici </a:t>
            </a:r>
            <a:r>
              <a:rPr lang="tr-TR" dirty="0" err="1" smtClean="0"/>
              <a:t>tirotoksikozu</a:t>
            </a:r>
            <a:r>
              <a:rPr lang="tr-TR" sz="1400" dirty="0"/>
              <a:t> </a:t>
            </a:r>
            <a:r>
              <a:rPr lang="tr-TR" sz="1400" dirty="0" smtClean="0"/>
              <a:t>(yüksek </a:t>
            </a:r>
            <a:r>
              <a:rPr lang="tr-TR" sz="1400" dirty="0" err="1" smtClean="0"/>
              <a:t>hCG</a:t>
            </a:r>
            <a:r>
              <a:rPr lang="tr-TR" sz="1400" dirty="0" smtClean="0"/>
              <a:t> TSH reseptörünü uyarır)</a:t>
            </a:r>
          </a:p>
          <a:p>
            <a:pPr marL="0" indent="0">
              <a:buNone/>
            </a:pPr>
            <a:r>
              <a:rPr lang="tr-TR" dirty="0" smtClean="0"/>
              <a:t>           </a:t>
            </a:r>
            <a:r>
              <a:rPr lang="tr-TR" dirty="0" err="1" smtClean="0"/>
              <a:t>Graves</a:t>
            </a:r>
            <a:r>
              <a:rPr lang="tr-TR" dirty="0" smtClean="0"/>
              <a:t> </a:t>
            </a:r>
            <a:r>
              <a:rPr lang="tr-TR" dirty="0"/>
              <a:t>Hastalığı </a:t>
            </a:r>
            <a:endParaRPr lang="tr-TR" dirty="0" smtClean="0"/>
          </a:p>
          <a:p>
            <a:r>
              <a:rPr lang="tr-TR" dirty="0"/>
              <a:t>Yüksek </a:t>
            </a:r>
            <a:r>
              <a:rPr lang="tr-TR" dirty="0" err="1" smtClean="0"/>
              <a:t>hCG</a:t>
            </a:r>
            <a:r>
              <a:rPr lang="tr-TR" dirty="0" smtClean="0"/>
              <a:t>, hipofizde </a:t>
            </a:r>
            <a:r>
              <a:rPr lang="tr-TR" dirty="0"/>
              <a:t>TSH reseptörünü </a:t>
            </a:r>
            <a:r>
              <a:rPr lang="tr-TR" dirty="0" smtClean="0"/>
              <a:t>uyarır-&gt; </a:t>
            </a:r>
            <a:r>
              <a:rPr lang="tr-TR" dirty="0" err="1"/>
              <a:t>tiroid</a:t>
            </a:r>
            <a:r>
              <a:rPr lang="tr-TR" dirty="0"/>
              <a:t> hormonu </a:t>
            </a:r>
            <a:r>
              <a:rPr lang="tr-TR" dirty="0" smtClean="0"/>
              <a:t>üretimi artar</a:t>
            </a:r>
          </a:p>
          <a:p>
            <a:r>
              <a:rPr lang="tr-TR" dirty="0" smtClean="0"/>
              <a:t>Serum </a:t>
            </a:r>
            <a:r>
              <a:rPr lang="tr-TR" dirty="0" err="1" smtClean="0"/>
              <a:t>TSH’sı</a:t>
            </a:r>
            <a:r>
              <a:rPr lang="tr-TR" dirty="0" smtClean="0"/>
              <a:t> </a:t>
            </a:r>
            <a:r>
              <a:rPr lang="tr-TR" dirty="0"/>
              <a:t>gebeliğin </a:t>
            </a:r>
            <a:r>
              <a:rPr lang="tr-TR" dirty="0" smtClean="0"/>
              <a:t>10-12</a:t>
            </a:r>
            <a:r>
              <a:rPr lang="tr-TR" dirty="0"/>
              <a:t>. haftalarında en düşük seviyeye </a:t>
            </a:r>
            <a:r>
              <a:rPr lang="tr-TR" dirty="0" smtClean="0"/>
              <a:t>ulaşır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137" y="1724085"/>
            <a:ext cx="7414820" cy="338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9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097" y="1230489"/>
            <a:ext cx="7199192" cy="459457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9653" y="2334743"/>
            <a:ext cx="4259102" cy="245644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Gebelik öncesi ve gebelikte </a:t>
            </a:r>
            <a:r>
              <a:rPr lang="tr-TR" dirty="0" err="1" smtClean="0"/>
              <a:t>tirotoksikoz</a:t>
            </a:r>
            <a:r>
              <a:rPr lang="tr-TR" dirty="0" smtClean="0"/>
              <a:t> yönetimi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1999" y="1333763"/>
            <a:ext cx="7981243" cy="5248622"/>
          </a:xfrm>
        </p:spPr>
        <p:txBody>
          <a:bodyPr/>
          <a:lstStyle/>
          <a:p>
            <a:pPr algn="just"/>
            <a:r>
              <a:rPr lang="tr-TR" dirty="0" smtClean="0"/>
              <a:t>Gebelerin %0.5-1.3’ünde önceden bilinen </a:t>
            </a:r>
            <a:r>
              <a:rPr lang="tr-TR" dirty="0" err="1" smtClean="0"/>
              <a:t>Graves</a:t>
            </a:r>
            <a:r>
              <a:rPr lang="tr-TR" dirty="0" smtClean="0"/>
              <a:t> H </a:t>
            </a:r>
          </a:p>
          <a:p>
            <a:pPr algn="just"/>
            <a:r>
              <a:rPr lang="tr-TR" dirty="0" smtClean="0"/>
              <a:t>Yeni tanı </a:t>
            </a:r>
            <a:r>
              <a:rPr lang="tr-TR" dirty="0" err="1" smtClean="0"/>
              <a:t>otoimmün</a:t>
            </a:r>
            <a:r>
              <a:rPr lang="tr-TR" dirty="0" smtClean="0"/>
              <a:t> </a:t>
            </a:r>
            <a:r>
              <a:rPr lang="tr-TR" dirty="0" err="1" smtClean="0"/>
              <a:t>hipertiroidi</a:t>
            </a:r>
            <a:r>
              <a:rPr lang="tr-TR" dirty="0" smtClean="0"/>
              <a:t> gebelerin %0.05’inde gelişir</a:t>
            </a:r>
          </a:p>
          <a:p>
            <a:pPr algn="just"/>
            <a:r>
              <a:rPr lang="tr-TR" dirty="0" smtClean="0"/>
              <a:t>Gebeliğin erken dönemlerinde gelişen daha sık rastlanan </a:t>
            </a:r>
          </a:p>
          <a:p>
            <a:pPr marL="0" indent="0" algn="just">
              <a:buNone/>
            </a:pPr>
            <a:r>
              <a:rPr lang="tr-TR" dirty="0" err="1" smtClean="0">
                <a:solidFill>
                  <a:srgbClr val="00B050"/>
                </a:solidFill>
              </a:rPr>
              <a:t>gestasyonel</a:t>
            </a:r>
            <a:r>
              <a:rPr lang="tr-TR" dirty="0">
                <a:solidFill>
                  <a:srgbClr val="00B050"/>
                </a:solidFill>
              </a:rPr>
              <a:t> geçici </a:t>
            </a:r>
            <a:r>
              <a:rPr lang="tr-TR" dirty="0" err="1">
                <a:solidFill>
                  <a:srgbClr val="00B050"/>
                </a:solidFill>
              </a:rPr>
              <a:t>tirotoksikozu</a:t>
            </a:r>
            <a:r>
              <a:rPr lang="tr-TR" dirty="0" smtClean="0"/>
              <a:t>, çok nadiren görülen </a:t>
            </a:r>
          </a:p>
          <a:p>
            <a:pPr marL="0" indent="0" algn="just">
              <a:buNone/>
            </a:pPr>
            <a:r>
              <a:rPr lang="tr-TR" dirty="0" err="1" smtClean="0">
                <a:solidFill>
                  <a:srgbClr val="00B050"/>
                </a:solidFill>
              </a:rPr>
              <a:t>Graves</a:t>
            </a:r>
            <a:r>
              <a:rPr lang="tr-TR" dirty="0" smtClean="0">
                <a:solidFill>
                  <a:srgbClr val="00B050"/>
                </a:solidFill>
              </a:rPr>
              <a:t> </a:t>
            </a:r>
            <a:r>
              <a:rPr lang="tr-TR" dirty="0" err="1" smtClean="0">
                <a:solidFill>
                  <a:srgbClr val="00B050"/>
                </a:solidFill>
              </a:rPr>
              <a:t>Hastalığı’ndan</a:t>
            </a:r>
            <a:r>
              <a:rPr lang="tr-TR" dirty="0" smtClean="0">
                <a:solidFill>
                  <a:srgbClr val="00B050"/>
                </a:solidFill>
              </a:rPr>
              <a:t> </a:t>
            </a:r>
            <a:r>
              <a:rPr lang="tr-TR" dirty="0" smtClean="0"/>
              <a:t>ayırt etmek gerekir</a:t>
            </a:r>
          </a:p>
          <a:p>
            <a:pPr algn="just"/>
            <a:r>
              <a:rPr lang="tr-TR" dirty="0" smtClean="0"/>
              <a:t>TSH reseptör antikoru (</a:t>
            </a:r>
            <a:r>
              <a:rPr lang="tr-TR" dirty="0" err="1" smtClean="0"/>
              <a:t>TRAb</a:t>
            </a:r>
            <a:r>
              <a:rPr lang="tr-TR" dirty="0" smtClean="0"/>
              <a:t>) ve s T3 ölçümü-</a:t>
            </a:r>
            <a:r>
              <a:rPr lang="tr-TR" dirty="0" err="1" smtClean="0"/>
              <a:t>Graves’de</a:t>
            </a:r>
            <a:endParaRPr lang="tr-TR" dirty="0" smtClean="0"/>
          </a:p>
          <a:p>
            <a:pPr algn="just"/>
            <a:r>
              <a:rPr lang="tr-TR" dirty="0" err="1" smtClean="0"/>
              <a:t>Hiperemezis</a:t>
            </a:r>
            <a:r>
              <a:rPr lang="tr-TR" dirty="0" smtClean="0"/>
              <a:t> </a:t>
            </a:r>
            <a:r>
              <a:rPr lang="tr-TR" dirty="0" err="1" smtClean="0"/>
              <a:t>gravidarumda</a:t>
            </a:r>
            <a:r>
              <a:rPr lang="tr-TR" dirty="0" smtClean="0"/>
              <a:t>  geçici </a:t>
            </a:r>
            <a:r>
              <a:rPr lang="tr-TR" dirty="0" err="1" smtClean="0"/>
              <a:t>gestasyonel</a:t>
            </a:r>
            <a:r>
              <a:rPr lang="tr-TR" dirty="0" smtClean="0"/>
              <a:t> </a:t>
            </a:r>
            <a:r>
              <a:rPr lang="tr-TR" dirty="0" err="1" smtClean="0"/>
              <a:t>tirotoksikoz</a:t>
            </a:r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  <p:sp>
        <p:nvSpPr>
          <p:cNvPr id="4" name="Yukarı Ok 3"/>
          <p:cNvSpPr/>
          <p:nvPr/>
        </p:nvSpPr>
        <p:spPr>
          <a:xfrm>
            <a:off x="10804292" y="3958074"/>
            <a:ext cx="180622" cy="59458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Yukarı Ok 4"/>
          <p:cNvSpPr/>
          <p:nvPr/>
        </p:nvSpPr>
        <p:spPr>
          <a:xfrm>
            <a:off x="11249790" y="4413833"/>
            <a:ext cx="180622" cy="59458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58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755" y="1174044"/>
            <a:ext cx="7199192" cy="459457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9653" y="2334743"/>
            <a:ext cx="4259102" cy="245644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Gebelik öncesi ve gebelikte </a:t>
            </a:r>
            <a:r>
              <a:rPr lang="tr-TR" dirty="0" err="1" smtClean="0"/>
              <a:t>tirotoksikoz</a:t>
            </a:r>
            <a:r>
              <a:rPr lang="tr-TR" dirty="0" smtClean="0"/>
              <a:t> yönetimi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10706" y="1051541"/>
            <a:ext cx="6615290" cy="5248622"/>
          </a:xfrm>
        </p:spPr>
        <p:txBody>
          <a:bodyPr/>
          <a:lstStyle/>
          <a:p>
            <a:pPr algn="just"/>
            <a:r>
              <a:rPr lang="tr-TR" dirty="0" smtClean="0"/>
              <a:t>Gebelik öncesi ve gebelikte kontrol edilemeyen aşikar </a:t>
            </a:r>
            <a:r>
              <a:rPr lang="tr-TR" dirty="0" err="1" smtClean="0"/>
              <a:t>hipertiroidi</a:t>
            </a:r>
            <a:r>
              <a:rPr lang="tr-TR" dirty="0" smtClean="0"/>
              <a:t> düşük, ölü doğum, </a:t>
            </a:r>
            <a:r>
              <a:rPr lang="tr-TR" dirty="0" err="1" smtClean="0"/>
              <a:t>intrauterin</a:t>
            </a:r>
            <a:r>
              <a:rPr lang="tr-TR" dirty="0" smtClean="0"/>
              <a:t> büyüme geriliği, </a:t>
            </a:r>
            <a:r>
              <a:rPr lang="tr-TR" dirty="0" err="1" smtClean="0"/>
              <a:t>maternal</a:t>
            </a:r>
            <a:r>
              <a:rPr lang="tr-TR" dirty="0" smtClean="0"/>
              <a:t> HT ve kalp yetmezliği riskini arttırır</a:t>
            </a:r>
          </a:p>
          <a:p>
            <a:pPr algn="just"/>
            <a:r>
              <a:rPr lang="tr-TR" dirty="0" err="1" smtClean="0"/>
              <a:t>Subklinik</a:t>
            </a:r>
            <a:r>
              <a:rPr lang="tr-TR" dirty="0" smtClean="0"/>
              <a:t> </a:t>
            </a:r>
            <a:r>
              <a:rPr lang="tr-TR" dirty="0" err="1" smtClean="0"/>
              <a:t>hipertiroidi</a:t>
            </a:r>
            <a:r>
              <a:rPr lang="tr-TR" dirty="0" smtClean="0"/>
              <a:t> istenmeyen gebelik olaylarına neden olmaz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9723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755" y="1174044"/>
            <a:ext cx="7199192" cy="459457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9653" y="2334743"/>
            <a:ext cx="4259102" cy="245644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Gebelik öncesi ve gebelikte </a:t>
            </a:r>
            <a:r>
              <a:rPr lang="tr-TR" dirty="0" err="1" smtClean="0"/>
              <a:t>tirotoksikoz</a:t>
            </a:r>
            <a:r>
              <a:rPr lang="tr-TR" dirty="0" smtClean="0"/>
              <a:t> yönetimi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10706" y="938653"/>
            <a:ext cx="6615290" cy="5248622"/>
          </a:xfrm>
        </p:spPr>
        <p:txBody>
          <a:bodyPr/>
          <a:lstStyle/>
          <a:p>
            <a:pPr algn="just"/>
            <a:r>
              <a:rPr lang="tr-TR" dirty="0" err="1" smtClean="0"/>
              <a:t>Graves</a:t>
            </a:r>
            <a:r>
              <a:rPr lang="tr-TR" dirty="0" smtClean="0"/>
              <a:t> gebelikte tanı alırsa sıklıkla </a:t>
            </a:r>
            <a:r>
              <a:rPr lang="tr-TR" dirty="0" err="1" smtClean="0"/>
              <a:t>antitiroid</a:t>
            </a:r>
            <a:r>
              <a:rPr lang="tr-TR" dirty="0" smtClean="0"/>
              <a:t> ilaç (ATI) gerekir</a:t>
            </a:r>
          </a:p>
          <a:p>
            <a:pPr algn="just"/>
            <a:r>
              <a:rPr lang="tr-TR" b="1" dirty="0" smtClean="0"/>
              <a:t>Gebelik dışında </a:t>
            </a:r>
            <a:r>
              <a:rPr lang="tr-TR" dirty="0" err="1" smtClean="0"/>
              <a:t>tirotoksikoz</a:t>
            </a:r>
            <a:r>
              <a:rPr lang="tr-TR" dirty="0" smtClean="0"/>
              <a:t> tedavisinde </a:t>
            </a:r>
            <a:r>
              <a:rPr lang="tr-TR" b="1" dirty="0" err="1" smtClean="0"/>
              <a:t>thyromazol</a:t>
            </a:r>
            <a:r>
              <a:rPr lang="tr-TR" dirty="0" smtClean="0"/>
              <a:t> en sık kullanılan ATI</a:t>
            </a:r>
          </a:p>
          <a:p>
            <a:pPr algn="just"/>
            <a:r>
              <a:rPr lang="tr-TR" dirty="0" err="1"/>
              <a:t>T</a:t>
            </a:r>
            <a:r>
              <a:rPr lang="tr-TR" dirty="0" err="1" smtClean="0"/>
              <a:t>hyromazolle</a:t>
            </a:r>
            <a:r>
              <a:rPr lang="tr-TR" dirty="0" smtClean="0"/>
              <a:t> </a:t>
            </a:r>
            <a:r>
              <a:rPr lang="tr-TR" dirty="0" err="1" smtClean="0"/>
              <a:t>teratojenite</a:t>
            </a:r>
            <a:r>
              <a:rPr lang="tr-TR" dirty="0" smtClean="0"/>
              <a:t> riski </a:t>
            </a:r>
            <a:r>
              <a:rPr lang="tr-TR" dirty="0" err="1" smtClean="0"/>
              <a:t>propisilden</a:t>
            </a:r>
            <a:r>
              <a:rPr lang="tr-TR" dirty="0" smtClean="0"/>
              <a:t> (PTU) daha fazla</a:t>
            </a:r>
          </a:p>
          <a:p>
            <a:pPr algn="just"/>
            <a:r>
              <a:rPr lang="tr-TR" dirty="0" smtClean="0"/>
              <a:t>Bu nedenle gebelik öncesi ve gebeliğin ilk 16 haftası PTU önerilir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3011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755" y="1174044"/>
            <a:ext cx="7199192" cy="459457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9653" y="2334743"/>
            <a:ext cx="4259102" cy="245644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Gebelik öncesi ve gebelikte </a:t>
            </a:r>
            <a:r>
              <a:rPr lang="tr-TR" dirty="0" err="1" smtClean="0"/>
              <a:t>tirotoksikoz</a:t>
            </a:r>
            <a:r>
              <a:rPr lang="tr-TR" dirty="0" smtClean="0"/>
              <a:t> yönetimi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10706" y="938653"/>
            <a:ext cx="6615290" cy="5248622"/>
          </a:xfrm>
        </p:spPr>
        <p:txBody>
          <a:bodyPr/>
          <a:lstStyle/>
          <a:p>
            <a:pPr algn="just"/>
            <a:r>
              <a:rPr lang="tr-TR" dirty="0" smtClean="0"/>
              <a:t>Doğum </a:t>
            </a:r>
            <a:r>
              <a:rPr lang="tr-TR" dirty="0" err="1" smtClean="0"/>
              <a:t>defekti</a:t>
            </a:r>
            <a:r>
              <a:rPr lang="tr-TR" dirty="0" smtClean="0"/>
              <a:t> gelişimi için en riskli dönem </a:t>
            </a:r>
            <a:r>
              <a:rPr lang="tr-TR" dirty="0" err="1" smtClean="0"/>
              <a:t>gestasyonun</a:t>
            </a:r>
            <a:r>
              <a:rPr lang="tr-TR" dirty="0" smtClean="0"/>
              <a:t> 6-10. haftalarıdır</a:t>
            </a:r>
          </a:p>
          <a:p>
            <a:pPr algn="just"/>
            <a:r>
              <a:rPr lang="tr-TR" dirty="0" smtClean="0"/>
              <a:t>Bu nedenle bazı uzmanlar bu aralıkta ATI kullanımını önermez</a:t>
            </a:r>
          </a:p>
          <a:p>
            <a:pPr algn="just"/>
            <a:r>
              <a:rPr lang="tr-TR" dirty="0" smtClean="0"/>
              <a:t>PTU hem gebelikte hem de gebelik dışında karaciğer </a:t>
            </a:r>
            <a:r>
              <a:rPr lang="tr-TR" dirty="0" err="1" smtClean="0"/>
              <a:t>disfonksiyonu</a:t>
            </a:r>
            <a:r>
              <a:rPr lang="tr-TR" dirty="0" smtClean="0"/>
              <a:t> ve yetmezliği riskini arttırır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8315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755" y="938653"/>
            <a:ext cx="7199192" cy="4829969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9653" y="2334743"/>
            <a:ext cx="4259102" cy="245644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Gebelik öncesi ve gebelikte </a:t>
            </a:r>
            <a:r>
              <a:rPr lang="tr-TR" dirty="0" err="1" smtClean="0"/>
              <a:t>tirotoksikoz</a:t>
            </a:r>
            <a:r>
              <a:rPr lang="tr-TR" dirty="0" smtClean="0"/>
              <a:t> yönetimi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65649" y="1061316"/>
            <a:ext cx="6749196" cy="5248622"/>
          </a:xfrm>
        </p:spPr>
        <p:txBody>
          <a:bodyPr/>
          <a:lstStyle/>
          <a:p>
            <a:pPr algn="just"/>
            <a:r>
              <a:rPr lang="tr-TR" dirty="0" err="1" smtClean="0"/>
              <a:t>ATIler</a:t>
            </a:r>
            <a:r>
              <a:rPr lang="tr-TR" dirty="0" smtClean="0"/>
              <a:t> plasentayı geçebildikleri için blok-</a:t>
            </a:r>
            <a:r>
              <a:rPr lang="tr-TR" dirty="0" err="1" smtClean="0"/>
              <a:t>replasman</a:t>
            </a:r>
            <a:r>
              <a:rPr lang="tr-TR" dirty="0" smtClean="0"/>
              <a:t> tedavisi gebelikte önerilmez, </a:t>
            </a:r>
            <a:r>
              <a:rPr lang="tr-TR" dirty="0" err="1" smtClean="0"/>
              <a:t>fetal</a:t>
            </a:r>
            <a:r>
              <a:rPr lang="tr-TR" dirty="0" smtClean="0"/>
              <a:t> </a:t>
            </a:r>
            <a:r>
              <a:rPr lang="tr-TR" dirty="0" err="1" smtClean="0"/>
              <a:t>hipotiroidi</a:t>
            </a:r>
            <a:r>
              <a:rPr lang="tr-TR" dirty="0" smtClean="0"/>
              <a:t> riski</a:t>
            </a:r>
          </a:p>
          <a:p>
            <a:pPr marL="0" indent="0" algn="just">
              <a:buNone/>
            </a:pPr>
            <a:r>
              <a:rPr lang="tr-TR" dirty="0" smtClean="0"/>
              <a:t> </a:t>
            </a:r>
          </a:p>
          <a:p>
            <a:pPr algn="just"/>
            <a:r>
              <a:rPr lang="tr-TR" dirty="0" err="1" smtClean="0"/>
              <a:t>Gestasyonel</a:t>
            </a:r>
            <a:r>
              <a:rPr lang="tr-TR" dirty="0" smtClean="0"/>
              <a:t> </a:t>
            </a:r>
            <a:r>
              <a:rPr lang="tr-TR" dirty="0" err="1" smtClean="0"/>
              <a:t>hipertiroidi</a:t>
            </a:r>
            <a:r>
              <a:rPr lang="tr-TR" dirty="0" smtClean="0"/>
              <a:t> tedavisinin amacı</a:t>
            </a:r>
          </a:p>
          <a:p>
            <a:pPr marL="0" indent="0" algn="just">
              <a:buNone/>
            </a:pPr>
            <a:r>
              <a:rPr lang="tr-TR" dirty="0"/>
              <a:t> </a:t>
            </a:r>
            <a:r>
              <a:rPr lang="tr-TR" dirty="0" smtClean="0"/>
              <a:t>           </a:t>
            </a:r>
            <a:r>
              <a:rPr lang="tr-TR" dirty="0" err="1" smtClean="0"/>
              <a:t>hipertiroidiyi</a:t>
            </a:r>
            <a:r>
              <a:rPr lang="tr-TR" dirty="0" smtClean="0"/>
              <a:t> kontrol etmek, </a:t>
            </a:r>
          </a:p>
          <a:p>
            <a:pPr marL="0" indent="0" algn="just">
              <a:buNone/>
            </a:pPr>
            <a:r>
              <a:rPr lang="tr-TR" dirty="0"/>
              <a:t> </a:t>
            </a:r>
            <a:r>
              <a:rPr lang="tr-TR" dirty="0" smtClean="0"/>
              <a:t>           </a:t>
            </a:r>
            <a:r>
              <a:rPr lang="tr-TR" dirty="0" err="1" smtClean="0"/>
              <a:t>fetal-maternal</a:t>
            </a:r>
            <a:r>
              <a:rPr lang="tr-TR" dirty="0" smtClean="0"/>
              <a:t> ilaç </a:t>
            </a:r>
            <a:r>
              <a:rPr lang="tr-TR" dirty="0" err="1" smtClean="0"/>
              <a:t>maruziyetini</a:t>
            </a:r>
            <a:r>
              <a:rPr lang="tr-TR" dirty="0" smtClean="0"/>
              <a:t> azaltmak</a:t>
            </a:r>
          </a:p>
          <a:p>
            <a:pPr marL="0" indent="0" algn="just">
              <a:buNone/>
            </a:pPr>
            <a:r>
              <a:rPr lang="tr-TR" dirty="0" smtClean="0"/>
              <a:t>Bu nedenle </a:t>
            </a:r>
            <a:r>
              <a:rPr lang="tr-TR" dirty="0" err="1" smtClean="0"/>
              <a:t>tiroid</a:t>
            </a:r>
            <a:r>
              <a:rPr lang="tr-TR" dirty="0" smtClean="0"/>
              <a:t> durumunu normale getirecek en düşük doz ATI kullanılmalı</a:t>
            </a:r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  <p:sp>
        <p:nvSpPr>
          <p:cNvPr id="4" name="Yukarı Ok 3"/>
          <p:cNvSpPr/>
          <p:nvPr/>
        </p:nvSpPr>
        <p:spPr>
          <a:xfrm>
            <a:off x="10614860" y="1879331"/>
            <a:ext cx="180621" cy="44026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016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755" y="938653"/>
            <a:ext cx="7199192" cy="4829969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9653" y="2334743"/>
            <a:ext cx="4259102" cy="245644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Gebelik öncesi ve gebelikte </a:t>
            </a:r>
            <a:r>
              <a:rPr lang="tr-TR" dirty="0" err="1" smtClean="0"/>
              <a:t>tirotoksikoz</a:t>
            </a:r>
            <a:r>
              <a:rPr lang="tr-TR" dirty="0" smtClean="0"/>
              <a:t> yönetimi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76800" y="938653"/>
            <a:ext cx="6749196" cy="5248622"/>
          </a:xfrm>
        </p:spPr>
        <p:txBody>
          <a:bodyPr/>
          <a:lstStyle/>
          <a:p>
            <a:pPr algn="just"/>
            <a:r>
              <a:rPr lang="tr-TR" dirty="0" smtClean="0"/>
              <a:t>Gebeliğin erken döneminde, </a:t>
            </a:r>
            <a:r>
              <a:rPr lang="tr-TR" dirty="0" err="1" smtClean="0"/>
              <a:t>tiroid</a:t>
            </a:r>
            <a:r>
              <a:rPr lang="tr-TR" dirty="0" smtClean="0"/>
              <a:t> fonksiyonları hızlı değişir</a:t>
            </a:r>
          </a:p>
          <a:p>
            <a:pPr algn="just"/>
            <a:r>
              <a:rPr lang="tr-TR" dirty="0" smtClean="0"/>
              <a:t>2-4 haftalık aralıklarla takip</a:t>
            </a:r>
          </a:p>
          <a:p>
            <a:pPr algn="just"/>
            <a:r>
              <a:rPr lang="tr-TR" dirty="0" smtClean="0"/>
              <a:t>Önceden var olan </a:t>
            </a:r>
            <a:r>
              <a:rPr lang="tr-TR" dirty="0" err="1" smtClean="0"/>
              <a:t>Graves</a:t>
            </a:r>
            <a:r>
              <a:rPr lang="tr-TR" dirty="0" smtClean="0"/>
              <a:t> Hastalığı gebelikte </a:t>
            </a:r>
            <a:r>
              <a:rPr lang="tr-TR" dirty="0" err="1" smtClean="0"/>
              <a:t>otoimmünitenin</a:t>
            </a:r>
            <a:r>
              <a:rPr lang="tr-TR" dirty="0" smtClean="0"/>
              <a:t> azalması nedeniyle sıklıkla iyileşir</a:t>
            </a:r>
          </a:p>
          <a:p>
            <a:pPr algn="just"/>
            <a:r>
              <a:rPr lang="tr-TR" dirty="0" smtClean="0"/>
              <a:t>Gebelik öncesi veya erken gebelikte </a:t>
            </a:r>
            <a:r>
              <a:rPr lang="tr-TR" dirty="0" err="1" smtClean="0"/>
              <a:t>thyromazol</a:t>
            </a:r>
            <a:r>
              <a:rPr lang="tr-TR" dirty="0" smtClean="0"/>
              <a:t> tedavisi-</a:t>
            </a:r>
            <a:r>
              <a:rPr lang="tr-TR" dirty="0" err="1" smtClean="0"/>
              <a:t>PTU’ya</a:t>
            </a:r>
            <a:r>
              <a:rPr lang="tr-TR" dirty="0" smtClean="0"/>
              <a:t> çevrilir</a:t>
            </a:r>
          </a:p>
          <a:p>
            <a:pPr algn="just"/>
            <a:r>
              <a:rPr lang="tr-TR" dirty="0" smtClean="0"/>
              <a:t>16. haftadan sonra hala ATI gerekiyorsa sıklıkla PTU </a:t>
            </a:r>
            <a:r>
              <a:rPr lang="tr-TR" dirty="0" err="1" smtClean="0"/>
              <a:t>thyromazole</a:t>
            </a:r>
            <a:r>
              <a:rPr lang="tr-TR" dirty="0" smtClean="0"/>
              <a:t> çevrilir (</a:t>
            </a:r>
            <a:r>
              <a:rPr lang="tr-TR" dirty="0" err="1" smtClean="0"/>
              <a:t>sonlanımı</a:t>
            </a:r>
            <a:r>
              <a:rPr lang="tr-TR" dirty="0" smtClean="0"/>
              <a:t> </a:t>
            </a:r>
            <a:r>
              <a:rPr lang="tr-TR" dirty="0" err="1" smtClean="0"/>
              <a:t>iyleştirme</a:t>
            </a:r>
            <a:r>
              <a:rPr lang="tr-TR" dirty="0" smtClean="0"/>
              <a:t>?)</a:t>
            </a:r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3988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755" y="938653"/>
            <a:ext cx="7199192" cy="4829969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9653" y="2334743"/>
            <a:ext cx="4259102" cy="245644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Gebelik öncesi ve gebelikte </a:t>
            </a:r>
            <a:r>
              <a:rPr lang="tr-TR" dirty="0" err="1" smtClean="0"/>
              <a:t>tirotoksikoz</a:t>
            </a:r>
            <a:r>
              <a:rPr lang="tr-TR" dirty="0" smtClean="0"/>
              <a:t> yönetimi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99379" y="1153142"/>
            <a:ext cx="6749196" cy="5248622"/>
          </a:xfrm>
        </p:spPr>
        <p:txBody>
          <a:bodyPr/>
          <a:lstStyle/>
          <a:p>
            <a:pPr algn="just"/>
            <a:r>
              <a:rPr lang="tr-TR" dirty="0" smtClean="0"/>
              <a:t>Aktif </a:t>
            </a:r>
            <a:r>
              <a:rPr lang="tr-TR" dirty="0" err="1" smtClean="0"/>
              <a:t>hipertiroidisi</a:t>
            </a:r>
            <a:r>
              <a:rPr lang="tr-TR" dirty="0" smtClean="0"/>
              <a:t> olan </a:t>
            </a:r>
            <a:r>
              <a:rPr lang="tr-TR" dirty="0" err="1"/>
              <a:t>f</a:t>
            </a:r>
            <a:r>
              <a:rPr lang="tr-TR" dirty="0" err="1" smtClean="0"/>
              <a:t>ertil</a:t>
            </a:r>
            <a:r>
              <a:rPr lang="tr-TR" dirty="0" smtClean="0"/>
              <a:t> kadınlar kontrolsüz </a:t>
            </a:r>
            <a:r>
              <a:rPr lang="tr-TR" dirty="0" err="1" smtClean="0"/>
              <a:t>hipertiroidinin</a:t>
            </a:r>
            <a:r>
              <a:rPr lang="tr-TR" dirty="0" smtClean="0"/>
              <a:t> </a:t>
            </a:r>
            <a:r>
              <a:rPr lang="tr-TR" dirty="0" err="1" smtClean="0"/>
              <a:t>fetal</a:t>
            </a:r>
            <a:r>
              <a:rPr lang="tr-TR" dirty="0" smtClean="0"/>
              <a:t> riskleri hakkında bilgilendirilmeli ve stabil </a:t>
            </a:r>
            <a:r>
              <a:rPr lang="tr-TR" dirty="0" err="1" smtClean="0"/>
              <a:t>ötiroid</a:t>
            </a:r>
            <a:r>
              <a:rPr lang="tr-TR" dirty="0" smtClean="0"/>
              <a:t> döneme geçene kadar etkin </a:t>
            </a:r>
            <a:r>
              <a:rPr lang="tr-TR" dirty="0" err="1" smtClean="0"/>
              <a:t>kontrasepsiyon</a:t>
            </a:r>
            <a:r>
              <a:rPr lang="tr-TR" dirty="0" smtClean="0"/>
              <a:t> sağlanmalıdır</a:t>
            </a:r>
          </a:p>
          <a:p>
            <a:pPr algn="just"/>
            <a:r>
              <a:rPr lang="tr-TR" dirty="0" smtClean="0"/>
              <a:t>Gebelik öncesinde RAI veya cerrahi ile kesin tedavi edilmiş olmak, gebelikte ATI kullanımı ile doğabilecek riskleri engeller</a:t>
            </a:r>
          </a:p>
          <a:p>
            <a:pPr algn="just"/>
            <a:r>
              <a:rPr lang="tr-TR" dirty="0" err="1" smtClean="0"/>
              <a:t>Postpartum</a:t>
            </a:r>
            <a:r>
              <a:rPr lang="tr-TR" dirty="0" smtClean="0"/>
              <a:t> </a:t>
            </a:r>
            <a:r>
              <a:rPr lang="tr-TR" dirty="0" err="1" smtClean="0"/>
              <a:t>Graves</a:t>
            </a:r>
            <a:r>
              <a:rPr lang="tr-TR" dirty="0" smtClean="0"/>
              <a:t> </a:t>
            </a:r>
            <a:r>
              <a:rPr lang="tr-TR" dirty="0" err="1" smtClean="0"/>
              <a:t>relapsı</a:t>
            </a:r>
            <a:r>
              <a:rPr lang="tr-TR" dirty="0" smtClean="0"/>
              <a:t> engellenir</a:t>
            </a:r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0452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973" y="412597"/>
            <a:ext cx="7258756" cy="554215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9653" y="2334743"/>
            <a:ext cx="4259102" cy="245644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Gebelik öncesi ve gebelikte </a:t>
            </a:r>
            <a:r>
              <a:rPr lang="tr-TR" dirty="0" err="1" smtClean="0"/>
              <a:t>tirotoksikoz</a:t>
            </a:r>
            <a:r>
              <a:rPr lang="tr-TR" dirty="0" smtClean="0"/>
              <a:t> yönetimi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08664" y="1456267"/>
            <a:ext cx="6619374" cy="5401733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RAI tedavisi sonrasında 6 ay gebelikten kaçınılmalıdır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Annede dolaşan </a:t>
            </a:r>
            <a:r>
              <a:rPr lang="tr-TR" dirty="0" err="1" smtClean="0"/>
              <a:t>TRAb</a:t>
            </a:r>
            <a:r>
              <a:rPr lang="tr-TR" dirty="0" smtClean="0"/>
              <a:t> </a:t>
            </a:r>
            <a:r>
              <a:rPr lang="tr-TR" dirty="0" err="1" smtClean="0"/>
              <a:t>plesantayı</a:t>
            </a:r>
            <a:r>
              <a:rPr lang="tr-TR" dirty="0" smtClean="0"/>
              <a:t> geçip </a:t>
            </a:r>
            <a:r>
              <a:rPr lang="tr-TR" dirty="0" err="1" smtClean="0"/>
              <a:t>fetal</a:t>
            </a:r>
            <a:r>
              <a:rPr lang="tr-TR" dirty="0" smtClean="0"/>
              <a:t> </a:t>
            </a:r>
            <a:r>
              <a:rPr lang="tr-TR" dirty="0" err="1" smtClean="0"/>
              <a:t>hipertiroidi</a:t>
            </a:r>
            <a:r>
              <a:rPr lang="tr-TR" dirty="0" smtClean="0"/>
              <a:t> ve guatrı tetikleyebilir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Önceden RAI veya cerrahi ile tedavi edilmiş </a:t>
            </a:r>
            <a:r>
              <a:rPr lang="tr-TR" dirty="0" err="1"/>
              <a:t>Graves</a:t>
            </a:r>
            <a:r>
              <a:rPr lang="tr-TR" dirty="0"/>
              <a:t> H </a:t>
            </a:r>
            <a:r>
              <a:rPr lang="tr-TR" dirty="0" smtClean="0"/>
              <a:t>öyküsü olan gebelerde </a:t>
            </a:r>
            <a:r>
              <a:rPr lang="tr-TR" dirty="0" err="1" smtClean="0"/>
              <a:t>TRAb</a:t>
            </a:r>
            <a:r>
              <a:rPr lang="tr-TR" dirty="0" smtClean="0"/>
              <a:t> düzeyleri yüksek olabilir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gebelerde </a:t>
            </a:r>
            <a:r>
              <a:rPr lang="tr-TR" dirty="0" err="1" smtClean="0"/>
              <a:t>fetus</a:t>
            </a:r>
            <a:r>
              <a:rPr lang="tr-TR" dirty="0" smtClean="0"/>
              <a:t> </a:t>
            </a:r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 err="1" smtClean="0"/>
              <a:t>disfonksiyonuna</a:t>
            </a:r>
            <a:r>
              <a:rPr lang="tr-TR" dirty="0" smtClean="0"/>
              <a:t> yatkındır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748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755" y="869244"/>
            <a:ext cx="7199192" cy="510257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9653" y="2334743"/>
            <a:ext cx="4259102" cy="245644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Gebelik öncesi ve gebelikte </a:t>
            </a:r>
            <a:r>
              <a:rPr lang="tr-TR" dirty="0" err="1" smtClean="0"/>
              <a:t>tirotoksikoz</a:t>
            </a:r>
            <a:r>
              <a:rPr lang="tr-TR" dirty="0" smtClean="0"/>
              <a:t> yönetimi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08664" y="1976504"/>
            <a:ext cx="6619374" cy="4881496"/>
          </a:xfrm>
        </p:spPr>
        <p:txBody>
          <a:bodyPr>
            <a:normAutofit/>
          </a:bodyPr>
          <a:lstStyle/>
          <a:p>
            <a:pPr algn="just"/>
            <a:r>
              <a:rPr lang="tr-TR" b="1" dirty="0" smtClean="0">
                <a:solidFill>
                  <a:schemeClr val="accent5"/>
                </a:solidFill>
              </a:rPr>
              <a:t>RAI</a:t>
            </a:r>
            <a:r>
              <a:rPr lang="tr-TR" dirty="0" smtClean="0"/>
              <a:t> tedavisi alanların </a:t>
            </a:r>
            <a:r>
              <a:rPr lang="tr-TR" b="1" dirty="0" smtClean="0">
                <a:solidFill>
                  <a:schemeClr val="accent5"/>
                </a:solidFill>
              </a:rPr>
              <a:t>%75’inde</a:t>
            </a:r>
            <a:r>
              <a:rPr lang="tr-TR" dirty="0" smtClean="0"/>
              <a:t>, </a:t>
            </a:r>
            <a:r>
              <a:rPr lang="tr-TR" b="1" dirty="0" smtClean="0">
                <a:solidFill>
                  <a:schemeClr val="accent4"/>
                </a:solidFill>
              </a:rPr>
              <a:t>cerrahi</a:t>
            </a:r>
            <a:r>
              <a:rPr lang="tr-TR" dirty="0" smtClean="0"/>
              <a:t> yapılanların </a:t>
            </a:r>
            <a:r>
              <a:rPr lang="tr-TR" dirty="0" smtClean="0">
                <a:solidFill>
                  <a:srgbClr val="00B050"/>
                </a:solidFill>
              </a:rPr>
              <a:t>%30’unda </a:t>
            </a:r>
            <a:r>
              <a:rPr lang="tr-TR" dirty="0" smtClean="0"/>
              <a:t>ve </a:t>
            </a:r>
            <a:r>
              <a:rPr lang="tr-TR" b="1" dirty="0" smtClean="0">
                <a:solidFill>
                  <a:schemeClr val="accent1"/>
                </a:solidFill>
              </a:rPr>
              <a:t>ATI</a:t>
            </a:r>
            <a:r>
              <a:rPr lang="tr-TR" b="1" dirty="0" smtClean="0"/>
              <a:t> </a:t>
            </a:r>
            <a:r>
              <a:rPr lang="tr-TR" dirty="0" smtClean="0"/>
              <a:t>ile tedavi edilenlerin </a:t>
            </a:r>
            <a:r>
              <a:rPr lang="tr-TR" b="1" dirty="0" smtClean="0">
                <a:solidFill>
                  <a:schemeClr val="accent1"/>
                </a:solidFill>
              </a:rPr>
              <a:t>%3’ünde</a:t>
            </a:r>
            <a:r>
              <a:rPr lang="tr-TR" b="1" dirty="0" smtClean="0"/>
              <a:t> </a:t>
            </a:r>
            <a:r>
              <a:rPr lang="tr-TR" dirty="0" smtClean="0"/>
              <a:t>tedavi sonrası 18. ayda </a:t>
            </a:r>
            <a:r>
              <a:rPr lang="tr-TR" dirty="0" err="1" smtClean="0"/>
              <a:t>TRAb</a:t>
            </a:r>
            <a:r>
              <a:rPr lang="tr-TR" dirty="0" smtClean="0"/>
              <a:t> hala  pozitiftir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Geçmişte </a:t>
            </a:r>
            <a:r>
              <a:rPr lang="tr-TR" dirty="0" err="1" smtClean="0"/>
              <a:t>Graves</a:t>
            </a:r>
            <a:r>
              <a:rPr lang="tr-TR" dirty="0" smtClean="0"/>
              <a:t> H öyküsü olanların gebeliğin erken döneminde ve 20. haftalarda </a:t>
            </a:r>
            <a:r>
              <a:rPr lang="tr-TR" dirty="0" err="1" smtClean="0"/>
              <a:t>TRAb</a:t>
            </a:r>
            <a:r>
              <a:rPr lang="tr-TR" dirty="0" smtClean="0"/>
              <a:t> ölçümü yapılmalı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TRAb</a:t>
            </a:r>
            <a:r>
              <a:rPr lang="tr-TR" dirty="0" smtClean="0"/>
              <a:t> yüksek saptananlarda </a:t>
            </a:r>
            <a:r>
              <a:rPr lang="tr-TR" dirty="0" err="1" smtClean="0"/>
              <a:t>fetal</a:t>
            </a:r>
            <a:r>
              <a:rPr lang="tr-TR" dirty="0" smtClean="0"/>
              <a:t> kalp hızı, </a:t>
            </a:r>
            <a:r>
              <a:rPr lang="tr-TR" dirty="0" err="1" smtClean="0"/>
              <a:t>fetal</a:t>
            </a:r>
            <a:r>
              <a:rPr lang="tr-TR" dirty="0" smtClean="0"/>
              <a:t> büyüme, </a:t>
            </a:r>
            <a:r>
              <a:rPr lang="tr-TR" dirty="0" err="1" smtClean="0"/>
              <a:t>fetal</a:t>
            </a:r>
            <a:r>
              <a:rPr lang="tr-TR" dirty="0" smtClean="0"/>
              <a:t> </a:t>
            </a:r>
            <a:r>
              <a:rPr lang="tr-TR" dirty="0" err="1" smtClean="0"/>
              <a:t>tiroid</a:t>
            </a:r>
            <a:r>
              <a:rPr lang="tr-TR" dirty="0" smtClean="0"/>
              <a:t> düzenli takip edilmeli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3226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919" y="1696102"/>
            <a:ext cx="6157494" cy="3462789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 </a:t>
            </a:r>
            <a:r>
              <a:rPr lang="tr-TR" dirty="0"/>
              <a:t>1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smtClean="0"/>
              <a:t>Aşağıdakilerden hangisi önerilmelidir?</a:t>
            </a:r>
          </a:p>
          <a:p>
            <a:r>
              <a:rPr lang="tr-TR" dirty="0" smtClean="0"/>
              <a:t>A. </a:t>
            </a:r>
            <a:r>
              <a:rPr lang="tr-TR" dirty="0" err="1" smtClean="0"/>
              <a:t>Thyramazole</a:t>
            </a:r>
            <a:r>
              <a:rPr lang="tr-TR" dirty="0" smtClean="0"/>
              <a:t> aynı dozda devam edilmeli</a:t>
            </a:r>
          </a:p>
          <a:p>
            <a:r>
              <a:rPr lang="tr-TR" dirty="0" smtClean="0"/>
              <a:t>B. </a:t>
            </a:r>
            <a:r>
              <a:rPr lang="tr-TR" dirty="0" err="1" smtClean="0"/>
              <a:t>Propisil</a:t>
            </a:r>
            <a:r>
              <a:rPr lang="tr-TR" dirty="0" smtClean="0"/>
              <a:t> 2x300 mg/g ile tedavinin değiştirilmeli</a:t>
            </a:r>
          </a:p>
          <a:p>
            <a:r>
              <a:rPr lang="tr-TR" dirty="0" smtClean="0"/>
              <a:t>C. Radyoaktif iyot tedavisi önerilmeli</a:t>
            </a:r>
          </a:p>
          <a:p>
            <a:r>
              <a:rPr lang="tr-TR" dirty="0" smtClean="0"/>
              <a:t>D. Total </a:t>
            </a:r>
            <a:r>
              <a:rPr lang="tr-TR" dirty="0" err="1" smtClean="0"/>
              <a:t>tiroidektomi</a:t>
            </a:r>
            <a:r>
              <a:rPr lang="tr-TR" dirty="0" smtClean="0"/>
              <a:t> önerilmeli</a:t>
            </a:r>
          </a:p>
          <a:p>
            <a:r>
              <a:rPr lang="tr-TR" dirty="0" smtClean="0"/>
              <a:t>E. </a:t>
            </a:r>
            <a:r>
              <a:rPr lang="tr-TR" dirty="0" err="1" smtClean="0"/>
              <a:t>Antitiroid</a:t>
            </a:r>
            <a:r>
              <a:rPr lang="tr-TR" dirty="0" smtClean="0"/>
              <a:t> ilaç tedavisi bırakılmalı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2167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</a:t>
            </a:r>
            <a:r>
              <a:rPr lang="tr-TR" b="1" dirty="0"/>
              <a:t>2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4993" y="803186"/>
            <a:ext cx="6281873" cy="5248622"/>
          </a:xfrm>
        </p:spPr>
        <p:txBody>
          <a:bodyPr/>
          <a:lstStyle/>
          <a:p>
            <a:r>
              <a:rPr lang="tr-TR" dirty="0" smtClean="0"/>
              <a:t>64 y K</a:t>
            </a:r>
          </a:p>
          <a:p>
            <a:r>
              <a:rPr lang="tr-TR" dirty="0" smtClean="0"/>
              <a:t>Küçük hücreli dışı akciğer kanseri için aldığı 4. kür </a:t>
            </a:r>
            <a:r>
              <a:rPr lang="tr-TR" dirty="0" err="1" smtClean="0"/>
              <a:t>pembrolizumab</a:t>
            </a:r>
            <a:r>
              <a:rPr lang="tr-TR" dirty="0" smtClean="0"/>
              <a:t> tedavisinden önce rutin bakılan </a:t>
            </a:r>
            <a:r>
              <a:rPr lang="tr-TR" dirty="0" err="1" smtClean="0"/>
              <a:t>tiroid</a:t>
            </a:r>
            <a:r>
              <a:rPr lang="tr-TR" dirty="0" smtClean="0"/>
              <a:t> hormonlarında bozukluk saptanıyor</a:t>
            </a:r>
          </a:p>
          <a:p>
            <a:pPr marL="0" indent="0">
              <a:buNone/>
            </a:pPr>
            <a:r>
              <a:rPr lang="tr-TR" dirty="0" smtClean="0"/>
              <a:t>         </a:t>
            </a:r>
            <a:r>
              <a:rPr lang="en-US" dirty="0" smtClean="0"/>
              <a:t>TSH </a:t>
            </a:r>
            <a:r>
              <a:rPr lang="en-US" dirty="0"/>
              <a:t>= &lt;0.05 </a:t>
            </a:r>
            <a:r>
              <a:rPr lang="en-US" dirty="0" err="1"/>
              <a:t>mIU</a:t>
            </a:r>
            <a:r>
              <a:rPr lang="en-US" dirty="0"/>
              <a:t>/L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en-US" dirty="0" smtClean="0"/>
              <a:t>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   s </a:t>
            </a:r>
            <a:r>
              <a:rPr lang="en-US" dirty="0" smtClean="0"/>
              <a:t>T4= </a:t>
            </a:r>
            <a:r>
              <a:rPr lang="en-US" dirty="0"/>
              <a:t>2.0 </a:t>
            </a:r>
            <a:r>
              <a:rPr lang="en-US" dirty="0" smtClean="0"/>
              <a:t>ng/</a:t>
            </a:r>
            <a:r>
              <a:rPr lang="en-US" dirty="0" err="1" smtClean="0"/>
              <a:t>dL</a:t>
            </a:r>
            <a:r>
              <a:rPr lang="tr-TR" dirty="0"/>
              <a:t>,</a:t>
            </a:r>
            <a:r>
              <a:rPr lang="en-US" dirty="0" smtClean="0"/>
              <a:t> 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         s </a:t>
            </a:r>
            <a:r>
              <a:rPr lang="en-US" dirty="0" smtClean="0"/>
              <a:t>T3 </a:t>
            </a:r>
            <a:r>
              <a:rPr lang="en-US" dirty="0"/>
              <a:t>= 4.6 </a:t>
            </a:r>
            <a:r>
              <a:rPr lang="en-US" dirty="0" err="1" smtClean="0"/>
              <a:t>pg</a:t>
            </a:r>
            <a:r>
              <a:rPr lang="en-US" dirty="0" smtClean="0"/>
              <a:t>/mL</a:t>
            </a:r>
            <a:endParaRPr lang="tr-TR" dirty="0" smtClean="0"/>
          </a:p>
          <a:p>
            <a:r>
              <a:rPr lang="tr-TR" dirty="0" smtClean="0"/>
              <a:t>Hasta iyi hissediyor, kilo kaybı, çarpıntı, sıcak </a:t>
            </a:r>
            <a:r>
              <a:rPr lang="tr-TR" dirty="0" err="1" smtClean="0"/>
              <a:t>intoleransı</a:t>
            </a:r>
            <a:r>
              <a:rPr lang="tr-TR" dirty="0" smtClean="0"/>
              <a:t> yok</a:t>
            </a:r>
          </a:p>
          <a:p>
            <a:r>
              <a:rPr lang="tr-TR" dirty="0" smtClean="0"/>
              <a:t>FM’de;  Nabız 84/</a:t>
            </a:r>
            <a:r>
              <a:rPr lang="tr-TR" dirty="0" err="1" smtClean="0"/>
              <a:t>dk</a:t>
            </a:r>
            <a:r>
              <a:rPr lang="tr-TR" dirty="0" smtClean="0"/>
              <a:t>, düzenli,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Guatr ya da göz bulguları yok</a:t>
            </a:r>
            <a:endParaRPr lang="en-US" dirty="0"/>
          </a:p>
        </p:txBody>
      </p:sp>
      <p:sp>
        <p:nvSpPr>
          <p:cNvPr id="4" name="Akış Çizelgesi: İşlem 3"/>
          <p:cNvSpPr/>
          <p:nvPr/>
        </p:nvSpPr>
        <p:spPr>
          <a:xfrm>
            <a:off x="4718757" y="803186"/>
            <a:ext cx="6547554" cy="5021880"/>
          </a:xfrm>
          <a:prstGeom prst="flowChartProcess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87020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891" y="896809"/>
            <a:ext cx="6820216" cy="5368524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2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50882" y="1016711"/>
            <a:ext cx="6454225" cy="5248622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/>
              <a:t>Bu hastada ne yapılmalı?</a:t>
            </a:r>
          </a:p>
          <a:p>
            <a:r>
              <a:rPr lang="tr-TR" dirty="0" err="1" smtClean="0"/>
              <a:t>A.Daha</a:t>
            </a:r>
            <a:r>
              <a:rPr lang="tr-TR" dirty="0" smtClean="0"/>
              <a:t> </a:t>
            </a:r>
            <a:r>
              <a:rPr lang="tr-TR" dirty="0"/>
              <a:t>fazla test sonucu elde </a:t>
            </a:r>
            <a:r>
              <a:rPr lang="tr-TR" dirty="0" smtClean="0"/>
              <a:t>edene </a:t>
            </a:r>
            <a:r>
              <a:rPr lang="tr-TR" dirty="0"/>
              <a:t>kadar bu </a:t>
            </a:r>
            <a:r>
              <a:rPr lang="tr-TR" dirty="0" err="1"/>
              <a:t>pembrolizumab</a:t>
            </a:r>
            <a:r>
              <a:rPr lang="tr-TR" dirty="0"/>
              <a:t> kürünü </a:t>
            </a:r>
            <a:r>
              <a:rPr lang="tr-TR" dirty="0" smtClean="0"/>
              <a:t>erteleyin</a:t>
            </a:r>
          </a:p>
          <a:p>
            <a:r>
              <a:rPr lang="tr-TR" dirty="0" smtClean="0"/>
              <a:t>B</a:t>
            </a:r>
            <a:r>
              <a:rPr lang="tr-TR" dirty="0"/>
              <a:t>. </a:t>
            </a:r>
            <a:r>
              <a:rPr lang="tr-TR" dirty="0" smtClean="0"/>
              <a:t>TSH </a:t>
            </a:r>
            <a:r>
              <a:rPr lang="tr-TR" dirty="0"/>
              <a:t>reseptör antikorlarını ölçün ve 99Tc </a:t>
            </a:r>
            <a:r>
              <a:rPr lang="tr-TR" dirty="0" err="1"/>
              <a:t>tiroid</a:t>
            </a:r>
            <a:r>
              <a:rPr lang="tr-TR" dirty="0"/>
              <a:t> </a:t>
            </a:r>
            <a:r>
              <a:rPr lang="tr-TR" dirty="0" err="1" smtClean="0"/>
              <a:t>uptake</a:t>
            </a:r>
            <a:r>
              <a:rPr lang="tr-TR" dirty="0" smtClean="0"/>
              <a:t> taraması yapın</a:t>
            </a:r>
          </a:p>
          <a:p>
            <a:r>
              <a:rPr lang="tr-TR" dirty="0" err="1" smtClean="0"/>
              <a:t>C.Günlük</a:t>
            </a:r>
            <a:r>
              <a:rPr lang="tr-TR" dirty="0" smtClean="0"/>
              <a:t> </a:t>
            </a:r>
            <a:r>
              <a:rPr lang="tr-TR" dirty="0"/>
              <a:t>15 mg </a:t>
            </a:r>
            <a:r>
              <a:rPr lang="tr-TR" dirty="0" err="1" smtClean="0"/>
              <a:t>thyramazol</a:t>
            </a:r>
            <a:r>
              <a:rPr lang="tr-TR" dirty="0" smtClean="0"/>
              <a:t> başlayın</a:t>
            </a:r>
          </a:p>
          <a:p>
            <a:r>
              <a:rPr lang="tr-TR" dirty="0" smtClean="0"/>
              <a:t>D</a:t>
            </a:r>
            <a:r>
              <a:rPr lang="tr-TR" dirty="0"/>
              <a:t>. Günlük 80 mg </a:t>
            </a:r>
            <a:r>
              <a:rPr lang="tr-TR" dirty="0" err="1" smtClean="0"/>
              <a:t>dideral</a:t>
            </a:r>
            <a:r>
              <a:rPr lang="tr-TR" dirty="0" smtClean="0"/>
              <a:t> başlayın</a:t>
            </a:r>
          </a:p>
          <a:p>
            <a:r>
              <a:rPr lang="tr-TR" dirty="0" smtClean="0"/>
              <a:t>E</a:t>
            </a:r>
            <a:r>
              <a:rPr lang="tr-TR" dirty="0"/>
              <a:t>. 2 hafta içinde </a:t>
            </a:r>
            <a:r>
              <a:rPr lang="tr-TR" dirty="0" smtClean="0"/>
              <a:t>TSH </a:t>
            </a:r>
            <a:r>
              <a:rPr lang="tr-TR" dirty="0"/>
              <a:t>reseptör </a:t>
            </a:r>
            <a:r>
              <a:rPr lang="tr-TR" dirty="0" smtClean="0"/>
              <a:t>antikorlarını ölçün ve </a:t>
            </a:r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/>
              <a:t>fonksiyon </a:t>
            </a:r>
            <a:r>
              <a:rPr lang="tr-TR" dirty="0" smtClean="0"/>
              <a:t>testlerini tekrarlayın</a:t>
            </a:r>
          </a:p>
        </p:txBody>
      </p:sp>
    </p:spTree>
    <p:extLst>
      <p:ext uri="{BB962C8B-B14F-4D97-AF65-F5344CB8AC3E}">
        <p14:creationId xmlns:p14="http://schemas.microsoft.com/office/powerpoint/2010/main" val="160935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96" y="720901"/>
            <a:ext cx="7031693" cy="5371042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8622" y="2316059"/>
            <a:ext cx="3744143" cy="2456442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İmmün</a:t>
            </a:r>
            <a:r>
              <a:rPr lang="tr-TR" dirty="0" smtClean="0"/>
              <a:t> </a:t>
            </a:r>
            <a:r>
              <a:rPr lang="tr-TR" dirty="0" err="1" smtClean="0"/>
              <a:t>checkpoint</a:t>
            </a:r>
            <a:r>
              <a:rPr lang="tr-TR" dirty="0" smtClean="0"/>
              <a:t> inhibitörlerinde </a:t>
            </a:r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 err="1" smtClean="0"/>
              <a:t>disfonksiyonu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97469" y="1356341"/>
            <a:ext cx="6281873" cy="5248622"/>
          </a:xfrm>
        </p:spPr>
        <p:txBody>
          <a:bodyPr/>
          <a:lstStyle/>
          <a:p>
            <a:r>
              <a:rPr lang="tr-TR" dirty="0" err="1" smtClean="0"/>
              <a:t>İmmün</a:t>
            </a:r>
            <a:r>
              <a:rPr lang="tr-TR" dirty="0" smtClean="0"/>
              <a:t> </a:t>
            </a:r>
            <a:r>
              <a:rPr lang="tr-TR" dirty="0" err="1" smtClean="0"/>
              <a:t>checkpoint</a:t>
            </a:r>
            <a:r>
              <a:rPr lang="tr-TR" dirty="0" smtClean="0"/>
              <a:t> inhibitörleri kullanımıyla </a:t>
            </a:r>
            <a:r>
              <a:rPr lang="tr-TR" b="1" dirty="0" smtClean="0"/>
              <a:t>en sık </a:t>
            </a:r>
            <a:r>
              <a:rPr lang="tr-TR" dirty="0" smtClean="0"/>
              <a:t>görülen endokrin yan etki </a:t>
            </a:r>
            <a:r>
              <a:rPr lang="tr-TR" b="1" dirty="0" err="1" smtClean="0"/>
              <a:t>tiroid</a:t>
            </a:r>
            <a:r>
              <a:rPr lang="tr-TR" b="1" dirty="0" smtClean="0"/>
              <a:t> </a:t>
            </a:r>
            <a:r>
              <a:rPr lang="tr-TR" b="1" dirty="0" err="1" smtClean="0"/>
              <a:t>disfonksiyonu</a:t>
            </a:r>
            <a:endParaRPr lang="tr-TR" b="1" dirty="0" smtClean="0"/>
          </a:p>
          <a:p>
            <a:r>
              <a:rPr lang="tr-TR" dirty="0" err="1" smtClean="0"/>
              <a:t>Checkpoint</a:t>
            </a:r>
            <a:r>
              <a:rPr lang="tr-TR" dirty="0" smtClean="0"/>
              <a:t> inhibitör tedavisi başlanmadan önce ve her tedavi </a:t>
            </a:r>
            <a:r>
              <a:rPr lang="tr-TR" dirty="0" err="1" smtClean="0"/>
              <a:t>siklüsünde</a:t>
            </a:r>
            <a:r>
              <a:rPr lang="tr-TR" dirty="0" smtClean="0"/>
              <a:t> TSH ve s T4 ölçülmeli</a:t>
            </a:r>
          </a:p>
          <a:p>
            <a:r>
              <a:rPr lang="tr-TR" dirty="0" err="1"/>
              <a:t>Tirotoksikoz</a:t>
            </a:r>
            <a:r>
              <a:rPr lang="tr-TR" dirty="0"/>
              <a:t> CTLA4 kullananlarda PD-1 alanlara göre daha azdır </a:t>
            </a:r>
            <a:endParaRPr lang="tr-TR" dirty="0" smtClean="0"/>
          </a:p>
          <a:p>
            <a:r>
              <a:rPr lang="tr-TR" dirty="0" smtClean="0"/>
              <a:t>Tedavi başladıktan sonra 3 hafta içinde gelişebilir ( en erken </a:t>
            </a:r>
            <a:r>
              <a:rPr lang="tr-TR" dirty="0" err="1" smtClean="0"/>
              <a:t>immün</a:t>
            </a:r>
            <a:r>
              <a:rPr lang="tr-TR" dirty="0" smtClean="0"/>
              <a:t> komplikasyon)</a:t>
            </a:r>
          </a:p>
          <a:p>
            <a:r>
              <a:rPr lang="tr-TR" dirty="0" smtClean="0"/>
              <a:t>Tipik olarak tedavinin 3-4. </a:t>
            </a:r>
            <a:r>
              <a:rPr lang="tr-TR" dirty="0" err="1" smtClean="0"/>
              <a:t>siklusunda</a:t>
            </a:r>
            <a:r>
              <a:rPr lang="tr-TR" dirty="0" smtClean="0"/>
              <a:t> (8-12 hafta)</a:t>
            </a:r>
          </a:p>
          <a:p>
            <a:endParaRPr lang="tr-TR" dirty="0" smtClean="0"/>
          </a:p>
          <a:p>
            <a:endParaRPr lang="tr-TR" b="1" dirty="0" smtClean="0"/>
          </a:p>
          <a:p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87250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945" y="574421"/>
            <a:ext cx="7031693" cy="5371042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8622" y="2316059"/>
            <a:ext cx="3744143" cy="2456442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İmmün</a:t>
            </a:r>
            <a:r>
              <a:rPr lang="tr-TR" dirty="0" smtClean="0"/>
              <a:t> </a:t>
            </a:r>
            <a:r>
              <a:rPr lang="tr-TR" dirty="0" err="1" smtClean="0"/>
              <a:t>checkpoint</a:t>
            </a:r>
            <a:r>
              <a:rPr lang="tr-TR" dirty="0" smtClean="0"/>
              <a:t> inhibitörlerinde </a:t>
            </a:r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 err="1" smtClean="0"/>
              <a:t>disfonksiyonu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97469" y="1609378"/>
            <a:ext cx="6281873" cy="5248622"/>
          </a:xfrm>
        </p:spPr>
        <p:txBody>
          <a:bodyPr/>
          <a:lstStyle/>
          <a:p>
            <a:r>
              <a:rPr lang="tr-TR" dirty="0"/>
              <a:t>S</a:t>
            </a:r>
            <a:r>
              <a:rPr lang="tr-TR" dirty="0" smtClean="0"/>
              <a:t>essiz </a:t>
            </a:r>
            <a:r>
              <a:rPr lang="tr-TR" dirty="0" err="1" smtClean="0"/>
              <a:t>tiroidit</a:t>
            </a:r>
            <a:r>
              <a:rPr lang="tr-TR" dirty="0" smtClean="0"/>
              <a:t> gibi başlar, 3-8 hafta </a:t>
            </a:r>
            <a:r>
              <a:rPr lang="tr-TR" dirty="0" err="1" smtClean="0"/>
              <a:t>tirotoksikoz</a:t>
            </a:r>
            <a:r>
              <a:rPr lang="tr-TR" dirty="0" smtClean="0"/>
              <a:t>, sonrasında %50 hastada kalıcı </a:t>
            </a:r>
            <a:r>
              <a:rPr lang="tr-TR" dirty="0" err="1" smtClean="0"/>
              <a:t>hipotiroidi</a:t>
            </a:r>
            <a:r>
              <a:rPr lang="tr-TR" dirty="0" smtClean="0"/>
              <a:t> gelişir</a:t>
            </a:r>
          </a:p>
          <a:p>
            <a:r>
              <a:rPr lang="tr-TR" dirty="0" smtClean="0"/>
              <a:t>Sıklıkla </a:t>
            </a:r>
            <a:r>
              <a:rPr lang="tr-TR" dirty="0" err="1" smtClean="0"/>
              <a:t>irreversibl</a:t>
            </a:r>
            <a:r>
              <a:rPr lang="tr-TR" dirty="0" smtClean="0"/>
              <a:t> </a:t>
            </a:r>
            <a:r>
              <a:rPr lang="tr-TR" dirty="0" err="1" smtClean="0"/>
              <a:t>destrüktif</a:t>
            </a:r>
            <a:r>
              <a:rPr lang="tr-TR" dirty="0" smtClean="0"/>
              <a:t> bir süreçtir</a:t>
            </a:r>
          </a:p>
          <a:p>
            <a:r>
              <a:rPr lang="tr-TR" dirty="0" err="1" smtClean="0"/>
              <a:t>Tirotoksik</a:t>
            </a:r>
            <a:r>
              <a:rPr lang="tr-TR" dirty="0" smtClean="0"/>
              <a:t> faz sıklıkla hafiftir ve b </a:t>
            </a:r>
            <a:r>
              <a:rPr lang="tr-TR" dirty="0" err="1" smtClean="0"/>
              <a:t>bloker</a:t>
            </a:r>
            <a:r>
              <a:rPr lang="tr-TR" dirty="0" smtClean="0"/>
              <a:t> yeterlidir</a:t>
            </a:r>
          </a:p>
          <a:p>
            <a:r>
              <a:rPr lang="tr-TR" dirty="0" smtClean="0"/>
              <a:t>ATI işe yaramaz</a:t>
            </a:r>
          </a:p>
          <a:p>
            <a:r>
              <a:rPr lang="tr-TR" dirty="0" smtClean="0"/>
              <a:t>Çok az hastada </a:t>
            </a:r>
            <a:r>
              <a:rPr lang="tr-TR" dirty="0" err="1" smtClean="0"/>
              <a:t>tirotoksik</a:t>
            </a:r>
            <a:r>
              <a:rPr lang="tr-TR" dirty="0" smtClean="0"/>
              <a:t> kriz bildirilmiştir, bu durumda yüksek doz </a:t>
            </a:r>
            <a:r>
              <a:rPr lang="tr-TR" dirty="0" err="1" smtClean="0"/>
              <a:t>steroid</a:t>
            </a:r>
            <a:r>
              <a:rPr lang="tr-TR" dirty="0" smtClean="0"/>
              <a:t> önerilir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b="1" dirty="0" smtClean="0"/>
          </a:p>
          <a:p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408258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247" y="596723"/>
            <a:ext cx="7031693" cy="5371042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8622" y="2316059"/>
            <a:ext cx="3744143" cy="2456442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İmmün</a:t>
            </a:r>
            <a:r>
              <a:rPr lang="tr-TR" dirty="0" smtClean="0"/>
              <a:t> </a:t>
            </a:r>
            <a:r>
              <a:rPr lang="tr-TR" dirty="0" err="1" smtClean="0"/>
              <a:t>checkpoint</a:t>
            </a:r>
            <a:r>
              <a:rPr lang="tr-TR" dirty="0" smtClean="0"/>
              <a:t> inhibitörlerinde </a:t>
            </a:r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 err="1" smtClean="0"/>
              <a:t>disfonksiyonu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19772" y="1782152"/>
            <a:ext cx="6281873" cy="5248622"/>
          </a:xfrm>
        </p:spPr>
        <p:txBody>
          <a:bodyPr/>
          <a:lstStyle/>
          <a:p>
            <a:r>
              <a:rPr lang="tr-TR" dirty="0" smtClean="0"/>
              <a:t>Nadiren </a:t>
            </a:r>
            <a:r>
              <a:rPr lang="tr-TR" dirty="0" err="1" smtClean="0"/>
              <a:t>tirotoksik</a:t>
            </a:r>
            <a:r>
              <a:rPr lang="tr-TR" dirty="0" smtClean="0"/>
              <a:t> hastalarda </a:t>
            </a:r>
            <a:r>
              <a:rPr lang="tr-TR" dirty="0" err="1" smtClean="0"/>
              <a:t>TRAb</a:t>
            </a:r>
            <a:r>
              <a:rPr lang="tr-TR" dirty="0" smtClean="0"/>
              <a:t> pozitiftir ve </a:t>
            </a:r>
            <a:r>
              <a:rPr lang="tr-TR" dirty="0" err="1" smtClean="0"/>
              <a:t>Gravesi</a:t>
            </a:r>
            <a:r>
              <a:rPr lang="tr-TR" dirty="0" smtClean="0"/>
              <a:t> dışlamak için rutin ölçülmeli</a:t>
            </a:r>
          </a:p>
          <a:p>
            <a:r>
              <a:rPr lang="tr-TR" dirty="0" err="1" smtClean="0"/>
              <a:t>Graves</a:t>
            </a:r>
            <a:r>
              <a:rPr lang="tr-TR" dirty="0" smtClean="0"/>
              <a:t> H geçici bir </a:t>
            </a:r>
            <a:r>
              <a:rPr lang="tr-TR" dirty="0" err="1" smtClean="0"/>
              <a:t>tiroidit</a:t>
            </a:r>
            <a:r>
              <a:rPr lang="tr-TR" dirty="0" smtClean="0"/>
              <a:t> gibi davranır</a:t>
            </a:r>
          </a:p>
          <a:p>
            <a:r>
              <a:rPr lang="tr-TR" dirty="0" smtClean="0"/>
              <a:t>Hastaların bir kısmında görüntülemeler nedeniyle yüksek doz iyotlu kontrast madde de kullanıldığından akut fazda geçici iyot ilişkili </a:t>
            </a:r>
            <a:r>
              <a:rPr lang="tr-TR" dirty="0" err="1" smtClean="0"/>
              <a:t>tiroiditi</a:t>
            </a:r>
            <a:r>
              <a:rPr lang="tr-TR" dirty="0" smtClean="0"/>
              <a:t> </a:t>
            </a:r>
            <a:r>
              <a:rPr lang="tr-TR" dirty="0" err="1" smtClean="0"/>
              <a:t>destruktif</a:t>
            </a:r>
            <a:r>
              <a:rPr lang="tr-TR" dirty="0" smtClean="0"/>
              <a:t> </a:t>
            </a:r>
            <a:r>
              <a:rPr lang="tr-TR" dirty="0" err="1" smtClean="0"/>
              <a:t>tiroiditten</a:t>
            </a:r>
            <a:r>
              <a:rPr lang="tr-TR" dirty="0" smtClean="0"/>
              <a:t> ayırmak zor olabilir  </a:t>
            </a:r>
          </a:p>
          <a:p>
            <a:r>
              <a:rPr lang="tr-TR" dirty="0" smtClean="0"/>
              <a:t>İlk yaklaşım benzerdir ancak iyot ilişkili </a:t>
            </a:r>
            <a:r>
              <a:rPr lang="tr-TR" dirty="0" err="1" smtClean="0"/>
              <a:t>tiroiditte</a:t>
            </a:r>
            <a:r>
              <a:rPr lang="tr-TR" dirty="0" smtClean="0"/>
              <a:t> </a:t>
            </a:r>
            <a:r>
              <a:rPr lang="tr-TR" dirty="0" err="1" smtClean="0"/>
              <a:t>tiroid</a:t>
            </a:r>
            <a:r>
              <a:rPr lang="tr-TR" dirty="0" smtClean="0"/>
              <a:t> fonksiyonları tamamen düzelirken, </a:t>
            </a:r>
            <a:r>
              <a:rPr lang="tr-TR" dirty="0" err="1" smtClean="0"/>
              <a:t>destrüktif</a:t>
            </a:r>
            <a:r>
              <a:rPr lang="tr-TR" dirty="0" smtClean="0"/>
              <a:t> </a:t>
            </a:r>
            <a:r>
              <a:rPr lang="tr-TR" dirty="0" err="1" smtClean="0"/>
              <a:t>tiroiditte</a:t>
            </a:r>
            <a:r>
              <a:rPr lang="tr-TR" dirty="0" smtClean="0"/>
              <a:t> uzun dönemde </a:t>
            </a:r>
            <a:r>
              <a:rPr lang="tr-TR" dirty="0" err="1" smtClean="0"/>
              <a:t>hipotiroidi</a:t>
            </a:r>
            <a:r>
              <a:rPr lang="tr-TR" dirty="0" smtClean="0"/>
              <a:t> gelişir</a:t>
            </a:r>
          </a:p>
          <a:p>
            <a:r>
              <a:rPr lang="tr-TR" dirty="0"/>
              <a:t>Nükleer görüntüleme,  önceden bilinen bir </a:t>
            </a:r>
            <a:r>
              <a:rPr lang="tr-TR" dirty="0" err="1"/>
              <a:t>tiroid</a:t>
            </a:r>
            <a:r>
              <a:rPr lang="tr-TR" dirty="0"/>
              <a:t> hastalığı varlığı veya </a:t>
            </a:r>
            <a:r>
              <a:rPr lang="tr-TR" dirty="0" err="1"/>
              <a:t>palpable</a:t>
            </a:r>
            <a:r>
              <a:rPr lang="tr-TR" dirty="0"/>
              <a:t> </a:t>
            </a:r>
            <a:r>
              <a:rPr lang="tr-TR" dirty="0" err="1"/>
              <a:t>tiroid</a:t>
            </a:r>
            <a:r>
              <a:rPr lang="tr-TR" dirty="0"/>
              <a:t> nodulu olduğunda yapılır 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b="1" dirty="0" smtClean="0"/>
          </a:p>
          <a:p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19896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247" y="596723"/>
            <a:ext cx="7031693" cy="5371042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8622" y="2316059"/>
            <a:ext cx="3744143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Tedavi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97469" y="1525674"/>
            <a:ext cx="6281873" cy="5248622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endParaRPr lang="tr-TR" dirty="0" smtClean="0"/>
          </a:p>
          <a:p>
            <a:endParaRPr lang="tr-TR" b="1" dirty="0" smtClean="0"/>
          </a:p>
          <a:p>
            <a:endParaRPr lang="tr-TR" b="1" dirty="0"/>
          </a:p>
        </p:txBody>
      </p:sp>
      <p:sp>
        <p:nvSpPr>
          <p:cNvPr id="5" name="Metin kutusu 4"/>
          <p:cNvSpPr txBox="1"/>
          <p:nvPr/>
        </p:nvSpPr>
        <p:spPr>
          <a:xfrm>
            <a:off x="6942667" y="20658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929582" y="1141985"/>
            <a:ext cx="683435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tr-TR" dirty="0" err="1" smtClean="0"/>
              <a:t>Tirotoksikoz</a:t>
            </a:r>
            <a:r>
              <a:rPr lang="tr-TR" dirty="0" smtClean="0"/>
              <a:t> sıklıkla gözlemle takip edilir</a:t>
            </a:r>
          </a:p>
          <a:p>
            <a:pPr>
              <a:buClr>
                <a:schemeClr val="accent1"/>
              </a:buClr>
            </a:pPr>
            <a:endParaRPr lang="tr-TR" dirty="0" smtClean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Endokrin </a:t>
            </a:r>
            <a:r>
              <a:rPr lang="tr-TR" dirty="0" err="1" smtClean="0"/>
              <a:t>disfonksiyon</a:t>
            </a:r>
            <a:r>
              <a:rPr lang="tr-TR" dirty="0" smtClean="0"/>
              <a:t> tamamen </a:t>
            </a:r>
            <a:r>
              <a:rPr lang="tr-TR" dirty="0" err="1" smtClean="0"/>
              <a:t>irreversibldır</a:t>
            </a:r>
            <a:r>
              <a:rPr lang="tr-TR" dirty="0" smtClean="0"/>
              <a:t> ve </a:t>
            </a:r>
            <a:r>
              <a:rPr lang="tr-TR" dirty="0" err="1" smtClean="0"/>
              <a:t>checkpoint</a:t>
            </a:r>
            <a:r>
              <a:rPr lang="tr-TR" dirty="0" smtClean="0"/>
              <a:t> inhibitör tedavisine devam ettikçe kötüleşmez</a:t>
            </a:r>
          </a:p>
          <a:p>
            <a:pPr>
              <a:buClr>
                <a:schemeClr val="accent1"/>
              </a:buClr>
            </a:pPr>
            <a:endParaRPr lang="tr-TR" dirty="0" smtClean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Endokrin yan etki gelişenlerde, </a:t>
            </a:r>
            <a:r>
              <a:rPr lang="tr-TR" dirty="0" err="1" smtClean="0"/>
              <a:t>checkpoint</a:t>
            </a:r>
            <a:r>
              <a:rPr lang="tr-TR" dirty="0" smtClean="0"/>
              <a:t> inhibitör tedavisine devam edilmeli ilaç kesilmemelidir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tr-TR" dirty="0" smtClean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tr-TR" dirty="0" smtClean="0"/>
              <a:t>Adrenal yetmezlik, </a:t>
            </a:r>
            <a:r>
              <a:rPr lang="tr-TR" dirty="0" err="1" smtClean="0"/>
              <a:t>hipofizer</a:t>
            </a:r>
            <a:r>
              <a:rPr lang="tr-TR" dirty="0" smtClean="0"/>
              <a:t> yetmezlik ya da tip 1 DM gelişirse hasta fiziksel toparlanana kadar ara verilebilir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tr-TR" dirty="0" smtClean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tr-TR" dirty="0"/>
              <a:t>Endokrinolog ve </a:t>
            </a:r>
            <a:r>
              <a:rPr lang="tr-TR" dirty="0" err="1"/>
              <a:t>onkolog</a:t>
            </a:r>
            <a:r>
              <a:rPr lang="tr-TR" dirty="0"/>
              <a:t> </a:t>
            </a:r>
            <a:r>
              <a:rPr lang="tr-TR" dirty="0" smtClean="0"/>
              <a:t>arasında sıkı iletişim </a:t>
            </a:r>
            <a:r>
              <a:rPr lang="tr-TR" dirty="0" err="1" smtClean="0"/>
              <a:t>checkpoint</a:t>
            </a:r>
            <a:r>
              <a:rPr lang="tr-TR" dirty="0" smtClean="0"/>
              <a:t> inhibitör tedavisinin </a:t>
            </a:r>
            <a:r>
              <a:rPr lang="tr-TR" dirty="0"/>
              <a:t>erkenden yeniden </a:t>
            </a:r>
            <a:r>
              <a:rPr lang="tr-TR" dirty="0" smtClean="0"/>
              <a:t>başlatılmasını sağlar </a:t>
            </a:r>
            <a:r>
              <a:rPr lang="tr-TR" dirty="0"/>
              <a:t>ve sonuçta bu </a:t>
            </a:r>
            <a:r>
              <a:rPr lang="tr-TR" dirty="0" smtClean="0"/>
              <a:t>da hasta </a:t>
            </a:r>
            <a:r>
              <a:rPr lang="tr-TR" dirty="0"/>
              <a:t>grubunun </a:t>
            </a:r>
            <a:r>
              <a:rPr lang="tr-TR" dirty="0" err="1"/>
              <a:t>prognozunu</a:t>
            </a:r>
            <a:r>
              <a:rPr lang="tr-TR" dirty="0"/>
              <a:t> </a:t>
            </a:r>
            <a:r>
              <a:rPr lang="tr-TR" dirty="0" smtClean="0"/>
              <a:t>iyileştirebilir</a:t>
            </a:r>
            <a:endParaRPr lang="tr-TR" dirty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84627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891" y="896809"/>
            <a:ext cx="6820216" cy="5368524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2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50882" y="1016711"/>
            <a:ext cx="6454225" cy="5248622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/>
              <a:t>Bu hastada ne yapılmalı?</a:t>
            </a:r>
          </a:p>
          <a:p>
            <a:r>
              <a:rPr lang="tr-TR" dirty="0" err="1" smtClean="0"/>
              <a:t>A.Daha</a:t>
            </a:r>
            <a:r>
              <a:rPr lang="tr-TR" dirty="0" smtClean="0"/>
              <a:t> </a:t>
            </a:r>
            <a:r>
              <a:rPr lang="tr-TR" dirty="0"/>
              <a:t>fazla test sonucu elde </a:t>
            </a:r>
            <a:r>
              <a:rPr lang="tr-TR" dirty="0" smtClean="0"/>
              <a:t>edene </a:t>
            </a:r>
            <a:r>
              <a:rPr lang="tr-TR" dirty="0"/>
              <a:t>kadar bu </a:t>
            </a:r>
            <a:r>
              <a:rPr lang="tr-TR" dirty="0" err="1"/>
              <a:t>pembrolizumab</a:t>
            </a:r>
            <a:r>
              <a:rPr lang="tr-TR" dirty="0"/>
              <a:t> kürünü </a:t>
            </a:r>
            <a:r>
              <a:rPr lang="tr-TR" dirty="0" smtClean="0"/>
              <a:t>erteleyin</a:t>
            </a:r>
          </a:p>
          <a:p>
            <a:r>
              <a:rPr lang="tr-TR" dirty="0" smtClean="0"/>
              <a:t>B</a:t>
            </a:r>
            <a:r>
              <a:rPr lang="tr-TR" dirty="0"/>
              <a:t>. </a:t>
            </a:r>
            <a:r>
              <a:rPr lang="tr-TR" dirty="0" smtClean="0"/>
              <a:t>TSH </a:t>
            </a:r>
            <a:r>
              <a:rPr lang="tr-TR" dirty="0"/>
              <a:t>reseptör antikorlarını ölçün ve 99Tc </a:t>
            </a:r>
            <a:r>
              <a:rPr lang="tr-TR" dirty="0" err="1"/>
              <a:t>tiroid</a:t>
            </a:r>
            <a:r>
              <a:rPr lang="tr-TR" dirty="0"/>
              <a:t> </a:t>
            </a:r>
            <a:r>
              <a:rPr lang="tr-TR" dirty="0" err="1" smtClean="0"/>
              <a:t>uptake</a:t>
            </a:r>
            <a:r>
              <a:rPr lang="tr-TR" dirty="0" smtClean="0"/>
              <a:t> taraması yapın</a:t>
            </a:r>
          </a:p>
          <a:p>
            <a:r>
              <a:rPr lang="tr-TR" dirty="0" err="1" smtClean="0"/>
              <a:t>C.Günlük</a:t>
            </a:r>
            <a:r>
              <a:rPr lang="tr-TR" dirty="0" smtClean="0"/>
              <a:t> </a:t>
            </a:r>
            <a:r>
              <a:rPr lang="tr-TR" dirty="0"/>
              <a:t>15 mg </a:t>
            </a:r>
            <a:r>
              <a:rPr lang="tr-TR" dirty="0" err="1" smtClean="0"/>
              <a:t>thyramazol</a:t>
            </a:r>
            <a:r>
              <a:rPr lang="tr-TR" dirty="0" smtClean="0"/>
              <a:t> başlayın</a:t>
            </a:r>
          </a:p>
          <a:p>
            <a:r>
              <a:rPr lang="tr-TR" dirty="0" smtClean="0"/>
              <a:t>D</a:t>
            </a:r>
            <a:r>
              <a:rPr lang="tr-TR" dirty="0"/>
              <a:t>. Günlük 80 mg </a:t>
            </a:r>
            <a:r>
              <a:rPr lang="tr-TR" dirty="0" err="1" smtClean="0"/>
              <a:t>dideral</a:t>
            </a:r>
            <a:r>
              <a:rPr lang="tr-TR" dirty="0" smtClean="0"/>
              <a:t> başlayın</a:t>
            </a:r>
          </a:p>
          <a:p>
            <a:r>
              <a:rPr lang="tr-TR" dirty="0" smtClean="0"/>
              <a:t>E</a:t>
            </a:r>
            <a:r>
              <a:rPr lang="tr-TR" dirty="0"/>
              <a:t>. 2 hafta içinde </a:t>
            </a:r>
            <a:r>
              <a:rPr lang="tr-TR" dirty="0" smtClean="0"/>
              <a:t>TSH </a:t>
            </a:r>
            <a:r>
              <a:rPr lang="tr-TR" dirty="0"/>
              <a:t>reseptör </a:t>
            </a:r>
            <a:r>
              <a:rPr lang="tr-TR" dirty="0" smtClean="0"/>
              <a:t>antikorlarını ölçün ve </a:t>
            </a:r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/>
              <a:t>fonksiyon </a:t>
            </a:r>
            <a:r>
              <a:rPr lang="tr-TR" dirty="0" smtClean="0"/>
              <a:t>testlerini tekrarlayın</a:t>
            </a:r>
          </a:p>
        </p:txBody>
      </p:sp>
    </p:spTree>
    <p:extLst>
      <p:ext uri="{BB962C8B-B14F-4D97-AF65-F5344CB8AC3E}">
        <p14:creationId xmlns:p14="http://schemas.microsoft.com/office/powerpoint/2010/main" val="72050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3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37" y="1164526"/>
            <a:ext cx="6857963" cy="4827239"/>
          </a:xfrm>
        </p:spPr>
        <p:txBody>
          <a:bodyPr/>
          <a:lstStyle/>
          <a:p>
            <a:r>
              <a:rPr lang="tr-TR" dirty="0" smtClean="0"/>
              <a:t>54 y Erkek</a:t>
            </a:r>
          </a:p>
          <a:p>
            <a:r>
              <a:rPr lang="tr-TR" dirty="0" smtClean="0"/>
              <a:t>Koroner </a:t>
            </a:r>
            <a:r>
              <a:rPr lang="tr-TR" dirty="0"/>
              <a:t>arter hastalığı ve </a:t>
            </a:r>
            <a:r>
              <a:rPr lang="tr-TR" dirty="0" err="1"/>
              <a:t>miyokard</a:t>
            </a:r>
            <a:r>
              <a:rPr lang="tr-TR" dirty="0"/>
              <a:t> enfarktüsü </a:t>
            </a:r>
            <a:r>
              <a:rPr lang="tr-TR" dirty="0" smtClean="0"/>
              <a:t>öyküsü</a:t>
            </a:r>
          </a:p>
          <a:p>
            <a:r>
              <a:rPr lang="tr-TR" dirty="0" err="1" smtClean="0"/>
              <a:t>İmplante</a:t>
            </a:r>
            <a:r>
              <a:rPr lang="tr-TR" dirty="0" smtClean="0"/>
              <a:t> </a:t>
            </a:r>
            <a:r>
              <a:rPr lang="tr-TR" dirty="0" err="1" smtClean="0"/>
              <a:t>kardiyoverter</a:t>
            </a:r>
            <a:r>
              <a:rPr lang="tr-TR" dirty="0" smtClean="0"/>
              <a:t> </a:t>
            </a:r>
            <a:r>
              <a:rPr lang="tr-TR" dirty="0" err="1" smtClean="0"/>
              <a:t>defibrilatörü</a:t>
            </a:r>
            <a:r>
              <a:rPr lang="tr-TR" dirty="0" smtClean="0"/>
              <a:t> (ICD) var</a:t>
            </a:r>
          </a:p>
          <a:p>
            <a:r>
              <a:rPr lang="tr-TR" dirty="0" smtClean="0"/>
              <a:t>Sürekli </a:t>
            </a:r>
            <a:r>
              <a:rPr lang="tr-TR" dirty="0" err="1"/>
              <a:t>monomorfik</a:t>
            </a:r>
            <a:r>
              <a:rPr lang="tr-TR" dirty="0"/>
              <a:t> </a:t>
            </a:r>
            <a:r>
              <a:rPr lang="tr-TR" dirty="0" err="1"/>
              <a:t>ventriküler</a:t>
            </a:r>
            <a:r>
              <a:rPr lang="tr-TR" dirty="0"/>
              <a:t> taşikardi nedeniyle acil servise </a:t>
            </a:r>
            <a:r>
              <a:rPr lang="tr-TR" dirty="0" err="1" smtClean="0"/>
              <a:t>ICD’den</a:t>
            </a:r>
            <a:r>
              <a:rPr lang="tr-TR" dirty="0" smtClean="0"/>
              <a:t> kaynaklanan şok</a:t>
            </a:r>
          </a:p>
          <a:p>
            <a:r>
              <a:rPr lang="tr-TR" dirty="0"/>
              <a:t>Durumu hızla kötüleşen hasta, yoğun bakım ünitesine alındıktan sonra </a:t>
            </a:r>
            <a:r>
              <a:rPr lang="tr-TR" dirty="0" err="1"/>
              <a:t>entübe</a:t>
            </a:r>
            <a:r>
              <a:rPr lang="tr-TR" dirty="0"/>
              <a:t> </a:t>
            </a:r>
            <a:r>
              <a:rPr lang="tr-TR" dirty="0" smtClean="0"/>
              <a:t>ediliyor </a:t>
            </a:r>
            <a:r>
              <a:rPr lang="tr-TR" dirty="0"/>
              <a:t>ve gerektiği şekilde </a:t>
            </a:r>
            <a:r>
              <a:rPr lang="tr-TR" dirty="0" err="1"/>
              <a:t>ekstrakorporeal</a:t>
            </a:r>
            <a:r>
              <a:rPr lang="tr-TR" dirty="0"/>
              <a:t> </a:t>
            </a:r>
            <a:r>
              <a:rPr lang="tr-TR" dirty="0" err="1"/>
              <a:t>membran</a:t>
            </a:r>
            <a:r>
              <a:rPr lang="tr-TR" dirty="0"/>
              <a:t> </a:t>
            </a:r>
            <a:r>
              <a:rPr lang="tr-TR" dirty="0" err="1"/>
              <a:t>oksijenasyonu</a:t>
            </a:r>
            <a:r>
              <a:rPr lang="tr-TR" dirty="0"/>
              <a:t> </a:t>
            </a:r>
            <a:r>
              <a:rPr lang="tr-TR" dirty="0" smtClean="0"/>
              <a:t>uygulanıyor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5" name="Akış Çizelgesi: İşlem 4"/>
          <p:cNvSpPr/>
          <p:nvPr/>
        </p:nvSpPr>
        <p:spPr>
          <a:xfrm>
            <a:off x="4944533" y="1016000"/>
            <a:ext cx="6829778" cy="4323644"/>
          </a:xfrm>
          <a:prstGeom prst="flowChartProcess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008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478" y="999245"/>
            <a:ext cx="6835697" cy="4818389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3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05389" y="1075121"/>
            <a:ext cx="6281873" cy="4666636"/>
          </a:xfrm>
        </p:spPr>
        <p:txBody>
          <a:bodyPr>
            <a:normAutofit/>
          </a:bodyPr>
          <a:lstStyle/>
          <a:p>
            <a:endParaRPr lang="tr-TR" dirty="0"/>
          </a:p>
          <a:p>
            <a:r>
              <a:rPr lang="tr-TR" dirty="0"/>
              <a:t>Diğer ilaçların yanı sıra </a:t>
            </a:r>
            <a:r>
              <a:rPr lang="tr-TR" dirty="0" err="1"/>
              <a:t>ventriküler</a:t>
            </a:r>
            <a:r>
              <a:rPr lang="tr-TR" dirty="0"/>
              <a:t> aritmi nedeniyle son 2 yıldır </a:t>
            </a:r>
            <a:r>
              <a:rPr lang="tr-TR" dirty="0" err="1"/>
              <a:t>amiodaron</a:t>
            </a:r>
            <a:r>
              <a:rPr lang="tr-TR" dirty="0"/>
              <a:t> ile 200 mg/gün dozunda tedavi </a:t>
            </a:r>
            <a:r>
              <a:rPr lang="tr-TR" dirty="0" smtClean="0"/>
              <a:t>ediliyor </a:t>
            </a:r>
            <a:r>
              <a:rPr lang="tr-TR" dirty="0"/>
              <a:t>ve bu doz yakın zamanda günde iki kez 150 mg'a </a:t>
            </a:r>
            <a:r>
              <a:rPr lang="tr-TR" dirty="0" smtClean="0"/>
              <a:t>yükseltilmiş</a:t>
            </a:r>
          </a:p>
          <a:p>
            <a:endParaRPr lang="tr-TR" dirty="0" smtClean="0"/>
          </a:p>
          <a:p>
            <a:r>
              <a:rPr lang="tr-TR" dirty="0"/>
              <a:t>Kardiyak ritmi normal sinüs ritmine </a:t>
            </a:r>
            <a:r>
              <a:rPr lang="tr-TR" dirty="0" smtClean="0"/>
              <a:t>dönüyor, </a:t>
            </a:r>
            <a:r>
              <a:rPr lang="tr-TR" dirty="0"/>
              <a:t>ancak </a:t>
            </a:r>
            <a:r>
              <a:rPr lang="tr-TR" dirty="0" err="1"/>
              <a:t>hemodinamik</a:t>
            </a:r>
            <a:r>
              <a:rPr lang="tr-TR" dirty="0"/>
              <a:t> </a:t>
            </a:r>
            <a:r>
              <a:rPr lang="tr-TR" dirty="0" err="1"/>
              <a:t>stabiliteyi</a:t>
            </a:r>
            <a:r>
              <a:rPr lang="tr-TR" dirty="0"/>
              <a:t> bozan sık sık </a:t>
            </a:r>
            <a:r>
              <a:rPr lang="tr-TR" dirty="0" err="1"/>
              <a:t>ventriküler</a:t>
            </a:r>
            <a:r>
              <a:rPr lang="tr-TR" dirty="0"/>
              <a:t> taşikardi/</a:t>
            </a:r>
            <a:r>
              <a:rPr lang="tr-TR" dirty="0" err="1"/>
              <a:t>fibrilasyon</a:t>
            </a:r>
            <a:r>
              <a:rPr lang="tr-TR" dirty="0"/>
              <a:t> </a:t>
            </a:r>
            <a:r>
              <a:rPr lang="tr-TR" dirty="0" err="1"/>
              <a:t>epizodları</a:t>
            </a:r>
            <a:r>
              <a:rPr lang="tr-TR" dirty="0"/>
              <a:t> yoğun bakım ünitesine tekrar yatırılmasını </a:t>
            </a:r>
            <a:r>
              <a:rPr lang="tr-TR" dirty="0" smtClean="0"/>
              <a:t>gerektiriyor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23768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662" y="952949"/>
            <a:ext cx="6746489" cy="495297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3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96468" y="991541"/>
            <a:ext cx="5947373" cy="4914384"/>
          </a:xfrm>
        </p:spPr>
        <p:txBody>
          <a:bodyPr>
            <a:normAutofit/>
          </a:bodyPr>
          <a:lstStyle/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Hastaneye yatıştan iki hafta sonra,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TSH</a:t>
            </a:r>
            <a:r>
              <a:rPr lang="tr-TR" dirty="0"/>
              <a:t>: 0,026 </a:t>
            </a:r>
            <a:r>
              <a:rPr lang="tr-TR" dirty="0" err="1" smtClean="0"/>
              <a:t>uIU</a:t>
            </a:r>
            <a:r>
              <a:rPr lang="tr-TR" dirty="0" smtClean="0"/>
              <a:t>/</a:t>
            </a:r>
            <a:r>
              <a:rPr lang="tr-TR" dirty="0" err="1" smtClean="0"/>
              <a:t>mL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Serbest T4: 2,42 </a:t>
            </a:r>
            <a:r>
              <a:rPr lang="tr-TR" dirty="0" err="1"/>
              <a:t>ng</a:t>
            </a:r>
            <a:r>
              <a:rPr lang="tr-TR" dirty="0"/>
              <a:t>/</a:t>
            </a:r>
            <a:r>
              <a:rPr lang="tr-TR" dirty="0" err="1"/>
              <a:t>dL'lik</a:t>
            </a:r>
            <a:r>
              <a:rPr lang="tr-TR" dirty="0"/>
              <a:t> </a:t>
            </a:r>
          </a:p>
          <a:p>
            <a:pPr marL="0" indent="0">
              <a:buNone/>
            </a:pPr>
            <a:r>
              <a:rPr lang="tr-TR" dirty="0" smtClean="0"/>
              <a:t>      T3: </a:t>
            </a:r>
            <a:r>
              <a:rPr lang="tr-TR" dirty="0"/>
              <a:t>90 </a:t>
            </a:r>
            <a:r>
              <a:rPr lang="tr-TR" dirty="0" err="1"/>
              <a:t>ng</a:t>
            </a:r>
            <a:r>
              <a:rPr lang="tr-TR" dirty="0"/>
              <a:t>/</a:t>
            </a:r>
            <a:r>
              <a:rPr lang="tr-TR" dirty="0" err="1"/>
              <a:t>dL</a:t>
            </a:r>
            <a:r>
              <a:rPr lang="tr-TR" dirty="0"/>
              <a:t>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Kişisel </a:t>
            </a:r>
            <a:r>
              <a:rPr lang="tr-TR" dirty="0"/>
              <a:t>veya ailevi </a:t>
            </a:r>
            <a:r>
              <a:rPr lang="tr-TR" dirty="0" err="1"/>
              <a:t>tiroid</a:t>
            </a:r>
            <a:r>
              <a:rPr lang="tr-TR" dirty="0"/>
              <a:t> hastalığı öyküsü </a:t>
            </a:r>
            <a:r>
              <a:rPr lang="tr-TR" dirty="0" smtClean="0"/>
              <a:t>yok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5" name="Aşağı Ok 4"/>
          <p:cNvSpPr/>
          <p:nvPr/>
        </p:nvSpPr>
        <p:spPr>
          <a:xfrm>
            <a:off x="7694342" y="2642838"/>
            <a:ext cx="267629" cy="4237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Yukarı Ok 5"/>
          <p:cNvSpPr/>
          <p:nvPr/>
        </p:nvSpPr>
        <p:spPr>
          <a:xfrm flipH="1">
            <a:off x="8519529" y="3222702"/>
            <a:ext cx="245329" cy="35544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Sol Sağ Ok 6"/>
          <p:cNvSpPr/>
          <p:nvPr/>
        </p:nvSpPr>
        <p:spPr>
          <a:xfrm>
            <a:off x="7270598" y="3802566"/>
            <a:ext cx="691373" cy="23833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8380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564" y="122663"/>
            <a:ext cx="7388191" cy="6081545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94668" y="2363779"/>
            <a:ext cx="3918896" cy="2456442"/>
          </a:xfrm>
        </p:spPr>
        <p:txBody>
          <a:bodyPr>
            <a:normAutofit fontScale="90000"/>
          </a:bodyPr>
          <a:lstStyle/>
          <a:p>
            <a:r>
              <a:rPr lang="tr-TR" b="1" dirty="0" err="1" smtClean="0"/>
              <a:t>Amiodaron</a:t>
            </a:r>
            <a:r>
              <a:rPr lang="tr-TR" b="1" dirty="0" smtClean="0"/>
              <a:t> ilişkili </a:t>
            </a:r>
            <a:r>
              <a:rPr lang="tr-TR" b="1" dirty="0" err="1"/>
              <a:t>T</a:t>
            </a:r>
            <a:r>
              <a:rPr lang="tr-TR" b="1" dirty="0" err="1" smtClean="0"/>
              <a:t>iroid</a:t>
            </a:r>
            <a:r>
              <a:rPr lang="tr-TR" b="1" dirty="0" smtClean="0"/>
              <a:t> </a:t>
            </a:r>
            <a:r>
              <a:rPr lang="tr-TR" b="1" dirty="0" err="1" smtClean="0"/>
              <a:t>Disfonksiyonu</a:t>
            </a:r>
            <a:r>
              <a:rPr lang="tr-TR" b="1" dirty="0" smtClean="0"/>
              <a:t> Epidemiyoloji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37310" y="822405"/>
            <a:ext cx="6828320" cy="5539190"/>
          </a:xfrm>
        </p:spPr>
        <p:txBody>
          <a:bodyPr>
            <a:normAutofit/>
          </a:bodyPr>
          <a:lstStyle/>
          <a:p>
            <a:r>
              <a:rPr lang="tr-TR" dirty="0" err="1" smtClean="0"/>
              <a:t>Amiodaron</a:t>
            </a:r>
            <a:r>
              <a:rPr lang="tr-TR" dirty="0" smtClean="0"/>
              <a:t> </a:t>
            </a:r>
            <a:r>
              <a:rPr lang="tr-TR" dirty="0" err="1" smtClean="0"/>
              <a:t>klass</a:t>
            </a:r>
            <a:r>
              <a:rPr lang="tr-TR" dirty="0" smtClean="0"/>
              <a:t> 3 </a:t>
            </a:r>
            <a:r>
              <a:rPr lang="tr-TR" dirty="0" err="1" smtClean="0"/>
              <a:t>antiaritmik</a:t>
            </a:r>
            <a:r>
              <a:rPr lang="tr-TR" dirty="0" smtClean="0"/>
              <a:t> ilaç</a:t>
            </a:r>
          </a:p>
          <a:p>
            <a:r>
              <a:rPr lang="tr-TR" dirty="0" smtClean="0"/>
              <a:t>Yaşamı tehdit eden ciddi </a:t>
            </a:r>
            <a:r>
              <a:rPr lang="tr-TR" dirty="0" err="1" smtClean="0"/>
              <a:t>ventriküler</a:t>
            </a:r>
            <a:r>
              <a:rPr lang="tr-TR" dirty="0" smtClean="0"/>
              <a:t> ve </a:t>
            </a:r>
            <a:r>
              <a:rPr lang="tr-TR" dirty="0" err="1" smtClean="0"/>
              <a:t>atrial</a:t>
            </a:r>
            <a:r>
              <a:rPr lang="tr-TR" dirty="0" smtClean="0"/>
              <a:t> aritmilerde </a:t>
            </a:r>
          </a:p>
          <a:p>
            <a:r>
              <a:rPr lang="tr-TR" dirty="0"/>
              <a:t>Potansiyel faydalarının yanı sıra </a:t>
            </a:r>
            <a:r>
              <a:rPr lang="tr-TR" dirty="0" err="1"/>
              <a:t>amiodaron</a:t>
            </a:r>
            <a:r>
              <a:rPr lang="tr-TR" dirty="0"/>
              <a:t>,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                                   </a:t>
            </a:r>
            <a:r>
              <a:rPr lang="tr-TR" dirty="0" err="1" smtClean="0"/>
              <a:t>pulmoner</a:t>
            </a:r>
            <a:r>
              <a:rPr lang="tr-TR" dirty="0" smtClean="0"/>
              <a:t> </a:t>
            </a:r>
            <a:r>
              <a:rPr lang="tr-TR" dirty="0" err="1"/>
              <a:t>toksisite</a:t>
            </a:r>
            <a:r>
              <a:rPr lang="tr-TR" dirty="0"/>
              <a:t>,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                                   kardiyak </a:t>
            </a:r>
            <a:r>
              <a:rPr lang="tr-TR" dirty="0"/>
              <a:t>QT uzaması,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                                   ışığa </a:t>
            </a:r>
            <a:r>
              <a:rPr lang="tr-TR" dirty="0"/>
              <a:t>duyarlılık,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                                   mavi </a:t>
            </a:r>
            <a:r>
              <a:rPr lang="tr-TR" dirty="0"/>
              <a:t>cilt rengi değişikliği,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                                   </a:t>
            </a:r>
            <a:r>
              <a:rPr lang="tr-TR" dirty="0" err="1" smtClean="0"/>
              <a:t>korneal</a:t>
            </a:r>
            <a:r>
              <a:rPr lang="tr-TR" dirty="0" smtClean="0"/>
              <a:t> </a:t>
            </a:r>
            <a:r>
              <a:rPr lang="tr-TR" dirty="0"/>
              <a:t>mikro birikimler,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                                   optik </a:t>
            </a:r>
            <a:r>
              <a:rPr lang="tr-TR" dirty="0" err="1"/>
              <a:t>nöropati</a:t>
            </a:r>
            <a:r>
              <a:rPr lang="tr-TR" dirty="0"/>
              <a:t>,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                                   </a:t>
            </a:r>
            <a:r>
              <a:rPr lang="tr-TR" dirty="0" err="1" smtClean="0"/>
              <a:t>hepatik</a:t>
            </a:r>
            <a:r>
              <a:rPr lang="tr-TR" dirty="0" smtClean="0"/>
              <a:t> </a:t>
            </a:r>
            <a:r>
              <a:rPr lang="tr-TR" dirty="0"/>
              <a:t>enzim yükselmesi ve </a:t>
            </a:r>
            <a:endParaRPr lang="tr-TR" dirty="0" smtClean="0"/>
          </a:p>
          <a:p>
            <a:pPr marL="0" indent="0">
              <a:buNone/>
            </a:pPr>
            <a:r>
              <a:rPr lang="tr-TR" b="1" dirty="0" smtClean="0"/>
              <a:t>                                         </a:t>
            </a:r>
            <a:r>
              <a:rPr lang="tr-TR" b="1" dirty="0" err="1" smtClean="0"/>
              <a:t>tiroid</a:t>
            </a:r>
            <a:r>
              <a:rPr lang="tr-TR" b="1" dirty="0" smtClean="0"/>
              <a:t> </a:t>
            </a:r>
            <a:r>
              <a:rPr lang="tr-TR" b="1" dirty="0"/>
              <a:t>bozuklukları </a:t>
            </a:r>
            <a:endParaRPr lang="tr-TR" b="1" dirty="0" smtClean="0"/>
          </a:p>
          <a:p>
            <a:pPr marL="0" indent="0">
              <a:buNone/>
            </a:pPr>
            <a:r>
              <a:rPr lang="tr-TR" b="1" dirty="0"/>
              <a:t> </a:t>
            </a:r>
            <a:r>
              <a:rPr lang="tr-TR" b="1" dirty="0" smtClean="0"/>
              <a:t>                                                                             </a:t>
            </a:r>
            <a:r>
              <a:rPr lang="tr-TR" dirty="0" smtClean="0"/>
              <a:t>yan </a:t>
            </a:r>
            <a:r>
              <a:rPr lang="tr-TR" dirty="0"/>
              <a:t>etkilere </a:t>
            </a:r>
            <a:r>
              <a:rPr lang="tr-TR" dirty="0" smtClean="0"/>
              <a:t>sahiptir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58479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564" y="665017"/>
            <a:ext cx="7388992" cy="5735783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4" y="2349925"/>
            <a:ext cx="3960460" cy="2456442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Amiodaron</a:t>
            </a:r>
            <a:r>
              <a:rPr lang="tr-TR" dirty="0"/>
              <a:t> ilişkili </a:t>
            </a:r>
            <a:r>
              <a:rPr lang="tr-TR" dirty="0" err="1"/>
              <a:t>Tiroid</a:t>
            </a:r>
            <a:r>
              <a:rPr lang="tr-TR" dirty="0"/>
              <a:t> </a:t>
            </a:r>
            <a:r>
              <a:rPr lang="tr-TR" dirty="0" err="1"/>
              <a:t>Disfonksiyonu</a:t>
            </a:r>
            <a:r>
              <a:rPr lang="tr-TR" dirty="0"/>
              <a:t> </a:t>
            </a:r>
            <a:r>
              <a:rPr lang="tr-TR" b="1" dirty="0"/>
              <a:t>Epidemiyoloji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03856" y="763313"/>
            <a:ext cx="6828320" cy="5539190"/>
          </a:xfrm>
        </p:spPr>
        <p:txBody>
          <a:bodyPr>
            <a:normAutofit/>
          </a:bodyPr>
          <a:lstStyle/>
          <a:p>
            <a:r>
              <a:rPr lang="tr-TR" dirty="0" err="1" smtClean="0"/>
              <a:t>Amiodaron</a:t>
            </a:r>
            <a:r>
              <a:rPr lang="tr-TR" dirty="0" smtClean="0"/>
              <a:t> yağda çözünen bir ilaç</a:t>
            </a:r>
          </a:p>
          <a:p>
            <a:pPr marL="0" indent="0">
              <a:buNone/>
            </a:pPr>
            <a:r>
              <a:rPr lang="tr-TR" dirty="0" smtClean="0"/>
              <a:t>                                          uzun süre yağ ve kasta birikir</a:t>
            </a:r>
          </a:p>
          <a:p>
            <a:r>
              <a:rPr lang="tr-TR" dirty="0" smtClean="0"/>
              <a:t>Yarı ömrü 60-142 gün</a:t>
            </a:r>
          </a:p>
          <a:p>
            <a:r>
              <a:rPr lang="tr-TR" dirty="0" err="1" smtClean="0"/>
              <a:t>Amiodaron</a:t>
            </a:r>
            <a:r>
              <a:rPr lang="tr-TR" dirty="0" smtClean="0"/>
              <a:t> ilişkili </a:t>
            </a:r>
            <a:r>
              <a:rPr lang="tr-TR" dirty="0" err="1" smtClean="0"/>
              <a:t>tiroid</a:t>
            </a:r>
            <a:r>
              <a:rPr lang="tr-TR" dirty="0" smtClean="0"/>
              <a:t> hastalıkları %2-24</a:t>
            </a:r>
          </a:p>
          <a:p>
            <a:r>
              <a:rPr lang="tr-TR" dirty="0"/>
              <a:t>Tipik olarak </a:t>
            </a:r>
            <a:r>
              <a:rPr lang="tr-TR" dirty="0" err="1" smtClean="0"/>
              <a:t>hipotiroidizm</a:t>
            </a:r>
            <a:r>
              <a:rPr lang="tr-TR" dirty="0" smtClean="0"/>
              <a:t> (AIH), </a:t>
            </a:r>
            <a:r>
              <a:rPr lang="tr-TR" dirty="0" err="1"/>
              <a:t>amiodaron</a:t>
            </a:r>
            <a:r>
              <a:rPr lang="tr-TR" dirty="0"/>
              <a:t> başlandıktan sonra vakaların %10 ila %20'sinde kısa bir süre içinde (&lt; 3 ay) ortaya çıkar, ancak vakaların %5 ila %10'unda daha sonra </a:t>
            </a:r>
            <a:r>
              <a:rPr lang="tr-TR" dirty="0" smtClean="0"/>
              <a:t>da (&gt; </a:t>
            </a:r>
            <a:r>
              <a:rPr lang="tr-TR" dirty="0"/>
              <a:t>1 yıl) ortaya </a:t>
            </a:r>
            <a:r>
              <a:rPr lang="tr-TR" dirty="0" smtClean="0"/>
              <a:t>çıkabilir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04346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325" y="482524"/>
            <a:ext cx="7388992" cy="5736833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06582" y="2225235"/>
            <a:ext cx="3948545" cy="2456442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Amiodaron</a:t>
            </a:r>
            <a:r>
              <a:rPr lang="tr-TR" b="1" dirty="0"/>
              <a:t> ilişkili </a:t>
            </a:r>
            <a:r>
              <a:rPr lang="tr-TR" b="1" dirty="0" err="1"/>
              <a:t>Tiroid</a:t>
            </a:r>
            <a:r>
              <a:rPr lang="tr-TR" b="1" dirty="0"/>
              <a:t> </a:t>
            </a:r>
            <a:r>
              <a:rPr lang="tr-TR" b="1" dirty="0" err="1"/>
              <a:t>Disfonksiyonu</a:t>
            </a:r>
            <a:r>
              <a:rPr lang="tr-TR" b="1" dirty="0"/>
              <a:t> Epidemiyoloji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78661" y="1211428"/>
            <a:ext cx="6828320" cy="5539190"/>
          </a:xfrm>
        </p:spPr>
        <p:txBody>
          <a:bodyPr>
            <a:normAutofit/>
          </a:bodyPr>
          <a:lstStyle/>
          <a:p>
            <a:r>
              <a:rPr lang="tr-TR" dirty="0" smtClean="0"/>
              <a:t>1279  </a:t>
            </a:r>
            <a:r>
              <a:rPr lang="tr-TR" dirty="0" err="1" smtClean="0"/>
              <a:t>amiodaron</a:t>
            </a:r>
            <a:r>
              <a:rPr lang="tr-TR" dirty="0" smtClean="0"/>
              <a:t> kullanan hastada yapılan bir </a:t>
            </a:r>
            <a:r>
              <a:rPr lang="tr-TR" dirty="0" err="1" smtClean="0"/>
              <a:t>kohortta</a:t>
            </a:r>
            <a:r>
              <a:rPr lang="tr-TR" dirty="0" smtClean="0"/>
              <a:t> </a:t>
            </a:r>
            <a:r>
              <a:rPr lang="tr-TR" b="1" dirty="0" err="1" smtClean="0">
                <a:solidFill>
                  <a:srgbClr val="00B0F0"/>
                </a:solidFill>
              </a:rPr>
              <a:t>hipotiroidi</a:t>
            </a:r>
            <a:r>
              <a:rPr lang="tr-TR" b="1" dirty="0" smtClean="0"/>
              <a:t> </a:t>
            </a:r>
            <a:r>
              <a:rPr lang="tr-TR" dirty="0" smtClean="0"/>
              <a:t>gelişimi için ortalama zaman </a:t>
            </a:r>
            <a:r>
              <a:rPr lang="tr-TR" b="1" dirty="0" smtClean="0">
                <a:solidFill>
                  <a:srgbClr val="00B0F0"/>
                </a:solidFill>
              </a:rPr>
              <a:t>183 gün </a:t>
            </a:r>
            <a:r>
              <a:rPr lang="tr-TR" dirty="0" smtClean="0"/>
              <a:t>iken </a:t>
            </a:r>
            <a:r>
              <a:rPr lang="tr-TR" b="1" dirty="0" err="1" smtClean="0">
                <a:solidFill>
                  <a:schemeClr val="accent1"/>
                </a:solidFill>
              </a:rPr>
              <a:t>hipertiroidi</a:t>
            </a:r>
            <a:r>
              <a:rPr lang="tr-TR" b="1" dirty="0" smtClean="0"/>
              <a:t> </a:t>
            </a:r>
            <a:r>
              <a:rPr lang="tr-TR" dirty="0" smtClean="0"/>
              <a:t>gelişimi için </a:t>
            </a:r>
            <a:r>
              <a:rPr lang="tr-TR" b="1" dirty="0" smtClean="0">
                <a:solidFill>
                  <a:schemeClr val="accent1"/>
                </a:solidFill>
              </a:rPr>
              <a:t>720 gün </a:t>
            </a:r>
            <a:r>
              <a:rPr lang="tr-TR" dirty="0" smtClean="0"/>
              <a:t>olarak belirlenmiştir</a:t>
            </a:r>
          </a:p>
          <a:p>
            <a:r>
              <a:rPr lang="tr-TR" dirty="0" err="1" smtClean="0"/>
              <a:t>Tirotoksikoz</a:t>
            </a:r>
            <a:r>
              <a:rPr lang="tr-TR" dirty="0" smtClean="0"/>
              <a:t> (AIT)  </a:t>
            </a:r>
            <a:r>
              <a:rPr lang="tr-TR" dirty="0" err="1" smtClean="0"/>
              <a:t>AIH’den</a:t>
            </a:r>
            <a:r>
              <a:rPr lang="tr-TR" dirty="0" smtClean="0"/>
              <a:t> daha az (%5-10) görülür</a:t>
            </a:r>
          </a:p>
          <a:p>
            <a:r>
              <a:rPr lang="tr-TR" dirty="0"/>
              <a:t>Hem </a:t>
            </a:r>
            <a:r>
              <a:rPr lang="tr-TR" dirty="0" err="1"/>
              <a:t>hipotiroidi</a:t>
            </a:r>
            <a:r>
              <a:rPr lang="tr-TR" dirty="0"/>
              <a:t> hem de </a:t>
            </a:r>
            <a:r>
              <a:rPr lang="tr-TR" dirty="0" err="1"/>
              <a:t>tirotoksikoz</a:t>
            </a:r>
            <a:r>
              <a:rPr lang="tr-TR" dirty="0"/>
              <a:t> </a:t>
            </a:r>
            <a:r>
              <a:rPr lang="tr-TR" dirty="0" err="1"/>
              <a:t>subklinik</a:t>
            </a:r>
            <a:r>
              <a:rPr lang="tr-TR" dirty="0"/>
              <a:t> formda da </a:t>
            </a:r>
            <a:r>
              <a:rPr lang="tr-TR" dirty="0" smtClean="0"/>
              <a:t>görülür</a:t>
            </a:r>
          </a:p>
          <a:p>
            <a:r>
              <a:rPr lang="tr-TR" dirty="0" err="1" smtClean="0"/>
              <a:t>Tirotoksikoz</a:t>
            </a:r>
            <a:r>
              <a:rPr lang="tr-TR" dirty="0" smtClean="0"/>
              <a:t> özellikle iyot eksikliği bölgelerinde</a:t>
            </a:r>
          </a:p>
          <a:p>
            <a:r>
              <a:rPr lang="tr-TR" b="1" dirty="0" smtClean="0"/>
              <a:t>AIH</a:t>
            </a:r>
            <a:r>
              <a:rPr lang="tr-TR" dirty="0" smtClean="0"/>
              <a:t>, </a:t>
            </a:r>
            <a:r>
              <a:rPr lang="tr-TR" dirty="0" err="1" smtClean="0"/>
              <a:t>otoimmünitesi</a:t>
            </a:r>
            <a:r>
              <a:rPr lang="tr-TR" dirty="0" smtClean="0"/>
              <a:t> olmayan tamamen </a:t>
            </a:r>
            <a:r>
              <a:rPr lang="tr-TR" b="1" dirty="0" smtClean="0"/>
              <a:t>normal </a:t>
            </a:r>
            <a:r>
              <a:rPr lang="tr-TR" b="1" dirty="0" err="1" smtClean="0"/>
              <a:t>tiroid</a:t>
            </a:r>
            <a:r>
              <a:rPr lang="tr-TR" b="1" dirty="0" smtClean="0"/>
              <a:t> </a:t>
            </a:r>
            <a:r>
              <a:rPr lang="tr-TR" dirty="0" smtClean="0"/>
              <a:t>bezinde gelişebileceği gibi, iyot </a:t>
            </a:r>
            <a:r>
              <a:rPr lang="tr-TR" dirty="0" err="1" smtClean="0"/>
              <a:t>replase</a:t>
            </a:r>
            <a:r>
              <a:rPr lang="tr-TR" dirty="0" smtClean="0"/>
              <a:t> bölgelerde kronik </a:t>
            </a:r>
            <a:r>
              <a:rPr lang="tr-TR" dirty="0" err="1" smtClean="0"/>
              <a:t>otoimmün</a:t>
            </a:r>
            <a:r>
              <a:rPr lang="tr-TR" dirty="0" smtClean="0"/>
              <a:t> </a:t>
            </a:r>
            <a:r>
              <a:rPr lang="tr-TR" dirty="0" err="1" smtClean="0"/>
              <a:t>tiroiditi</a:t>
            </a:r>
            <a:r>
              <a:rPr lang="tr-TR" dirty="0" smtClean="0"/>
              <a:t> olan </a:t>
            </a:r>
            <a:r>
              <a:rPr lang="tr-TR" b="1" dirty="0" smtClean="0"/>
              <a:t>kadın hastalarda </a:t>
            </a:r>
            <a:r>
              <a:rPr lang="tr-TR" dirty="0" smtClean="0"/>
              <a:t>daha sık görülür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921123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127" y="1318810"/>
            <a:ext cx="7388992" cy="4647092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5444" y="2252943"/>
            <a:ext cx="3999683" cy="2456442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Amiodaron</a:t>
            </a:r>
            <a:r>
              <a:rPr lang="tr-TR" b="1" dirty="0"/>
              <a:t> ilişkili </a:t>
            </a:r>
            <a:r>
              <a:rPr lang="tr-TR" b="1" dirty="0" err="1"/>
              <a:t>Tiroid</a:t>
            </a:r>
            <a:r>
              <a:rPr lang="tr-TR" b="1" dirty="0"/>
              <a:t> </a:t>
            </a:r>
            <a:r>
              <a:rPr lang="tr-TR" b="1" dirty="0" err="1"/>
              <a:t>Disfonksiyonu</a:t>
            </a:r>
            <a:r>
              <a:rPr lang="tr-TR" b="1" dirty="0"/>
              <a:t> Epidemiyoloji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45420" y="1318810"/>
            <a:ext cx="6828320" cy="5539190"/>
          </a:xfrm>
        </p:spPr>
        <p:txBody>
          <a:bodyPr>
            <a:normAutofit/>
          </a:bodyPr>
          <a:lstStyle/>
          <a:p>
            <a:r>
              <a:rPr lang="tr-TR" b="1" dirty="0"/>
              <a:t>AIT</a:t>
            </a:r>
            <a:r>
              <a:rPr lang="tr-TR" dirty="0"/>
              <a:t> ise </a:t>
            </a:r>
            <a:r>
              <a:rPr lang="tr-TR" b="1" dirty="0"/>
              <a:t>erkeklerde</a:t>
            </a:r>
            <a:r>
              <a:rPr lang="tr-TR" dirty="0"/>
              <a:t> daha sıktır</a:t>
            </a:r>
          </a:p>
          <a:p>
            <a:r>
              <a:rPr lang="tr-TR" dirty="0"/>
              <a:t>AIT iyot eksikliği bölgelerinde, AIH iyot </a:t>
            </a:r>
            <a:r>
              <a:rPr lang="tr-TR" dirty="0" err="1"/>
              <a:t>replase</a:t>
            </a:r>
            <a:r>
              <a:rPr lang="tr-TR" dirty="0"/>
              <a:t> bölgelerde daha sıktır</a:t>
            </a:r>
          </a:p>
          <a:p>
            <a:r>
              <a:rPr lang="tr-TR" dirty="0"/>
              <a:t>İyot yeterli bölgelerde gelişen </a:t>
            </a:r>
            <a:r>
              <a:rPr lang="tr-TR" dirty="0" err="1"/>
              <a:t>AIT’de</a:t>
            </a:r>
            <a:r>
              <a:rPr lang="tr-TR" dirty="0"/>
              <a:t> sıklıkla tip 2 görülür</a:t>
            </a:r>
          </a:p>
          <a:p>
            <a:r>
              <a:rPr lang="tr-TR" dirty="0" err="1"/>
              <a:t>Amiodaron</a:t>
            </a:r>
            <a:r>
              <a:rPr lang="tr-TR" dirty="0"/>
              <a:t> ilişkili </a:t>
            </a:r>
            <a:r>
              <a:rPr lang="tr-TR" dirty="0" err="1"/>
              <a:t>tiroid</a:t>
            </a:r>
            <a:r>
              <a:rPr lang="tr-TR" dirty="0"/>
              <a:t> hastalığı gelişimi </a:t>
            </a:r>
            <a:r>
              <a:rPr lang="tr-TR" b="1" dirty="0" err="1"/>
              <a:t>amiadoronun</a:t>
            </a:r>
            <a:r>
              <a:rPr lang="tr-TR" b="1" dirty="0"/>
              <a:t> dozundan bağımsızdır</a:t>
            </a:r>
          </a:p>
          <a:p>
            <a:r>
              <a:rPr lang="tr-TR" dirty="0"/>
              <a:t>AIT ilişkili </a:t>
            </a:r>
            <a:r>
              <a:rPr lang="tr-TR" dirty="0" err="1"/>
              <a:t>tiroid</a:t>
            </a:r>
            <a:r>
              <a:rPr lang="tr-TR" dirty="0"/>
              <a:t> fırtınası nedeniyle yoğun bakıma yatırılan hastalarda </a:t>
            </a:r>
            <a:r>
              <a:rPr lang="tr-TR" dirty="0" err="1"/>
              <a:t>mortalite</a:t>
            </a:r>
            <a:r>
              <a:rPr lang="tr-TR" dirty="0"/>
              <a:t> yaklaşık %23’tür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3392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815" y="803186"/>
            <a:ext cx="7281518" cy="4895087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Amiodaron</a:t>
            </a:r>
            <a:r>
              <a:rPr lang="tr-TR" b="1" dirty="0"/>
              <a:t> ilişkili </a:t>
            </a:r>
            <a:r>
              <a:rPr lang="tr-TR" b="1" dirty="0" err="1"/>
              <a:t>Tiroid</a:t>
            </a:r>
            <a:r>
              <a:rPr lang="tr-TR" b="1" dirty="0"/>
              <a:t> </a:t>
            </a:r>
            <a:r>
              <a:rPr lang="tr-TR" b="1" dirty="0" err="1" smtClean="0"/>
              <a:t>Disfonksiyonu</a:t>
            </a: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Mekanizması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52585" y="803186"/>
            <a:ext cx="6047735" cy="4895087"/>
          </a:xfrm>
        </p:spPr>
        <p:txBody>
          <a:bodyPr>
            <a:normAutofit/>
          </a:bodyPr>
          <a:lstStyle/>
          <a:p>
            <a:r>
              <a:rPr lang="tr-TR" dirty="0" err="1"/>
              <a:t>Amiodaronun</a:t>
            </a:r>
            <a:r>
              <a:rPr lang="tr-TR" dirty="0"/>
              <a:t> </a:t>
            </a:r>
            <a:r>
              <a:rPr lang="tr-TR" dirty="0" err="1"/>
              <a:t>tiroid</a:t>
            </a:r>
            <a:r>
              <a:rPr lang="tr-TR" dirty="0"/>
              <a:t> fonksiyonu üzerindeki etkisi, iyot açısından zengin içeriğinin bir sonucu olarak veya iyotla ilişkili olmayan mekanizmalar yoluyla ortaya </a:t>
            </a:r>
            <a:r>
              <a:rPr lang="tr-TR" dirty="0" smtClean="0"/>
              <a:t>çıkabilir</a:t>
            </a:r>
          </a:p>
          <a:p>
            <a:endParaRPr lang="tr-TR" dirty="0" smtClean="0"/>
          </a:p>
          <a:p>
            <a:r>
              <a:rPr lang="tr-TR" dirty="0" smtClean="0"/>
              <a:t> Ancak </a:t>
            </a:r>
            <a:r>
              <a:rPr lang="tr-TR" dirty="0"/>
              <a:t>her iki </a:t>
            </a:r>
            <a:r>
              <a:rPr lang="tr-TR" dirty="0" smtClean="0"/>
              <a:t>durumda </a:t>
            </a:r>
            <a:r>
              <a:rPr lang="tr-TR" dirty="0"/>
              <a:t>da </a:t>
            </a:r>
            <a:r>
              <a:rPr lang="tr-TR" dirty="0" smtClean="0"/>
              <a:t>etki </a:t>
            </a:r>
            <a:r>
              <a:rPr lang="tr-TR" dirty="0" err="1" smtClean="0"/>
              <a:t>amiodaronun</a:t>
            </a:r>
            <a:r>
              <a:rPr lang="tr-TR" dirty="0" smtClean="0"/>
              <a:t> günlük </a:t>
            </a:r>
            <a:r>
              <a:rPr lang="tr-TR" dirty="0"/>
              <a:t>veya kümülatif </a:t>
            </a:r>
            <a:r>
              <a:rPr lang="tr-TR" dirty="0" smtClean="0"/>
              <a:t>dozuyla ilişkili değildir</a:t>
            </a:r>
          </a:p>
        </p:txBody>
      </p:sp>
    </p:spTree>
    <p:extLst>
      <p:ext uri="{BB962C8B-B14F-4D97-AF65-F5344CB8AC3E}">
        <p14:creationId xmlns:p14="http://schemas.microsoft.com/office/powerpoint/2010/main" val="414495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039" y="803186"/>
            <a:ext cx="7080687" cy="4895512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Amiodaron</a:t>
            </a:r>
            <a:r>
              <a:rPr lang="tr-TR" b="1" dirty="0"/>
              <a:t> ilişkili </a:t>
            </a:r>
            <a:r>
              <a:rPr lang="tr-TR" b="1" dirty="0" err="1"/>
              <a:t>Tiroid</a:t>
            </a:r>
            <a:r>
              <a:rPr lang="tr-TR" b="1" dirty="0"/>
              <a:t> </a:t>
            </a:r>
            <a:r>
              <a:rPr lang="tr-TR" b="1" dirty="0" err="1" smtClean="0"/>
              <a:t>Disfonksiyonu</a:t>
            </a: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Mekanizması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18447" y="803186"/>
            <a:ext cx="6378460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İyotla </a:t>
            </a:r>
            <a:r>
              <a:rPr lang="tr-TR" b="1" dirty="0"/>
              <a:t>ilgili </a:t>
            </a:r>
            <a:r>
              <a:rPr lang="tr-TR" b="1" dirty="0" smtClean="0"/>
              <a:t>mekanizmalar</a:t>
            </a:r>
          </a:p>
          <a:p>
            <a:r>
              <a:rPr lang="tr-TR" dirty="0" smtClean="0"/>
              <a:t>Her </a:t>
            </a:r>
            <a:r>
              <a:rPr lang="tr-TR" dirty="0"/>
              <a:t>200 mg </a:t>
            </a:r>
            <a:r>
              <a:rPr lang="tr-TR" dirty="0" err="1"/>
              <a:t>amiodaron</a:t>
            </a:r>
            <a:r>
              <a:rPr lang="tr-TR" dirty="0"/>
              <a:t> </a:t>
            </a:r>
            <a:r>
              <a:rPr lang="tr-TR" dirty="0" smtClean="0"/>
              <a:t>tableti  </a:t>
            </a:r>
            <a:r>
              <a:rPr lang="tr-TR" dirty="0"/>
              <a:t>75 mg iyot </a:t>
            </a:r>
            <a:r>
              <a:rPr lang="tr-TR" dirty="0" smtClean="0"/>
              <a:t>içerir, </a:t>
            </a:r>
            <a:r>
              <a:rPr lang="tr-TR" dirty="0" err="1" smtClean="0"/>
              <a:t>deiyodinasyon</a:t>
            </a:r>
            <a:r>
              <a:rPr lang="tr-TR" dirty="0" smtClean="0"/>
              <a:t> </a:t>
            </a:r>
            <a:r>
              <a:rPr lang="tr-TR" dirty="0"/>
              <a:t>yoluyla </a:t>
            </a:r>
            <a:r>
              <a:rPr lang="tr-TR" dirty="0" smtClean="0"/>
              <a:t>~</a:t>
            </a:r>
            <a:r>
              <a:rPr lang="tr-TR" dirty="0"/>
              <a:t>7 mg serbest </a:t>
            </a:r>
            <a:r>
              <a:rPr lang="tr-TR" dirty="0" smtClean="0"/>
              <a:t>iyot salınır </a:t>
            </a:r>
          </a:p>
          <a:p>
            <a:r>
              <a:rPr lang="tr-TR" dirty="0" smtClean="0"/>
              <a:t>Önerilen </a:t>
            </a:r>
            <a:r>
              <a:rPr lang="tr-TR" dirty="0"/>
              <a:t>normal günlük iyot ihtiyacından (0,15-0,30 mg) oldukça yüksek olan bu miktar, aşırı iyot yüklenmesine neden olur </a:t>
            </a:r>
            <a:endParaRPr lang="tr-TR" dirty="0" smtClean="0"/>
          </a:p>
          <a:p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/>
              <a:t>bezinin </a:t>
            </a:r>
            <a:r>
              <a:rPr lang="tr-TR" dirty="0" err="1"/>
              <a:t>patofizyolojik</a:t>
            </a:r>
            <a:r>
              <a:rPr lang="tr-TR" dirty="0"/>
              <a:t> yanıtı, </a:t>
            </a:r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 err="1" smtClean="0"/>
              <a:t>bezininin</a:t>
            </a:r>
            <a:r>
              <a:rPr lang="tr-TR" dirty="0" smtClean="0"/>
              <a:t> yapısına göre değişecektir</a:t>
            </a:r>
          </a:p>
          <a:p>
            <a:r>
              <a:rPr lang="tr-TR" dirty="0" smtClean="0"/>
              <a:t>Normal, </a:t>
            </a:r>
            <a:r>
              <a:rPr lang="tr-TR" dirty="0" err="1" smtClean="0"/>
              <a:t>hashimato</a:t>
            </a:r>
            <a:r>
              <a:rPr lang="tr-TR" dirty="0" smtClean="0"/>
              <a:t> </a:t>
            </a:r>
            <a:r>
              <a:rPr lang="tr-TR" dirty="0" err="1" smtClean="0"/>
              <a:t>tiroiditli</a:t>
            </a:r>
            <a:r>
              <a:rPr lang="tr-TR" dirty="0" smtClean="0"/>
              <a:t> ya da altta yatan bir fonksiyonel otonomi durumunda farklı olacaktır</a:t>
            </a:r>
          </a:p>
        </p:txBody>
      </p:sp>
    </p:spTree>
    <p:extLst>
      <p:ext uri="{BB962C8B-B14F-4D97-AF65-F5344CB8AC3E}">
        <p14:creationId xmlns:p14="http://schemas.microsoft.com/office/powerpoint/2010/main" val="159259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7689" y="316089"/>
            <a:ext cx="11582399" cy="598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90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755" y="579799"/>
            <a:ext cx="7279255" cy="5609127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Amiodaron</a:t>
            </a:r>
            <a:r>
              <a:rPr lang="tr-TR" b="1" dirty="0"/>
              <a:t> ilişkili </a:t>
            </a:r>
            <a:r>
              <a:rPr lang="tr-TR" b="1" dirty="0" err="1"/>
              <a:t>Tiroid</a:t>
            </a:r>
            <a:r>
              <a:rPr lang="tr-TR" b="1" dirty="0"/>
              <a:t> </a:t>
            </a:r>
            <a:r>
              <a:rPr lang="tr-TR" b="1" dirty="0" err="1" smtClean="0"/>
              <a:t>Disfonksiyonu</a:t>
            </a: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Mekanizması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17689" y="803186"/>
            <a:ext cx="6482632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İyotla </a:t>
            </a:r>
            <a:r>
              <a:rPr lang="tr-TR" b="1" dirty="0"/>
              <a:t>ilgili </a:t>
            </a:r>
            <a:r>
              <a:rPr lang="tr-TR" b="1" dirty="0" smtClean="0"/>
              <a:t>mekanizmalar</a:t>
            </a:r>
          </a:p>
          <a:p>
            <a:r>
              <a:rPr lang="tr-TR" dirty="0" smtClean="0"/>
              <a:t>Aşırı </a:t>
            </a:r>
            <a:r>
              <a:rPr lang="tr-TR" dirty="0"/>
              <a:t>iyot </a:t>
            </a:r>
            <a:r>
              <a:rPr lang="tr-TR" dirty="0" smtClean="0"/>
              <a:t>varlığında fizyolojik </a:t>
            </a:r>
            <a:r>
              <a:rPr lang="tr-TR" dirty="0" err="1"/>
              <a:t>tiroidal</a:t>
            </a:r>
            <a:r>
              <a:rPr lang="tr-TR" dirty="0"/>
              <a:t> iyot </a:t>
            </a:r>
            <a:r>
              <a:rPr lang="tr-TR" dirty="0" err="1"/>
              <a:t>organifikasyonu</a:t>
            </a:r>
            <a:r>
              <a:rPr lang="tr-TR" dirty="0"/>
              <a:t> </a:t>
            </a:r>
            <a:r>
              <a:rPr lang="tr-TR" dirty="0" smtClean="0"/>
              <a:t>ilerlemez</a:t>
            </a:r>
          </a:p>
          <a:p>
            <a:r>
              <a:rPr lang="tr-TR" dirty="0" err="1" smtClean="0"/>
              <a:t>Wolff-Chaikoff</a:t>
            </a:r>
            <a:r>
              <a:rPr lang="tr-TR" dirty="0" smtClean="0"/>
              <a:t> etkisiyle </a:t>
            </a:r>
            <a:r>
              <a:rPr lang="tr-TR" dirty="0" err="1" smtClean="0"/>
              <a:t>organifikasyon</a:t>
            </a:r>
            <a:r>
              <a:rPr lang="tr-TR" dirty="0" smtClean="0"/>
              <a:t> </a:t>
            </a:r>
            <a:r>
              <a:rPr lang="tr-TR" dirty="0" err="1" smtClean="0"/>
              <a:t>inhibe</a:t>
            </a:r>
            <a:r>
              <a:rPr lang="tr-TR" dirty="0" smtClean="0"/>
              <a:t> olur </a:t>
            </a:r>
            <a:r>
              <a:rPr lang="tr-TR" dirty="0"/>
              <a:t>ve </a:t>
            </a:r>
            <a:r>
              <a:rPr lang="tr-TR" dirty="0" smtClean="0"/>
              <a:t>hormon </a:t>
            </a:r>
            <a:r>
              <a:rPr lang="tr-TR" dirty="0" err="1"/>
              <a:t>biyosentezi</a:t>
            </a:r>
            <a:r>
              <a:rPr lang="tr-TR" dirty="0"/>
              <a:t> azalır </a:t>
            </a:r>
          </a:p>
          <a:p>
            <a:r>
              <a:rPr lang="tr-TR" dirty="0" smtClean="0"/>
              <a:t>Sonuç </a:t>
            </a:r>
            <a:r>
              <a:rPr lang="tr-TR" dirty="0"/>
              <a:t>olarak T3 ve T4 üretimi azalır ve </a:t>
            </a:r>
            <a:r>
              <a:rPr lang="tr-TR" dirty="0" smtClean="0"/>
              <a:t>serum </a:t>
            </a:r>
            <a:r>
              <a:rPr lang="tr-TR" dirty="0" err="1"/>
              <a:t>TSH'si</a:t>
            </a:r>
            <a:r>
              <a:rPr lang="tr-TR" dirty="0"/>
              <a:t> </a:t>
            </a:r>
            <a:r>
              <a:rPr lang="tr-TR" dirty="0" smtClean="0"/>
              <a:t>artar</a:t>
            </a:r>
          </a:p>
          <a:p>
            <a:r>
              <a:rPr lang="tr-TR" dirty="0" smtClean="0"/>
              <a:t>Sodyum/iyodür </a:t>
            </a:r>
            <a:r>
              <a:rPr lang="tr-TR" dirty="0" err="1"/>
              <a:t>simporter</a:t>
            </a:r>
            <a:r>
              <a:rPr lang="tr-TR" dirty="0"/>
              <a:t> fonksiyonunda azalma </a:t>
            </a:r>
            <a:r>
              <a:rPr lang="tr-TR" dirty="0" smtClean="0"/>
              <a:t>olur, "</a:t>
            </a:r>
            <a:r>
              <a:rPr lang="tr-TR" dirty="0"/>
              <a:t>akut </a:t>
            </a:r>
            <a:r>
              <a:rPr lang="tr-TR" dirty="0" err="1"/>
              <a:t>Wolff-Chaikoff</a:t>
            </a:r>
            <a:r>
              <a:rPr lang="tr-TR" dirty="0"/>
              <a:t> etkisinden kaçış" olarak </a:t>
            </a:r>
            <a:r>
              <a:rPr lang="tr-TR" dirty="0" smtClean="0"/>
              <a:t>bilinir normal </a:t>
            </a:r>
            <a:r>
              <a:rPr lang="tr-TR" dirty="0"/>
              <a:t>iyot </a:t>
            </a:r>
            <a:r>
              <a:rPr lang="tr-TR" dirty="0" err="1"/>
              <a:t>organifikasyonu</a:t>
            </a:r>
            <a:r>
              <a:rPr lang="tr-TR" dirty="0"/>
              <a:t> ve hormon </a:t>
            </a:r>
            <a:r>
              <a:rPr lang="tr-TR" dirty="0" smtClean="0"/>
              <a:t>sentezi </a:t>
            </a:r>
            <a:r>
              <a:rPr lang="tr-TR" dirty="0"/>
              <a:t>yeniden </a:t>
            </a:r>
            <a:r>
              <a:rPr lang="tr-TR" dirty="0" smtClean="0"/>
              <a:t>başlar ve </a:t>
            </a:r>
            <a:r>
              <a:rPr lang="tr-TR" dirty="0"/>
              <a:t>serum TSH, serbest T3 (FT3) ve FT4 </a:t>
            </a:r>
            <a:r>
              <a:rPr lang="tr-TR" dirty="0" smtClean="0"/>
              <a:t>seviyeleri başlangıç </a:t>
            </a:r>
            <a:r>
              <a:rPr lang="tr-TR" dirty="0"/>
              <a:t>değerlerine </a:t>
            </a:r>
            <a:r>
              <a:rPr lang="tr-TR" dirty="0" smtClean="0"/>
              <a:t>döner</a:t>
            </a:r>
          </a:p>
          <a:p>
            <a:r>
              <a:rPr lang="tr-TR" dirty="0" smtClean="0"/>
              <a:t>Tiroidin </a:t>
            </a:r>
            <a:r>
              <a:rPr lang="tr-TR" dirty="0" err="1"/>
              <a:t>Wolff-Chaikoff</a:t>
            </a:r>
            <a:r>
              <a:rPr lang="tr-TR" dirty="0"/>
              <a:t> etkisinden kurtulamadığı hastalarda </a:t>
            </a:r>
            <a:r>
              <a:rPr lang="tr-TR" dirty="0" err="1"/>
              <a:t>hipotiroidizm</a:t>
            </a:r>
            <a:r>
              <a:rPr lang="tr-TR" dirty="0"/>
              <a:t> devam </a:t>
            </a:r>
            <a:r>
              <a:rPr lang="tr-TR" dirty="0" smtClean="0"/>
              <a:t>edecektir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2521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755" y="443002"/>
            <a:ext cx="7279255" cy="560880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Amiodaron</a:t>
            </a:r>
            <a:r>
              <a:rPr lang="tr-TR" dirty="0"/>
              <a:t> ilişkili </a:t>
            </a:r>
            <a:r>
              <a:rPr lang="tr-TR" dirty="0" err="1"/>
              <a:t>Tiroid</a:t>
            </a:r>
            <a:r>
              <a:rPr lang="tr-TR" dirty="0"/>
              <a:t> </a:t>
            </a:r>
            <a:r>
              <a:rPr lang="tr-TR" dirty="0" err="1" smtClean="0"/>
              <a:t>Disfonksiyonu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b="1" dirty="0" smtClean="0"/>
              <a:t>Mekanizması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29218" y="926126"/>
            <a:ext cx="6460328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İyotla </a:t>
            </a:r>
            <a:r>
              <a:rPr lang="tr-TR" b="1" dirty="0"/>
              <a:t>ilgili </a:t>
            </a:r>
            <a:r>
              <a:rPr lang="tr-TR" b="1" dirty="0" smtClean="0"/>
              <a:t>mekanizmalar</a:t>
            </a:r>
          </a:p>
          <a:p>
            <a:pPr algn="just"/>
            <a:r>
              <a:rPr lang="en-US" dirty="0" err="1"/>
              <a:t>Tiroid</a:t>
            </a:r>
            <a:r>
              <a:rPr lang="en-US" dirty="0"/>
              <a:t> </a:t>
            </a:r>
            <a:r>
              <a:rPr lang="en-US" dirty="0" err="1"/>
              <a:t>bezine</a:t>
            </a:r>
            <a:r>
              <a:rPr lang="en-US" dirty="0"/>
              <a:t> </a:t>
            </a:r>
            <a:r>
              <a:rPr lang="en-US" dirty="0" err="1"/>
              <a:t>aşırı</a:t>
            </a:r>
            <a:r>
              <a:rPr lang="en-US" dirty="0"/>
              <a:t> </a:t>
            </a:r>
            <a:r>
              <a:rPr lang="en-US" dirty="0" err="1"/>
              <a:t>iyot</a:t>
            </a:r>
            <a:r>
              <a:rPr lang="en-US" dirty="0"/>
              <a:t> </a:t>
            </a:r>
            <a:r>
              <a:rPr lang="en-US" dirty="0" err="1"/>
              <a:t>yüklenmesi</a:t>
            </a:r>
            <a:r>
              <a:rPr lang="en-US" dirty="0"/>
              <a:t> "</a:t>
            </a:r>
            <a:r>
              <a:rPr lang="en-US" dirty="0" err="1"/>
              <a:t>Jod-Basedow</a:t>
            </a:r>
            <a:r>
              <a:rPr lang="en-US" dirty="0"/>
              <a:t> </a:t>
            </a:r>
            <a:r>
              <a:rPr lang="en-US" dirty="0" err="1"/>
              <a:t>fenomeni</a:t>
            </a:r>
            <a:r>
              <a:rPr lang="en-US" dirty="0"/>
              <a:t>"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iyotun</a:t>
            </a:r>
            <a:r>
              <a:rPr lang="en-US" dirty="0"/>
              <a:t> </a:t>
            </a:r>
            <a:r>
              <a:rPr lang="en-US" dirty="0" err="1"/>
              <a:t>neden</a:t>
            </a:r>
            <a:r>
              <a:rPr lang="en-US" dirty="0"/>
              <a:t> 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tirotoksikoz</a:t>
            </a:r>
            <a:r>
              <a:rPr lang="en-US" dirty="0"/>
              <a:t> </a:t>
            </a:r>
            <a:r>
              <a:rPr lang="en-US" dirty="0" err="1" smtClean="0"/>
              <a:t>ile</a:t>
            </a:r>
            <a:r>
              <a:rPr lang="tr-TR" dirty="0" smtClean="0"/>
              <a:t> de</a:t>
            </a:r>
            <a:r>
              <a:rPr lang="en-US" dirty="0" smtClean="0"/>
              <a:t> </a:t>
            </a:r>
            <a:r>
              <a:rPr lang="en-US" dirty="0" err="1" smtClean="0"/>
              <a:t>sonuçlanabilir</a:t>
            </a:r>
            <a:endParaRPr lang="tr-TR" dirty="0" smtClean="0"/>
          </a:p>
          <a:p>
            <a:pPr algn="just"/>
            <a:r>
              <a:rPr lang="en-US" dirty="0" err="1" smtClean="0"/>
              <a:t>Genellikle</a:t>
            </a:r>
            <a:r>
              <a:rPr lang="en-US" dirty="0" smtClean="0"/>
              <a:t> </a:t>
            </a:r>
            <a:r>
              <a:rPr lang="en-US" dirty="0" err="1"/>
              <a:t>otonom</a:t>
            </a:r>
            <a:r>
              <a:rPr lang="en-US" dirty="0"/>
              <a:t> </a:t>
            </a:r>
            <a:r>
              <a:rPr lang="en-US" dirty="0" err="1"/>
              <a:t>tiroid</a:t>
            </a:r>
            <a:r>
              <a:rPr lang="en-US" dirty="0"/>
              <a:t> </a:t>
            </a:r>
            <a:r>
              <a:rPr lang="en-US" dirty="0" err="1"/>
              <a:t>fonksiyonuna</a:t>
            </a:r>
            <a:r>
              <a:rPr lang="en-US" dirty="0"/>
              <a:t> </a:t>
            </a:r>
            <a:r>
              <a:rPr lang="en-US" dirty="0" err="1"/>
              <a:t>altta</a:t>
            </a:r>
            <a:r>
              <a:rPr lang="en-US" dirty="0"/>
              <a:t> </a:t>
            </a:r>
            <a:r>
              <a:rPr lang="en-US" dirty="0" err="1"/>
              <a:t>yatan</a:t>
            </a:r>
            <a:r>
              <a:rPr lang="en-US" dirty="0"/>
              <a:t> </a:t>
            </a:r>
            <a:r>
              <a:rPr lang="en-US" dirty="0" err="1"/>
              <a:t>yatkınlığı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kişilerde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özellikle</a:t>
            </a:r>
            <a:r>
              <a:rPr lang="en-US" dirty="0"/>
              <a:t> </a:t>
            </a:r>
            <a:r>
              <a:rPr lang="en-US" dirty="0" err="1"/>
              <a:t>iyot</a:t>
            </a:r>
            <a:r>
              <a:rPr lang="en-US" dirty="0"/>
              <a:t> </a:t>
            </a:r>
            <a:r>
              <a:rPr lang="en-US" dirty="0" err="1"/>
              <a:t>eksikliği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bölgelerde</a:t>
            </a:r>
            <a:r>
              <a:rPr lang="en-US" dirty="0"/>
              <a:t> </a:t>
            </a:r>
            <a:r>
              <a:rPr lang="en-US" dirty="0" err="1" smtClean="0"/>
              <a:t>görülür</a:t>
            </a:r>
            <a:r>
              <a:rPr lang="en-US" dirty="0" smtClean="0"/>
              <a:t>.</a:t>
            </a:r>
            <a:endParaRPr lang="tr-TR" dirty="0" smtClean="0"/>
          </a:p>
          <a:p>
            <a:pPr algn="just"/>
            <a:r>
              <a:rPr lang="en-US" dirty="0" smtClean="0"/>
              <a:t>Bu </a:t>
            </a:r>
            <a:r>
              <a:rPr lang="en-US" dirty="0" err="1"/>
              <a:t>durumda</a:t>
            </a:r>
            <a:r>
              <a:rPr lang="en-US" dirty="0"/>
              <a:t> </a:t>
            </a:r>
            <a:r>
              <a:rPr lang="en-US" dirty="0" err="1"/>
              <a:t>tiroid</a:t>
            </a:r>
            <a:r>
              <a:rPr lang="en-US" dirty="0"/>
              <a:t> </a:t>
            </a:r>
            <a:r>
              <a:rPr lang="en-US" dirty="0" err="1"/>
              <a:t>hormonlarının</a:t>
            </a:r>
            <a:r>
              <a:rPr lang="en-US" dirty="0"/>
              <a:t> </a:t>
            </a:r>
            <a:r>
              <a:rPr lang="en-US" dirty="0" err="1"/>
              <a:t>kontrolsüz</a:t>
            </a:r>
            <a:r>
              <a:rPr lang="en-US" dirty="0"/>
              <a:t> </a:t>
            </a:r>
            <a:r>
              <a:rPr lang="en-US" dirty="0" err="1"/>
              <a:t>aşırı</a:t>
            </a:r>
            <a:r>
              <a:rPr lang="en-US" dirty="0"/>
              <a:t> </a:t>
            </a:r>
            <a:r>
              <a:rPr lang="en-US" dirty="0" err="1"/>
              <a:t>üretiminden</a:t>
            </a:r>
            <a:r>
              <a:rPr lang="en-US" dirty="0"/>
              <a:t> </a:t>
            </a:r>
            <a:r>
              <a:rPr lang="en-US" dirty="0" err="1"/>
              <a:t>iyot</a:t>
            </a:r>
            <a:r>
              <a:rPr lang="en-US" dirty="0"/>
              <a:t> </a:t>
            </a:r>
            <a:r>
              <a:rPr lang="en-US" dirty="0" err="1"/>
              <a:t>substratının</a:t>
            </a:r>
            <a:r>
              <a:rPr lang="en-US" dirty="0"/>
              <a:t> </a:t>
            </a:r>
            <a:r>
              <a:rPr lang="en-US" dirty="0" err="1"/>
              <a:t>fazlalığı</a:t>
            </a:r>
            <a:r>
              <a:rPr lang="en-US" dirty="0"/>
              <a:t> </a:t>
            </a:r>
            <a:r>
              <a:rPr lang="en-US" dirty="0" err="1"/>
              <a:t>sorumludur</a:t>
            </a:r>
            <a:r>
              <a:rPr lang="en-US" dirty="0"/>
              <a:t> </a:t>
            </a:r>
            <a:endParaRPr lang="tr-TR" dirty="0" smtClean="0"/>
          </a:p>
          <a:p>
            <a:endParaRPr lang="tr-TR" dirty="0" smtClean="0"/>
          </a:p>
          <a:p>
            <a:endParaRPr lang="tr-TR" b="1" dirty="0" smtClean="0"/>
          </a:p>
        </p:txBody>
      </p:sp>
    </p:spTree>
    <p:extLst>
      <p:ext uri="{BB962C8B-B14F-4D97-AF65-F5344CB8AC3E}">
        <p14:creationId xmlns:p14="http://schemas.microsoft.com/office/powerpoint/2010/main" val="305733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Amiodaron</a:t>
            </a:r>
            <a:r>
              <a:rPr lang="tr-TR" dirty="0"/>
              <a:t> ilişkili </a:t>
            </a:r>
            <a:r>
              <a:rPr lang="tr-TR" dirty="0" err="1"/>
              <a:t>Tiroid</a:t>
            </a:r>
            <a:r>
              <a:rPr lang="tr-TR" dirty="0"/>
              <a:t> </a:t>
            </a:r>
            <a:r>
              <a:rPr lang="tr-TR" dirty="0" err="1" smtClean="0"/>
              <a:t>Disfonksiyonu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b="1" dirty="0" smtClean="0"/>
              <a:t>Mekanizması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5636" y="0"/>
            <a:ext cx="11887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77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4861932" y="1204332"/>
            <a:ext cx="6969512" cy="415940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Amiodaron</a:t>
            </a:r>
            <a:r>
              <a:rPr lang="tr-TR" b="1" dirty="0"/>
              <a:t> ilişkili </a:t>
            </a:r>
            <a:r>
              <a:rPr lang="tr-TR" b="1" dirty="0" err="1"/>
              <a:t>Tiroid</a:t>
            </a:r>
            <a:r>
              <a:rPr lang="tr-TR" b="1" dirty="0"/>
              <a:t> </a:t>
            </a:r>
            <a:r>
              <a:rPr lang="tr-TR" b="1" dirty="0" err="1" smtClean="0"/>
              <a:t>Disfonksiyonu</a:t>
            </a: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Mekanizması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02612" y="558136"/>
            <a:ext cx="6281873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 smtClean="0"/>
              <a:t>İyotla</a:t>
            </a:r>
            <a:r>
              <a:rPr lang="en-US" b="1" dirty="0" smtClean="0"/>
              <a:t> </a:t>
            </a:r>
            <a:r>
              <a:rPr lang="en-US" b="1" dirty="0" err="1"/>
              <a:t>ilgili</a:t>
            </a:r>
            <a:r>
              <a:rPr lang="en-US" b="1" dirty="0"/>
              <a:t> </a:t>
            </a:r>
            <a:r>
              <a:rPr lang="en-US" b="1" dirty="0" err="1"/>
              <a:t>olmayan</a:t>
            </a:r>
            <a:r>
              <a:rPr lang="en-US" b="1" dirty="0"/>
              <a:t> </a:t>
            </a:r>
            <a:r>
              <a:rPr lang="en-US" b="1" dirty="0" err="1" smtClean="0"/>
              <a:t>mekanizma</a:t>
            </a:r>
            <a:endParaRPr lang="tr-TR" b="1" dirty="0" smtClean="0"/>
          </a:p>
          <a:p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/>
              <a:t>ayrıca</a:t>
            </a:r>
            <a:r>
              <a:rPr lang="en-US" dirty="0"/>
              <a:t> </a:t>
            </a:r>
            <a:r>
              <a:rPr lang="en-US" dirty="0" err="1"/>
              <a:t>tiroid</a:t>
            </a:r>
            <a:r>
              <a:rPr lang="en-US" dirty="0"/>
              <a:t> </a:t>
            </a:r>
            <a:r>
              <a:rPr lang="en-US" dirty="0" err="1"/>
              <a:t>bezinde</a:t>
            </a:r>
            <a:r>
              <a:rPr lang="en-US" dirty="0"/>
              <a:t> </a:t>
            </a:r>
            <a:r>
              <a:rPr lang="en-US" dirty="0" err="1"/>
              <a:t>doğrudan</a:t>
            </a:r>
            <a:r>
              <a:rPr lang="en-US" dirty="0"/>
              <a:t> </a:t>
            </a:r>
            <a:r>
              <a:rPr lang="en-US" dirty="0" err="1"/>
              <a:t>toksisiteye</a:t>
            </a:r>
            <a:r>
              <a:rPr lang="en-US" dirty="0"/>
              <a:t> </a:t>
            </a:r>
            <a:r>
              <a:rPr lang="en-US" dirty="0" err="1"/>
              <a:t>neden</a:t>
            </a:r>
            <a:r>
              <a:rPr lang="en-US" dirty="0"/>
              <a:t> </a:t>
            </a:r>
            <a:r>
              <a:rPr lang="en-US" dirty="0" err="1" smtClean="0"/>
              <a:t>olabilir</a:t>
            </a:r>
            <a:endParaRPr lang="tr-TR" dirty="0" smtClean="0"/>
          </a:p>
          <a:p>
            <a:r>
              <a:rPr lang="en-US" dirty="0" err="1" smtClean="0"/>
              <a:t>Amiodaron</a:t>
            </a:r>
            <a:r>
              <a:rPr lang="en-US" dirty="0" smtClean="0"/>
              <a:t> </a:t>
            </a:r>
            <a:r>
              <a:rPr lang="en-US" dirty="0" err="1"/>
              <a:t>deiyodinazları</a:t>
            </a:r>
            <a:r>
              <a:rPr lang="en-US" dirty="0"/>
              <a:t> </a:t>
            </a:r>
            <a:r>
              <a:rPr lang="en-US" dirty="0" err="1"/>
              <a:t>inhibe</a:t>
            </a:r>
            <a:r>
              <a:rPr lang="en-US" dirty="0"/>
              <a:t> </a:t>
            </a:r>
            <a:r>
              <a:rPr lang="en-US" dirty="0" err="1"/>
              <a:t>ederek</a:t>
            </a:r>
            <a:r>
              <a:rPr lang="en-US" dirty="0"/>
              <a:t> T4'ün T3'e </a:t>
            </a:r>
            <a:r>
              <a:rPr lang="en-US" dirty="0" err="1"/>
              <a:t>ve</a:t>
            </a:r>
            <a:r>
              <a:rPr lang="en-US" dirty="0"/>
              <a:t> rT3'ün T2'ye </a:t>
            </a:r>
            <a:r>
              <a:rPr lang="en-US" dirty="0" err="1"/>
              <a:t>dönüşümünü</a:t>
            </a:r>
            <a:r>
              <a:rPr lang="en-US" dirty="0"/>
              <a:t> </a:t>
            </a:r>
            <a:r>
              <a:rPr lang="en-US" dirty="0" err="1"/>
              <a:t>azaltır</a:t>
            </a:r>
            <a:r>
              <a:rPr lang="en-US" dirty="0"/>
              <a:t> </a:t>
            </a:r>
            <a:endParaRPr lang="tr-TR" dirty="0" smtClean="0"/>
          </a:p>
          <a:p>
            <a:r>
              <a:rPr lang="en-US" dirty="0" smtClean="0"/>
              <a:t> </a:t>
            </a:r>
            <a:r>
              <a:rPr lang="en-US" dirty="0" err="1"/>
              <a:t>Sonuç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serum T3 </a:t>
            </a:r>
            <a:r>
              <a:rPr lang="en-US" dirty="0" err="1"/>
              <a:t>seviyesinde</a:t>
            </a:r>
            <a:r>
              <a:rPr lang="en-US" dirty="0"/>
              <a:t> </a:t>
            </a:r>
            <a:r>
              <a:rPr lang="en-US" dirty="0" err="1"/>
              <a:t>azalma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rT3'te </a:t>
            </a:r>
            <a:r>
              <a:rPr lang="en-US" dirty="0" err="1"/>
              <a:t>artış</a:t>
            </a:r>
            <a:r>
              <a:rPr lang="en-US" dirty="0"/>
              <a:t> </a:t>
            </a:r>
            <a:r>
              <a:rPr lang="en-US" dirty="0" err="1" smtClean="0"/>
              <a:t>olacaktır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8585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4861932" y="825190"/>
            <a:ext cx="6969512" cy="5349558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Amiodaron</a:t>
            </a:r>
            <a:r>
              <a:rPr lang="tr-TR" b="1" dirty="0"/>
              <a:t> ilişkili </a:t>
            </a:r>
            <a:r>
              <a:rPr lang="tr-TR" b="1" dirty="0" err="1"/>
              <a:t>Tiroid</a:t>
            </a:r>
            <a:r>
              <a:rPr lang="tr-TR" b="1" dirty="0"/>
              <a:t> </a:t>
            </a:r>
            <a:r>
              <a:rPr lang="tr-TR" b="1" dirty="0" err="1" smtClean="0"/>
              <a:t>Disfonksiyonu</a:t>
            </a: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Mekanizması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18050" y="926126"/>
            <a:ext cx="6679580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 smtClean="0"/>
              <a:t>İyotla</a:t>
            </a:r>
            <a:r>
              <a:rPr lang="en-US" b="1" dirty="0" smtClean="0"/>
              <a:t> </a:t>
            </a:r>
            <a:r>
              <a:rPr lang="en-US" b="1" dirty="0" err="1"/>
              <a:t>ilgili</a:t>
            </a:r>
            <a:r>
              <a:rPr lang="en-US" b="1" dirty="0"/>
              <a:t> </a:t>
            </a:r>
            <a:r>
              <a:rPr lang="en-US" b="1" dirty="0" err="1"/>
              <a:t>olmayan</a:t>
            </a:r>
            <a:r>
              <a:rPr lang="en-US" b="1" dirty="0"/>
              <a:t> </a:t>
            </a:r>
            <a:r>
              <a:rPr lang="en-US" b="1" dirty="0" err="1" smtClean="0"/>
              <a:t>mekanizma</a:t>
            </a:r>
            <a:endParaRPr lang="tr-TR" dirty="0" smtClean="0"/>
          </a:p>
          <a:p>
            <a:pPr algn="just"/>
            <a:r>
              <a:rPr lang="en-US" dirty="0" err="1" smtClean="0"/>
              <a:t>Ayrıca</a:t>
            </a:r>
            <a:r>
              <a:rPr lang="en-US" dirty="0"/>
              <a:t>, </a:t>
            </a:r>
            <a:r>
              <a:rPr lang="en-US" dirty="0" err="1"/>
              <a:t>amiodaronun</a:t>
            </a:r>
            <a:r>
              <a:rPr lang="en-US" dirty="0"/>
              <a:t> </a:t>
            </a:r>
            <a:r>
              <a:rPr lang="en-US" dirty="0" err="1"/>
              <a:t>kendisi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onun</a:t>
            </a:r>
            <a:r>
              <a:rPr lang="en-US" dirty="0"/>
              <a:t> </a:t>
            </a:r>
            <a:r>
              <a:rPr lang="en-US" dirty="0" err="1"/>
              <a:t>metaboliti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desetilamiodaron</a:t>
            </a:r>
            <a:r>
              <a:rPr lang="en-US" dirty="0"/>
              <a:t>, </a:t>
            </a:r>
            <a:r>
              <a:rPr lang="en-US" b="1" dirty="0"/>
              <a:t>T3'ün </a:t>
            </a:r>
            <a:r>
              <a:rPr lang="en-US" b="1" dirty="0" err="1"/>
              <a:t>nükleer</a:t>
            </a:r>
            <a:r>
              <a:rPr lang="en-US" b="1" dirty="0"/>
              <a:t> </a:t>
            </a:r>
            <a:r>
              <a:rPr lang="en-US" b="1" dirty="0" err="1"/>
              <a:t>reseptörüne</a:t>
            </a:r>
            <a:r>
              <a:rPr lang="en-US" b="1" dirty="0"/>
              <a:t> </a:t>
            </a:r>
            <a:r>
              <a:rPr lang="en-US" b="1" dirty="0" err="1"/>
              <a:t>bağlanmasını</a:t>
            </a:r>
            <a:r>
              <a:rPr lang="en-US" b="1" dirty="0"/>
              <a:t> </a:t>
            </a:r>
            <a:r>
              <a:rPr lang="en-US" b="1" dirty="0" err="1"/>
              <a:t>engelleyebilir</a:t>
            </a:r>
            <a:r>
              <a:rPr lang="en-US" b="1" dirty="0"/>
              <a:t>,</a:t>
            </a:r>
            <a:r>
              <a:rPr lang="en-US" dirty="0"/>
              <a:t> </a:t>
            </a:r>
            <a:r>
              <a:rPr lang="en-US" dirty="0" err="1"/>
              <a:t>böylece</a:t>
            </a:r>
            <a:r>
              <a:rPr lang="en-US" dirty="0"/>
              <a:t> </a:t>
            </a:r>
            <a:r>
              <a:rPr lang="en-US" dirty="0" err="1"/>
              <a:t>tiroid</a:t>
            </a:r>
            <a:r>
              <a:rPr lang="en-US" dirty="0"/>
              <a:t> </a:t>
            </a:r>
            <a:r>
              <a:rPr lang="en-US" dirty="0" err="1"/>
              <a:t>hormonu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genlerin</a:t>
            </a:r>
            <a:r>
              <a:rPr lang="en-US" dirty="0"/>
              <a:t> </a:t>
            </a:r>
            <a:r>
              <a:rPr lang="en-US" dirty="0" err="1"/>
              <a:t>ekspresyonunu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hormon</a:t>
            </a:r>
            <a:r>
              <a:rPr lang="en-US" dirty="0"/>
              <a:t> </a:t>
            </a:r>
            <a:r>
              <a:rPr lang="en-US" dirty="0" err="1"/>
              <a:t>etkisini</a:t>
            </a:r>
            <a:r>
              <a:rPr lang="en-US" dirty="0"/>
              <a:t> </a:t>
            </a:r>
            <a:r>
              <a:rPr lang="en-US" dirty="0" err="1" smtClean="0"/>
              <a:t>azaltabilir</a:t>
            </a:r>
            <a:endParaRPr lang="tr-TR" dirty="0" smtClean="0"/>
          </a:p>
          <a:p>
            <a:pPr algn="just"/>
            <a:r>
              <a:rPr lang="en-US" dirty="0" smtClean="0"/>
              <a:t>Son </a:t>
            </a:r>
            <a:r>
              <a:rPr lang="en-US" dirty="0" err="1"/>
              <a:t>olarak</a:t>
            </a:r>
            <a:r>
              <a:rPr lang="en-US" dirty="0"/>
              <a:t>, </a:t>
            </a:r>
            <a:r>
              <a:rPr lang="en-US" dirty="0" err="1"/>
              <a:t>amiodaron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desetilamiodaron</a:t>
            </a:r>
            <a:r>
              <a:rPr lang="en-US" dirty="0"/>
              <a:t> </a:t>
            </a:r>
            <a:r>
              <a:rPr lang="en-US" dirty="0" err="1"/>
              <a:t>doğrudan</a:t>
            </a:r>
            <a:r>
              <a:rPr lang="en-US" dirty="0"/>
              <a:t> </a:t>
            </a:r>
            <a:r>
              <a:rPr lang="en-US" dirty="0" err="1"/>
              <a:t>sitotoksik</a:t>
            </a:r>
            <a:r>
              <a:rPr lang="en-US" dirty="0"/>
              <a:t> </a:t>
            </a:r>
            <a:r>
              <a:rPr lang="en-US" dirty="0" err="1"/>
              <a:t>etkiye</a:t>
            </a:r>
            <a:r>
              <a:rPr lang="en-US" dirty="0"/>
              <a:t> </a:t>
            </a:r>
            <a:r>
              <a:rPr lang="en-US" dirty="0" err="1"/>
              <a:t>sahip</a:t>
            </a:r>
            <a:r>
              <a:rPr lang="en-US" dirty="0"/>
              <a:t> </a:t>
            </a:r>
            <a:r>
              <a:rPr lang="en-US" dirty="0" err="1"/>
              <a:t>olabilir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dolayısıyla</a:t>
            </a:r>
            <a:r>
              <a:rPr lang="en-US" dirty="0"/>
              <a:t> </a:t>
            </a:r>
            <a:r>
              <a:rPr lang="en-US" dirty="0" err="1"/>
              <a:t>tiroid</a:t>
            </a:r>
            <a:r>
              <a:rPr lang="en-US" dirty="0"/>
              <a:t> </a:t>
            </a:r>
            <a:r>
              <a:rPr lang="en-US" dirty="0" err="1"/>
              <a:t>hücrelerinde</a:t>
            </a:r>
            <a:r>
              <a:rPr lang="en-US" dirty="0"/>
              <a:t> </a:t>
            </a:r>
            <a:r>
              <a:rPr lang="en-US" dirty="0" err="1"/>
              <a:t>apoptoza</a:t>
            </a:r>
            <a:r>
              <a:rPr lang="en-US" dirty="0"/>
              <a:t> </a:t>
            </a:r>
            <a:r>
              <a:rPr lang="en-US" dirty="0" err="1"/>
              <a:t>aracılık</a:t>
            </a:r>
            <a:r>
              <a:rPr lang="en-US" dirty="0"/>
              <a:t> </a:t>
            </a:r>
            <a:r>
              <a:rPr lang="en-US" dirty="0" err="1"/>
              <a:t>ederek</a:t>
            </a:r>
            <a:r>
              <a:rPr lang="en-US" dirty="0"/>
              <a:t> </a:t>
            </a:r>
            <a:r>
              <a:rPr lang="en-US" dirty="0" err="1"/>
              <a:t>histolojik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yıkıcı</a:t>
            </a:r>
            <a:r>
              <a:rPr lang="en-US" dirty="0"/>
              <a:t> </a:t>
            </a:r>
            <a:r>
              <a:rPr lang="en-US" dirty="0" err="1"/>
              <a:t>tiroidit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uyumlu</a:t>
            </a:r>
            <a:r>
              <a:rPr lang="en-US" dirty="0"/>
              <a:t> bez </a:t>
            </a:r>
            <a:r>
              <a:rPr lang="en-US" dirty="0" err="1"/>
              <a:t>değişikliklerine</a:t>
            </a:r>
            <a:r>
              <a:rPr lang="en-US" dirty="0"/>
              <a:t> </a:t>
            </a:r>
            <a:r>
              <a:rPr lang="en-US" dirty="0" err="1"/>
              <a:t>neden</a:t>
            </a:r>
            <a:r>
              <a:rPr lang="en-US" dirty="0"/>
              <a:t> </a:t>
            </a:r>
            <a:r>
              <a:rPr lang="en-US" dirty="0" err="1"/>
              <a:t>olabilir</a:t>
            </a:r>
            <a:r>
              <a:rPr lang="en-US" dirty="0"/>
              <a:t> </a:t>
            </a:r>
            <a:endParaRPr lang="tr-TR" dirty="0" smtClean="0"/>
          </a:p>
          <a:p>
            <a:pPr algn="just"/>
            <a:r>
              <a:rPr lang="en-US" dirty="0" smtClean="0"/>
              <a:t>Bu </a:t>
            </a:r>
            <a:r>
              <a:rPr lang="en-US" dirty="0" err="1"/>
              <a:t>nedenle</a:t>
            </a:r>
            <a:r>
              <a:rPr lang="en-US" dirty="0"/>
              <a:t>, </a:t>
            </a:r>
            <a:r>
              <a:rPr lang="en-US" dirty="0" err="1"/>
              <a:t>amiodaron</a:t>
            </a:r>
            <a:r>
              <a:rPr lang="en-US" dirty="0"/>
              <a:t> </a:t>
            </a:r>
            <a:r>
              <a:rPr lang="en-US" dirty="0" err="1"/>
              <a:t>tedavisinden</a:t>
            </a:r>
            <a:r>
              <a:rPr lang="en-US" dirty="0"/>
              <a:t> </a:t>
            </a:r>
            <a:r>
              <a:rPr lang="en-US" dirty="0" err="1"/>
              <a:t>kaynaklanan</a:t>
            </a:r>
            <a:r>
              <a:rPr lang="en-US" dirty="0"/>
              <a:t> </a:t>
            </a:r>
            <a:r>
              <a:rPr lang="en-US" dirty="0" err="1"/>
              <a:t>tiroid</a:t>
            </a:r>
            <a:r>
              <a:rPr lang="en-US" dirty="0"/>
              <a:t> </a:t>
            </a:r>
            <a:r>
              <a:rPr lang="en-US" dirty="0" err="1"/>
              <a:t>hormon</a:t>
            </a:r>
            <a:r>
              <a:rPr lang="en-US" dirty="0"/>
              <a:t> </a:t>
            </a:r>
            <a:r>
              <a:rPr lang="en-US" dirty="0" err="1"/>
              <a:t>seviyelerindeki</a:t>
            </a:r>
            <a:r>
              <a:rPr lang="en-US" dirty="0"/>
              <a:t> </a:t>
            </a:r>
            <a:r>
              <a:rPr lang="en-US" dirty="0" err="1"/>
              <a:t>değişiklikler</a:t>
            </a:r>
            <a:r>
              <a:rPr lang="en-US" dirty="0"/>
              <a:t>, </a:t>
            </a:r>
            <a:r>
              <a:rPr lang="en-US" b="1" dirty="0" err="1"/>
              <a:t>amiodaronun</a:t>
            </a:r>
            <a:r>
              <a:rPr lang="en-US" b="1" dirty="0"/>
              <a:t> </a:t>
            </a:r>
            <a:r>
              <a:rPr lang="en-US" b="1" dirty="0" err="1"/>
              <a:t>tiroid</a:t>
            </a:r>
            <a:r>
              <a:rPr lang="en-US" b="1" dirty="0"/>
              <a:t> </a:t>
            </a:r>
            <a:r>
              <a:rPr lang="en-US" b="1" dirty="0" err="1"/>
              <a:t>bezi</a:t>
            </a:r>
            <a:r>
              <a:rPr lang="en-US" b="1" dirty="0"/>
              <a:t> </a:t>
            </a:r>
            <a:r>
              <a:rPr lang="en-US" b="1" dirty="0" err="1"/>
              <a:t>üzerindeki</a:t>
            </a:r>
            <a:r>
              <a:rPr lang="en-US" b="1" dirty="0"/>
              <a:t> </a:t>
            </a:r>
            <a:r>
              <a:rPr lang="en-US" b="1" dirty="0" err="1"/>
              <a:t>doğrudan</a:t>
            </a:r>
            <a:r>
              <a:rPr lang="en-US" b="1" dirty="0"/>
              <a:t> </a:t>
            </a:r>
            <a:r>
              <a:rPr lang="en-US" b="1" dirty="0" err="1"/>
              <a:t>etkisinin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/</a:t>
            </a:r>
            <a:r>
              <a:rPr lang="en-US" b="1" dirty="0" err="1"/>
              <a:t>veya</a:t>
            </a:r>
            <a:r>
              <a:rPr lang="en-US" b="1" dirty="0"/>
              <a:t> </a:t>
            </a:r>
            <a:r>
              <a:rPr lang="en-US" b="1" dirty="0" err="1"/>
              <a:t>amiodaronun</a:t>
            </a:r>
            <a:r>
              <a:rPr lang="en-US" b="1" dirty="0"/>
              <a:t> </a:t>
            </a:r>
            <a:r>
              <a:rPr lang="en-US" b="1" dirty="0" err="1"/>
              <a:t>deiodinazlar</a:t>
            </a:r>
            <a:r>
              <a:rPr lang="en-US" b="1" dirty="0"/>
              <a:t> </a:t>
            </a:r>
            <a:r>
              <a:rPr lang="en-US" b="1" dirty="0" err="1"/>
              <a:t>üzerindeki</a:t>
            </a:r>
            <a:r>
              <a:rPr lang="en-US" b="1" dirty="0"/>
              <a:t> </a:t>
            </a:r>
            <a:r>
              <a:rPr lang="en-US" b="1" dirty="0" err="1"/>
              <a:t>inhibitör</a:t>
            </a:r>
            <a:r>
              <a:rPr lang="en-US" b="1" dirty="0"/>
              <a:t> </a:t>
            </a:r>
            <a:r>
              <a:rPr lang="en-US" b="1" dirty="0" err="1"/>
              <a:t>etkisinin</a:t>
            </a:r>
            <a:r>
              <a:rPr lang="en-US" b="1" dirty="0"/>
              <a:t> </a:t>
            </a:r>
            <a:r>
              <a:rPr lang="en-US" dirty="0" err="1"/>
              <a:t>sonucu</a:t>
            </a:r>
            <a:r>
              <a:rPr lang="en-US" dirty="0"/>
              <a:t> </a:t>
            </a:r>
            <a:r>
              <a:rPr lang="en-US" dirty="0" err="1" smtClean="0"/>
              <a:t>olabilir</a:t>
            </a:r>
            <a:endParaRPr lang="tr-TR" b="1" dirty="0" smtClean="0"/>
          </a:p>
        </p:txBody>
      </p:sp>
    </p:spTree>
    <p:extLst>
      <p:ext uri="{BB962C8B-B14F-4D97-AF65-F5344CB8AC3E}">
        <p14:creationId xmlns:p14="http://schemas.microsoft.com/office/powerpoint/2010/main" val="32611420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Klinik Bulgular ve Tanı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81604" y="626270"/>
            <a:ext cx="6281873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b="1" dirty="0" smtClean="0"/>
              <a:t>Tanı Yöntemleri</a:t>
            </a:r>
          </a:p>
          <a:p>
            <a:pPr marL="0" indent="0">
              <a:buNone/>
            </a:pPr>
            <a:endParaRPr lang="tr-TR" sz="2000" b="1" dirty="0" smtClean="0"/>
          </a:p>
          <a:p>
            <a:r>
              <a:rPr lang="tr-TR" dirty="0" smtClean="0"/>
              <a:t>Laboratuvar testleri</a:t>
            </a:r>
          </a:p>
          <a:p>
            <a:r>
              <a:rPr lang="tr-TR" dirty="0" smtClean="0"/>
              <a:t>Görüntüleme yöntemleri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err="1" smtClean="0"/>
              <a:t>Amiodaron</a:t>
            </a:r>
            <a:r>
              <a:rPr lang="tr-TR" dirty="0" smtClean="0"/>
              <a:t> alan hasta </a:t>
            </a:r>
            <a:r>
              <a:rPr lang="tr-TR" dirty="0" err="1" smtClean="0"/>
              <a:t>TFT’de</a:t>
            </a:r>
            <a:r>
              <a:rPr lang="tr-TR" dirty="0" smtClean="0"/>
              <a:t> bozulma olunca danışılır</a:t>
            </a:r>
          </a:p>
        </p:txBody>
      </p:sp>
      <p:sp>
        <p:nvSpPr>
          <p:cNvPr id="4" name="Dikdörtgen 3"/>
          <p:cNvSpPr/>
          <p:nvPr/>
        </p:nvSpPr>
        <p:spPr>
          <a:xfrm>
            <a:off x="4928839" y="1460810"/>
            <a:ext cx="6322741" cy="391407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06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756" y="926126"/>
            <a:ext cx="7081024" cy="550812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Klinik Bulgular ve Tanı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28839" y="1055879"/>
            <a:ext cx="6622192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Tanı Yöntemleri</a:t>
            </a:r>
          </a:p>
          <a:p>
            <a:pPr marL="0" indent="0">
              <a:buNone/>
            </a:pPr>
            <a:r>
              <a:rPr lang="tr-TR" dirty="0" err="1"/>
              <a:t>Amiodaronun</a:t>
            </a:r>
            <a:r>
              <a:rPr lang="tr-TR" dirty="0"/>
              <a:t> </a:t>
            </a:r>
            <a:r>
              <a:rPr lang="tr-TR" dirty="0" err="1"/>
              <a:t>tirotoksikoza</a:t>
            </a:r>
            <a:r>
              <a:rPr lang="tr-TR" dirty="0"/>
              <a:t> neden olmasını sağlayan 2 ana mekanizma vardır: aşırı </a:t>
            </a:r>
            <a:r>
              <a:rPr lang="tr-TR" dirty="0" err="1"/>
              <a:t>tiroid</a:t>
            </a:r>
            <a:r>
              <a:rPr lang="tr-TR" dirty="0"/>
              <a:t> hormonu </a:t>
            </a:r>
            <a:r>
              <a:rPr lang="tr-TR" dirty="0" smtClean="0"/>
              <a:t>üretimi (Tip 1) </a:t>
            </a:r>
            <a:r>
              <a:rPr lang="tr-TR" dirty="0"/>
              <a:t>ve </a:t>
            </a:r>
            <a:r>
              <a:rPr lang="tr-TR" dirty="0" err="1"/>
              <a:t>tiroid</a:t>
            </a:r>
            <a:r>
              <a:rPr lang="tr-TR" dirty="0"/>
              <a:t> yıkımı </a:t>
            </a:r>
            <a:r>
              <a:rPr lang="tr-TR" dirty="0" smtClean="0"/>
              <a:t>(Tip 2)</a:t>
            </a:r>
            <a:endParaRPr lang="tr-TR" b="1" dirty="0" smtClean="0"/>
          </a:p>
          <a:p>
            <a:pPr marL="0" indent="0">
              <a:buNone/>
            </a:pPr>
            <a:r>
              <a:rPr lang="tr-TR" dirty="0"/>
              <a:t>L</a:t>
            </a:r>
            <a:r>
              <a:rPr lang="tr-TR" dirty="0" smtClean="0"/>
              <a:t>aboratuvar çalışmaları</a:t>
            </a:r>
          </a:p>
          <a:p>
            <a:r>
              <a:rPr lang="tr-TR" dirty="0" err="1" smtClean="0"/>
              <a:t>TRAb</a:t>
            </a:r>
            <a:r>
              <a:rPr lang="tr-TR" dirty="0" smtClean="0"/>
              <a:t>, Anti TPO, Anti </a:t>
            </a:r>
            <a:r>
              <a:rPr lang="tr-TR" dirty="0" err="1" smtClean="0"/>
              <a:t>Tg</a:t>
            </a:r>
            <a:r>
              <a:rPr lang="tr-TR" dirty="0" smtClean="0"/>
              <a:t> </a:t>
            </a:r>
            <a:r>
              <a:rPr lang="tr-TR" dirty="0"/>
              <a:t>ölçümü</a:t>
            </a:r>
            <a:endParaRPr lang="tr-TR" dirty="0" smtClean="0"/>
          </a:p>
          <a:p>
            <a:r>
              <a:rPr lang="en-US" dirty="0" smtClean="0"/>
              <a:t>Tip 1 </a:t>
            </a:r>
            <a:r>
              <a:rPr lang="tr-TR" dirty="0" err="1" smtClean="0"/>
              <a:t>AIT’de</a:t>
            </a:r>
            <a:r>
              <a:rPr lang="tr-TR" dirty="0" smtClean="0"/>
              <a:t> altta yatan </a:t>
            </a:r>
            <a:r>
              <a:rPr lang="en-US" dirty="0" err="1" smtClean="0"/>
              <a:t>sıklıkla</a:t>
            </a:r>
            <a:r>
              <a:rPr lang="en-US" dirty="0" smtClean="0"/>
              <a:t> </a:t>
            </a:r>
            <a:r>
              <a:rPr lang="en-US" dirty="0" err="1"/>
              <a:t>diffüz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nodüler</a:t>
            </a:r>
            <a:r>
              <a:rPr lang="en-US" dirty="0"/>
              <a:t> </a:t>
            </a:r>
            <a:r>
              <a:rPr lang="en-US" dirty="0" err="1"/>
              <a:t>guatr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Graves </a:t>
            </a:r>
            <a:r>
              <a:rPr lang="en-US" dirty="0" err="1" smtClean="0"/>
              <a:t>hastalığı</a:t>
            </a:r>
            <a:endParaRPr lang="tr-TR" dirty="0" smtClean="0"/>
          </a:p>
          <a:p>
            <a:r>
              <a:rPr lang="tr-TR" dirty="0" smtClean="0"/>
              <a:t>Anti </a:t>
            </a:r>
            <a:r>
              <a:rPr lang="tr-TR" dirty="0" err="1" smtClean="0"/>
              <a:t>Tg</a:t>
            </a:r>
            <a:r>
              <a:rPr lang="tr-TR" dirty="0" smtClean="0"/>
              <a:t> ve/veya Anti TPO pozitifliği Tip 2 </a:t>
            </a:r>
            <a:r>
              <a:rPr lang="tr-TR" dirty="0" err="1" smtClean="0"/>
              <a:t>AIT’de</a:t>
            </a:r>
            <a:r>
              <a:rPr lang="tr-TR" dirty="0" smtClean="0"/>
              <a:t> de olabilir</a:t>
            </a:r>
          </a:p>
          <a:p>
            <a:r>
              <a:rPr lang="en-US" dirty="0" err="1" smtClean="0"/>
              <a:t>Enflamasyon</a:t>
            </a:r>
            <a:r>
              <a:rPr lang="en-US" dirty="0" smtClean="0"/>
              <a:t> </a:t>
            </a:r>
            <a:r>
              <a:rPr lang="tr-TR" dirty="0" smtClean="0"/>
              <a:t> </a:t>
            </a:r>
            <a:r>
              <a:rPr lang="tr-TR" dirty="0" err="1" smtClean="0"/>
              <a:t>markerı</a:t>
            </a:r>
            <a:r>
              <a:rPr lang="tr-TR" dirty="0" smtClean="0"/>
              <a:t> olan </a:t>
            </a:r>
            <a:r>
              <a:rPr lang="en-US" dirty="0" smtClean="0"/>
              <a:t>beta-</a:t>
            </a:r>
            <a:r>
              <a:rPr lang="en-US" dirty="0" err="1" smtClean="0"/>
              <a:t>glukuronidaz</a:t>
            </a:r>
            <a:r>
              <a:rPr lang="tr-TR" dirty="0" smtClean="0"/>
              <a:t> Tip 2’de daha belirgin artar</a:t>
            </a:r>
          </a:p>
          <a:p>
            <a:r>
              <a:rPr lang="tr-TR" dirty="0"/>
              <a:t>C-reaktif protein ve </a:t>
            </a:r>
            <a:r>
              <a:rPr lang="tr-TR" dirty="0" smtClean="0"/>
              <a:t>IL-6 Tip 1 ve 2’yi ayırabilmede sınırlı</a:t>
            </a:r>
          </a:p>
        </p:txBody>
      </p:sp>
    </p:spTree>
    <p:extLst>
      <p:ext uri="{BB962C8B-B14F-4D97-AF65-F5344CB8AC3E}">
        <p14:creationId xmlns:p14="http://schemas.microsoft.com/office/powerpoint/2010/main" val="31818888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581" y="669583"/>
            <a:ext cx="7084166" cy="5505165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Klinik Bulgular ve Tanı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90738" y="926126"/>
            <a:ext cx="6281873" cy="5248622"/>
          </a:xfrm>
        </p:spPr>
        <p:txBody>
          <a:bodyPr>
            <a:normAutofit/>
          </a:bodyPr>
          <a:lstStyle/>
          <a:p>
            <a:r>
              <a:rPr lang="tr-TR" dirty="0" smtClean="0"/>
              <a:t>Normal bir </a:t>
            </a:r>
            <a:r>
              <a:rPr lang="tr-TR" dirty="0" err="1"/>
              <a:t>t</a:t>
            </a:r>
            <a:r>
              <a:rPr lang="tr-TR" dirty="0" err="1" smtClean="0"/>
              <a:t>iroid</a:t>
            </a:r>
            <a:r>
              <a:rPr lang="tr-TR" dirty="0" smtClean="0"/>
              <a:t> </a:t>
            </a:r>
            <a:r>
              <a:rPr lang="tr-TR" dirty="0"/>
              <a:t>bezi </a:t>
            </a:r>
            <a:r>
              <a:rPr lang="tr-TR" dirty="0" smtClean="0"/>
              <a:t>olan bir </a:t>
            </a:r>
            <a:r>
              <a:rPr lang="tr-TR" dirty="0"/>
              <a:t>bireyde </a:t>
            </a:r>
            <a:r>
              <a:rPr lang="tr-TR" dirty="0" err="1"/>
              <a:t>amiodaron</a:t>
            </a:r>
            <a:r>
              <a:rPr lang="tr-TR" dirty="0"/>
              <a:t> </a:t>
            </a:r>
            <a:r>
              <a:rPr lang="tr-TR" dirty="0" smtClean="0"/>
              <a:t>ile, </a:t>
            </a:r>
            <a:r>
              <a:rPr lang="tr-TR" dirty="0"/>
              <a:t>tedavinin yaklaşık ilk ayında TSH, T4, FT4 ve rT3 düzeylerinde hafif </a:t>
            </a:r>
            <a:r>
              <a:rPr lang="tr-TR" dirty="0" smtClean="0"/>
              <a:t>yükselmeler olur, ancak </a:t>
            </a:r>
            <a:r>
              <a:rPr lang="tr-TR" dirty="0"/>
              <a:t>sonraki 3 ila 6 ayda normale </a:t>
            </a:r>
            <a:r>
              <a:rPr lang="tr-TR" dirty="0" smtClean="0"/>
              <a:t>döner</a:t>
            </a:r>
          </a:p>
          <a:p>
            <a:r>
              <a:rPr lang="tr-TR" dirty="0" err="1"/>
              <a:t>Deiyodinaz</a:t>
            </a:r>
            <a:r>
              <a:rPr lang="tr-TR" dirty="0"/>
              <a:t> </a:t>
            </a:r>
            <a:r>
              <a:rPr lang="tr-TR" dirty="0" err="1"/>
              <a:t>inhibisyonu</a:t>
            </a:r>
            <a:r>
              <a:rPr lang="tr-TR" dirty="0"/>
              <a:t> nedeniyle serum T3 seviyeleri düşük </a:t>
            </a:r>
            <a:r>
              <a:rPr lang="tr-TR" dirty="0" smtClean="0"/>
              <a:t>kalır </a:t>
            </a:r>
            <a:r>
              <a:rPr lang="tr-TR" dirty="0"/>
              <a:t>ve tipik olarak referans aralığının </a:t>
            </a:r>
            <a:r>
              <a:rPr lang="tr-TR" dirty="0" smtClean="0"/>
              <a:t>altındadır</a:t>
            </a:r>
          </a:p>
          <a:p>
            <a:r>
              <a:rPr lang="tr-TR" dirty="0" err="1"/>
              <a:t>Hipotiroidizm</a:t>
            </a:r>
            <a:r>
              <a:rPr lang="tr-TR" dirty="0"/>
              <a:t> genellikle </a:t>
            </a:r>
            <a:r>
              <a:rPr lang="tr-TR" dirty="0" err="1"/>
              <a:t>Wolff-Chaikoff</a:t>
            </a:r>
            <a:r>
              <a:rPr lang="tr-TR" dirty="0"/>
              <a:t> etkisinden kaçamamanın ve/veya altta yatan </a:t>
            </a:r>
            <a:r>
              <a:rPr lang="tr-TR" dirty="0" err="1"/>
              <a:t>Hashimoto</a:t>
            </a:r>
            <a:r>
              <a:rPr lang="tr-TR" dirty="0"/>
              <a:t> </a:t>
            </a:r>
            <a:r>
              <a:rPr lang="tr-TR" dirty="0" err="1"/>
              <a:t>tiroiditinin</a:t>
            </a:r>
            <a:r>
              <a:rPr lang="tr-TR" dirty="0"/>
              <a:t> </a:t>
            </a:r>
            <a:r>
              <a:rPr lang="tr-TR" dirty="0" smtClean="0"/>
              <a:t>sonucudur</a:t>
            </a:r>
          </a:p>
          <a:p>
            <a:endParaRPr lang="tr-TR" b="1" dirty="0" smtClean="0"/>
          </a:p>
          <a:p>
            <a:endParaRPr lang="tr-TR" b="1" dirty="0" smtClean="0"/>
          </a:p>
        </p:txBody>
      </p:sp>
    </p:spTree>
    <p:extLst>
      <p:ext uri="{BB962C8B-B14F-4D97-AF65-F5344CB8AC3E}">
        <p14:creationId xmlns:p14="http://schemas.microsoft.com/office/powerpoint/2010/main" val="27058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591" y="675106"/>
            <a:ext cx="7084166" cy="4883319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Klinik Bulgular ve Tanı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90737" y="1165419"/>
            <a:ext cx="6281873" cy="4393006"/>
          </a:xfrm>
        </p:spPr>
        <p:txBody>
          <a:bodyPr>
            <a:normAutofit/>
          </a:bodyPr>
          <a:lstStyle/>
          <a:p>
            <a:r>
              <a:rPr lang="tr-TR" dirty="0" smtClean="0"/>
              <a:t>AIT gelişenlerde </a:t>
            </a:r>
            <a:r>
              <a:rPr lang="tr-TR" dirty="0"/>
              <a:t>genellikle zaten kötüleşen kalp rahatsızlıkları vardır ve </a:t>
            </a:r>
            <a:r>
              <a:rPr lang="tr-TR" dirty="0" err="1"/>
              <a:t>tiroid</a:t>
            </a:r>
            <a:r>
              <a:rPr lang="tr-TR" dirty="0"/>
              <a:t> hormon düzeylerindeki artış, </a:t>
            </a:r>
            <a:r>
              <a:rPr lang="tr-TR" dirty="0" err="1"/>
              <a:t>atriyal</a:t>
            </a:r>
            <a:r>
              <a:rPr lang="tr-TR" dirty="0"/>
              <a:t> ve </a:t>
            </a:r>
            <a:r>
              <a:rPr lang="tr-TR" dirty="0" err="1"/>
              <a:t>ventriküler</a:t>
            </a:r>
            <a:r>
              <a:rPr lang="tr-TR" dirty="0"/>
              <a:t> aritmi riskini daha da </a:t>
            </a:r>
            <a:r>
              <a:rPr lang="tr-TR" dirty="0" smtClean="0"/>
              <a:t>artırır</a:t>
            </a:r>
          </a:p>
          <a:p>
            <a:r>
              <a:rPr lang="tr-TR" dirty="0" smtClean="0"/>
              <a:t>Altta </a:t>
            </a:r>
            <a:r>
              <a:rPr lang="tr-TR" dirty="0"/>
              <a:t>yatan </a:t>
            </a:r>
            <a:r>
              <a:rPr lang="tr-TR" dirty="0" err="1"/>
              <a:t>patofizyolojiyi</a:t>
            </a:r>
            <a:r>
              <a:rPr lang="tr-TR" dirty="0"/>
              <a:t> anlamak ve AIT tipine ilişkin spesifik bir tanıya ulaşmak, en uygun tedavinin sağlanması açısından çok </a:t>
            </a:r>
            <a:r>
              <a:rPr lang="tr-TR" dirty="0" smtClean="0"/>
              <a:t>önemlidir</a:t>
            </a:r>
          </a:p>
          <a:p>
            <a:pPr marL="0" indent="0">
              <a:buNone/>
            </a:pPr>
            <a:endParaRPr lang="tr-TR" b="1" dirty="0" smtClean="0"/>
          </a:p>
          <a:p>
            <a:endParaRPr lang="tr-TR" b="1" dirty="0" smtClean="0"/>
          </a:p>
        </p:txBody>
      </p:sp>
    </p:spTree>
    <p:extLst>
      <p:ext uri="{BB962C8B-B14F-4D97-AF65-F5344CB8AC3E}">
        <p14:creationId xmlns:p14="http://schemas.microsoft.com/office/powerpoint/2010/main" val="9932813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591" y="318267"/>
            <a:ext cx="7084166" cy="5681089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Klinik Bulgular ve Tanı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90738" y="926126"/>
            <a:ext cx="6281873" cy="52486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dirty="0"/>
              <a:t>Tip 1 </a:t>
            </a:r>
            <a:r>
              <a:rPr lang="tr-TR" b="1" dirty="0" smtClean="0"/>
              <a:t>AIT</a:t>
            </a:r>
          </a:p>
          <a:p>
            <a:r>
              <a:rPr lang="tr-TR" dirty="0" err="1" smtClean="0"/>
              <a:t>Tiroid</a:t>
            </a:r>
            <a:r>
              <a:rPr lang="tr-TR" dirty="0" smtClean="0"/>
              <a:t> bezinin aşırı </a:t>
            </a:r>
            <a:r>
              <a:rPr lang="tr-TR" dirty="0"/>
              <a:t>iyot yüküne maruz </a:t>
            </a:r>
            <a:r>
              <a:rPr lang="tr-TR" dirty="0" smtClean="0"/>
              <a:t>kalmasına </a:t>
            </a:r>
            <a:r>
              <a:rPr lang="tr-TR" dirty="0"/>
              <a:t>yanıt olarak </a:t>
            </a:r>
            <a:r>
              <a:rPr lang="tr-TR" dirty="0" err="1"/>
              <a:t>tiroid</a:t>
            </a:r>
            <a:r>
              <a:rPr lang="tr-TR" dirty="0"/>
              <a:t> </a:t>
            </a:r>
            <a:r>
              <a:rPr lang="tr-TR" dirty="0" smtClean="0"/>
              <a:t>hormon </a:t>
            </a:r>
            <a:r>
              <a:rPr lang="tr-TR" dirty="0"/>
              <a:t>üretimini </a:t>
            </a:r>
            <a:r>
              <a:rPr lang="tr-TR" dirty="0" smtClean="0"/>
              <a:t>artmasıyla ortaya </a:t>
            </a:r>
            <a:r>
              <a:rPr lang="tr-TR" dirty="0"/>
              <a:t>çıkar </a:t>
            </a:r>
            <a:endParaRPr lang="tr-TR" dirty="0" smtClean="0"/>
          </a:p>
          <a:p>
            <a:r>
              <a:rPr lang="tr-TR" dirty="0" smtClean="0"/>
              <a:t>Altta </a:t>
            </a:r>
            <a:r>
              <a:rPr lang="tr-TR" dirty="0"/>
              <a:t>yatan koşullar arasında,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-</a:t>
            </a:r>
            <a:r>
              <a:rPr lang="tr-TR" dirty="0" err="1" smtClean="0"/>
              <a:t>Multinodüler</a:t>
            </a:r>
            <a:r>
              <a:rPr lang="tr-TR" dirty="0" smtClean="0"/>
              <a:t> </a:t>
            </a:r>
            <a:r>
              <a:rPr lang="tr-TR" dirty="0"/>
              <a:t>guatr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-</a:t>
            </a:r>
            <a:r>
              <a:rPr lang="tr-TR" dirty="0" err="1" smtClean="0"/>
              <a:t>Graves</a:t>
            </a:r>
            <a:r>
              <a:rPr lang="tr-TR" dirty="0" smtClean="0"/>
              <a:t> </a:t>
            </a:r>
            <a:r>
              <a:rPr lang="tr-TR" dirty="0"/>
              <a:t>hastalığında olduğu gibi otonom fonksiyona sahip </a:t>
            </a:r>
            <a:r>
              <a:rPr lang="tr-TR" dirty="0" err="1"/>
              <a:t>tiroid</a:t>
            </a:r>
            <a:r>
              <a:rPr lang="tr-TR" dirty="0"/>
              <a:t> dokusunun varlığı,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-Düşük </a:t>
            </a:r>
            <a:r>
              <a:rPr lang="tr-TR" dirty="0"/>
              <a:t>iyot alımı ve/veya iyot eksikliği olan bir bölgede </a:t>
            </a:r>
            <a:r>
              <a:rPr lang="tr-TR" dirty="0" smtClean="0"/>
              <a:t>ikamet </a:t>
            </a:r>
          </a:p>
          <a:p>
            <a:r>
              <a:rPr lang="tr-TR" dirty="0" smtClean="0"/>
              <a:t>Aşırı iyot varlığında </a:t>
            </a:r>
            <a:r>
              <a:rPr lang="tr-TR" dirty="0" err="1"/>
              <a:t>Jod-Basedow</a:t>
            </a:r>
            <a:r>
              <a:rPr lang="tr-TR" dirty="0"/>
              <a:t> </a:t>
            </a:r>
            <a:r>
              <a:rPr lang="tr-TR" dirty="0" smtClean="0"/>
              <a:t>etkisi görülür</a:t>
            </a:r>
          </a:p>
          <a:p>
            <a:r>
              <a:rPr lang="tr-TR" dirty="0" err="1"/>
              <a:t>AIT'nin</a:t>
            </a:r>
            <a:r>
              <a:rPr lang="tr-TR" dirty="0"/>
              <a:t> başlangıç zamanı tahmin edilemese de tip 1 genellikle </a:t>
            </a:r>
            <a:r>
              <a:rPr lang="tr-TR" dirty="0" err="1"/>
              <a:t>amiodaron</a:t>
            </a:r>
            <a:r>
              <a:rPr lang="tr-TR" dirty="0"/>
              <a:t> tedavisinin başlamasından sonraki 2-6 ay içinde ortaya çıkar</a:t>
            </a:r>
          </a:p>
          <a:p>
            <a:endParaRPr lang="tr-TR" b="1" dirty="0" smtClean="0"/>
          </a:p>
          <a:p>
            <a:pPr marL="0" indent="0">
              <a:buNone/>
            </a:pPr>
            <a:endParaRPr lang="tr-TR" b="1" dirty="0" smtClean="0"/>
          </a:p>
        </p:txBody>
      </p:sp>
    </p:spTree>
    <p:extLst>
      <p:ext uri="{BB962C8B-B14F-4D97-AF65-F5344CB8AC3E}">
        <p14:creationId xmlns:p14="http://schemas.microsoft.com/office/powerpoint/2010/main" val="42599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454" y="641652"/>
            <a:ext cx="6984142" cy="5424611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Klinik Bulgular ve Tanı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90738" y="926126"/>
            <a:ext cx="6281873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Tip </a:t>
            </a:r>
            <a:r>
              <a:rPr lang="tr-TR" b="1" dirty="0"/>
              <a:t>2 AIT, </a:t>
            </a:r>
            <a:endParaRPr lang="tr-TR" b="1" dirty="0" smtClean="0"/>
          </a:p>
          <a:p>
            <a:r>
              <a:rPr lang="tr-TR" dirty="0" err="1" smtClean="0"/>
              <a:t>Amiodaron</a:t>
            </a:r>
            <a:r>
              <a:rPr lang="tr-TR" dirty="0" smtClean="0"/>
              <a:t> </a:t>
            </a:r>
            <a:r>
              <a:rPr lang="tr-TR" dirty="0"/>
              <a:t>ilacının </a:t>
            </a:r>
            <a:r>
              <a:rPr lang="tr-TR" dirty="0" smtClean="0"/>
              <a:t>doğrudan </a:t>
            </a:r>
            <a:r>
              <a:rPr lang="tr-TR" dirty="0" err="1"/>
              <a:t>toksik</a:t>
            </a:r>
            <a:r>
              <a:rPr lang="tr-TR" dirty="0"/>
              <a:t> </a:t>
            </a:r>
            <a:r>
              <a:rPr lang="tr-TR" dirty="0" smtClean="0"/>
              <a:t>etkisiyle </a:t>
            </a:r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/>
              <a:t>dokusu tahribatı ve ardından </a:t>
            </a:r>
            <a:r>
              <a:rPr lang="tr-TR" dirty="0" err="1"/>
              <a:t>tiroid</a:t>
            </a:r>
            <a:r>
              <a:rPr lang="tr-TR" dirty="0"/>
              <a:t> hormonlarının dolaşıma salınması ile </a:t>
            </a:r>
            <a:r>
              <a:rPr lang="tr-TR" dirty="0" smtClean="0"/>
              <a:t>ilişkilidir</a:t>
            </a:r>
            <a:endParaRPr lang="tr-TR" dirty="0"/>
          </a:p>
          <a:p>
            <a:r>
              <a:rPr lang="tr-TR" dirty="0" smtClean="0"/>
              <a:t>Aşırı </a:t>
            </a:r>
            <a:r>
              <a:rPr lang="tr-TR" dirty="0"/>
              <a:t>iyot yüküyle doğrudan ilişkili olmadığına </a:t>
            </a:r>
            <a:r>
              <a:rPr lang="tr-TR" dirty="0" smtClean="0"/>
              <a:t>inanılmaktadır</a:t>
            </a:r>
          </a:p>
          <a:p>
            <a:r>
              <a:rPr lang="tr-TR" dirty="0" err="1" smtClean="0"/>
              <a:t>Amiodaron</a:t>
            </a:r>
            <a:r>
              <a:rPr lang="tr-TR" dirty="0" smtClean="0"/>
              <a:t> </a:t>
            </a:r>
            <a:r>
              <a:rPr lang="tr-TR" dirty="0"/>
              <a:t>tedavisinin başlamasından yıllar sonra (27-32 ay) veya ilacın kesilmesinden sonra </a:t>
            </a:r>
            <a:r>
              <a:rPr lang="tr-TR" dirty="0" smtClean="0"/>
              <a:t>bile ortaya </a:t>
            </a:r>
            <a:r>
              <a:rPr lang="tr-TR" dirty="0"/>
              <a:t>çıkabilir </a:t>
            </a:r>
            <a:endParaRPr lang="tr-TR" dirty="0" smtClean="0"/>
          </a:p>
          <a:p>
            <a:r>
              <a:rPr lang="tr-TR" dirty="0" smtClean="0"/>
              <a:t>İlaç kesildikten sonra başlayan  </a:t>
            </a:r>
            <a:r>
              <a:rPr lang="tr-TR" dirty="0" err="1" smtClean="0"/>
              <a:t>AIT’da</a:t>
            </a:r>
            <a:r>
              <a:rPr lang="tr-TR" dirty="0" smtClean="0"/>
              <a:t> seyir </a:t>
            </a:r>
            <a:r>
              <a:rPr lang="tr-TR" dirty="0"/>
              <a:t>genellikle </a:t>
            </a:r>
            <a:r>
              <a:rPr lang="tr-TR" dirty="0" err="1"/>
              <a:t>subakut</a:t>
            </a:r>
            <a:r>
              <a:rPr lang="tr-TR" dirty="0"/>
              <a:t> </a:t>
            </a:r>
            <a:r>
              <a:rPr lang="tr-TR" dirty="0" err="1" smtClean="0"/>
              <a:t>tiroidite</a:t>
            </a:r>
            <a:r>
              <a:rPr lang="tr-TR" dirty="0" smtClean="0"/>
              <a:t> benzer</a:t>
            </a:r>
          </a:p>
          <a:p>
            <a:r>
              <a:rPr lang="tr-TR" dirty="0" smtClean="0"/>
              <a:t>Başlangıç </a:t>
            </a:r>
            <a:r>
              <a:rPr lang="tr-TR" dirty="0"/>
              <a:t>aşamasında </a:t>
            </a:r>
            <a:r>
              <a:rPr lang="tr-TR" dirty="0" err="1"/>
              <a:t>tirotoksikoz</a:t>
            </a:r>
            <a:r>
              <a:rPr lang="tr-TR" dirty="0"/>
              <a:t> ve bunu </a:t>
            </a:r>
            <a:r>
              <a:rPr lang="tr-TR" dirty="0" smtClean="0"/>
              <a:t>takiben </a:t>
            </a:r>
            <a:r>
              <a:rPr lang="tr-TR" dirty="0" err="1" smtClean="0"/>
              <a:t>ötiroidizm</a:t>
            </a:r>
            <a:r>
              <a:rPr lang="tr-TR" dirty="0" smtClean="0"/>
              <a:t> </a:t>
            </a:r>
            <a:r>
              <a:rPr lang="tr-TR" dirty="0"/>
              <a:t>ve/veya </a:t>
            </a:r>
            <a:r>
              <a:rPr lang="tr-TR" dirty="0" err="1"/>
              <a:t>hipotiroidizm</a:t>
            </a:r>
            <a:r>
              <a:rPr lang="tr-TR" dirty="0"/>
              <a:t> </a:t>
            </a:r>
            <a:r>
              <a:rPr lang="tr-TR" dirty="0" smtClean="0"/>
              <a:t>olur</a:t>
            </a:r>
            <a:endParaRPr lang="tr-TR" dirty="0"/>
          </a:p>
          <a:p>
            <a:pPr marL="0" indent="0">
              <a:buNone/>
            </a:pPr>
            <a:endParaRPr lang="tr-TR" b="1" dirty="0" smtClean="0"/>
          </a:p>
        </p:txBody>
      </p:sp>
    </p:spTree>
    <p:extLst>
      <p:ext uri="{BB962C8B-B14F-4D97-AF65-F5344CB8AC3E}">
        <p14:creationId xmlns:p14="http://schemas.microsoft.com/office/powerpoint/2010/main" val="906378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741" y="926126"/>
            <a:ext cx="7084166" cy="4883319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Klinik Bulgular ve Tanı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01578" y="743474"/>
            <a:ext cx="6688329" cy="5248622"/>
          </a:xfrm>
        </p:spPr>
        <p:txBody>
          <a:bodyPr>
            <a:normAutofit/>
          </a:bodyPr>
          <a:lstStyle/>
          <a:p>
            <a:r>
              <a:rPr lang="tr-TR" dirty="0"/>
              <a:t>Tip 2 AIT, tip 1 </a:t>
            </a:r>
            <a:r>
              <a:rPr lang="tr-TR" dirty="0" err="1"/>
              <a:t>AIT'den</a:t>
            </a:r>
            <a:r>
              <a:rPr lang="tr-TR" dirty="0"/>
              <a:t> daha </a:t>
            </a:r>
            <a:r>
              <a:rPr lang="tr-TR" dirty="0" smtClean="0"/>
              <a:t>sık </a:t>
            </a:r>
          </a:p>
          <a:p>
            <a:endParaRPr lang="tr-TR" dirty="0" smtClean="0"/>
          </a:p>
          <a:p>
            <a:r>
              <a:rPr lang="tr-TR" dirty="0" smtClean="0"/>
              <a:t>Tip 2 AIT sonrasında </a:t>
            </a:r>
            <a:r>
              <a:rPr lang="tr-TR" dirty="0" err="1" smtClean="0"/>
              <a:t>hipotiroidi</a:t>
            </a:r>
            <a:r>
              <a:rPr lang="tr-TR" dirty="0" smtClean="0"/>
              <a:t> gelişimi normal </a:t>
            </a:r>
            <a:r>
              <a:rPr lang="tr-TR" dirty="0" err="1" smtClean="0"/>
              <a:t>subakut</a:t>
            </a:r>
            <a:r>
              <a:rPr lang="tr-TR" dirty="0" smtClean="0"/>
              <a:t> </a:t>
            </a:r>
            <a:r>
              <a:rPr lang="tr-TR" dirty="0" err="1" smtClean="0"/>
              <a:t>tiroidit</a:t>
            </a:r>
            <a:r>
              <a:rPr lang="tr-TR" dirty="0" smtClean="0"/>
              <a:t> sonrası gelişenden daha sık  (%</a:t>
            </a:r>
            <a:r>
              <a:rPr lang="tr-TR" dirty="0"/>
              <a:t>17'ye karşı %5</a:t>
            </a:r>
            <a:r>
              <a:rPr lang="tr-TR" dirty="0" smtClean="0"/>
              <a:t>)</a:t>
            </a:r>
          </a:p>
          <a:p>
            <a:endParaRPr lang="tr-TR" dirty="0"/>
          </a:p>
          <a:p>
            <a:r>
              <a:rPr lang="tr-TR" dirty="0" smtClean="0"/>
              <a:t>Hem </a:t>
            </a:r>
            <a:r>
              <a:rPr lang="tr-TR" dirty="0"/>
              <a:t>tip 1 hem de tip </a:t>
            </a:r>
            <a:r>
              <a:rPr lang="tr-TR" dirty="0" smtClean="0"/>
              <a:t>2 AIT </a:t>
            </a:r>
            <a:r>
              <a:rPr lang="tr-TR" dirty="0"/>
              <a:t>özellikleri </a:t>
            </a:r>
            <a:r>
              <a:rPr lang="tr-TR" dirty="0" smtClean="0"/>
              <a:t>eş zamanlı olduğunda </a:t>
            </a:r>
            <a:r>
              <a:rPr lang="tr-TR" dirty="0" err="1" smtClean="0"/>
              <a:t>miks</a:t>
            </a:r>
            <a:r>
              <a:rPr lang="tr-TR" dirty="0" smtClean="0"/>
              <a:t> </a:t>
            </a:r>
            <a:r>
              <a:rPr lang="tr-TR" dirty="0"/>
              <a:t>tip 1 ve tip 2 formu olarak </a:t>
            </a:r>
            <a:r>
              <a:rPr lang="tr-TR" dirty="0" smtClean="0"/>
              <a:t>tanımlanır</a:t>
            </a:r>
          </a:p>
          <a:p>
            <a:endParaRPr lang="tr-TR" dirty="0" smtClean="0"/>
          </a:p>
          <a:p>
            <a:r>
              <a:rPr lang="tr-TR" dirty="0" smtClean="0"/>
              <a:t>Bu durumda tanı ve tedavi daha karmaşık olur</a:t>
            </a:r>
          </a:p>
        </p:txBody>
      </p:sp>
    </p:spTree>
    <p:extLst>
      <p:ext uri="{BB962C8B-B14F-4D97-AF65-F5344CB8AC3E}">
        <p14:creationId xmlns:p14="http://schemas.microsoft.com/office/powerpoint/2010/main" val="127816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581" y="1358177"/>
            <a:ext cx="7675419" cy="4786145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05791" y="1126938"/>
            <a:ext cx="8050843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 err="1" smtClean="0"/>
              <a:t>Tiroid</a:t>
            </a:r>
            <a:r>
              <a:rPr lang="tr-TR" sz="2400" b="1" dirty="0" smtClean="0"/>
              <a:t> ultrasonu ve </a:t>
            </a:r>
            <a:r>
              <a:rPr lang="tr-TR" sz="2400" b="1" dirty="0" err="1" smtClean="0"/>
              <a:t>color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flow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doppler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sonografi</a:t>
            </a:r>
            <a:endParaRPr lang="tr-TR" sz="2400" b="1" dirty="0" smtClean="0"/>
          </a:p>
          <a:p>
            <a:pPr marL="0" indent="0">
              <a:buNone/>
            </a:pPr>
            <a:endParaRPr lang="tr-TR" b="1" dirty="0" smtClean="0"/>
          </a:p>
          <a:p>
            <a:r>
              <a:rPr lang="tr-TR" dirty="0" smtClean="0"/>
              <a:t>Tip 1 </a:t>
            </a:r>
            <a:r>
              <a:rPr lang="tr-TR" dirty="0" err="1" smtClean="0"/>
              <a:t>AIT’de</a:t>
            </a:r>
            <a:r>
              <a:rPr lang="tr-TR" dirty="0" smtClean="0"/>
              <a:t> guatr </a:t>
            </a:r>
            <a:r>
              <a:rPr lang="tr-TR" dirty="0"/>
              <a:t>veya yapısal </a:t>
            </a:r>
            <a:r>
              <a:rPr lang="tr-TR" dirty="0" err="1"/>
              <a:t>tiroid</a:t>
            </a:r>
            <a:r>
              <a:rPr lang="tr-TR" dirty="0"/>
              <a:t> anormalliği </a:t>
            </a:r>
            <a:endParaRPr lang="tr-TR" dirty="0" smtClean="0"/>
          </a:p>
          <a:p>
            <a:r>
              <a:rPr lang="tr-TR" dirty="0" smtClean="0"/>
              <a:t>Tip </a:t>
            </a:r>
            <a:r>
              <a:rPr lang="tr-TR" dirty="0"/>
              <a:t>2 </a:t>
            </a:r>
            <a:r>
              <a:rPr lang="tr-TR" dirty="0" err="1"/>
              <a:t>AIT'li</a:t>
            </a:r>
            <a:r>
              <a:rPr lang="tr-TR" dirty="0"/>
              <a:t> </a:t>
            </a:r>
            <a:r>
              <a:rPr lang="tr-TR" dirty="0" smtClean="0"/>
              <a:t>bireyde  tedavi öncesi </a:t>
            </a:r>
            <a:r>
              <a:rPr lang="tr-TR" dirty="0"/>
              <a:t>tiroidin boyut ve </a:t>
            </a:r>
            <a:r>
              <a:rPr lang="tr-TR" dirty="0" smtClean="0"/>
              <a:t>yapısı genellikle </a:t>
            </a:r>
            <a:r>
              <a:rPr lang="tr-TR" dirty="0"/>
              <a:t>normal </a:t>
            </a:r>
            <a:endParaRPr lang="tr-TR" dirty="0" smtClean="0"/>
          </a:p>
          <a:p>
            <a:r>
              <a:rPr lang="tr-TR" dirty="0"/>
              <a:t>T</a:t>
            </a:r>
            <a:r>
              <a:rPr lang="tr-TR" dirty="0" smtClean="0"/>
              <a:t>ip </a:t>
            </a:r>
            <a:r>
              <a:rPr lang="tr-TR" dirty="0"/>
              <a:t>1 </a:t>
            </a:r>
            <a:r>
              <a:rPr lang="tr-TR" dirty="0" err="1"/>
              <a:t>AIT'de</a:t>
            </a:r>
            <a:r>
              <a:rPr lang="tr-TR" dirty="0"/>
              <a:t> </a:t>
            </a:r>
            <a:r>
              <a:rPr lang="tr-TR" dirty="0" err="1"/>
              <a:t>tiroid</a:t>
            </a:r>
            <a:r>
              <a:rPr lang="tr-TR" dirty="0"/>
              <a:t> </a:t>
            </a:r>
            <a:r>
              <a:rPr lang="tr-TR" dirty="0" smtClean="0"/>
              <a:t>bezinde renkli </a:t>
            </a:r>
            <a:r>
              <a:rPr lang="tr-TR" dirty="0" err="1" smtClean="0"/>
              <a:t>Dopplerle</a:t>
            </a:r>
            <a:r>
              <a:rPr lang="tr-TR" dirty="0" smtClean="0"/>
              <a:t> </a:t>
            </a:r>
            <a:r>
              <a:rPr lang="tr-TR" dirty="0"/>
              <a:t>normal veya artmış </a:t>
            </a:r>
            <a:r>
              <a:rPr lang="tr-TR" dirty="0" err="1"/>
              <a:t>vaskülarizasyon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/>
              <a:t>Tip 2 </a:t>
            </a:r>
            <a:r>
              <a:rPr lang="tr-TR" dirty="0" err="1"/>
              <a:t>AIT’de</a:t>
            </a:r>
            <a:r>
              <a:rPr lang="tr-TR" dirty="0"/>
              <a:t> </a:t>
            </a:r>
            <a:r>
              <a:rPr lang="tr-TR" dirty="0" err="1"/>
              <a:t>inflamatuar</a:t>
            </a:r>
            <a:r>
              <a:rPr lang="tr-TR" dirty="0"/>
              <a:t> </a:t>
            </a:r>
            <a:r>
              <a:rPr lang="tr-TR" dirty="0" err="1"/>
              <a:t>tiroidite</a:t>
            </a:r>
            <a:r>
              <a:rPr lang="tr-TR" dirty="0"/>
              <a:t> bağlı olarak bezin mimarisi bozuk olabilir ve normal/azalmış </a:t>
            </a:r>
            <a:r>
              <a:rPr lang="tr-TR" dirty="0" err="1"/>
              <a:t>vaskülarizasyon</a:t>
            </a:r>
            <a:r>
              <a:rPr lang="tr-TR" dirty="0"/>
              <a:t> </a:t>
            </a:r>
          </a:p>
          <a:p>
            <a:endParaRPr lang="tr-TR" dirty="0" smtClean="0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Klinik Bulgular ve Tanı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5090901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581" y="786618"/>
            <a:ext cx="7482130" cy="538813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Klinik Bulgular ve Tanı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80660" y="730681"/>
            <a:ext cx="7318051" cy="54440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 err="1" smtClean="0"/>
              <a:t>Tiroid</a:t>
            </a:r>
            <a:r>
              <a:rPr lang="tr-TR" sz="2400" b="1" dirty="0" smtClean="0"/>
              <a:t> ultrasonu ve </a:t>
            </a:r>
            <a:r>
              <a:rPr lang="tr-TR" sz="2400" b="1" dirty="0" err="1" smtClean="0"/>
              <a:t>color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flow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doppler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sonografi</a:t>
            </a:r>
            <a:endParaRPr lang="tr-TR" sz="2400" b="1" dirty="0" smtClean="0"/>
          </a:p>
          <a:p>
            <a:pPr marL="0" indent="0">
              <a:buNone/>
            </a:pPr>
            <a:endParaRPr lang="tr-TR" b="1" dirty="0" smtClean="0"/>
          </a:p>
          <a:p>
            <a:r>
              <a:rPr lang="tr-TR" dirty="0" smtClean="0"/>
              <a:t>Bununla </a:t>
            </a:r>
            <a:r>
              <a:rPr lang="tr-TR" dirty="0"/>
              <a:t>birlikte, iyot eksikliği veya </a:t>
            </a:r>
            <a:r>
              <a:rPr lang="tr-TR" dirty="0" smtClean="0"/>
              <a:t>yeterliliği sınırda </a:t>
            </a:r>
            <a:r>
              <a:rPr lang="tr-TR" dirty="0"/>
              <a:t>olan bölgelerde, tip 2 </a:t>
            </a:r>
            <a:r>
              <a:rPr lang="tr-TR" dirty="0" err="1"/>
              <a:t>AIT'de</a:t>
            </a:r>
            <a:r>
              <a:rPr lang="tr-TR" dirty="0"/>
              <a:t> küçük bir guatr ve hatta </a:t>
            </a:r>
            <a:r>
              <a:rPr lang="tr-TR" dirty="0" err="1"/>
              <a:t>nodüler</a:t>
            </a:r>
            <a:r>
              <a:rPr lang="tr-TR" dirty="0"/>
              <a:t> guatr da mevcut </a:t>
            </a:r>
            <a:r>
              <a:rPr lang="tr-TR" dirty="0" smtClean="0"/>
              <a:t>olabilir</a:t>
            </a:r>
          </a:p>
          <a:p>
            <a:r>
              <a:rPr lang="tr-TR" dirty="0" smtClean="0"/>
              <a:t>Bu </a:t>
            </a:r>
            <a:r>
              <a:rPr lang="tr-TR" dirty="0"/>
              <a:t>durumda </a:t>
            </a:r>
            <a:r>
              <a:rPr lang="tr-TR" dirty="0" err="1"/>
              <a:t>US'de</a:t>
            </a:r>
            <a:r>
              <a:rPr lang="tr-TR" dirty="0"/>
              <a:t> </a:t>
            </a:r>
            <a:r>
              <a:rPr lang="tr-TR" dirty="0" err="1"/>
              <a:t>AIT'nin</a:t>
            </a:r>
            <a:r>
              <a:rPr lang="tr-TR" dirty="0"/>
              <a:t> 2 ana formunun ayrımında tanısal ipucu </a:t>
            </a:r>
            <a:r>
              <a:rPr lang="tr-TR" b="1" dirty="0"/>
              <a:t>normal/azalmış </a:t>
            </a:r>
            <a:r>
              <a:rPr lang="tr-TR" b="1" dirty="0" err="1"/>
              <a:t>vaskülarite</a:t>
            </a:r>
            <a:r>
              <a:rPr lang="tr-TR" b="1" dirty="0"/>
              <a:t> </a:t>
            </a:r>
            <a:r>
              <a:rPr lang="tr-TR" dirty="0"/>
              <a:t>olmaya devam etmektedir </a:t>
            </a:r>
            <a:endParaRPr lang="tr-TR" dirty="0" smtClean="0"/>
          </a:p>
          <a:p>
            <a:r>
              <a:rPr lang="tr-TR" dirty="0" smtClean="0"/>
              <a:t>US </a:t>
            </a:r>
            <a:r>
              <a:rPr lang="tr-TR" dirty="0"/>
              <a:t>yorumunda bir miktar öznellik mevcut olduğundan, deneyimli bir </a:t>
            </a:r>
            <a:r>
              <a:rPr lang="tr-TR" dirty="0" err="1"/>
              <a:t>sonografi</a:t>
            </a:r>
            <a:r>
              <a:rPr lang="tr-TR" dirty="0"/>
              <a:t> uzmanının rolü </a:t>
            </a:r>
            <a:r>
              <a:rPr lang="tr-TR" dirty="0" smtClean="0"/>
              <a:t>esastır</a:t>
            </a:r>
          </a:p>
        </p:txBody>
      </p:sp>
    </p:spTree>
    <p:extLst>
      <p:ext uri="{BB962C8B-B14F-4D97-AF65-F5344CB8AC3E}">
        <p14:creationId xmlns:p14="http://schemas.microsoft.com/office/powerpoint/2010/main" val="39797052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327" y="544764"/>
            <a:ext cx="7480440" cy="5629984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Klinik Bulgular ve Tanı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07259" y="735445"/>
            <a:ext cx="6254201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Nükleer görüntüleme</a:t>
            </a:r>
          </a:p>
          <a:p>
            <a:pPr marL="0" indent="0">
              <a:buNone/>
            </a:pPr>
            <a:endParaRPr lang="tr-TR" b="1" dirty="0" smtClean="0"/>
          </a:p>
          <a:p>
            <a:r>
              <a:rPr lang="tr-TR" dirty="0"/>
              <a:t>Nükleer görüntüleme teknikleri tip 1 ve tip 2 AIT arasındaki ayrımda sınırlı fayda </a:t>
            </a:r>
            <a:r>
              <a:rPr lang="tr-TR" dirty="0" smtClean="0"/>
              <a:t>sağlayabilir</a:t>
            </a:r>
          </a:p>
          <a:p>
            <a:r>
              <a:rPr lang="tr-TR" dirty="0" err="1" smtClean="0"/>
              <a:t>Radionüklid</a:t>
            </a:r>
            <a:r>
              <a:rPr lang="tr-TR" dirty="0" smtClean="0"/>
              <a:t> </a:t>
            </a:r>
            <a:r>
              <a:rPr lang="tr-TR" dirty="0" err="1" smtClean="0"/>
              <a:t>uptake</a:t>
            </a:r>
            <a:r>
              <a:rPr lang="tr-TR" dirty="0" smtClean="0"/>
              <a:t> ve görüntülemelerde, </a:t>
            </a:r>
            <a:r>
              <a:rPr lang="tr-TR" dirty="0" err="1" smtClean="0"/>
              <a:t>radyoiyodin</a:t>
            </a:r>
            <a:r>
              <a:rPr lang="tr-TR" dirty="0" smtClean="0"/>
              <a:t> </a:t>
            </a:r>
            <a:r>
              <a:rPr lang="tr-TR" dirty="0"/>
              <a:t>(RAI), 99m </a:t>
            </a:r>
            <a:r>
              <a:rPr lang="tr-TR" dirty="0" err="1"/>
              <a:t>perteknetat</a:t>
            </a:r>
            <a:r>
              <a:rPr lang="tr-TR" dirty="0"/>
              <a:t> (99mTcO4–) ve 99mTcO4 2-metoksi-izobütil-izonitril (MIBI) </a:t>
            </a:r>
            <a:r>
              <a:rPr lang="tr-TR" dirty="0" smtClean="0"/>
              <a:t>gibi birkaç </a:t>
            </a:r>
            <a:r>
              <a:rPr lang="tr-TR" dirty="0"/>
              <a:t>farklı </a:t>
            </a:r>
            <a:r>
              <a:rPr lang="tr-TR" dirty="0" smtClean="0"/>
              <a:t>ajan kullanılmaktadır</a:t>
            </a:r>
          </a:p>
          <a:p>
            <a:r>
              <a:rPr lang="tr-TR" dirty="0" smtClean="0"/>
              <a:t>İyot </a:t>
            </a:r>
            <a:r>
              <a:rPr lang="tr-TR" dirty="0"/>
              <a:t>fazlalığına maruz kalınmadığında, </a:t>
            </a:r>
            <a:r>
              <a:rPr lang="tr-TR" dirty="0" err="1"/>
              <a:t>tiroidal</a:t>
            </a:r>
            <a:r>
              <a:rPr lang="tr-TR" dirty="0"/>
              <a:t> RAI </a:t>
            </a:r>
            <a:r>
              <a:rPr lang="tr-TR" dirty="0" err="1" smtClean="0"/>
              <a:t>uptake</a:t>
            </a:r>
            <a:r>
              <a:rPr lang="tr-TR" dirty="0" smtClean="0"/>
              <a:t> </a:t>
            </a:r>
            <a:r>
              <a:rPr lang="tr-TR" dirty="0"/>
              <a:t>ölçümü, </a:t>
            </a:r>
            <a:r>
              <a:rPr lang="tr-TR" dirty="0" err="1"/>
              <a:t>tiroid</a:t>
            </a:r>
            <a:r>
              <a:rPr lang="tr-TR" dirty="0"/>
              <a:t> fonksiyonel durumu hakkında bilgi </a:t>
            </a:r>
            <a:r>
              <a:rPr lang="tr-TR" dirty="0" smtClean="0"/>
              <a:t>sağlar</a:t>
            </a:r>
          </a:p>
          <a:p>
            <a:r>
              <a:rPr lang="tr-TR" dirty="0" smtClean="0"/>
              <a:t>Yüksek </a:t>
            </a:r>
            <a:r>
              <a:rPr lang="tr-TR" dirty="0"/>
              <a:t>alım seviyeleri (24 saatte &gt;%30) </a:t>
            </a:r>
            <a:r>
              <a:rPr lang="tr-TR" dirty="0" err="1" smtClean="0"/>
              <a:t>hipertiroidi</a:t>
            </a:r>
            <a:r>
              <a:rPr lang="tr-TR" dirty="0" smtClean="0"/>
              <a:t> göstergesidir</a:t>
            </a:r>
          </a:p>
        </p:txBody>
      </p:sp>
    </p:spTree>
    <p:extLst>
      <p:ext uri="{BB962C8B-B14F-4D97-AF65-F5344CB8AC3E}">
        <p14:creationId xmlns:p14="http://schemas.microsoft.com/office/powerpoint/2010/main" val="56470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327" y="544764"/>
            <a:ext cx="7480440" cy="5629984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Klinik Bulgular ve Tanı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34982" y="735445"/>
            <a:ext cx="6539984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Nükleer görüntüleme</a:t>
            </a:r>
          </a:p>
          <a:p>
            <a:pPr marL="0" indent="0">
              <a:buNone/>
            </a:pPr>
            <a:endParaRPr lang="tr-TR" b="1" dirty="0" smtClean="0"/>
          </a:p>
          <a:p>
            <a:r>
              <a:rPr lang="tr-TR" dirty="0" smtClean="0"/>
              <a:t>Ancak </a:t>
            </a:r>
            <a:r>
              <a:rPr lang="tr-TR" dirty="0" err="1"/>
              <a:t>AIT'de</a:t>
            </a:r>
            <a:r>
              <a:rPr lang="tr-TR" dirty="0"/>
              <a:t> </a:t>
            </a:r>
            <a:r>
              <a:rPr lang="tr-TR" dirty="0" err="1" smtClean="0"/>
              <a:t>amiodaron</a:t>
            </a:r>
            <a:r>
              <a:rPr lang="tr-TR" dirty="0"/>
              <a:t> </a:t>
            </a:r>
            <a:r>
              <a:rPr lang="tr-TR" dirty="0" smtClean="0"/>
              <a:t>kullanımıyla </a:t>
            </a:r>
            <a:r>
              <a:rPr lang="tr-TR" dirty="0"/>
              <a:t>serum iyot miktarının artması nedeniyle daha düşük RAI </a:t>
            </a:r>
            <a:r>
              <a:rPr lang="tr-TR" dirty="0" err="1" smtClean="0"/>
              <a:t>uptake</a:t>
            </a:r>
            <a:r>
              <a:rPr lang="tr-TR" dirty="0" smtClean="0"/>
              <a:t> görülür </a:t>
            </a:r>
          </a:p>
          <a:p>
            <a:r>
              <a:rPr lang="tr-TR" dirty="0" smtClean="0"/>
              <a:t>Hem </a:t>
            </a:r>
            <a:r>
              <a:rPr lang="tr-TR" dirty="0"/>
              <a:t>tip 1 hem de tip 2'de görülen düşük RAI </a:t>
            </a:r>
            <a:r>
              <a:rPr lang="tr-TR" dirty="0" err="1" smtClean="0"/>
              <a:t>uptake’i</a:t>
            </a:r>
            <a:r>
              <a:rPr lang="tr-TR" dirty="0" smtClean="0"/>
              <a:t>, </a:t>
            </a:r>
            <a:r>
              <a:rPr lang="tr-TR" dirty="0"/>
              <a:t>2 tip arasında herhangi bir ayrıma izin </a:t>
            </a:r>
            <a:r>
              <a:rPr lang="tr-TR" dirty="0" smtClean="0"/>
              <a:t>vermemektedir</a:t>
            </a:r>
          </a:p>
          <a:p>
            <a:r>
              <a:rPr lang="tr-TR" dirty="0" smtClean="0"/>
              <a:t>Benzer </a:t>
            </a:r>
            <a:r>
              <a:rPr lang="tr-TR" dirty="0"/>
              <a:t>şekilde, AIT hastalarında 99mTcO4– </a:t>
            </a:r>
            <a:r>
              <a:rPr lang="tr-TR" dirty="0" smtClean="0"/>
              <a:t>kullanarak da ayrım çok iyi yapılamaz </a:t>
            </a:r>
          </a:p>
        </p:txBody>
      </p:sp>
    </p:spTree>
    <p:extLst>
      <p:ext uri="{BB962C8B-B14F-4D97-AF65-F5344CB8AC3E}">
        <p14:creationId xmlns:p14="http://schemas.microsoft.com/office/powerpoint/2010/main" val="298142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581" y="422100"/>
            <a:ext cx="7480440" cy="575264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Klinik Bulgular ve Tanı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96106" y="584903"/>
            <a:ext cx="6735850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Nükleer görüntüleme</a:t>
            </a:r>
          </a:p>
          <a:p>
            <a:r>
              <a:rPr lang="tr-TR" dirty="0" err="1"/>
              <a:t>Mitokondriyal</a:t>
            </a:r>
            <a:r>
              <a:rPr lang="tr-TR" dirty="0"/>
              <a:t> </a:t>
            </a:r>
            <a:r>
              <a:rPr lang="tr-TR" dirty="0" err="1"/>
              <a:t>membranların</a:t>
            </a:r>
            <a:r>
              <a:rPr lang="tr-TR" dirty="0"/>
              <a:t> </a:t>
            </a:r>
            <a:r>
              <a:rPr lang="tr-TR" dirty="0" smtClean="0"/>
              <a:t>hasarlanması ile gelişen </a:t>
            </a:r>
            <a:r>
              <a:rPr lang="tr-TR" dirty="0" err="1"/>
              <a:t>apoptotik</a:t>
            </a:r>
            <a:r>
              <a:rPr lang="tr-TR" dirty="0"/>
              <a:t> </a:t>
            </a:r>
            <a:r>
              <a:rPr lang="tr-TR" dirty="0" smtClean="0"/>
              <a:t>süreçler nedeniyle dokularda </a:t>
            </a:r>
            <a:r>
              <a:rPr lang="tr-TR" b="1" dirty="0"/>
              <a:t>MIBI alımı </a:t>
            </a:r>
            <a:r>
              <a:rPr lang="tr-TR" dirty="0"/>
              <a:t>azalır veya </a:t>
            </a:r>
            <a:r>
              <a:rPr lang="tr-TR" dirty="0" smtClean="0"/>
              <a:t>yoktur</a:t>
            </a:r>
          </a:p>
          <a:p>
            <a:r>
              <a:rPr lang="tr-TR" dirty="0" smtClean="0"/>
              <a:t>MIBI </a:t>
            </a:r>
            <a:r>
              <a:rPr lang="tr-TR" dirty="0"/>
              <a:t>taramaları tip 1'i tip 2'den veya karışık vakalardan ayırmada umut verici ön sonuçlar göstermiş olsa da, raporların sayısı hala sınırlıdır </a:t>
            </a:r>
          </a:p>
          <a:p>
            <a:r>
              <a:rPr lang="tr-TR" dirty="0" smtClean="0"/>
              <a:t>Tip </a:t>
            </a:r>
            <a:r>
              <a:rPr lang="tr-TR" dirty="0"/>
              <a:t>1 ve tip 2 </a:t>
            </a:r>
            <a:r>
              <a:rPr lang="tr-TR" dirty="0" err="1"/>
              <a:t>AIT'li</a:t>
            </a:r>
            <a:r>
              <a:rPr lang="tr-TR" dirty="0"/>
              <a:t> ardışık 20 hastada MIBI taramalarının </a:t>
            </a:r>
            <a:r>
              <a:rPr lang="tr-TR" dirty="0" smtClean="0"/>
              <a:t>incelenmesi sonucunda, MIBI </a:t>
            </a:r>
            <a:r>
              <a:rPr lang="tr-TR" dirty="0"/>
              <a:t>taramasının tanı için kullanılan halihazırda </a:t>
            </a:r>
            <a:r>
              <a:rPr lang="tr-TR" dirty="0" smtClean="0"/>
              <a:t>biyokimyasal </a:t>
            </a:r>
            <a:r>
              <a:rPr lang="tr-TR" dirty="0"/>
              <a:t>ve diğer görüntüleme tanı araçlarından daha üstün olduğu sonucuna varmasına yol </a:t>
            </a:r>
            <a:r>
              <a:rPr lang="tr-TR" dirty="0" smtClean="0"/>
              <a:t>açmış</a:t>
            </a:r>
          </a:p>
        </p:txBody>
      </p:sp>
    </p:spTree>
    <p:extLst>
      <p:ext uri="{BB962C8B-B14F-4D97-AF65-F5344CB8AC3E}">
        <p14:creationId xmlns:p14="http://schemas.microsoft.com/office/powerpoint/2010/main" val="51332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640" y="517984"/>
            <a:ext cx="7480440" cy="5755123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/>
              <a:t>Klinik Bulgular ve Tanı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12680" y="926126"/>
            <a:ext cx="6281873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Nükleer görüntüleme</a:t>
            </a:r>
          </a:p>
          <a:p>
            <a:r>
              <a:rPr lang="tr-TR" dirty="0" smtClean="0"/>
              <a:t>MIBI </a:t>
            </a:r>
            <a:r>
              <a:rPr lang="tr-TR" dirty="0" err="1" smtClean="0"/>
              <a:t>uptake’i</a:t>
            </a:r>
            <a:r>
              <a:rPr lang="tr-TR" dirty="0" smtClean="0"/>
              <a:t> </a:t>
            </a:r>
            <a:r>
              <a:rPr lang="tr-TR" dirty="0"/>
              <a:t>tip 1 </a:t>
            </a:r>
            <a:r>
              <a:rPr lang="tr-TR" dirty="0" err="1"/>
              <a:t>AIT'de</a:t>
            </a:r>
            <a:r>
              <a:rPr lang="tr-TR" dirty="0"/>
              <a:t> </a:t>
            </a:r>
            <a:r>
              <a:rPr lang="tr-TR" dirty="0" smtClean="0"/>
              <a:t>artar, </a:t>
            </a:r>
            <a:r>
              <a:rPr lang="tr-TR" dirty="0"/>
              <a:t>tip 2'de </a:t>
            </a:r>
            <a:r>
              <a:rPr lang="tr-TR" dirty="0" smtClean="0"/>
              <a:t>azalır ve </a:t>
            </a:r>
            <a:r>
              <a:rPr lang="tr-TR" dirty="0" err="1" smtClean="0"/>
              <a:t>miks</a:t>
            </a:r>
            <a:r>
              <a:rPr lang="tr-TR" dirty="0" smtClean="0"/>
              <a:t> </a:t>
            </a:r>
            <a:r>
              <a:rPr lang="tr-TR" dirty="0"/>
              <a:t>tip 1/tip 2 </a:t>
            </a:r>
            <a:r>
              <a:rPr lang="tr-TR" dirty="0" err="1"/>
              <a:t>AIT'de</a:t>
            </a:r>
            <a:r>
              <a:rPr lang="tr-TR" dirty="0"/>
              <a:t> orta </a:t>
            </a:r>
            <a:r>
              <a:rPr lang="tr-TR" dirty="0" smtClean="0"/>
              <a:t>düzeydedir</a:t>
            </a:r>
          </a:p>
          <a:p>
            <a:r>
              <a:rPr lang="tr-TR" dirty="0" smtClean="0"/>
              <a:t>MIBI görüntülemeye kolay ulaşılır</a:t>
            </a:r>
          </a:p>
          <a:p>
            <a:r>
              <a:rPr lang="tr-TR" dirty="0" smtClean="0"/>
              <a:t>Bununla </a:t>
            </a:r>
            <a:r>
              <a:rPr lang="tr-TR" dirty="0"/>
              <a:t>birlikte, AIT türleri arasında ayrım yapmadaki faydalarını tam olarak karakterize etmek için daha fazla çalışmaya ihtiyaç </a:t>
            </a:r>
            <a:r>
              <a:rPr lang="tr-TR" dirty="0" smtClean="0"/>
              <a:t>vardır</a:t>
            </a:r>
            <a:endParaRPr lang="tr-TR" dirty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64660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560" y="551439"/>
            <a:ext cx="7480440" cy="562331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Tedavi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06898" y="926126"/>
            <a:ext cx="6579219" cy="5248622"/>
          </a:xfrm>
        </p:spPr>
        <p:txBody>
          <a:bodyPr>
            <a:normAutofit/>
          </a:bodyPr>
          <a:lstStyle/>
          <a:p>
            <a:r>
              <a:rPr lang="tr-TR" dirty="0" smtClean="0"/>
              <a:t>AIT tedavisinde</a:t>
            </a:r>
            <a:r>
              <a:rPr lang="tr-TR" dirty="0"/>
              <a:t>, endokrinolog, kardiyolog, yoğun bakım uzmanı ve bazen de </a:t>
            </a:r>
            <a:r>
              <a:rPr lang="tr-TR" dirty="0" err="1"/>
              <a:t>tiroid</a:t>
            </a:r>
            <a:r>
              <a:rPr lang="tr-TR" dirty="0"/>
              <a:t> cerrahı arasındaki yönetim koordinasyonu ile sıklıkla </a:t>
            </a:r>
            <a:r>
              <a:rPr lang="tr-TR" b="1" dirty="0" err="1"/>
              <a:t>multidisipliner</a:t>
            </a:r>
            <a:r>
              <a:rPr lang="tr-TR" b="1" dirty="0"/>
              <a:t> </a:t>
            </a:r>
            <a:r>
              <a:rPr lang="tr-TR" b="1" dirty="0" smtClean="0"/>
              <a:t>bir yaklaşım </a:t>
            </a:r>
            <a:r>
              <a:rPr lang="tr-TR" dirty="0" smtClean="0"/>
              <a:t>gerekir</a:t>
            </a:r>
          </a:p>
          <a:p>
            <a:r>
              <a:rPr lang="tr-TR" dirty="0" smtClean="0"/>
              <a:t>Hastanın </a:t>
            </a:r>
            <a:r>
              <a:rPr lang="tr-TR" dirty="0"/>
              <a:t>altta yatan genel durumu, değişen </a:t>
            </a:r>
            <a:r>
              <a:rPr lang="tr-TR" dirty="0" err="1"/>
              <a:t>tiroid</a:t>
            </a:r>
            <a:r>
              <a:rPr lang="tr-TR" dirty="0"/>
              <a:t> hormon düzeylerinin aritmiye katkısı, </a:t>
            </a:r>
            <a:r>
              <a:rPr lang="tr-TR" dirty="0" err="1" smtClean="0"/>
              <a:t>amiodaron</a:t>
            </a:r>
            <a:r>
              <a:rPr lang="tr-TR" dirty="0" smtClean="0"/>
              <a:t> </a:t>
            </a:r>
            <a:r>
              <a:rPr lang="tr-TR" dirty="0"/>
              <a:t>kesilmesinin yararları ve riskleri ve </a:t>
            </a:r>
            <a:r>
              <a:rPr lang="tr-TR" dirty="0" err="1" smtClean="0"/>
              <a:t>amiodaronun</a:t>
            </a:r>
            <a:r>
              <a:rPr lang="tr-TR" dirty="0" smtClean="0"/>
              <a:t> vücuttan eliminasyonundaki kalıtsal gecikmeler gibi </a:t>
            </a:r>
            <a:r>
              <a:rPr lang="tr-TR" dirty="0"/>
              <a:t>her bir hastanın çeşitli yönleri dikkate </a:t>
            </a:r>
            <a:r>
              <a:rPr lang="tr-TR" dirty="0" smtClean="0"/>
              <a:t>alınmalıdır </a:t>
            </a:r>
          </a:p>
        </p:txBody>
      </p:sp>
    </p:spTree>
    <p:extLst>
      <p:ext uri="{BB962C8B-B14F-4D97-AF65-F5344CB8AC3E}">
        <p14:creationId xmlns:p14="http://schemas.microsoft.com/office/powerpoint/2010/main" val="320848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560" y="736889"/>
            <a:ext cx="7480440" cy="562709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Tedavi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10843" y="926126"/>
            <a:ext cx="6281873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Tip 1 </a:t>
            </a:r>
            <a:r>
              <a:rPr lang="tr-TR" b="1" dirty="0" smtClean="0"/>
              <a:t>AIT tedavisi</a:t>
            </a:r>
          </a:p>
          <a:p>
            <a:pPr marL="0" indent="0">
              <a:buNone/>
            </a:pPr>
            <a:endParaRPr lang="tr-TR" b="1" dirty="0"/>
          </a:p>
          <a:p>
            <a:r>
              <a:rPr lang="tr-TR" dirty="0" smtClean="0"/>
              <a:t>Tip 1 mi Tip 2 mi?</a:t>
            </a:r>
          </a:p>
          <a:p>
            <a:r>
              <a:rPr lang="tr-TR" dirty="0" smtClean="0"/>
              <a:t>Tip 1 ATI başla (</a:t>
            </a:r>
            <a:r>
              <a:rPr lang="tr-TR" dirty="0" err="1" smtClean="0"/>
              <a:t>thyramazol</a:t>
            </a:r>
            <a:r>
              <a:rPr lang="tr-TR" dirty="0" smtClean="0"/>
              <a:t> veya PTU) </a:t>
            </a:r>
          </a:p>
          <a:p>
            <a:r>
              <a:rPr lang="tr-TR" dirty="0" smtClean="0"/>
              <a:t>Tipik olarak </a:t>
            </a:r>
            <a:r>
              <a:rPr lang="tr-TR" dirty="0" err="1" smtClean="0"/>
              <a:t>thyromazol</a:t>
            </a:r>
            <a:r>
              <a:rPr lang="tr-TR" dirty="0" smtClean="0"/>
              <a:t> </a:t>
            </a:r>
            <a:r>
              <a:rPr lang="tr-TR" dirty="0"/>
              <a:t>40 ila 60 mg/gün </a:t>
            </a:r>
            <a:r>
              <a:rPr lang="tr-TR" dirty="0" smtClean="0"/>
              <a:t>(120 mg/gün </a:t>
            </a:r>
            <a:r>
              <a:rPr lang="tr-TR" dirty="0"/>
              <a:t>[6 saatte bir 30 mg</a:t>
            </a:r>
            <a:r>
              <a:rPr lang="tr-TR" dirty="0" smtClean="0"/>
              <a:t>])</a:t>
            </a:r>
          </a:p>
          <a:p>
            <a:r>
              <a:rPr lang="tr-TR" dirty="0" smtClean="0"/>
              <a:t>Genellikle </a:t>
            </a:r>
            <a:r>
              <a:rPr lang="tr-TR" dirty="0" err="1"/>
              <a:t>metimazol</a:t>
            </a:r>
            <a:r>
              <a:rPr lang="tr-TR" dirty="0"/>
              <a:t>, </a:t>
            </a:r>
            <a:r>
              <a:rPr lang="tr-TR" dirty="0" smtClean="0"/>
              <a:t>PTU </a:t>
            </a:r>
            <a:r>
              <a:rPr lang="tr-TR" dirty="0"/>
              <a:t>ile karşılaştırıldığında daha düşük </a:t>
            </a:r>
            <a:r>
              <a:rPr lang="tr-TR" dirty="0" err="1"/>
              <a:t>hepatotoksisitesi</a:t>
            </a:r>
            <a:r>
              <a:rPr lang="tr-TR" dirty="0"/>
              <a:t> nedeniyle tercih </a:t>
            </a:r>
            <a:r>
              <a:rPr lang="tr-TR" dirty="0" smtClean="0"/>
              <a:t>edilir</a:t>
            </a:r>
          </a:p>
          <a:p>
            <a:r>
              <a:rPr lang="tr-TR" dirty="0" err="1" smtClean="0"/>
              <a:t>Metimazol</a:t>
            </a:r>
            <a:r>
              <a:rPr lang="tr-TR" dirty="0" smtClean="0"/>
              <a:t> yetersiz olursa </a:t>
            </a:r>
            <a:r>
              <a:rPr lang="tr-TR" dirty="0"/>
              <a:t>tedaviye potasyum </a:t>
            </a:r>
            <a:r>
              <a:rPr lang="tr-TR" dirty="0" err="1"/>
              <a:t>perklorat</a:t>
            </a:r>
            <a:r>
              <a:rPr lang="tr-TR" dirty="0"/>
              <a:t> </a:t>
            </a:r>
            <a:r>
              <a:rPr lang="tr-TR" dirty="0" smtClean="0"/>
              <a:t>eklenebilir</a:t>
            </a:r>
          </a:p>
          <a:p>
            <a:r>
              <a:rPr lang="tr-TR" dirty="0" smtClean="0"/>
              <a:t>Potasyum </a:t>
            </a:r>
            <a:r>
              <a:rPr lang="tr-TR" dirty="0" err="1"/>
              <a:t>perklorat</a:t>
            </a:r>
            <a:r>
              <a:rPr lang="tr-TR" dirty="0"/>
              <a:t> </a:t>
            </a:r>
            <a:r>
              <a:rPr lang="tr-TR" dirty="0" smtClean="0"/>
              <a:t>yoksa alternatif </a:t>
            </a:r>
            <a:r>
              <a:rPr lang="tr-TR" dirty="0"/>
              <a:t>bir seçenek olarak sodyum </a:t>
            </a:r>
            <a:r>
              <a:rPr lang="tr-TR" dirty="0" err="1"/>
              <a:t>perklorat</a:t>
            </a:r>
            <a:r>
              <a:rPr lang="tr-TR" dirty="0"/>
              <a:t>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67855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581" y="547652"/>
            <a:ext cx="7480440" cy="562709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Tedavi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73083" y="736889"/>
            <a:ext cx="6705965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Tip </a:t>
            </a:r>
            <a:r>
              <a:rPr lang="tr-TR" b="1" dirty="0" smtClean="0"/>
              <a:t>1 AIT tedavisi</a:t>
            </a:r>
          </a:p>
          <a:p>
            <a:pPr marL="0" indent="0">
              <a:buNone/>
            </a:pPr>
            <a:endParaRPr lang="tr-TR" b="1" dirty="0"/>
          </a:p>
          <a:p>
            <a:r>
              <a:rPr lang="tr-TR" dirty="0" smtClean="0"/>
              <a:t>3-4 </a:t>
            </a:r>
            <a:r>
              <a:rPr lang="tr-TR" dirty="0"/>
              <a:t>hafta boyunca yüksek dozda </a:t>
            </a:r>
            <a:r>
              <a:rPr lang="tr-TR" dirty="0" err="1" smtClean="0"/>
              <a:t>thyromazol</a:t>
            </a:r>
            <a:r>
              <a:rPr lang="tr-TR" dirty="0" smtClean="0"/>
              <a:t> </a:t>
            </a:r>
            <a:r>
              <a:rPr lang="tr-TR" dirty="0"/>
              <a:t>uygulanmasına rağmen </a:t>
            </a:r>
            <a:r>
              <a:rPr lang="tr-TR" dirty="0" err="1" smtClean="0"/>
              <a:t>tirotoksikoz</a:t>
            </a:r>
            <a:r>
              <a:rPr lang="tr-TR" dirty="0" smtClean="0"/>
              <a:t> devam ederse </a:t>
            </a:r>
            <a:r>
              <a:rPr lang="tr-TR" dirty="0"/>
              <a:t>tip 1 ve tip 2 </a:t>
            </a:r>
            <a:r>
              <a:rPr lang="tr-TR" dirty="0" err="1"/>
              <a:t>AIT'nin</a:t>
            </a:r>
            <a:r>
              <a:rPr lang="tr-TR" dirty="0"/>
              <a:t> </a:t>
            </a:r>
            <a:r>
              <a:rPr lang="tr-TR" dirty="0" err="1" smtClean="0"/>
              <a:t>miks</a:t>
            </a:r>
            <a:r>
              <a:rPr lang="tr-TR" dirty="0" smtClean="0"/>
              <a:t> formu akla gelmeli</a:t>
            </a:r>
          </a:p>
          <a:p>
            <a:r>
              <a:rPr lang="tr-TR" dirty="0" err="1" smtClean="0"/>
              <a:t>Thyromazolle</a:t>
            </a:r>
            <a:r>
              <a:rPr lang="tr-TR" dirty="0" smtClean="0"/>
              <a:t> </a:t>
            </a:r>
            <a:r>
              <a:rPr lang="tr-TR" dirty="0" err="1" smtClean="0"/>
              <a:t>tiroid</a:t>
            </a:r>
            <a:r>
              <a:rPr lang="tr-TR" dirty="0" smtClean="0"/>
              <a:t> hormonlarının düşürülmesi normalde de uzun sürebilir</a:t>
            </a:r>
          </a:p>
          <a:p>
            <a:r>
              <a:rPr lang="tr-TR" dirty="0" smtClean="0"/>
              <a:t>Lityum Tip 1 AIT tedavisinde iyileşmeyi hızlandırabilir</a:t>
            </a:r>
          </a:p>
          <a:p>
            <a:r>
              <a:rPr lang="tr-TR" dirty="0" smtClean="0"/>
              <a:t>Lityum yan etkilerine dikkat </a:t>
            </a:r>
          </a:p>
          <a:p>
            <a:r>
              <a:rPr lang="tr-TR" dirty="0" err="1" smtClean="0"/>
              <a:t>Amiodaron</a:t>
            </a:r>
            <a:r>
              <a:rPr lang="tr-TR" dirty="0" smtClean="0"/>
              <a:t> </a:t>
            </a:r>
            <a:r>
              <a:rPr lang="tr-TR" dirty="0"/>
              <a:t>tedavisinin </a:t>
            </a:r>
            <a:r>
              <a:rPr lang="tr-TR" b="1" dirty="0"/>
              <a:t>kesilmesinin</a:t>
            </a:r>
            <a:r>
              <a:rPr lang="tr-TR" dirty="0"/>
              <a:t> olası yararlı etkisi, uzun biyolojik yarılanma ömrü nedeniyle hemen olmayacak olsa da, ilacın sonlandırılması </a:t>
            </a:r>
            <a:r>
              <a:rPr lang="tr-TR" dirty="0" smtClean="0"/>
              <a:t>düşünülmelidir</a:t>
            </a:r>
          </a:p>
        </p:txBody>
      </p:sp>
    </p:spTree>
    <p:extLst>
      <p:ext uri="{BB962C8B-B14F-4D97-AF65-F5344CB8AC3E}">
        <p14:creationId xmlns:p14="http://schemas.microsoft.com/office/powerpoint/2010/main" val="1716478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581" y="547652"/>
            <a:ext cx="7480440" cy="562709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Tedavi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53638" y="647680"/>
            <a:ext cx="6806326" cy="524862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dirty="0"/>
              <a:t>Tip </a:t>
            </a:r>
            <a:r>
              <a:rPr lang="tr-TR" b="1" dirty="0" smtClean="0"/>
              <a:t>1 AIT tedavisi</a:t>
            </a:r>
          </a:p>
          <a:p>
            <a:pPr marL="0" indent="0">
              <a:buNone/>
            </a:pPr>
            <a:endParaRPr lang="tr-TR" b="1" dirty="0"/>
          </a:p>
          <a:p>
            <a:pPr algn="just"/>
            <a:r>
              <a:rPr lang="tr-TR" dirty="0" smtClean="0"/>
              <a:t>Sınırlı </a:t>
            </a:r>
            <a:r>
              <a:rPr lang="tr-TR" dirty="0"/>
              <a:t>veriler nedeniyle bunu yapmanın olası faydası tartışmalıdır ve karar, </a:t>
            </a:r>
            <a:r>
              <a:rPr lang="tr-TR" b="1" dirty="0" err="1"/>
              <a:t>kardiyovasküler</a:t>
            </a:r>
            <a:r>
              <a:rPr lang="tr-TR" b="1" dirty="0"/>
              <a:t> risk sınıflandırmasına göre </a:t>
            </a:r>
            <a:r>
              <a:rPr lang="tr-TR" dirty="0"/>
              <a:t>bireyselleştirilmeli ve </a:t>
            </a:r>
            <a:r>
              <a:rPr lang="tr-TR" b="1" dirty="0"/>
              <a:t>kardiyologlar ve endokrinologlar</a:t>
            </a:r>
            <a:r>
              <a:rPr lang="tr-TR" dirty="0"/>
              <a:t> tarafından ortaklaşa verilmelidir </a:t>
            </a:r>
            <a:endParaRPr lang="tr-TR" dirty="0" smtClean="0"/>
          </a:p>
          <a:p>
            <a:pPr algn="just"/>
            <a:r>
              <a:rPr lang="tr-TR" dirty="0" err="1" smtClean="0"/>
              <a:t>Amiodaron</a:t>
            </a:r>
            <a:r>
              <a:rPr lang="tr-TR" dirty="0" smtClean="0"/>
              <a:t> kesilirse idrar </a:t>
            </a:r>
            <a:r>
              <a:rPr lang="tr-TR" dirty="0"/>
              <a:t>iyot seviyeleri normale dönene kadar </a:t>
            </a:r>
            <a:r>
              <a:rPr lang="tr-TR" dirty="0" err="1" smtClean="0"/>
              <a:t>thyromazole</a:t>
            </a:r>
            <a:r>
              <a:rPr lang="tr-TR" dirty="0" smtClean="0"/>
              <a:t> </a:t>
            </a:r>
            <a:r>
              <a:rPr lang="tr-TR" dirty="0"/>
              <a:t>devam </a:t>
            </a:r>
            <a:r>
              <a:rPr lang="tr-TR" dirty="0" smtClean="0"/>
              <a:t>edilmelidir, </a:t>
            </a:r>
            <a:r>
              <a:rPr lang="tr-TR" dirty="0"/>
              <a:t>bu </a:t>
            </a:r>
            <a:r>
              <a:rPr lang="tr-TR" b="1" dirty="0"/>
              <a:t>6 ila 18 ay </a:t>
            </a:r>
            <a:r>
              <a:rPr lang="tr-TR" dirty="0" smtClean="0"/>
              <a:t>sürebilir</a:t>
            </a:r>
          </a:p>
          <a:p>
            <a:pPr algn="just"/>
            <a:r>
              <a:rPr lang="tr-TR" dirty="0" smtClean="0"/>
              <a:t>Gelecekte </a:t>
            </a:r>
            <a:r>
              <a:rPr lang="tr-TR" dirty="0" err="1"/>
              <a:t>amiodaron</a:t>
            </a:r>
            <a:r>
              <a:rPr lang="tr-TR" dirty="0"/>
              <a:t> tedavisine yeniden başlanması gerekirse, </a:t>
            </a:r>
            <a:r>
              <a:rPr lang="tr-TR" dirty="0" err="1"/>
              <a:t>amiodaron</a:t>
            </a:r>
            <a:r>
              <a:rPr lang="tr-TR" dirty="0"/>
              <a:t> tedavisine yeniden başlayan hastaların </a:t>
            </a:r>
            <a:r>
              <a:rPr lang="tr-TR" b="1" dirty="0"/>
              <a:t>%75'inin başka bir AIT atağı</a:t>
            </a:r>
            <a:r>
              <a:rPr lang="tr-TR" dirty="0"/>
              <a:t> yaşama riski nedeniyle yakın takip </a:t>
            </a:r>
            <a:endParaRPr lang="tr-TR" dirty="0" smtClean="0"/>
          </a:p>
          <a:p>
            <a:pPr algn="just"/>
            <a:r>
              <a:rPr lang="tr-TR" dirty="0" smtClean="0"/>
              <a:t>Hastanın </a:t>
            </a:r>
            <a:r>
              <a:rPr lang="tr-TR" dirty="0" err="1"/>
              <a:t>amiodaron</a:t>
            </a:r>
            <a:r>
              <a:rPr lang="tr-TR" dirty="0"/>
              <a:t> tedavisini kesmesi ve idrar iyot düzeylerinin normale dönmesi durumunda, </a:t>
            </a:r>
            <a:r>
              <a:rPr lang="tr-TR" dirty="0" err="1"/>
              <a:t>tirotoksikozun</a:t>
            </a:r>
            <a:r>
              <a:rPr lang="tr-TR" dirty="0"/>
              <a:t> RAI tedavisi de düşünülebilir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55629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048" y="547652"/>
            <a:ext cx="7480440" cy="562709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Tedavi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90738" y="926126"/>
            <a:ext cx="6606891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Tip 2 </a:t>
            </a:r>
            <a:r>
              <a:rPr lang="tr-TR" b="1" dirty="0" smtClean="0"/>
              <a:t>AIT tedavisi</a:t>
            </a:r>
          </a:p>
          <a:p>
            <a:pPr algn="just"/>
            <a:r>
              <a:rPr lang="tr-TR" dirty="0" smtClean="0"/>
              <a:t>Tip </a:t>
            </a:r>
            <a:r>
              <a:rPr lang="tr-TR" dirty="0"/>
              <a:t>2'de altta yatan patolojik mekanizmanın tip 1'e göre farklı olması nedeniyle </a:t>
            </a:r>
            <a:r>
              <a:rPr lang="tr-TR" dirty="0" smtClean="0"/>
              <a:t>farklı </a:t>
            </a:r>
            <a:r>
              <a:rPr lang="tr-TR" dirty="0"/>
              <a:t>bir yaklaşım </a:t>
            </a:r>
            <a:r>
              <a:rPr lang="tr-TR" dirty="0" smtClean="0"/>
              <a:t>gerekir</a:t>
            </a:r>
          </a:p>
          <a:p>
            <a:pPr algn="just"/>
            <a:r>
              <a:rPr lang="tr-TR" dirty="0" err="1" smtClean="0"/>
              <a:t>Glukokortikoid</a:t>
            </a:r>
            <a:r>
              <a:rPr lang="tr-TR" dirty="0" smtClean="0"/>
              <a:t> </a:t>
            </a:r>
            <a:r>
              <a:rPr lang="tr-TR" dirty="0"/>
              <a:t>tedavisi tip 2 tedavinin </a:t>
            </a:r>
            <a:r>
              <a:rPr lang="tr-TR" dirty="0" smtClean="0"/>
              <a:t>temelidir </a:t>
            </a:r>
          </a:p>
          <a:p>
            <a:pPr algn="just"/>
            <a:r>
              <a:rPr lang="tr-TR" dirty="0"/>
              <a:t>D</a:t>
            </a:r>
            <a:r>
              <a:rPr lang="tr-TR" dirty="0" smtClean="0"/>
              <a:t>olaşımına </a:t>
            </a:r>
            <a:r>
              <a:rPr lang="tr-TR" dirty="0"/>
              <a:t>salınan </a:t>
            </a:r>
            <a:r>
              <a:rPr lang="tr-TR" dirty="0" err="1"/>
              <a:t>tiroid</a:t>
            </a:r>
            <a:r>
              <a:rPr lang="tr-TR" dirty="0"/>
              <a:t> hormonu miktarı ve buna bağlı olarak </a:t>
            </a:r>
            <a:r>
              <a:rPr lang="tr-TR" dirty="0" err="1"/>
              <a:t>tirotoksikozun</a:t>
            </a:r>
            <a:r>
              <a:rPr lang="tr-TR" dirty="0"/>
              <a:t> şiddeti, </a:t>
            </a:r>
            <a:r>
              <a:rPr lang="tr-TR" dirty="0" err="1"/>
              <a:t>tiroid</a:t>
            </a:r>
            <a:r>
              <a:rPr lang="tr-TR" dirty="0"/>
              <a:t> hasarının ölçeğine </a:t>
            </a:r>
            <a:r>
              <a:rPr lang="tr-TR" dirty="0" smtClean="0"/>
              <a:t>bağlı</a:t>
            </a:r>
          </a:p>
          <a:p>
            <a:pPr algn="just"/>
            <a:r>
              <a:rPr lang="tr-TR" dirty="0" smtClean="0"/>
              <a:t>Çoğu </a:t>
            </a:r>
            <a:r>
              <a:rPr lang="tr-TR" dirty="0"/>
              <a:t>zaman hastalık kendi kendini sınırlar ve hastanın kardiyak durumu stabil olduğunda ve sadece hafif </a:t>
            </a:r>
            <a:r>
              <a:rPr lang="tr-TR" dirty="0" err="1"/>
              <a:t>tirotoksikozdan</a:t>
            </a:r>
            <a:r>
              <a:rPr lang="tr-TR" dirty="0"/>
              <a:t> </a:t>
            </a:r>
            <a:r>
              <a:rPr lang="tr-TR" dirty="0" smtClean="0"/>
              <a:t>yakınıyorsa, farmakolojik </a:t>
            </a:r>
            <a:r>
              <a:rPr lang="tr-TR" dirty="0"/>
              <a:t>tedavi olmaksızın takip bir seçenek </a:t>
            </a:r>
            <a:r>
              <a:rPr lang="tr-TR" dirty="0" smtClean="0"/>
              <a:t>olabilir</a:t>
            </a:r>
            <a:endParaRPr lang="tr-TR" dirty="0"/>
          </a:p>
          <a:p>
            <a:pPr marL="0" indent="0">
              <a:buNone/>
            </a:pP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79280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581" y="505182"/>
            <a:ext cx="7480440" cy="562709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Tedavi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84596" y="713678"/>
            <a:ext cx="6388016" cy="54610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Tip 2 </a:t>
            </a:r>
            <a:r>
              <a:rPr lang="tr-TR" b="1" dirty="0" smtClean="0"/>
              <a:t>AIT tedavisi</a:t>
            </a:r>
          </a:p>
          <a:p>
            <a:r>
              <a:rPr lang="tr-TR" b="1" dirty="0"/>
              <a:t> </a:t>
            </a:r>
            <a:r>
              <a:rPr lang="tr-TR" dirty="0" smtClean="0"/>
              <a:t>Aşikar </a:t>
            </a:r>
            <a:r>
              <a:rPr lang="tr-TR" dirty="0" err="1"/>
              <a:t>tirotoksikoz</a:t>
            </a:r>
            <a:r>
              <a:rPr lang="tr-TR" dirty="0"/>
              <a:t> klinik olarak belirgin olduğunda veya altta yatan kardiyak rahatsızlık nedeniyle </a:t>
            </a:r>
            <a:r>
              <a:rPr lang="tr-TR" dirty="0" err="1"/>
              <a:t>ötiroidizmin</a:t>
            </a:r>
            <a:r>
              <a:rPr lang="tr-TR" dirty="0"/>
              <a:t> hızlı bir şekilde düzeltilmesi gerektiğinde </a:t>
            </a:r>
            <a:r>
              <a:rPr lang="tr-TR" dirty="0" err="1"/>
              <a:t>glukokortikoid</a:t>
            </a:r>
            <a:r>
              <a:rPr lang="tr-TR" dirty="0"/>
              <a:t> tedavisi </a:t>
            </a:r>
            <a:r>
              <a:rPr lang="tr-TR" dirty="0" smtClean="0"/>
              <a:t>başlatılmalı </a:t>
            </a:r>
            <a:endParaRPr lang="tr-TR" dirty="0"/>
          </a:p>
          <a:p>
            <a:r>
              <a:rPr lang="tr-TR" dirty="0" err="1" smtClean="0"/>
              <a:t>Prednizon</a:t>
            </a:r>
            <a:r>
              <a:rPr lang="tr-TR" dirty="0" smtClean="0"/>
              <a:t> 30-40 mg/g ile başlanır ve </a:t>
            </a:r>
            <a:r>
              <a:rPr lang="tr-TR" dirty="0"/>
              <a:t>ardından hastanın klinik ve biyokimyasal yanıtına bağlı olarak 2 ila 3 ay içinde kademeli olarak azaltılır </a:t>
            </a:r>
            <a:endParaRPr lang="tr-TR" dirty="0" smtClean="0"/>
          </a:p>
          <a:p>
            <a:r>
              <a:rPr lang="tr-TR" dirty="0" smtClean="0"/>
              <a:t>Tedaviye yanıt iyi olmazsa </a:t>
            </a:r>
            <a:r>
              <a:rPr lang="tr-TR" dirty="0" err="1" smtClean="0"/>
              <a:t>miks</a:t>
            </a:r>
            <a:r>
              <a:rPr lang="tr-TR" dirty="0" smtClean="0"/>
              <a:t> tip düşün</a:t>
            </a:r>
          </a:p>
          <a:p>
            <a:r>
              <a:rPr lang="tr-TR" dirty="0" smtClean="0"/>
              <a:t>Tip 2 </a:t>
            </a:r>
            <a:r>
              <a:rPr lang="tr-TR" dirty="0" err="1" smtClean="0"/>
              <a:t>AIT’de</a:t>
            </a:r>
            <a:r>
              <a:rPr lang="tr-TR" dirty="0" smtClean="0"/>
              <a:t> </a:t>
            </a:r>
            <a:r>
              <a:rPr lang="tr-TR" dirty="0" err="1" smtClean="0"/>
              <a:t>amiodarona</a:t>
            </a:r>
            <a:r>
              <a:rPr lang="tr-TR" dirty="0" smtClean="0"/>
              <a:t> devam edilebilir</a:t>
            </a:r>
          </a:p>
        </p:txBody>
      </p:sp>
    </p:spTree>
    <p:extLst>
      <p:ext uri="{BB962C8B-B14F-4D97-AF65-F5344CB8AC3E}">
        <p14:creationId xmlns:p14="http://schemas.microsoft.com/office/powerpoint/2010/main" val="164320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581" y="547652"/>
            <a:ext cx="7264512" cy="562709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Tedavi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10224" y="926126"/>
            <a:ext cx="6477226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err="1"/>
              <a:t>Miks</a:t>
            </a:r>
            <a:r>
              <a:rPr lang="tr-TR" b="1" dirty="0"/>
              <a:t> tip 1 </a:t>
            </a:r>
            <a:r>
              <a:rPr lang="tr-TR" b="1" dirty="0" smtClean="0"/>
              <a:t>ve </a:t>
            </a:r>
            <a:r>
              <a:rPr lang="tr-TR" b="1" dirty="0"/>
              <a:t>2 </a:t>
            </a:r>
            <a:r>
              <a:rPr lang="tr-TR" b="1" dirty="0" smtClean="0"/>
              <a:t>AIT  Tedavisi</a:t>
            </a:r>
            <a:endParaRPr lang="tr-TR" b="1" dirty="0"/>
          </a:p>
          <a:p>
            <a:pPr algn="just"/>
            <a:r>
              <a:rPr lang="tr-TR" dirty="0"/>
              <a:t>Bazı durumlarda hem tip 1 hem de tip 2 örtüşerek tanı ve tedaviyi daha karmaşık hale </a:t>
            </a:r>
            <a:r>
              <a:rPr lang="tr-TR" dirty="0" smtClean="0"/>
              <a:t>getirir</a:t>
            </a:r>
          </a:p>
          <a:p>
            <a:pPr algn="just"/>
            <a:r>
              <a:rPr lang="tr-TR" dirty="0" err="1" smtClean="0"/>
              <a:t>Miks</a:t>
            </a:r>
            <a:r>
              <a:rPr lang="tr-TR" dirty="0" smtClean="0"/>
              <a:t> </a:t>
            </a:r>
            <a:r>
              <a:rPr lang="tr-TR" dirty="0"/>
              <a:t>tip 1 ve tip 2 AIT tanısı genellikle tek başına </a:t>
            </a:r>
            <a:r>
              <a:rPr lang="tr-TR" dirty="0" err="1"/>
              <a:t>prednizon</a:t>
            </a:r>
            <a:r>
              <a:rPr lang="tr-TR" dirty="0"/>
              <a:t> veya </a:t>
            </a:r>
            <a:r>
              <a:rPr lang="tr-TR" dirty="0" err="1"/>
              <a:t>metimazol</a:t>
            </a:r>
            <a:r>
              <a:rPr lang="tr-TR" dirty="0"/>
              <a:t> tedavisinin </a:t>
            </a:r>
            <a:r>
              <a:rPr lang="tr-TR" dirty="0" err="1"/>
              <a:t>tirotoksikozu</a:t>
            </a:r>
            <a:r>
              <a:rPr lang="tr-TR" dirty="0"/>
              <a:t> iyileştirmede başarısız olmasından sonra </a:t>
            </a:r>
            <a:r>
              <a:rPr lang="tr-TR" dirty="0" smtClean="0"/>
              <a:t>konur</a:t>
            </a:r>
          </a:p>
          <a:p>
            <a:pPr algn="just"/>
            <a:r>
              <a:rPr lang="tr-TR" dirty="0" err="1" smtClean="0"/>
              <a:t>Antitiroid</a:t>
            </a:r>
            <a:r>
              <a:rPr lang="tr-TR" dirty="0" smtClean="0"/>
              <a:t> </a:t>
            </a:r>
            <a:r>
              <a:rPr lang="tr-TR" dirty="0"/>
              <a:t>ilaç ve </a:t>
            </a:r>
            <a:r>
              <a:rPr lang="tr-TR" dirty="0" err="1"/>
              <a:t>glukokortikoidlerin</a:t>
            </a:r>
            <a:r>
              <a:rPr lang="tr-TR" dirty="0"/>
              <a:t> </a:t>
            </a:r>
            <a:r>
              <a:rPr lang="tr-TR" dirty="0" smtClean="0"/>
              <a:t>(günlük </a:t>
            </a:r>
            <a:r>
              <a:rPr lang="tr-TR" dirty="0"/>
              <a:t>40 mg </a:t>
            </a:r>
            <a:r>
              <a:rPr lang="tr-TR" dirty="0" err="1"/>
              <a:t>metimazol</a:t>
            </a:r>
            <a:r>
              <a:rPr lang="tr-TR" dirty="0"/>
              <a:t> ve günlük 40 mg </a:t>
            </a:r>
            <a:r>
              <a:rPr lang="tr-TR" dirty="0" err="1"/>
              <a:t>prednizon</a:t>
            </a:r>
            <a:r>
              <a:rPr lang="tr-TR" dirty="0"/>
              <a:t>) </a:t>
            </a:r>
            <a:r>
              <a:rPr lang="tr-TR" dirty="0" smtClean="0"/>
              <a:t>kombine tedavisi</a:t>
            </a:r>
          </a:p>
          <a:p>
            <a:pPr algn="just"/>
            <a:r>
              <a:rPr lang="tr-TR" dirty="0" smtClean="0"/>
              <a:t>Alternatif </a:t>
            </a:r>
            <a:r>
              <a:rPr lang="tr-TR" dirty="0"/>
              <a:t>olarak, en başından itibaren 2 haftalık bir süre boyunca kombine bir tedavi (</a:t>
            </a:r>
            <a:r>
              <a:rPr lang="tr-TR" dirty="0" err="1"/>
              <a:t>tionamid</a:t>
            </a:r>
            <a:r>
              <a:rPr lang="tr-TR" dirty="0"/>
              <a:t> ve </a:t>
            </a:r>
            <a:r>
              <a:rPr lang="tr-TR" dirty="0" err="1"/>
              <a:t>glukokortikoidler</a:t>
            </a:r>
            <a:r>
              <a:rPr lang="tr-TR" dirty="0"/>
              <a:t>) başlatılabilir </a:t>
            </a:r>
          </a:p>
          <a:p>
            <a:pPr marL="0" indent="0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05963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143" y="736889"/>
            <a:ext cx="7267062" cy="562709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3103" y="2322216"/>
            <a:ext cx="3863478" cy="2456442"/>
          </a:xfrm>
        </p:spPr>
        <p:txBody>
          <a:bodyPr>
            <a:normAutofit/>
          </a:bodyPr>
          <a:lstStyle/>
          <a:p>
            <a:r>
              <a:rPr lang="tr-TR" b="1" dirty="0" smtClean="0"/>
              <a:t>Tedavi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01529" y="926126"/>
            <a:ext cx="6281873" cy="52486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/>
              <a:t>AIT tedavisinde </a:t>
            </a:r>
            <a:r>
              <a:rPr lang="tr-TR" b="1" dirty="0" err="1" smtClean="0"/>
              <a:t>tiroidektomi</a:t>
            </a:r>
            <a:endParaRPr lang="tr-TR" b="1" dirty="0" smtClean="0"/>
          </a:p>
          <a:p>
            <a:pPr marL="0" indent="0">
              <a:buNone/>
            </a:pPr>
            <a:r>
              <a:rPr lang="tr-TR" dirty="0" smtClean="0"/>
              <a:t>Seçilmiş </a:t>
            </a:r>
            <a:r>
              <a:rPr lang="tr-TR" dirty="0"/>
              <a:t>vakalarda </a:t>
            </a:r>
            <a:r>
              <a:rPr lang="tr-TR" dirty="0" err="1"/>
              <a:t>tiroidektomi</a:t>
            </a:r>
            <a:r>
              <a:rPr lang="tr-TR" dirty="0"/>
              <a:t> yapılması etkili bir seçenek olabilir. 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ETA </a:t>
            </a:r>
            <a:r>
              <a:rPr lang="tr-TR" dirty="0"/>
              <a:t>kılavuzlarına göre </a:t>
            </a:r>
            <a:r>
              <a:rPr lang="tr-TR" dirty="0" err="1"/>
              <a:t>tiroidektomi</a:t>
            </a:r>
            <a:r>
              <a:rPr lang="tr-TR" dirty="0"/>
              <a:t> aşağıdaki durumlarda düşünülmelidir: </a:t>
            </a:r>
            <a:endParaRPr lang="tr-TR" dirty="0" smtClean="0"/>
          </a:p>
          <a:p>
            <a:pPr marL="342900" indent="-342900">
              <a:buAutoNum type="arabicParenBoth"/>
            </a:pPr>
            <a:r>
              <a:rPr lang="tr-TR" dirty="0" smtClean="0"/>
              <a:t>kardiyak </a:t>
            </a:r>
            <a:r>
              <a:rPr lang="tr-TR" dirty="0"/>
              <a:t>fonksiyonlarında ilerleyici bozulma olan hastalar veya kardiyak durumları nedeniyle artan </a:t>
            </a:r>
            <a:r>
              <a:rPr lang="tr-TR" dirty="0" err="1"/>
              <a:t>mortalite</a:t>
            </a:r>
            <a:r>
              <a:rPr lang="tr-TR" dirty="0"/>
              <a:t> riski olan sol </a:t>
            </a:r>
            <a:r>
              <a:rPr lang="tr-TR" dirty="0" err="1"/>
              <a:t>ventriküler</a:t>
            </a:r>
            <a:r>
              <a:rPr lang="tr-TR" dirty="0"/>
              <a:t> </a:t>
            </a:r>
            <a:r>
              <a:rPr lang="tr-TR" dirty="0" err="1"/>
              <a:t>ejeksiyon</a:t>
            </a:r>
            <a:r>
              <a:rPr lang="tr-TR" dirty="0"/>
              <a:t> fraksiyonu (LVEF) azalmış hastalar; </a:t>
            </a:r>
            <a:endParaRPr lang="tr-TR" dirty="0" smtClean="0"/>
          </a:p>
          <a:p>
            <a:pPr marL="342900" indent="-342900">
              <a:buAutoNum type="arabicParenBoth"/>
            </a:pPr>
            <a:r>
              <a:rPr lang="tr-TR" dirty="0" smtClean="0"/>
              <a:t> </a:t>
            </a:r>
            <a:r>
              <a:rPr lang="tr-TR" dirty="0"/>
              <a:t>altta yatan ciddi bir kalp hastalığı (örneğin, </a:t>
            </a:r>
            <a:r>
              <a:rPr lang="tr-TR" dirty="0" err="1"/>
              <a:t>aritmojenik</a:t>
            </a:r>
            <a:r>
              <a:rPr lang="tr-TR" dirty="0"/>
              <a:t> sağ </a:t>
            </a:r>
            <a:r>
              <a:rPr lang="tr-TR" dirty="0" err="1"/>
              <a:t>ventriküler</a:t>
            </a:r>
            <a:r>
              <a:rPr lang="tr-TR" dirty="0"/>
              <a:t> </a:t>
            </a:r>
            <a:r>
              <a:rPr lang="tr-TR" dirty="0" err="1"/>
              <a:t>displazi</a:t>
            </a:r>
            <a:r>
              <a:rPr lang="tr-TR" dirty="0"/>
              <a:t>) veya </a:t>
            </a:r>
            <a:r>
              <a:rPr lang="tr-TR" dirty="0" err="1"/>
              <a:t>malign</a:t>
            </a:r>
            <a:r>
              <a:rPr lang="tr-TR" dirty="0"/>
              <a:t> aritmileri olan hastalar; ve </a:t>
            </a:r>
            <a:endParaRPr lang="tr-TR" dirty="0" smtClean="0"/>
          </a:p>
          <a:p>
            <a:pPr marL="342900" indent="-342900">
              <a:buAutoNum type="arabicParenBoth"/>
            </a:pPr>
            <a:r>
              <a:rPr lang="tr-TR" dirty="0" smtClean="0"/>
              <a:t> </a:t>
            </a:r>
            <a:r>
              <a:rPr lang="tr-TR" dirty="0" err="1" smtClean="0"/>
              <a:t>metimazol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kortikosteroidlerle</a:t>
            </a:r>
            <a:r>
              <a:rPr lang="tr-TR" dirty="0"/>
              <a:t> yapılan agresif tıbbi tedaviye yanıt vermeyen AIT hastaları </a:t>
            </a:r>
          </a:p>
        </p:txBody>
      </p:sp>
    </p:spTree>
    <p:extLst>
      <p:ext uri="{BB962C8B-B14F-4D97-AF65-F5344CB8AC3E}">
        <p14:creationId xmlns:p14="http://schemas.microsoft.com/office/powerpoint/2010/main" val="376367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747" y="424712"/>
            <a:ext cx="7267062" cy="562709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95747" y="803186"/>
            <a:ext cx="6404574" cy="5248622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Total </a:t>
            </a:r>
            <a:r>
              <a:rPr lang="tr-TR" b="1" dirty="0" err="1"/>
              <a:t>tiroidektomi</a:t>
            </a:r>
            <a:r>
              <a:rPr lang="tr-TR" b="1" dirty="0"/>
              <a:t> kararı endokrinolog, kardiyolog, anestezi uzmanı ve yüksek volümlü </a:t>
            </a:r>
            <a:r>
              <a:rPr lang="tr-TR" b="1" dirty="0" err="1"/>
              <a:t>tiroid</a:t>
            </a:r>
            <a:r>
              <a:rPr lang="tr-TR" b="1" dirty="0"/>
              <a:t> cerrahından oluşan </a:t>
            </a:r>
            <a:r>
              <a:rPr lang="tr-TR" b="1" dirty="0" err="1"/>
              <a:t>multidisipliner</a:t>
            </a:r>
            <a:r>
              <a:rPr lang="tr-TR" b="1" dirty="0"/>
              <a:t> bir ekip tarafından verilmelidir </a:t>
            </a:r>
          </a:p>
          <a:p>
            <a:pPr algn="just"/>
            <a:r>
              <a:rPr lang="tr-TR" dirty="0" smtClean="0"/>
              <a:t>Kesin </a:t>
            </a:r>
            <a:r>
              <a:rPr lang="tr-TR" dirty="0"/>
              <a:t>tedavi acil olmadığında total </a:t>
            </a:r>
            <a:r>
              <a:rPr lang="tr-TR" dirty="0" err="1"/>
              <a:t>tiroidektomiye</a:t>
            </a:r>
            <a:r>
              <a:rPr lang="tr-TR" dirty="0"/>
              <a:t> geçmeden önce mümkünse </a:t>
            </a:r>
            <a:r>
              <a:rPr lang="tr-TR" b="1" dirty="0" err="1"/>
              <a:t>ötiroidizm</a:t>
            </a:r>
            <a:r>
              <a:rPr lang="tr-TR" b="1" dirty="0"/>
              <a:t> </a:t>
            </a:r>
            <a:r>
              <a:rPr lang="tr-TR" dirty="0"/>
              <a:t>yeniden sağlanmalıdır </a:t>
            </a:r>
            <a:endParaRPr lang="tr-TR" dirty="0" smtClean="0"/>
          </a:p>
          <a:p>
            <a:pPr algn="just"/>
            <a:r>
              <a:rPr lang="tr-TR" dirty="0" err="1" smtClean="0"/>
              <a:t>Plazmaferez</a:t>
            </a:r>
            <a:r>
              <a:rPr lang="tr-TR" dirty="0" smtClean="0"/>
              <a:t> </a:t>
            </a:r>
            <a:r>
              <a:rPr lang="tr-TR" dirty="0"/>
              <a:t>seçeneği, ameliyattan önce </a:t>
            </a:r>
            <a:r>
              <a:rPr lang="tr-TR" dirty="0" err="1"/>
              <a:t>tiroid</a:t>
            </a:r>
            <a:r>
              <a:rPr lang="tr-TR" dirty="0"/>
              <a:t> hormonlarını normale döndürmek için geçici bir önlem olarak </a:t>
            </a:r>
            <a:r>
              <a:rPr lang="tr-TR" dirty="0" smtClean="0"/>
              <a:t>düşünülebilir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2784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364" y="802888"/>
            <a:ext cx="7267062" cy="4772722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29959" y="111811"/>
            <a:ext cx="6281873" cy="5248622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pPr marL="0" indent="0">
              <a:buNone/>
            </a:pPr>
            <a:r>
              <a:rPr lang="tr-TR" sz="2400" b="1" dirty="0" smtClean="0"/>
              <a:t>RAI tedavisi</a:t>
            </a:r>
          </a:p>
          <a:p>
            <a:r>
              <a:rPr lang="tr-TR" dirty="0" smtClean="0"/>
              <a:t>RAI tedavisi RAI </a:t>
            </a:r>
            <a:r>
              <a:rPr lang="tr-TR" dirty="0" err="1" smtClean="0"/>
              <a:t>uptake</a:t>
            </a:r>
            <a:r>
              <a:rPr lang="tr-TR" dirty="0" smtClean="0"/>
              <a:t> düşük olduğundan kısa vadede pratik </a:t>
            </a:r>
            <a:r>
              <a:rPr lang="tr-TR" dirty="0"/>
              <a:t>değildir </a:t>
            </a:r>
            <a:endParaRPr lang="tr-TR" dirty="0" smtClean="0"/>
          </a:p>
          <a:p>
            <a:r>
              <a:rPr lang="tr-TR" dirty="0" err="1" smtClean="0"/>
              <a:t>Amiodaronun</a:t>
            </a:r>
            <a:r>
              <a:rPr lang="tr-TR" dirty="0" smtClean="0"/>
              <a:t> </a:t>
            </a:r>
            <a:r>
              <a:rPr lang="tr-TR" dirty="0"/>
              <a:t>kesilmesinden sonra RAI tedavisinin uygun zamanlaması, idrar iyot ölçümleriyle </a:t>
            </a:r>
            <a:r>
              <a:rPr lang="tr-TR" dirty="0" smtClean="0"/>
              <a:t>belirlenir</a:t>
            </a:r>
          </a:p>
        </p:txBody>
      </p:sp>
    </p:spTree>
    <p:extLst>
      <p:ext uri="{BB962C8B-B14F-4D97-AF65-F5344CB8AC3E}">
        <p14:creationId xmlns:p14="http://schemas.microsoft.com/office/powerpoint/2010/main" val="13329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062" y="46711"/>
            <a:ext cx="9590048" cy="665870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84373" y="203888"/>
            <a:ext cx="10871200" cy="634435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 rot="20157453">
            <a:off x="2217994" y="2336586"/>
            <a:ext cx="5229957" cy="30219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43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957" y="791736"/>
            <a:ext cx="7267062" cy="4560849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3’ye devam…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16847" y="374208"/>
            <a:ext cx="6747690" cy="5248622"/>
          </a:xfrm>
        </p:spPr>
        <p:txBody>
          <a:bodyPr>
            <a:normAutofit/>
          </a:bodyPr>
          <a:lstStyle/>
          <a:p>
            <a:r>
              <a:rPr lang="tr-TR" dirty="0" smtClean="0"/>
              <a:t>Daha </a:t>
            </a:r>
            <a:r>
              <a:rPr lang="tr-TR" dirty="0"/>
              <a:t>önce herhangi bir </a:t>
            </a:r>
            <a:r>
              <a:rPr lang="tr-TR" dirty="0" err="1"/>
              <a:t>tiroid</a:t>
            </a:r>
            <a:r>
              <a:rPr lang="tr-TR" dirty="0"/>
              <a:t> bozukluğu öyküsü </a:t>
            </a:r>
            <a:r>
              <a:rPr lang="tr-TR" dirty="0" smtClean="0"/>
              <a:t>yok</a:t>
            </a:r>
          </a:p>
          <a:p>
            <a:r>
              <a:rPr lang="tr-TR" dirty="0" err="1" smtClean="0"/>
              <a:t>Amiodaron</a:t>
            </a:r>
            <a:r>
              <a:rPr lang="tr-TR" dirty="0" smtClean="0"/>
              <a:t> </a:t>
            </a:r>
            <a:r>
              <a:rPr lang="tr-TR" dirty="0"/>
              <a:t>başlanmasından yaklaşık 2 yıl sonra </a:t>
            </a:r>
            <a:r>
              <a:rPr lang="tr-TR" dirty="0" err="1"/>
              <a:t>tirotoksikoz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err="1" smtClean="0"/>
              <a:t>Tirotropin</a:t>
            </a:r>
            <a:r>
              <a:rPr lang="tr-TR" dirty="0" smtClean="0"/>
              <a:t> </a:t>
            </a:r>
            <a:r>
              <a:rPr lang="tr-TR" dirty="0"/>
              <a:t>reseptör antikorları </a:t>
            </a:r>
            <a:r>
              <a:rPr lang="tr-TR" dirty="0" smtClean="0"/>
              <a:t>negatif</a:t>
            </a:r>
          </a:p>
          <a:p>
            <a:r>
              <a:rPr lang="tr-TR" dirty="0" err="1" smtClean="0"/>
              <a:t>US’de</a:t>
            </a:r>
            <a:r>
              <a:rPr lang="tr-TR" dirty="0" smtClean="0"/>
              <a:t> </a:t>
            </a:r>
            <a:r>
              <a:rPr lang="tr-TR" dirty="0" err="1" smtClean="0"/>
              <a:t>tiroid</a:t>
            </a:r>
            <a:r>
              <a:rPr lang="tr-TR" dirty="0" smtClean="0"/>
              <a:t> nodülü yok, renkli </a:t>
            </a:r>
            <a:r>
              <a:rPr lang="tr-TR" dirty="0" err="1"/>
              <a:t>Doppler'e</a:t>
            </a:r>
            <a:r>
              <a:rPr lang="tr-TR" dirty="0"/>
              <a:t> göre </a:t>
            </a:r>
            <a:r>
              <a:rPr lang="tr-TR" dirty="0" err="1" smtClean="0"/>
              <a:t>vaskülarizasyonda</a:t>
            </a:r>
            <a:r>
              <a:rPr lang="tr-TR" dirty="0" smtClean="0"/>
              <a:t> </a:t>
            </a:r>
            <a:r>
              <a:rPr lang="tr-TR" dirty="0"/>
              <a:t>artış veya azalma </a:t>
            </a:r>
            <a:r>
              <a:rPr lang="tr-TR" dirty="0" smtClean="0"/>
              <a:t>yok</a:t>
            </a:r>
          </a:p>
          <a:p>
            <a:r>
              <a:rPr lang="tr-TR" dirty="0" smtClean="0"/>
              <a:t>Epidemiyolojik </a:t>
            </a:r>
            <a:r>
              <a:rPr lang="tr-TR" dirty="0"/>
              <a:t>verilere ve </a:t>
            </a:r>
            <a:r>
              <a:rPr lang="tr-TR" dirty="0" err="1"/>
              <a:t>AIT'nin</a:t>
            </a:r>
            <a:r>
              <a:rPr lang="tr-TR" dirty="0"/>
              <a:t> bilinen özelliklerine </a:t>
            </a:r>
            <a:r>
              <a:rPr lang="tr-TR" dirty="0" smtClean="0"/>
              <a:t>göre tip </a:t>
            </a:r>
            <a:r>
              <a:rPr lang="tr-TR" dirty="0"/>
              <a:t>2 AIT tanısı </a:t>
            </a:r>
            <a:r>
              <a:rPr lang="tr-TR" dirty="0" smtClean="0"/>
              <a:t>konuldu</a:t>
            </a:r>
          </a:p>
        </p:txBody>
      </p:sp>
    </p:spTree>
    <p:extLst>
      <p:ext uri="{BB962C8B-B14F-4D97-AF65-F5344CB8AC3E}">
        <p14:creationId xmlns:p14="http://schemas.microsoft.com/office/powerpoint/2010/main" val="384015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957" y="1170878"/>
            <a:ext cx="7267062" cy="4181707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3’ye devam…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39149" y="637420"/>
            <a:ext cx="6747690" cy="5248622"/>
          </a:xfrm>
        </p:spPr>
        <p:txBody>
          <a:bodyPr>
            <a:normAutofit/>
          </a:bodyPr>
          <a:lstStyle/>
          <a:p>
            <a:r>
              <a:rPr lang="tr-TR" dirty="0" smtClean="0"/>
              <a:t>40 </a:t>
            </a:r>
            <a:r>
              <a:rPr lang="tr-TR" dirty="0"/>
              <a:t>mg/gün </a:t>
            </a:r>
            <a:r>
              <a:rPr lang="tr-TR" dirty="0" err="1" smtClean="0"/>
              <a:t>Prednizon</a:t>
            </a:r>
            <a:r>
              <a:rPr lang="tr-TR" dirty="0" smtClean="0"/>
              <a:t> </a:t>
            </a:r>
            <a:r>
              <a:rPr lang="tr-TR" dirty="0"/>
              <a:t>tedavisine </a:t>
            </a:r>
            <a:r>
              <a:rPr lang="tr-TR" dirty="0" smtClean="0"/>
              <a:t>başlandı</a:t>
            </a:r>
          </a:p>
          <a:p>
            <a:r>
              <a:rPr lang="tr-TR" dirty="0" err="1" smtClean="0"/>
              <a:t>Prednizon</a:t>
            </a:r>
            <a:r>
              <a:rPr lang="tr-TR" dirty="0" smtClean="0"/>
              <a:t> </a:t>
            </a:r>
            <a:r>
              <a:rPr lang="tr-TR" dirty="0"/>
              <a:t>tedavisini aldıktan yedi gün sonra hasta hala TSH 0,023 </a:t>
            </a:r>
            <a:r>
              <a:rPr lang="tr-TR" dirty="0" err="1"/>
              <a:t>uIU</a:t>
            </a:r>
            <a:r>
              <a:rPr lang="tr-TR" dirty="0"/>
              <a:t>/</a:t>
            </a:r>
            <a:r>
              <a:rPr lang="tr-TR" dirty="0" err="1"/>
              <a:t>mL</a:t>
            </a:r>
            <a:r>
              <a:rPr lang="tr-TR" dirty="0"/>
              <a:t>, FT4 2,42 </a:t>
            </a:r>
            <a:r>
              <a:rPr lang="tr-TR" dirty="0" err="1"/>
              <a:t>ng</a:t>
            </a:r>
            <a:r>
              <a:rPr lang="tr-TR" dirty="0"/>
              <a:t>/</a:t>
            </a:r>
            <a:r>
              <a:rPr lang="tr-TR" dirty="0" err="1"/>
              <a:t>mL</a:t>
            </a:r>
            <a:r>
              <a:rPr lang="tr-TR" dirty="0"/>
              <a:t> ve T3 97 </a:t>
            </a:r>
            <a:r>
              <a:rPr lang="tr-TR" dirty="0" err="1"/>
              <a:t>ng</a:t>
            </a:r>
            <a:r>
              <a:rPr lang="tr-TR" dirty="0"/>
              <a:t>/</a:t>
            </a:r>
            <a:r>
              <a:rPr lang="tr-TR" dirty="0" err="1"/>
              <a:t>dL</a:t>
            </a:r>
            <a:r>
              <a:rPr lang="tr-TR" dirty="0"/>
              <a:t> (normal aralık 60-180) ile </a:t>
            </a:r>
            <a:r>
              <a:rPr lang="tr-TR" dirty="0" err="1"/>
              <a:t>hipertiroidi</a:t>
            </a:r>
            <a:r>
              <a:rPr lang="tr-TR" dirty="0"/>
              <a:t> </a:t>
            </a:r>
            <a:r>
              <a:rPr lang="tr-TR" dirty="0" smtClean="0"/>
              <a:t>idi</a:t>
            </a:r>
          </a:p>
          <a:p>
            <a:r>
              <a:rPr lang="tr-TR" dirty="0" smtClean="0"/>
              <a:t>Çok </a:t>
            </a:r>
            <a:r>
              <a:rPr lang="tr-TR" dirty="0"/>
              <a:t>az iyileşme gözlendiğinden veya hiç iyileşme gözlenmediğinden, </a:t>
            </a:r>
            <a:r>
              <a:rPr lang="tr-TR" dirty="0" err="1" smtClean="0"/>
              <a:t>miks</a:t>
            </a:r>
            <a:r>
              <a:rPr lang="tr-TR" dirty="0" smtClean="0"/>
              <a:t> </a:t>
            </a:r>
            <a:r>
              <a:rPr lang="tr-TR" dirty="0"/>
              <a:t>tip 1 ve tip 2 AIT daha muhtemel görüldü ve </a:t>
            </a:r>
            <a:r>
              <a:rPr lang="tr-TR" dirty="0" err="1"/>
              <a:t>prednizon</a:t>
            </a:r>
            <a:r>
              <a:rPr lang="tr-TR" dirty="0"/>
              <a:t> tedavisine 10 mg/gün </a:t>
            </a:r>
            <a:r>
              <a:rPr lang="tr-TR" dirty="0" err="1"/>
              <a:t>metimazol</a:t>
            </a:r>
            <a:r>
              <a:rPr lang="tr-TR" dirty="0"/>
              <a:t> tedavisi </a:t>
            </a:r>
            <a:r>
              <a:rPr lang="tr-TR" dirty="0" smtClean="0"/>
              <a:t>eklendi</a:t>
            </a:r>
          </a:p>
        </p:txBody>
      </p:sp>
    </p:spTree>
    <p:extLst>
      <p:ext uri="{BB962C8B-B14F-4D97-AF65-F5344CB8AC3E}">
        <p14:creationId xmlns:p14="http://schemas.microsoft.com/office/powerpoint/2010/main" val="27971973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729" y="479247"/>
            <a:ext cx="7267062" cy="595500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3’ye devam…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37963" y="953835"/>
            <a:ext cx="6281873" cy="5248622"/>
          </a:xfrm>
        </p:spPr>
        <p:txBody>
          <a:bodyPr>
            <a:normAutofit/>
          </a:bodyPr>
          <a:lstStyle/>
          <a:p>
            <a:r>
              <a:rPr lang="tr-TR" dirty="0" err="1" smtClean="0"/>
              <a:t>Glukokortikoidlere</a:t>
            </a:r>
            <a:r>
              <a:rPr lang="tr-TR" dirty="0" smtClean="0"/>
              <a:t> gecikmiş </a:t>
            </a:r>
            <a:r>
              <a:rPr lang="tr-TR" dirty="0"/>
              <a:t>yanıtla birlikte tip 2 AIT olasılığı devam etti, çünkü özellikle hastanın temel özellikleri daha çok tip 2 </a:t>
            </a:r>
            <a:r>
              <a:rPr lang="tr-TR" dirty="0" err="1"/>
              <a:t>AIT'yi</a:t>
            </a:r>
            <a:r>
              <a:rPr lang="tr-TR" dirty="0"/>
              <a:t> işaret </a:t>
            </a:r>
            <a:r>
              <a:rPr lang="tr-TR" dirty="0" smtClean="0"/>
              <a:t>ediyordu</a:t>
            </a:r>
          </a:p>
          <a:p>
            <a:r>
              <a:rPr lang="tr-TR" dirty="0" smtClean="0"/>
              <a:t>Ancak </a:t>
            </a:r>
            <a:r>
              <a:rPr lang="tr-TR" dirty="0"/>
              <a:t>hastanın kritik kalp durumu nedeniyle </a:t>
            </a:r>
            <a:r>
              <a:rPr lang="tr-TR" dirty="0" err="1"/>
              <a:t>tiroid</a:t>
            </a:r>
            <a:r>
              <a:rPr lang="tr-TR" dirty="0"/>
              <a:t> fonksiyonlarının hızla normale dönmesi gerekti ve bu nedenle hem </a:t>
            </a:r>
            <a:r>
              <a:rPr lang="tr-TR" dirty="0" err="1"/>
              <a:t>prednizon</a:t>
            </a:r>
            <a:r>
              <a:rPr lang="tr-TR" dirty="0"/>
              <a:t> hem de </a:t>
            </a:r>
            <a:r>
              <a:rPr lang="tr-TR" dirty="0" err="1"/>
              <a:t>metimazol</a:t>
            </a:r>
            <a:r>
              <a:rPr lang="tr-TR" dirty="0"/>
              <a:t> tedavisi </a:t>
            </a:r>
            <a:r>
              <a:rPr lang="tr-TR" dirty="0" smtClean="0"/>
              <a:t>başlandı</a:t>
            </a:r>
          </a:p>
          <a:p>
            <a:r>
              <a:rPr lang="tr-TR" dirty="0" smtClean="0"/>
              <a:t>Hem </a:t>
            </a:r>
            <a:r>
              <a:rPr lang="tr-TR" dirty="0" err="1"/>
              <a:t>metimazol</a:t>
            </a:r>
            <a:r>
              <a:rPr lang="tr-TR" dirty="0"/>
              <a:t> hem de </a:t>
            </a:r>
            <a:r>
              <a:rPr lang="tr-TR" dirty="0" err="1"/>
              <a:t>prednizon</a:t>
            </a:r>
            <a:r>
              <a:rPr lang="tr-TR" dirty="0"/>
              <a:t> ile 10 günlük tedavi sonrasında </a:t>
            </a:r>
            <a:r>
              <a:rPr lang="tr-TR" dirty="0" err="1"/>
              <a:t>tiroid</a:t>
            </a:r>
            <a:r>
              <a:rPr lang="tr-TR" dirty="0"/>
              <a:t> fonksiyonunda iyileşme gözlendi (TSH 0,560 </a:t>
            </a:r>
            <a:r>
              <a:rPr lang="tr-TR" dirty="0" err="1"/>
              <a:t>uIU</a:t>
            </a:r>
            <a:r>
              <a:rPr lang="tr-TR" dirty="0"/>
              <a:t>/</a:t>
            </a:r>
            <a:r>
              <a:rPr lang="tr-TR" dirty="0" err="1"/>
              <a:t>mL</a:t>
            </a:r>
            <a:r>
              <a:rPr lang="tr-TR" dirty="0"/>
              <a:t>, FT4 1,52 </a:t>
            </a:r>
            <a:r>
              <a:rPr lang="tr-TR" dirty="0" err="1"/>
              <a:t>ng</a:t>
            </a:r>
            <a:r>
              <a:rPr lang="tr-TR" dirty="0"/>
              <a:t>/</a:t>
            </a:r>
            <a:r>
              <a:rPr lang="tr-TR" dirty="0" err="1"/>
              <a:t>dL</a:t>
            </a:r>
            <a:r>
              <a:rPr lang="tr-TR" dirty="0"/>
              <a:t>, T3 68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</a:t>
            </a:r>
            <a:r>
              <a:rPr lang="tr-TR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064029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729" y="1315844"/>
            <a:ext cx="7267062" cy="4783874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 7’ye devam…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16382" y="1083470"/>
            <a:ext cx="6281873" cy="5248622"/>
          </a:xfrm>
        </p:spPr>
        <p:txBody>
          <a:bodyPr>
            <a:normAutofit/>
          </a:bodyPr>
          <a:lstStyle/>
          <a:p>
            <a:r>
              <a:rPr lang="tr-TR" dirty="0" err="1" smtClean="0"/>
              <a:t>Prednizon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metimazol</a:t>
            </a:r>
            <a:r>
              <a:rPr lang="tr-TR" dirty="0"/>
              <a:t> tedavisine doz değişikliği yapılmadan devam </a:t>
            </a:r>
            <a:r>
              <a:rPr lang="tr-TR" dirty="0" smtClean="0"/>
              <a:t>edildi</a:t>
            </a:r>
          </a:p>
          <a:p>
            <a:r>
              <a:rPr lang="tr-TR" dirty="0" smtClean="0"/>
              <a:t>Bir </a:t>
            </a:r>
            <a:r>
              <a:rPr lang="tr-TR" dirty="0"/>
              <a:t>hafta daha sonra </a:t>
            </a:r>
            <a:r>
              <a:rPr lang="tr-TR" dirty="0" err="1"/>
              <a:t>tiroid</a:t>
            </a:r>
            <a:r>
              <a:rPr lang="tr-TR" dirty="0"/>
              <a:t> fonksiyon testleri normal aralıktaydı (TSH 0,953 </a:t>
            </a:r>
            <a:r>
              <a:rPr lang="tr-TR" dirty="0" err="1"/>
              <a:t>uIU</a:t>
            </a:r>
            <a:r>
              <a:rPr lang="tr-TR" dirty="0"/>
              <a:t>/</a:t>
            </a:r>
            <a:r>
              <a:rPr lang="tr-TR" dirty="0" err="1"/>
              <a:t>mL</a:t>
            </a:r>
            <a:r>
              <a:rPr lang="tr-TR" dirty="0"/>
              <a:t>, FT4 1,22 </a:t>
            </a:r>
            <a:r>
              <a:rPr lang="tr-TR" dirty="0" err="1"/>
              <a:t>ng</a:t>
            </a:r>
            <a:r>
              <a:rPr lang="tr-TR" dirty="0"/>
              <a:t>/</a:t>
            </a:r>
            <a:r>
              <a:rPr lang="tr-TR" dirty="0" err="1"/>
              <a:t>dL</a:t>
            </a:r>
            <a:r>
              <a:rPr lang="tr-TR" dirty="0"/>
              <a:t>, T3 63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</a:t>
            </a:r>
            <a:r>
              <a:rPr lang="tr-TR" dirty="0" smtClean="0"/>
              <a:t>)</a:t>
            </a:r>
          </a:p>
          <a:p>
            <a:r>
              <a:rPr lang="tr-TR" dirty="0" smtClean="0"/>
              <a:t>Aynı </a:t>
            </a:r>
            <a:r>
              <a:rPr lang="tr-TR" dirty="0"/>
              <a:t>tedaviye 7 gün daha devam edildi ve daha da iyileşme gözlendi (TSH 1,45 </a:t>
            </a:r>
            <a:r>
              <a:rPr lang="tr-TR" dirty="0" err="1"/>
              <a:t>uIU</a:t>
            </a:r>
            <a:r>
              <a:rPr lang="tr-TR" dirty="0"/>
              <a:t>/</a:t>
            </a:r>
            <a:r>
              <a:rPr lang="tr-TR" dirty="0" err="1"/>
              <a:t>mL</a:t>
            </a:r>
            <a:r>
              <a:rPr lang="tr-TR" dirty="0"/>
              <a:t> ve FT4 0,95 </a:t>
            </a:r>
            <a:r>
              <a:rPr lang="tr-TR" dirty="0" err="1" smtClean="0"/>
              <a:t>ng</a:t>
            </a:r>
            <a:r>
              <a:rPr lang="tr-TR" dirty="0" smtClean="0"/>
              <a:t>/</a:t>
            </a:r>
            <a:r>
              <a:rPr lang="tr-TR" dirty="0" err="1" smtClean="0"/>
              <a:t>dL</a:t>
            </a:r>
            <a:r>
              <a:rPr lang="tr-TR" dirty="0" smtClean="0"/>
              <a:t>)</a:t>
            </a:r>
          </a:p>
          <a:p>
            <a:r>
              <a:rPr lang="tr-TR" dirty="0" smtClean="0"/>
              <a:t>Bu </a:t>
            </a:r>
            <a:r>
              <a:rPr lang="tr-TR" dirty="0"/>
              <a:t>noktada tedaviye </a:t>
            </a:r>
            <a:r>
              <a:rPr lang="tr-TR" dirty="0" err="1"/>
              <a:t>prednizon</a:t>
            </a:r>
            <a:r>
              <a:rPr lang="tr-TR" dirty="0"/>
              <a:t> 40 mg/gün ile devam edildi ve </a:t>
            </a:r>
            <a:r>
              <a:rPr lang="tr-TR" dirty="0" err="1"/>
              <a:t>metimazol</a:t>
            </a:r>
            <a:r>
              <a:rPr lang="tr-TR" dirty="0"/>
              <a:t> dozu 5 mg/</a:t>
            </a:r>
            <a:r>
              <a:rPr lang="tr-TR" dirty="0" err="1"/>
              <a:t>gün'e</a:t>
            </a:r>
            <a:r>
              <a:rPr lang="tr-TR" dirty="0"/>
              <a:t> </a:t>
            </a:r>
            <a:r>
              <a:rPr lang="tr-TR" dirty="0" smtClean="0"/>
              <a:t>düşürüldü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5406107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4133" y="158044"/>
            <a:ext cx="11209867" cy="641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778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 </a:t>
            </a:r>
            <a:r>
              <a:rPr lang="tr-TR" dirty="0"/>
              <a:t>4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44225" y="825764"/>
            <a:ext cx="6588131" cy="5642770"/>
          </a:xfrm>
        </p:spPr>
        <p:txBody>
          <a:bodyPr/>
          <a:lstStyle/>
          <a:p>
            <a:r>
              <a:rPr lang="tr-TR" dirty="0"/>
              <a:t>50 </a:t>
            </a:r>
            <a:r>
              <a:rPr lang="tr-TR" dirty="0" smtClean="0"/>
              <a:t>y </a:t>
            </a:r>
            <a:r>
              <a:rPr lang="tr-TR" dirty="0"/>
              <a:t>erkek </a:t>
            </a:r>
            <a:endParaRPr lang="tr-TR" dirty="0" smtClean="0"/>
          </a:p>
          <a:p>
            <a:r>
              <a:rPr lang="tr-TR" dirty="0" smtClean="0"/>
              <a:t>HT, HIV pozitif, </a:t>
            </a:r>
            <a:r>
              <a:rPr lang="tr-TR" dirty="0" err="1" smtClean="0"/>
              <a:t>hipogonad</a:t>
            </a:r>
            <a:r>
              <a:rPr lang="tr-TR" dirty="0" smtClean="0"/>
              <a:t>, majör depresyon, </a:t>
            </a:r>
            <a:r>
              <a:rPr lang="tr-TR" dirty="0" err="1" smtClean="0"/>
              <a:t>obezite</a:t>
            </a:r>
            <a:endParaRPr lang="tr-TR" dirty="0"/>
          </a:p>
          <a:p>
            <a:r>
              <a:rPr lang="tr-TR" dirty="0" smtClean="0"/>
              <a:t>Göğüs ağrısı ile başvuruyor ve </a:t>
            </a:r>
            <a:r>
              <a:rPr lang="tr-TR" dirty="0" err="1" smtClean="0"/>
              <a:t>non</a:t>
            </a:r>
            <a:r>
              <a:rPr lang="tr-TR" dirty="0" smtClean="0"/>
              <a:t>-ST MI </a:t>
            </a:r>
          </a:p>
          <a:p>
            <a:r>
              <a:rPr lang="tr-TR" dirty="0" smtClean="0"/>
              <a:t>Telemetride </a:t>
            </a:r>
            <a:r>
              <a:rPr lang="tr-TR" dirty="0" err="1" smtClean="0"/>
              <a:t>Paroksismal</a:t>
            </a:r>
            <a:r>
              <a:rPr lang="tr-TR" dirty="0" smtClean="0"/>
              <a:t> </a:t>
            </a:r>
            <a:r>
              <a:rPr lang="tr-TR" dirty="0" err="1" smtClean="0"/>
              <a:t>Atrial</a:t>
            </a:r>
            <a:r>
              <a:rPr lang="tr-TR" dirty="0" smtClean="0"/>
              <a:t> </a:t>
            </a:r>
            <a:r>
              <a:rPr lang="tr-TR" dirty="0" err="1" smtClean="0"/>
              <a:t>Fibrilasyon</a:t>
            </a:r>
            <a:r>
              <a:rPr lang="tr-TR" dirty="0" smtClean="0"/>
              <a:t> </a:t>
            </a:r>
          </a:p>
          <a:p>
            <a:r>
              <a:rPr lang="tr-TR" dirty="0" smtClean="0"/>
              <a:t>Tedavisi sonrasında taburcu ediliyor ve endokrine başvurması söyleniyor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Akış Çizelgesi: İşlem 3"/>
          <p:cNvSpPr/>
          <p:nvPr/>
        </p:nvSpPr>
        <p:spPr>
          <a:xfrm>
            <a:off x="4944533" y="1230489"/>
            <a:ext cx="6683023" cy="4041422"/>
          </a:xfrm>
          <a:prstGeom prst="flowChartProcess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60690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 4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Laboratuvar testlerinde:</a:t>
            </a:r>
          </a:p>
          <a:p>
            <a:r>
              <a:rPr lang="tr-TR" dirty="0" smtClean="0"/>
              <a:t>TSH </a:t>
            </a:r>
            <a:r>
              <a:rPr lang="tr-TR" dirty="0"/>
              <a:t>= 0.02 </a:t>
            </a:r>
            <a:r>
              <a:rPr lang="tr-TR" dirty="0" err="1"/>
              <a:t>mIU</a:t>
            </a:r>
            <a:r>
              <a:rPr lang="tr-TR" dirty="0"/>
              <a:t>/L (0.37-4.42 </a:t>
            </a:r>
            <a:r>
              <a:rPr lang="tr-TR" dirty="0" err="1"/>
              <a:t>mIU</a:t>
            </a:r>
            <a:r>
              <a:rPr lang="tr-TR" dirty="0"/>
              <a:t>/L)</a:t>
            </a:r>
          </a:p>
          <a:p>
            <a:r>
              <a:rPr lang="tr-TR" dirty="0" smtClean="0"/>
              <a:t>Serbest  </a:t>
            </a:r>
            <a:r>
              <a:rPr lang="tr-TR" dirty="0"/>
              <a:t>T4 = 0.52 </a:t>
            </a:r>
            <a:r>
              <a:rPr lang="tr-TR" dirty="0" err="1"/>
              <a:t>ng</a:t>
            </a:r>
            <a:r>
              <a:rPr lang="tr-TR" dirty="0"/>
              <a:t>/</a:t>
            </a:r>
            <a:r>
              <a:rPr lang="tr-TR" dirty="0" err="1"/>
              <a:t>dL</a:t>
            </a:r>
            <a:r>
              <a:rPr lang="tr-TR" dirty="0"/>
              <a:t> (0.65-1.80 </a:t>
            </a:r>
            <a:r>
              <a:rPr lang="tr-TR" dirty="0" err="1"/>
              <a:t>ng</a:t>
            </a:r>
            <a:r>
              <a:rPr lang="tr-TR" dirty="0"/>
              <a:t>/</a:t>
            </a:r>
            <a:r>
              <a:rPr lang="tr-TR" dirty="0" err="1"/>
              <a:t>dL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b="1" dirty="0" smtClean="0"/>
              <a:t>      Bu hastada ön tanıda ne düşünürsünüz?</a:t>
            </a:r>
          </a:p>
          <a:p>
            <a:pPr marL="342900" indent="-342900">
              <a:buAutoNum type="alphaUcPeriod"/>
            </a:pPr>
            <a:r>
              <a:rPr lang="tr-TR" dirty="0" smtClean="0"/>
              <a:t>Santral </a:t>
            </a:r>
            <a:r>
              <a:rPr lang="tr-TR" dirty="0" err="1" smtClean="0"/>
              <a:t>hipotiroidiye</a:t>
            </a:r>
            <a:r>
              <a:rPr lang="tr-TR" dirty="0" smtClean="0"/>
              <a:t> neden olan </a:t>
            </a:r>
            <a:r>
              <a:rPr lang="tr-TR" dirty="0" err="1" smtClean="0"/>
              <a:t>hipofizer</a:t>
            </a:r>
            <a:r>
              <a:rPr lang="tr-TR" dirty="0" smtClean="0"/>
              <a:t> kitle</a:t>
            </a:r>
          </a:p>
          <a:p>
            <a:pPr marL="342900" indent="-342900">
              <a:buAutoNum type="alphaUcPeriod"/>
            </a:pPr>
            <a:r>
              <a:rPr lang="tr-TR" dirty="0" err="1" smtClean="0"/>
              <a:t>Ötiroid</a:t>
            </a:r>
            <a:r>
              <a:rPr lang="tr-TR" dirty="0" smtClean="0"/>
              <a:t> hasta sendromu</a:t>
            </a:r>
          </a:p>
          <a:p>
            <a:pPr marL="342900" indent="-342900">
              <a:buAutoNum type="alphaUcPeriod"/>
            </a:pPr>
            <a:r>
              <a:rPr lang="tr-TR" dirty="0" smtClean="0"/>
              <a:t>Laboratuvar hatası</a:t>
            </a:r>
          </a:p>
          <a:p>
            <a:pPr marL="342900" indent="-342900">
              <a:buAutoNum type="alphaUcPeriod"/>
            </a:pPr>
            <a:r>
              <a:rPr lang="tr-TR" dirty="0" smtClean="0"/>
              <a:t>T3 </a:t>
            </a:r>
            <a:r>
              <a:rPr lang="tr-TR" dirty="0" err="1" smtClean="0"/>
              <a:t>tirotoksikozu</a:t>
            </a:r>
            <a:endParaRPr lang="tr-TR" dirty="0" smtClean="0"/>
          </a:p>
          <a:p>
            <a:pPr marL="342900" indent="-342900">
              <a:buAutoNum type="alphaUcPeriod"/>
            </a:pPr>
            <a:r>
              <a:rPr lang="tr-TR" dirty="0" smtClean="0"/>
              <a:t>Hepsi</a:t>
            </a: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890" y="624211"/>
            <a:ext cx="6736664" cy="478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95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</a:t>
            </a:r>
            <a:r>
              <a:rPr lang="tr-TR" b="1" dirty="0"/>
              <a:t>5</a:t>
            </a:r>
            <a:r>
              <a:rPr lang="tr-TR" b="1" dirty="0" smtClean="0"/>
              <a:t>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55513" y="1175720"/>
            <a:ext cx="6281873" cy="5248622"/>
          </a:xfrm>
        </p:spPr>
        <p:txBody>
          <a:bodyPr/>
          <a:lstStyle/>
          <a:p>
            <a:r>
              <a:rPr lang="tr-TR" dirty="0" smtClean="0"/>
              <a:t>82 y, Kadın</a:t>
            </a:r>
          </a:p>
          <a:p>
            <a:r>
              <a:rPr lang="tr-TR" dirty="0" smtClean="0"/>
              <a:t>HT ve osteoporoz </a:t>
            </a:r>
          </a:p>
          <a:p>
            <a:r>
              <a:rPr lang="tr-TR" dirty="0" err="1" smtClean="0"/>
              <a:t>Persistan</a:t>
            </a:r>
            <a:r>
              <a:rPr lang="tr-TR" dirty="0" smtClean="0"/>
              <a:t> öksürük ve göğüs filminde </a:t>
            </a:r>
            <a:r>
              <a:rPr lang="tr-TR" dirty="0" err="1" smtClean="0"/>
              <a:t>atelektazi</a:t>
            </a:r>
            <a:r>
              <a:rPr lang="tr-TR" dirty="0" smtClean="0"/>
              <a:t> olması nedeniyle göğüs hastalıkları doktoruna yönlendiriliyor</a:t>
            </a:r>
          </a:p>
          <a:p>
            <a:r>
              <a:rPr lang="tr-TR" dirty="0" err="1" smtClean="0"/>
              <a:t>Iv</a:t>
            </a:r>
            <a:r>
              <a:rPr lang="tr-TR" dirty="0" smtClean="0"/>
              <a:t> kontrast madde (</a:t>
            </a:r>
            <a:r>
              <a:rPr lang="tr-TR" dirty="0" err="1" smtClean="0"/>
              <a:t>loversol</a:t>
            </a:r>
            <a:r>
              <a:rPr lang="tr-TR" dirty="0" smtClean="0"/>
              <a:t> 741 mg/ml) ile çekilen göğüs </a:t>
            </a:r>
            <a:r>
              <a:rPr lang="tr-TR" dirty="0" err="1" smtClean="0"/>
              <a:t>BT’sinde</a:t>
            </a:r>
            <a:r>
              <a:rPr lang="tr-TR" dirty="0" smtClean="0"/>
              <a:t> </a:t>
            </a:r>
            <a:r>
              <a:rPr lang="tr-TR" dirty="0" err="1" smtClean="0"/>
              <a:t>atelektazi</a:t>
            </a:r>
            <a:r>
              <a:rPr lang="tr-TR" dirty="0" smtClean="0"/>
              <a:t> ve sağ üst lobda buzlu cam görünümü saptanıyor</a:t>
            </a:r>
          </a:p>
          <a:p>
            <a:r>
              <a:rPr lang="tr-TR" dirty="0" err="1" smtClean="0"/>
              <a:t>Pulmoner</a:t>
            </a:r>
            <a:r>
              <a:rPr lang="tr-TR" dirty="0" smtClean="0"/>
              <a:t> fonksiyon testinde </a:t>
            </a:r>
            <a:r>
              <a:rPr lang="tr-TR" dirty="0" err="1" smtClean="0"/>
              <a:t>restriktif</a:t>
            </a:r>
            <a:r>
              <a:rPr lang="tr-TR" dirty="0" smtClean="0"/>
              <a:t> AC hastalığı</a:t>
            </a:r>
          </a:p>
          <a:p>
            <a:r>
              <a:rPr lang="tr-TR" dirty="0" smtClean="0"/>
              <a:t>Göğüs </a:t>
            </a:r>
            <a:r>
              <a:rPr lang="tr-TR" dirty="0" err="1" smtClean="0"/>
              <a:t>BT’de</a:t>
            </a:r>
            <a:r>
              <a:rPr lang="tr-TR" dirty="0" smtClean="0"/>
              <a:t> ek olarak büyük MNG olduğu saptanıyor</a:t>
            </a:r>
          </a:p>
          <a:p>
            <a:r>
              <a:rPr lang="tr-TR" dirty="0" smtClean="0"/>
              <a:t>Bu aşamada hastanın </a:t>
            </a:r>
            <a:r>
              <a:rPr lang="tr-TR" dirty="0" err="1" smtClean="0"/>
              <a:t>tiroidle</a:t>
            </a:r>
            <a:r>
              <a:rPr lang="tr-TR" dirty="0" smtClean="0"/>
              <a:t> ilgili semptomu yok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Akış Çizelgesi: İşlem 3"/>
          <p:cNvSpPr/>
          <p:nvPr/>
        </p:nvSpPr>
        <p:spPr>
          <a:xfrm>
            <a:off x="4703382" y="519289"/>
            <a:ext cx="7157155" cy="5226755"/>
          </a:xfrm>
          <a:prstGeom prst="flowChartProcess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411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770" y="639400"/>
            <a:ext cx="7212193" cy="528569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5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63603" y="2067541"/>
            <a:ext cx="6281873" cy="5248622"/>
          </a:xfrm>
        </p:spPr>
        <p:txBody>
          <a:bodyPr/>
          <a:lstStyle/>
          <a:p>
            <a:r>
              <a:rPr lang="tr-TR" dirty="0"/>
              <a:t>Laboratuvarda </a:t>
            </a:r>
            <a:r>
              <a:rPr lang="tr-TR" dirty="0" err="1"/>
              <a:t>subklinik</a:t>
            </a:r>
            <a:r>
              <a:rPr lang="tr-TR" dirty="0"/>
              <a:t> </a:t>
            </a:r>
            <a:r>
              <a:rPr lang="tr-TR" dirty="0" err="1"/>
              <a:t>tirotoksikoz</a:t>
            </a:r>
            <a:endParaRPr lang="tr-TR" dirty="0"/>
          </a:p>
          <a:p>
            <a:r>
              <a:rPr lang="tr-TR" dirty="0" err="1" smtClean="0"/>
              <a:t>BT’den</a:t>
            </a:r>
            <a:r>
              <a:rPr lang="tr-TR" dirty="0" smtClean="0"/>
              <a:t> 10 gün sonra eforla </a:t>
            </a:r>
            <a:r>
              <a:rPr lang="tr-TR" dirty="0" err="1" smtClean="0"/>
              <a:t>dispne</a:t>
            </a:r>
            <a:r>
              <a:rPr lang="tr-TR" dirty="0" smtClean="0"/>
              <a:t> şikayeti gelişiyor yine de alışveriş için 30 </a:t>
            </a:r>
            <a:r>
              <a:rPr lang="tr-TR" dirty="0" err="1" smtClean="0"/>
              <a:t>dk</a:t>
            </a:r>
            <a:r>
              <a:rPr lang="tr-TR" dirty="0" smtClean="0"/>
              <a:t> yürüyebiliyor</a:t>
            </a:r>
          </a:p>
          <a:p>
            <a:r>
              <a:rPr lang="tr-TR" dirty="0" smtClean="0"/>
              <a:t>Aile hekimine başvuru</a:t>
            </a:r>
          </a:p>
          <a:p>
            <a:r>
              <a:rPr lang="tr-TR" dirty="0" smtClean="0"/>
              <a:t>FM’de kalp hızı 84/</a:t>
            </a:r>
            <a:r>
              <a:rPr lang="tr-TR" dirty="0" err="1" smtClean="0"/>
              <a:t>dk</a:t>
            </a:r>
            <a:r>
              <a:rPr lang="tr-TR" dirty="0" smtClean="0"/>
              <a:t>, TA 170/80 </a:t>
            </a:r>
            <a:r>
              <a:rPr lang="tr-TR" dirty="0" err="1" smtClean="0"/>
              <a:t>mmHg</a:t>
            </a:r>
            <a:endParaRPr lang="tr-TR" dirty="0" smtClean="0"/>
          </a:p>
          <a:p>
            <a:r>
              <a:rPr lang="tr-TR" dirty="0" smtClean="0"/>
              <a:t>1 ay sonra acile halsizlik, iştah kaybı, </a:t>
            </a:r>
            <a:r>
              <a:rPr lang="tr-TR" dirty="0" err="1" smtClean="0"/>
              <a:t>dispne</a:t>
            </a:r>
            <a:r>
              <a:rPr lang="tr-TR" dirty="0" smtClean="0"/>
              <a:t> ve çarpıntı ile başvuruyor</a:t>
            </a:r>
          </a:p>
          <a:p>
            <a:r>
              <a:rPr lang="tr-TR" dirty="0" smtClean="0"/>
              <a:t> Evdeki merdivenlerini çıkamıyor 2 gecedir sandalyede uyuyor</a:t>
            </a:r>
          </a:p>
          <a:p>
            <a:r>
              <a:rPr lang="tr-TR" dirty="0" smtClean="0"/>
              <a:t>FM’de nabzı 160/</a:t>
            </a:r>
            <a:r>
              <a:rPr lang="tr-TR" dirty="0" err="1" smtClean="0"/>
              <a:t>dk</a:t>
            </a:r>
            <a:r>
              <a:rPr lang="tr-TR" dirty="0" smtClean="0"/>
              <a:t> aritmik, TA 160/70 </a:t>
            </a:r>
            <a:r>
              <a:rPr lang="tr-TR" dirty="0" err="1" smtClean="0"/>
              <a:t>mmHg</a:t>
            </a:r>
            <a:r>
              <a:rPr lang="tr-TR" dirty="0" smtClean="0"/>
              <a:t> ve </a:t>
            </a:r>
            <a:r>
              <a:rPr lang="tr-TR" dirty="0" err="1" smtClean="0"/>
              <a:t>saturasyon</a:t>
            </a:r>
            <a:r>
              <a:rPr lang="tr-TR" dirty="0" smtClean="0"/>
              <a:t> %93 ve ateş yok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8397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286" y="605533"/>
            <a:ext cx="7212193" cy="528569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</a:t>
            </a:r>
            <a:r>
              <a:rPr lang="tr-TR" b="1" dirty="0"/>
              <a:t>5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31336" y="1209586"/>
            <a:ext cx="6281873" cy="5248622"/>
          </a:xfrm>
        </p:spPr>
        <p:txBody>
          <a:bodyPr/>
          <a:lstStyle/>
          <a:p>
            <a:r>
              <a:rPr lang="tr-TR" dirty="0" smtClean="0"/>
              <a:t>Titreme ya da </a:t>
            </a:r>
            <a:r>
              <a:rPr lang="tr-TR" dirty="0" err="1" smtClean="0"/>
              <a:t>miksödem</a:t>
            </a:r>
            <a:r>
              <a:rPr lang="tr-TR" dirty="0" smtClean="0"/>
              <a:t> gibi </a:t>
            </a:r>
            <a:r>
              <a:rPr lang="tr-TR" dirty="0" err="1" smtClean="0"/>
              <a:t>tiroid</a:t>
            </a:r>
            <a:r>
              <a:rPr lang="tr-TR" dirty="0" smtClean="0"/>
              <a:t> spesifik semptom yok</a:t>
            </a:r>
          </a:p>
          <a:p>
            <a:r>
              <a:rPr lang="tr-TR" dirty="0" smtClean="0"/>
              <a:t>Laboratuvar tetkiklerinde </a:t>
            </a:r>
            <a:r>
              <a:rPr lang="tr-TR" dirty="0" err="1" smtClean="0"/>
              <a:t>inflamasyon</a:t>
            </a:r>
            <a:r>
              <a:rPr lang="tr-TR" dirty="0" smtClean="0"/>
              <a:t> parametreleri artmış, ve göğüs </a:t>
            </a:r>
            <a:r>
              <a:rPr lang="tr-TR" dirty="0" err="1" smtClean="0"/>
              <a:t>grafisinde</a:t>
            </a:r>
            <a:r>
              <a:rPr lang="tr-TR" dirty="0" smtClean="0"/>
              <a:t> sağ </a:t>
            </a:r>
            <a:r>
              <a:rPr lang="tr-TR" dirty="0" err="1" smtClean="0"/>
              <a:t>AC’de</a:t>
            </a:r>
            <a:r>
              <a:rPr lang="tr-TR" dirty="0" smtClean="0"/>
              <a:t> </a:t>
            </a:r>
            <a:r>
              <a:rPr lang="tr-TR" dirty="0" err="1" smtClean="0"/>
              <a:t>pnömöniye</a:t>
            </a:r>
            <a:r>
              <a:rPr lang="tr-TR" dirty="0" smtClean="0"/>
              <a:t> işaret eden yeni </a:t>
            </a:r>
            <a:r>
              <a:rPr lang="tr-TR" dirty="0" err="1" smtClean="0"/>
              <a:t>konsalidasyon</a:t>
            </a:r>
            <a:r>
              <a:rPr lang="tr-TR" dirty="0" smtClean="0"/>
              <a:t> alanı</a:t>
            </a:r>
          </a:p>
          <a:p>
            <a:r>
              <a:rPr lang="tr-TR" dirty="0" smtClean="0"/>
              <a:t>TSH </a:t>
            </a:r>
            <a:r>
              <a:rPr lang="tr-TR" dirty="0" err="1" smtClean="0"/>
              <a:t>süprese</a:t>
            </a:r>
            <a:r>
              <a:rPr lang="tr-TR" dirty="0" smtClean="0"/>
              <a:t> T4 artmış</a:t>
            </a:r>
          </a:p>
          <a:p>
            <a:r>
              <a:rPr lang="tr-TR" dirty="0" smtClean="0"/>
              <a:t>GFR 90 ml/</a:t>
            </a:r>
            <a:r>
              <a:rPr lang="tr-TR" dirty="0" err="1" smtClean="0"/>
              <a:t>dk</a:t>
            </a:r>
            <a:endParaRPr lang="tr-TR" dirty="0" smtClean="0"/>
          </a:p>
          <a:p>
            <a:r>
              <a:rPr lang="tr-TR" dirty="0"/>
              <a:t>Ö</a:t>
            </a:r>
            <a:r>
              <a:rPr lang="tr-TR" dirty="0" smtClean="0"/>
              <a:t>zgeçmişte </a:t>
            </a:r>
            <a:r>
              <a:rPr lang="tr-TR" dirty="0" err="1" smtClean="0"/>
              <a:t>tiroid</a:t>
            </a:r>
            <a:r>
              <a:rPr lang="tr-TR" dirty="0" smtClean="0"/>
              <a:t> hastalığı yok</a:t>
            </a:r>
          </a:p>
          <a:p>
            <a:r>
              <a:rPr lang="tr-TR" dirty="0" smtClean="0"/>
              <a:t>TSH-R Ab negatif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397" y="720337"/>
            <a:ext cx="3244564" cy="505608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9962" y="720337"/>
            <a:ext cx="3329186" cy="488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0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286" y="508000"/>
            <a:ext cx="7212193" cy="5452533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</a:t>
            </a:r>
            <a:r>
              <a:rPr lang="tr-TR" b="1" dirty="0"/>
              <a:t>5</a:t>
            </a:r>
            <a:r>
              <a:rPr lang="tr-TR" b="1" dirty="0" smtClean="0"/>
              <a:t>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18445" y="953835"/>
            <a:ext cx="6281873" cy="5248622"/>
          </a:xfrm>
        </p:spPr>
        <p:txBody>
          <a:bodyPr>
            <a:normAutofit/>
          </a:bodyPr>
          <a:lstStyle/>
          <a:p>
            <a:r>
              <a:rPr lang="tr-TR" dirty="0"/>
              <a:t>Hasta geriatri servisine yatırılarak </a:t>
            </a:r>
            <a:r>
              <a:rPr lang="tr-TR" dirty="0" err="1"/>
              <a:t>pnömoniye</a:t>
            </a:r>
            <a:r>
              <a:rPr lang="tr-TR" dirty="0"/>
              <a:t> yönelik antibiyotik tedavisi </a:t>
            </a:r>
            <a:r>
              <a:rPr lang="tr-TR" dirty="0" smtClean="0"/>
              <a:t>başlanıyor</a:t>
            </a:r>
          </a:p>
          <a:p>
            <a:r>
              <a:rPr lang="tr-TR" dirty="0" smtClean="0"/>
              <a:t>Geçici </a:t>
            </a:r>
            <a:r>
              <a:rPr lang="tr-TR" dirty="0"/>
              <a:t>olarak durdurulan </a:t>
            </a:r>
            <a:r>
              <a:rPr lang="tr-TR" dirty="0" err="1"/>
              <a:t>alendronat</a:t>
            </a:r>
            <a:r>
              <a:rPr lang="tr-TR" dirty="0"/>
              <a:t> haricinde önceki ilaçlara (</a:t>
            </a:r>
            <a:r>
              <a:rPr lang="tr-TR" dirty="0" err="1"/>
              <a:t>enalapril</a:t>
            </a:r>
            <a:r>
              <a:rPr lang="tr-TR" dirty="0"/>
              <a:t>, </a:t>
            </a:r>
            <a:r>
              <a:rPr lang="tr-TR" dirty="0" err="1"/>
              <a:t>simvastatin</a:t>
            </a:r>
            <a:r>
              <a:rPr lang="tr-TR" dirty="0"/>
              <a:t>, </a:t>
            </a:r>
            <a:r>
              <a:rPr lang="tr-TR" dirty="0" err="1"/>
              <a:t>budesonid</a:t>
            </a:r>
            <a:r>
              <a:rPr lang="tr-TR" dirty="0"/>
              <a:t>/</a:t>
            </a:r>
            <a:r>
              <a:rPr lang="tr-TR" dirty="0" err="1"/>
              <a:t>formoterol</a:t>
            </a:r>
            <a:r>
              <a:rPr lang="tr-TR" dirty="0"/>
              <a:t> </a:t>
            </a:r>
            <a:r>
              <a:rPr lang="tr-TR" dirty="0" err="1"/>
              <a:t>inhaler</a:t>
            </a:r>
            <a:r>
              <a:rPr lang="tr-TR" dirty="0"/>
              <a:t> ve kalsiyum karbonat/</a:t>
            </a:r>
            <a:r>
              <a:rPr lang="tr-TR" dirty="0" err="1"/>
              <a:t>kolekalsiferol</a:t>
            </a:r>
            <a:r>
              <a:rPr lang="tr-TR" dirty="0"/>
              <a:t>) devam </a:t>
            </a:r>
            <a:r>
              <a:rPr lang="tr-TR" dirty="0" smtClean="0"/>
              <a:t>ediliyor</a:t>
            </a:r>
          </a:p>
          <a:p>
            <a:r>
              <a:rPr lang="tr-TR" dirty="0" smtClean="0"/>
              <a:t>Bir </a:t>
            </a:r>
            <a:r>
              <a:rPr lang="tr-TR" dirty="0"/>
              <a:t>endokrin uzmanına </a:t>
            </a:r>
            <a:r>
              <a:rPr lang="tr-TR" dirty="0" smtClean="0"/>
              <a:t>danışılarak </a:t>
            </a:r>
            <a:r>
              <a:rPr lang="tr-TR" dirty="0" err="1"/>
              <a:t>hipertiroidizm</a:t>
            </a:r>
            <a:r>
              <a:rPr lang="tr-TR" dirty="0"/>
              <a:t> ve taşikardiyi tedavi etmek için </a:t>
            </a:r>
            <a:r>
              <a:rPr lang="tr-TR" dirty="0" err="1" smtClean="0"/>
              <a:t>thromazol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metoprolol</a:t>
            </a:r>
            <a:r>
              <a:rPr lang="tr-TR" dirty="0"/>
              <a:t> </a:t>
            </a:r>
            <a:r>
              <a:rPr lang="tr-TR" dirty="0" smtClean="0"/>
              <a:t>başlanıyor</a:t>
            </a:r>
          </a:p>
          <a:p>
            <a:r>
              <a:rPr lang="tr-TR" dirty="0" smtClean="0"/>
              <a:t>Takip </a:t>
            </a:r>
            <a:r>
              <a:rPr lang="tr-TR" dirty="0"/>
              <a:t>eden günlerde CRP, başvuru anında 46 mg/l'den üçüncü günde 207 mg/l'ye yükseldi, ardından beşinci günde 27 mg/l'ye </a:t>
            </a:r>
            <a:r>
              <a:rPr lang="tr-TR" dirty="0" smtClean="0"/>
              <a:t>düştü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984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286" y="553156"/>
            <a:ext cx="7212193" cy="5080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</a:t>
            </a:r>
            <a:r>
              <a:rPr lang="tr-TR" b="1" dirty="0"/>
              <a:t>5</a:t>
            </a:r>
            <a:r>
              <a:rPr lang="tr-TR" b="1" dirty="0" smtClean="0"/>
              <a:t>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95746" y="803186"/>
            <a:ext cx="6701883" cy="5248622"/>
          </a:xfrm>
        </p:spPr>
        <p:txBody>
          <a:bodyPr>
            <a:normAutofit/>
          </a:bodyPr>
          <a:lstStyle/>
          <a:p>
            <a:r>
              <a:rPr lang="tr-TR" dirty="0" smtClean="0"/>
              <a:t>Başvuru </a:t>
            </a:r>
            <a:r>
              <a:rPr lang="tr-TR" dirty="0"/>
              <a:t>sırasında ateşi </a:t>
            </a:r>
            <a:r>
              <a:rPr lang="tr-TR" dirty="0" smtClean="0"/>
              <a:t>yok </a:t>
            </a:r>
            <a:r>
              <a:rPr lang="tr-TR" dirty="0"/>
              <a:t>ve kan kültürlerinde </a:t>
            </a:r>
            <a:r>
              <a:rPr lang="tr-TR" dirty="0" smtClean="0"/>
              <a:t>üreme yok</a:t>
            </a:r>
          </a:p>
          <a:p>
            <a:r>
              <a:rPr lang="tr-TR" dirty="0" err="1" smtClean="0"/>
              <a:t>Atriyal</a:t>
            </a:r>
            <a:r>
              <a:rPr lang="tr-TR" dirty="0" smtClean="0"/>
              <a:t> </a:t>
            </a:r>
            <a:r>
              <a:rPr lang="tr-TR" dirty="0" err="1"/>
              <a:t>fibrilasyon</a:t>
            </a:r>
            <a:r>
              <a:rPr lang="tr-TR" dirty="0"/>
              <a:t> kaynaklı taşikardi nedeniyle kardiyoloji uzmanına danışılarak </a:t>
            </a:r>
            <a:r>
              <a:rPr lang="tr-TR" dirty="0" err="1"/>
              <a:t>digoksin</a:t>
            </a:r>
            <a:r>
              <a:rPr lang="tr-TR" dirty="0"/>
              <a:t> ve </a:t>
            </a:r>
            <a:r>
              <a:rPr lang="tr-TR" dirty="0" err="1"/>
              <a:t>apiksaban</a:t>
            </a:r>
            <a:r>
              <a:rPr lang="tr-TR" dirty="0"/>
              <a:t> tedavisi </a:t>
            </a:r>
            <a:r>
              <a:rPr lang="tr-TR" dirty="0" smtClean="0"/>
              <a:t>başlanıyor</a:t>
            </a:r>
          </a:p>
          <a:p>
            <a:r>
              <a:rPr lang="tr-TR" dirty="0" smtClean="0"/>
              <a:t>Taşikardi </a:t>
            </a:r>
            <a:r>
              <a:rPr lang="tr-TR" dirty="0"/>
              <a:t>tedaviye </a:t>
            </a:r>
            <a:r>
              <a:rPr lang="tr-TR" dirty="0" smtClean="0"/>
              <a:t>dirençli </a:t>
            </a:r>
            <a:r>
              <a:rPr lang="tr-TR" dirty="0"/>
              <a:t>ve hastada </a:t>
            </a:r>
            <a:r>
              <a:rPr lang="tr-TR" dirty="0" err="1"/>
              <a:t>periferik</a:t>
            </a:r>
            <a:r>
              <a:rPr lang="tr-TR" dirty="0"/>
              <a:t> ödem </a:t>
            </a:r>
            <a:r>
              <a:rPr lang="tr-TR" dirty="0" smtClean="0"/>
              <a:t>gelişiyor</a:t>
            </a:r>
          </a:p>
          <a:p>
            <a:r>
              <a:rPr lang="tr-TR" dirty="0" err="1" smtClean="0"/>
              <a:t>Furosemid</a:t>
            </a:r>
            <a:r>
              <a:rPr lang="tr-TR" dirty="0" smtClean="0"/>
              <a:t> </a:t>
            </a:r>
            <a:r>
              <a:rPr lang="tr-TR" dirty="0"/>
              <a:t>başlandı, </a:t>
            </a:r>
            <a:r>
              <a:rPr lang="tr-TR" dirty="0" err="1"/>
              <a:t>metoprolol</a:t>
            </a:r>
            <a:r>
              <a:rPr lang="tr-TR" dirty="0"/>
              <a:t> dozu artırıldı ve sonunda </a:t>
            </a:r>
            <a:r>
              <a:rPr lang="tr-TR" dirty="0" err="1"/>
              <a:t>verapamil</a:t>
            </a:r>
            <a:r>
              <a:rPr lang="tr-TR" dirty="0"/>
              <a:t> </a:t>
            </a:r>
            <a:r>
              <a:rPr lang="tr-TR" dirty="0" smtClean="0"/>
              <a:t>başlandı</a:t>
            </a:r>
          </a:p>
          <a:p>
            <a:r>
              <a:rPr lang="tr-TR" dirty="0" smtClean="0"/>
              <a:t>Ayrıca </a:t>
            </a:r>
            <a:r>
              <a:rPr lang="tr-TR" dirty="0"/>
              <a:t>sıvı kısıtlaması gibi ilaç dışı müdahaleler de </a:t>
            </a:r>
            <a:r>
              <a:rPr lang="tr-TR" dirty="0" smtClean="0"/>
              <a:t>uygulandı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0353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286" y="605532"/>
            <a:ext cx="7212193" cy="5446275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</a:t>
            </a:r>
            <a:r>
              <a:rPr lang="tr-TR" b="1" dirty="0"/>
              <a:t>5</a:t>
            </a:r>
            <a:r>
              <a:rPr lang="tr-TR" b="1" dirty="0" smtClean="0"/>
              <a:t>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4955" y="803185"/>
            <a:ext cx="6598631" cy="5248622"/>
          </a:xfrm>
        </p:spPr>
        <p:txBody>
          <a:bodyPr>
            <a:normAutofit/>
          </a:bodyPr>
          <a:lstStyle/>
          <a:p>
            <a:r>
              <a:rPr lang="tr-TR" dirty="0" smtClean="0"/>
              <a:t>Bu </a:t>
            </a:r>
            <a:r>
              <a:rPr lang="tr-TR" dirty="0"/>
              <a:t>müdahalelere rağmen çok az veya hiç etki </a:t>
            </a:r>
            <a:r>
              <a:rPr lang="tr-TR" dirty="0" smtClean="0"/>
              <a:t>gözlemlenmedi</a:t>
            </a:r>
            <a:endParaRPr lang="tr-TR" dirty="0"/>
          </a:p>
          <a:p>
            <a:r>
              <a:rPr lang="tr-TR" dirty="0" smtClean="0"/>
              <a:t>Hastada </a:t>
            </a:r>
            <a:r>
              <a:rPr lang="tr-TR" dirty="0"/>
              <a:t>sürekli olarak ödem, taşikardi ve efor </a:t>
            </a:r>
            <a:r>
              <a:rPr lang="tr-TR" dirty="0" err="1"/>
              <a:t>dispnesi</a:t>
            </a:r>
            <a:r>
              <a:rPr lang="tr-TR" dirty="0"/>
              <a:t> </a:t>
            </a:r>
            <a:r>
              <a:rPr lang="tr-TR" dirty="0" smtClean="0"/>
              <a:t>görüldü</a:t>
            </a:r>
          </a:p>
          <a:p>
            <a:r>
              <a:rPr lang="tr-TR" dirty="0" smtClean="0"/>
              <a:t>Başvurudan </a:t>
            </a:r>
            <a:r>
              <a:rPr lang="tr-TR" dirty="0"/>
              <a:t>sonra iki kez göğüs röntgeni çekildi ve kardiyak </a:t>
            </a:r>
            <a:r>
              <a:rPr lang="tr-TR" dirty="0" err="1"/>
              <a:t>dekompansasyon</a:t>
            </a:r>
            <a:r>
              <a:rPr lang="tr-TR" dirty="0"/>
              <a:t> belirtileriyle birlikte artan </a:t>
            </a:r>
            <a:r>
              <a:rPr lang="tr-TR" dirty="0" err="1"/>
              <a:t>plevral</a:t>
            </a:r>
            <a:r>
              <a:rPr lang="tr-TR" dirty="0"/>
              <a:t> </a:t>
            </a:r>
            <a:r>
              <a:rPr lang="tr-TR" dirty="0" err="1"/>
              <a:t>efüzyon</a:t>
            </a:r>
            <a:r>
              <a:rPr lang="tr-TR" dirty="0"/>
              <a:t> </a:t>
            </a:r>
            <a:r>
              <a:rPr lang="tr-TR" dirty="0" smtClean="0"/>
              <a:t>görüldü</a:t>
            </a:r>
          </a:p>
          <a:p>
            <a:r>
              <a:rPr lang="tr-TR" dirty="0" smtClean="0"/>
              <a:t>Sınırlı </a:t>
            </a:r>
            <a:r>
              <a:rPr lang="tr-TR" dirty="0"/>
              <a:t>tedavi seçenekleri göz önüne alındığında, kardiyolog tarafından </a:t>
            </a:r>
            <a:r>
              <a:rPr lang="tr-TR" dirty="0" smtClean="0"/>
              <a:t>ekokardiyografi </a:t>
            </a:r>
            <a:r>
              <a:rPr lang="tr-TR" dirty="0"/>
              <a:t>hasta sonuçlarının iyileştirilmesine katkıda </a:t>
            </a:r>
            <a:r>
              <a:rPr lang="tr-TR" dirty="0" smtClean="0"/>
              <a:t>bulunmayacağı için yapılmadı</a:t>
            </a:r>
          </a:p>
        </p:txBody>
      </p:sp>
    </p:spTree>
    <p:extLst>
      <p:ext uri="{BB962C8B-B14F-4D97-AF65-F5344CB8AC3E}">
        <p14:creationId xmlns:p14="http://schemas.microsoft.com/office/powerpoint/2010/main" val="164466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286" y="605532"/>
            <a:ext cx="7212193" cy="5446275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</a:t>
            </a:r>
            <a:r>
              <a:rPr lang="tr-TR" b="1" dirty="0"/>
              <a:t>5</a:t>
            </a:r>
            <a:r>
              <a:rPr lang="tr-TR" b="1" dirty="0" smtClean="0"/>
              <a:t>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02578" y="803185"/>
            <a:ext cx="6479822" cy="5248622"/>
          </a:xfrm>
        </p:spPr>
        <p:txBody>
          <a:bodyPr>
            <a:normAutofit/>
          </a:bodyPr>
          <a:lstStyle/>
          <a:p>
            <a:r>
              <a:rPr lang="tr-TR" dirty="0" smtClean="0"/>
              <a:t>Hastanın </a:t>
            </a:r>
            <a:r>
              <a:rPr lang="tr-TR" dirty="0"/>
              <a:t>durumu, derin </a:t>
            </a:r>
            <a:r>
              <a:rPr lang="tr-TR" dirty="0" err="1"/>
              <a:t>hipoksemi</a:t>
            </a:r>
            <a:r>
              <a:rPr lang="tr-TR" dirty="0"/>
              <a:t> nedeniyle bilincini kaybedene kadar yavaş yavaş </a:t>
            </a:r>
            <a:r>
              <a:rPr lang="tr-TR" dirty="0" smtClean="0"/>
              <a:t>kötüleşti</a:t>
            </a:r>
          </a:p>
          <a:p>
            <a:r>
              <a:rPr lang="tr-TR" dirty="0" err="1" smtClean="0"/>
              <a:t>Resüsitasyon</a:t>
            </a:r>
            <a:r>
              <a:rPr lang="tr-TR" dirty="0" smtClean="0"/>
              <a:t> yapıldı </a:t>
            </a:r>
            <a:r>
              <a:rPr lang="tr-TR" dirty="0"/>
              <a:t>ancak sonuç alınamadı ve hasta hayatını </a:t>
            </a:r>
            <a:r>
              <a:rPr lang="tr-TR" dirty="0" smtClean="0"/>
              <a:t>kaybetti</a:t>
            </a:r>
          </a:p>
          <a:p>
            <a:r>
              <a:rPr lang="tr-TR" dirty="0" smtClean="0"/>
              <a:t>Otopside, </a:t>
            </a:r>
            <a:r>
              <a:rPr lang="tr-TR" dirty="0"/>
              <a:t>sağ alt lobda </a:t>
            </a:r>
            <a:r>
              <a:rPr lang="tr-TR" dirty="0" err="1" smtClean="0"/>
              <a:t>bronkopnömoni</a:t>
            </a:r>
            <a:r>
              <a:rPr lang="tr-TR" dirty="0" smtClean="0"/>
              <a:t>, </a:t>
            </a:r>
            <a:r>
              <a:rPr lang="tr-TR" dirty="0" err="1" smtClean="0"/>
              <a:t>hipertrofik</a:t>
            </a:r>
            <a:r>
              <a:rPr lang="tr-TR" dirty="0" smtClean="0"/>
              <a:t> sol </a:t>
            </a:r>
            <a:r>
              <a:rPr lang="tr-TR" dirty="0" err="1" smtClean="0"/>
              <a:t>ventrikül</a:t>
            </a:r>
            <a:r>
              <a:rPr lang="tr-TR" dirty="0" smtClean="0"/>
              <a:t> </a:t>
            </a:r>
            <a:r>
              <a:rPr lang="tr-TR" dirty="0"/>
              <a:t>ve sol ve sağ koroner sistem arasındaki bölgede </a:t>
            </a:r>
            <a:r>
              <a:rPr lang="tr-TR" dirty="0" smtClean="0"/>
              <a:t>yeni </a:t>
            </a:r>
            <a:r>
              <a:rPr lang="tr-TR" dirty="0" err="1"/>
              <a:t>subendokardiyal</a:t>
            </a:r>
            <a:r>
              <a:rPr lang="tr-TR" dirty="0"/>
              <a:t> </a:t>
            </a:r>
            <a:r>
              <a:rPr lang="tr-TR" dirty="0" err="1" smtClean="0"/>
              <a:t>iskemi</a:t>
            </a:r>
            <a:r>
              <a:rPr lang="tr-TR" dirty="0" smtClean="0"/>
              <a:t> saptandı</a:t>
            </a:r>
          </a:p>
          <a:p>
            <a:r>
              <a:rPr lang="tr-TR" dirty="0" smtClean="0"/>
              <a:t>Koroner arterde tıkanıklık olmaması ve </a:t>
            </a:r>
            <a:r>
              <a:rPr lang="tr-TR" dirty="0"/>
              <a:t>sol </a:t>
            </a:r>
            <a:r>
              <a:rPr lang="tr-TR" dirty="0" err="1"/>
              <a:t>ventrikül</a:t>
            </a:r>
            <a:r>
              <a:rPr lang="tr-TR" dirty="0"/>
              <a:t> </a:t>
            </a:r>
            <a:r>
              <a:rPr lang="tr-TR" dirty="0" err="1" smtClean="0"/>
              <a:t>hipertrofisi</a:t>
            </a:r>
            <a:r>
              <a:rPr lang="tr-TR" dirty="0" smtClean="0"/>
              <a:t> olması nedeniyle  </a:t>
            </a:r>
            <a:r>
              <a:rPr lang="tr-TR" dirty="0"/>
              <a:t>ölüm </a:t>
            </a:r>
            <a:r>
              <a:rPr lang="tr-TR" dirty="0" smtClean="0"/>
              <a:t>nedeninin </a:t>
            </a:r>
            <a:r>
              <a:rPr lang="tr-TR" dirty="0" err="1" smtClean="0"/>
              <a:t>demand</a:t>
            </a:r>
            <a:r>
              <a:rPr lang="tr-TR" dirty="0" smtClean="0"/>
              <a:t> </a:t>
            </a:r>
            <a:r>
              <a:rPr lang="tr-TR" dirty="0" err="1"/>
              <a:t>iskemi</a:t>
            </a:r>
            <a:r>
              <a:rPr lang="tr-TR" dirty="0"/>
              <a:t> olduğu kabul </a:t>
            </a:r>
            <a:r>
              <a:rPr lang="tr-TR" dirty="0" smtClean="0"/>
              <a:t>edildi</a:t>
            </a:r>
          </a:p>
          <a:p>
            <a:r>
              <a:rPr lang="tr-TR" dirty="0" smtClean="0"/>
              <a:t>Bu </a:t>
            </a:r>
            <a:r>
              <a:rPr lang="tr-TR" dirty="0" err="1" smtClean="0"/>
              <a:t>iskemi</a:t>
            </a:r>
            <a:r>
              <a:rPr lang="tr-TR" dirty="0" smtClean="0"/>
              <a:t> büyük </a:t>
            </a:r>
            <a:r>
              <a:rPr lang="tr-TR" dirty="0"/>
              <a:t>olasılıkla </a:t>
            </a:r>
            <a:r>
              <a:rPr lang="tr-TR" dirty="0" err="1"/>
              <a:t>pnömoni</a:t>
            </a:r>
            <a:r>
              <a:rPr lang="tr-TR" dirty="0"/>
              <a:t> ve </a:t>
            </a:r>
            <a:r>
              <a:rPr lang="tr-TR" dirty="0" err="1" smtClean="0"/>
              <a:t>persistan</a:t>
            </a:r>
            <a:r>
              <a:rPr lang="tr-TR" dirty="0" smtClean="0"/>
              <a:t> taşikardi birlikteliği nedeniyle gelişmişti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0458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İyotlu kontrast madde ilişkili </a:t>
            </a:r>
            <a:r>
              <a:rPr lang="tr-TR" dirty="0" err="1" smtClean="0"/>
              <a:t>tirotoksikoz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İyot, sodyum-iyot taşıyıcısı (NIS) tarafından aktif olarak </a:t>
            </a:r>
            <a:r>
              <a:rPr lang="tr-TR" dirty="0" err="1"/>
              <a:t>tiroid</a:t>
            </a:r>
            <a:r>
              <a:rPr lang="tr-TR" dirty="0"/>
              <a:t> bezine taşınır </a:t>
            </a:r>
            <a:endParaRPr lang="tr-TR" dirty="0" smtClean="0"/>
          </a:p>
          <a:p>
            <a:r>
              <a:rPr lang="tr-TR" dirty="0" smtClean="0"/>
              <a:t>NIS </a:t>
            </a:r>
            <a:r>
              <a:rPr lang="tr-TR" dirty="0"/>
              <a:t>gen ekspresyonu ve </a:t>
            </a:r>
            <a:r>
              <a:rPr lang="tr-TR" dirty="0" err="1"/>
              <a:t>membran</a:t>
            </a:r>
            <a:r>
              <a:rPr lang="tr-TR" dirty="0"/>
              <a:t> lokalizasyonu TSH tarafından uyarılmaktadır </a:t>
            </a:r>
          </a:p>
          <a:p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 err="1"/>
              <a:t>foliküllerine</a:t>
            </a:r>
            <a:r>
              <a:rPr lang="tr-TR" dirty="0"/>
              <a:t> girdikten sonra iyot, </a:t>
            </a:r>
            <a:r>
              <a:rPr lang="tr-TR" dirty="0" err="1"/>
              <a:t>tiroid</a:t>
            </a:r>
            <a:r>
              <a:rPr lang="tr-TR" dirty="0"/>
              <a:t> hormonları T4 ve T3'ün sentezi için </a:t>
            </a:r>
            <a:r>
              <a:rPr lang="tr-TR" dirty="0" smtClean="0"/>
              <a:t>kullanılır</a:t>
            </a:r>
          </a:p>
          <a:p>
            <a:r>
              <a:rPr lang="tr-TR" dirty="0" smtClean="0"/>
              <a:t>Duyarlı </a:t>
            </a:r>
            <a:r>
              <a:rPr lang="tr-TR" dirty="0"/>
              <a:t>bireylerde fizyolojik üstü miktarlarda </a:t>
            </a:r>
            <a:r>
              <a:rPr lang="tr-TR" dirty="0" err="1"/>
              <a:t>iyota</a:t>
            </a:r>
            <a:r>
              <a:rPr lang="tr-TR" dirty="0"/>
              <a:t> maruz kalmak </a:t>
            </a:r>
            <a:r>
              <a:rPr lang="tr-TR" dirty="0" err="1"/>
              <a:t>tiroid</a:t>
            </a:r>
            <a:r>
              <a:rPr lang="tr-TR" dirty="0"/>
              <a:t> fonksiyon bozukluğuna neden </a:t>
            </a:r>
            <a:r>
              <a:rPr lang="tr-TR" dirty="0" smtClean="0"/>
              <a:t>olabilir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286" y="702349"/>
            <a:ext cx="7212193" cy="545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1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286" y="702349"/>
            <a:ext cx="7212193" cy="545029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İyotlu kontrast madde ilişkili </a:t>
            </a:r>
            <a:r>
              <a:rPr lang="tr-TR" dirty="0" err="1" smtClean="0"/>
              <a:t>tirotoksikoz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İyot </a:t>
            </a:r>
            <a:r>
              <a:rPr lang="tr-TR" dirty="0"/>
              <a:t>fazlalığının kaynakları arasında radyografik iyotlu kontrast maddeler (ICM), ilaçlar, diyet, </a:t>
            </a:r>
            <a:r>
              <a:rPr lang="tr-TR" dirty="0" smtClean="0"/>
              <a:t>cilt temizleyicileri </a:t>
            </a:r>
            <a:r>
              <a:rPr lang="tr-TR" dirty="0"/>
              <a:t>ve besin takviyeleri </a:t>
            </a:r>
            <a:r>
              <a:rPr lang="tr-TR" dirty="0" smtClean="0"/>
              <a:t>bulunur</a:t>
            </a:r>
          </a:p>
          <a:p>
            <a:r>
              <a:rPr lang="tr-TR" dirty="0"/>
              <a:t>T</a:t>
            </a:r>
            <a:r>
              <a:rPr lang="tr-TR" dirty="0" smtClean="0"/>
              <a:t>avsiye edilen iyot miktarı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yetişkinler </a:t>
            </a:r>
            <a:r>
              <a:rPr lang="tr-TR" b="1" dirty="0" smtClean="0"/>
              <a:t>150 µg/g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</a:t>
            </a:r>
            <a:r>
              <a:rPr lang="tr-TR" dirty="0"/>
              <a:t>hamile ve emziren kadınlar </a:t>
            </a:r>
            <a:r>
              <a:rPr lang="tr-TR" b="1" dirty="0" smtClean="0"/>
              <a:t>220-290 µg/g</a:t>
            </a:r>
          </a:p>
          <a:p>
            <a:r>
              <a:rPr lang="tr-TR" dirty="0" err="1"/>
              <a:t>ICM'deki</a:t>
            </a:r>
            <a:r>
              <a:rPr lang="tr-TR" dirty="0"/>
              <a:t> iyot içeriği </a:t>
            </a:r>
            <a:r>
              <a:rPr lang="tr-TR" b="1" dirty="0" smtClean="0"/>
              <a:t>320 </a:t>
            </a:r>
            <a:r>
              <a:rPr lang="tr-TR" b="1" dirty="0"/>
              <a:t>ila 370 </a:t>
            </a:r>
            <a:r>
              <a:rPr lang="tr-TR" b="1" dirty="0" smtClean="0"/>
              <a:t>mg/</a:t>
            </a:r>
            <a:r>
              <a:rPr lang="tr-TR" b="1" dirty="0" err="1" smtClean="0"/>
              <a:t>mL</a:t>
            </a:r>
            <a:r>
              <a:rPr lang="tr-TR" b="1" dirty="0" smtClean="0"/>
              <a:t>-</a:t>
            </a:r>
            <a:r>
              <a:rPr lang="tr-TR" dirty="0" smtClean="0"/>
              <a:t>&gt;çok yüksek</a:t>
            </a:r>
          </a:p>
          <a:p>
            <a:r>
              <a:rPr lang="tr-TR" dirty="0" err="1" smtClean="0"/>
              <a:t>İyotun</a:t>
            </a:r>
            <a:r>
              <a:rPr lang="tr-TR" dirty="0" smtClean="0"/>
              <a:t> </a:t>
            </a:r>
            <a:r>
              <a:rPr lang="tr-TR" dirty="0" err="1"/>
              <a:t>tolere</a:t>
            </a:r>
            <a:r>
              <a:rPr lang="tr-TR" dirty="0"/>
              <a:t> edilebilir üst sınırı (sağlıklı bir popülasyonda önemli olumsuz etkilerin meydana gelme olasılığının düşük olduğu yaklaşık eşik değer) yetişkinlerde </a:t>
            </a:r>
            <a:r>
              <a:rPr lang="tr-TR" b="1" dirty="0" smtClean="0"/>
              <a:t>1100 µg/</a:t>
            </a:r>
            <a:r>
              <a:rPr lang="tr-TR" b="1" dirty="0" err="1" smtClean="0"/>
              <a:t>g'dür</a:t>
            </a:r>
            <a:r>
              <a:rPr lang="tr-TR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096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56357" y="2349925"/>
            <a:ext cx="3631254" cy="2456442"/>
          </a:xfrm>
        </p:spPr>
        <p:txBody>
          <a:bodyPr>
            <a:normAutofit/>
          </a:bodyPr>
          <a:lstStyle/>
          <a:p>
            <a:r>
              <a:rPr lang="tr-TR" dirty="0"/>
              <a:t>İyotlu kontrast madde ilişkili </a:t>
            </a:r>
            <a:r>
              <a:rPr lang="tr-TR" dirty="0" err="1" smtClean="0"/>
              <a:t>tirotoksikoz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34845" y="1031417"/>
            <a:ext cx="6762044" cy="4342093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696" y="568384"/>
            <a:ext cx="7325082" cy="557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94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5770" y="601512"/>
            <a:ext cx="7212193" cy="545029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İyotlu kontrast madde ilişkili </a:t>
            </a:r>
            <a:r>
              <a:rPr lang="tr-TR" dirty="0" err="1"/>
              <a:t>tirotoksikoz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ICM uygulamasından sonra, tiroidi sağlam olan hastalarda iyot depoları 4-8 haftaya kadar yüksek kalır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17688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7689" y="316089"/>
            <a:ext cx="11582399" cy="598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1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286" y="601512"/>
            <a:ext cx="7212193" cy="545029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99920" y="2496680"/>
            <a:ext cx="3498979" cy="2456442"/>
          </a:xfrm>
        </p:spPr>
        <p:txBody>
          <a:bodyPr/>
          <a:lstStyle/>
          <a:p>
            <a:r>
              <a:rPr lang="tr-TR" b="1" dirty="0"/>
              <a:t>İyot kaynaklı </a:t>
            </a:r>
            <a:r>
              <a:rPr lang="tr-TR" b="1" dirty="0" err="1"/>
              <a:t>hipertiroidizm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Aşırı </a:t>
            </a:r>
            <a:r>
              <a:rPr lang="tr-TR" dirty="0" err="1"/>
              <a:t>iyota</a:t>
            </a:r>
            <a:r>
              <a:rPr lang="tr-TR" dirty="0"/>
              <a:t> normal yanıt olan akut </a:t>
            </a:r>
            <a:r>
              <a:rPr lang="tr-TR" dirty="0" err="1"/>
              <a:t>Wolff-Chaikoff</a:t>
            </a:r>
            <a:r>
              <a:rPr lang="tr-TR" dirty="0"/>
              <a:t> etkisi bozulduğunda </a:t>
            </a:r>
            <a:r>
              <a:rPr lang="tr-TR" dirty="0" err="1"/>
              <a:t>tiroid</a:t>
            </a:r>
            <a:r>
              <a:rPr lang="tr-TR" dirty="0"/>
              <a:t> fonksiyon bozukluğu ortaya </a:t>
            </a:r>
            <a:r>
              <a:rPr lang="tr-TR" dirty="0" smtClean="0"/>
              <a:t>çıkabilir</a:t>
            </a:r>
          </a:p>
          <a:p>
            <a:r>
              <a:rPr lang="tr-TR" dirty="0" smtClean="0"/>
              <a:t>Aşırı iyot  </a:t>
            </a:r>
            <a:r>
              <a:rPr lang="tr-TR" dirty="0" err="1" smtClean="0"/>
              <a:t>tiroid</a:t>
            </a:r>
            <a:r>
              <a:rPr lang="tr-TR" dirty="0" smtClean="0"/>
              <a:t> hormonu üretiminde </a:t>
            </a:r>
            <a:r>
              <a:rPr lang="tr-TR" dirty="0" err="1" smtClean="0"/>
              <a:t>artşa</a:t>
            </a:r>
            <a:r>
              <a:rPr lang="tr-TR" dirty="0" smtClean="0"/>
              <a:t> neden olursa bu duruma </a:t>
            </a:r>
            <a:r>
              <a:rPr lang="tr-TR" dirty="0" err="1" smtClean="0"/>
              <a:t>İod-Basedow</a:t>
            </a:r>
            <a:r>
              <a:rPr lang="tr-TR" dirty="0" smtClean="0"/>
              <a:t> fenomeni </a:t>
            </a:r>
          </a:p>
          <a:p>
            <a:r>
              <a:rPr lang="tr-TR" dirty="0" smtClean="0"/>
              <a:t>Risk </a:t>
            </a:r>
            <a:r>
              <a:rPr lang="tr-TR" dirty="0"/>
              <a:t>faktörleri arasında 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  </a:t>
            </a:r>
            <a:r>
              <a:rPr lang="tr-TR" dirty="0" err="1" smtClean="0"/>
              <a:t>non</a:t>
            </a:r>
            <a:r>
              <a:rPr lang="tr-TR" dirty="0" smtClean="0"/>
              <a:t> </a:t>
            </a:r>
            <a:r>
              <a:rPr lang="tr-TR" dirty="0" err="1" smtClean="0"/>
              <a:t>toksik</a:t>
            </a:r>
            <a:r>
              <a:rPr lang="tr-TR" dirty="0" smtClean="0"/>
              <a:t> </a:t>
            </a:r>
            <a:r>
              <a:rPr lang="tr-TR" dirty="0" err="1" smtClean="0"/>
              <a:t>diffüz</a:t>
            </a:r>
            <a:r>
              <a:rPr lang="tr-TR" dirty="0" smtClean="0"/>
              <a:t> </a:t>
            </a:r>
            <a:r>
              <a:rPr lang="tr-TR" dirty="0"/>
              <a:t>veya 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  </a:t>
            </a:r>
            <a:r>
              <a:rPr lang="tr-TR" dirty="0" err="1"/>
              <a:t>n</a:t>
            </a:r>
            <a:r>
              <a:rPr lang="tr-TR" dirty="0" err="1" smtClean="0"/>
              <a:t>odüler</a:t>
            </a:r>
            <a:r>
              <a:rPr lang="tr-TR" dirty="0" smtClean="0"/>
              <a:t> </a:t>
            </a:r>
            <a:r>
              <a:rPr lang="tr-TR" dirty="0"/>
              <a:t>guatr, 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  </a:t>
            </a:r>
            <a:r>
              <a:rPr lang="tr-TR" dirty="0" err="1" smtClean="0"/>
              <a:t>latent</a:t>
            </a:r>
            <a:r>
              <a:rPr lang="tr-TR" dirty="0" smtClean="0"/>
              <a:t> </a:t>
            </a:r>
            <a:r>
              <a:rPr lang="tr-TR" dirty="0" err="1"/>
              <a:t>Graves</a:t>
            </a:r>
            <a:r>
              <a:rPr lang="tr-TR" dirty="0"/>
              <a:t> hastalığı ve 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  uzun </a:t>
            </a:r>
            <a:r>
              <a:rPr lang="tr-TR" dirty="0"/>
              <a:t>süreli iyot eksikliği 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                                                                 yer </a:t>
            </a:r>
            <a:r>
              <a:rPr lang="tr-TR" dirty="0"/>
              <a:t>alır 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6216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578" y="421629"/>
            <a:ext cx="7139518" cy="5866281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Kontrast İlişkili </a:t>
            </a:r>
            <a:r>
              <a:rPr lang="tr-TR" b="1" dirty="0" err="1"/>
              <a:t>Hipertiroidizm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 err="1" smtClean="0"/>
              <a:t>Rhee</a:t>
            </a:r>
            <a:r>
              <a:rPr lang="tr-TR" dirty="0" smtClean="0"/>
              <a:t> </a:t>
            </a:r>
            <a:r>
              <a:rPr lang="tr-TR" dirty="0"/>
              <a:t>ve arkadaşları </a:t>
            </a:r>
            <a:r>
              <a:rPr lang="tr-TR" dirty="0" smtClean="0"/>
              <a:t>tarafından </a:t>
            </a:r>
            <a:r>
              <a:rPr lang="tr-TR" dirty="0"/>
              <a:t>yakın zamanda yapılan retrospektif bir vaka kontrol çalışması, iki üçüncü basamak ABD hastanesinde 20 yıl boyunca ICM kullanımı ile </a:t>
            </a:r>
            <a:r>
              <a:rPr lang="tr-TR" dirty="0" err="1"/>
              <a:t>tiroid</a:t>
            </a:r>
            <a:r>
              <a:rPr lang="tr-TR" dirty="0"/>
              <a:t> fonksiyon bozukluğu arasındaki ilişkiyi </a:t>
            </a:r>
            <a:r>
              <a:rPr lang="tr-TR" dirty="0" smtClean="0"/>
              <a:t>incelemiştir</a:t>
            </a:r>
          </a:p>
          <a:p>
            <a:pPr algn="just"/>
            <a:r>
              <a:rPr lang="tr-TR" dirty="0" smtClean="0"/>
              <a:t>Önceden </a:t>
            </a:r>
            <a:r>
              <a:rPr lang="tr-TR" dirty="0" err="1"/>
              <a:t>tiroid</a:t>
            </a:r>
            <a:r>
              <a:rPr lang="tr-TR" dirty="0"/>
              <a:t> fonksiyon bozukluğu olmayan ve tek bir ICM dozu alan hastalarda, </a:t>
            </a:r>
            <a:r>
              <a:rPr lang="tr-TR" dirty="0" err="1"/>
              <a:t>maruziyetten</a:t>
            </a:r>
            <a:r>
              <a:rPr lang="tr-TR" dirty="0"/>
              <a:t> ortalama 9 ay sonra </a:t>
            </a:r>
            <a:r>
              <a:rPr lang="tr-TR" dirty="0" err="1"/>
              <a:t>hipertiroidizm</a:t>
            </a:r>
            <a:r>
              <a:rPr lang="tr-TR" dirty="0"/>
              <a:t> veya belirgin </a:t>
            </a:r>
            <a:r>
              <a:rPr lang="tr-TR" dirty="0" err="1"/>
              <a:t>hipotiroidizm</a:t>
            </a:r>
            <a:r>
              <a:rPr lang="tr-TR" dirty="0"/>
              <a:t> gelişme riski, maruz kalmayan hastalarla karşılaştırıldığında 2 ila 3 kat arttı</a:t>
            </a:r>
            <a:r>
              <a:rPr lang="tr-T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667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İyot İlişkili </a:t>
            </a:r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 err="1" smtClean="0"/>
              <a:t>disfonksiyonu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risk faktörleri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8756" y="1427643"/>
            <a:ext cx="6457244" cy="4487734"/>
          </a:xfrm>
          <a:prstGeom prst="rect">
            <a:avLst/>
          </a:prstGeom>
        </p:spPr>
      </p:pic>
      <p:sp>
        <p:nvSpPr>
          <p:cNvPr id="5" name="Akış Çizelgesi: İşlem 4"/>
          <p:cNvSpPr/>
          <p:nvPr/>
        </p:nvSpPr>
        <p:spPr>
          <a:xfrm>
            <a:off x="4718756" y="1117600"/>
            <a:ext cx="6728177" cy="4921956"/>
          </a:xfrm>
          <a:prstGeom prst="flowChartProcess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620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173" y="587022"/>
            <a:ext cx="7091694" cy="556947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Kontrast kaynaklı </a:t>
            </a:r>
            <a:r>
              <a:rPr lang="tr-TR" b="1" dirty="0" err="1" smtClean="0"/>
              <a:t>Hipertiroidinin</a:t>
            </a:r>
            <a:r>
              <a:rPr lang="tr-TR" b="1" dirty="0" smtClean="0"/>
              <a:t> tanı </a:t>
            </a:r>
            <a:r>
              <a:rPr lang="tr-TR" b="1" dirty="0"/>
              <a:t>ve tedavisi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21956" y="907876"/>
            <a:ext cx="6795911" cy="5248622"/>
          </a:xfrm>
        </p:spPr>
        <p:txBody>
          <a:bodyPr>
            <a:normAutofit/>
          </a:bodyPr>
          <a:lstStyle/>
          <a:p>
            <a:r>
              <a:rPr lang="tr-TR" dirty="0" err="1" smtClean="0"/>
              <a:t>Hipertiroidizm</a:t>
            </a:r>
            <a:r>
              <a:rPr lang="tr-TR" dirty="0" smtClean="0"/>
              <a:t> </a:t>
            </a:r>
            <a:r>
              <a:rPr lang="tr-TR" dirty="0"/>
              <a:t>gelişimi </a:t>
            </a:r>
            <a:r>
              <a:rPr lang="tr-TR" dirty="0" err="1"/>
              <a:t>ICM'ye</a:t>
            </a:r>
            <a:r>
              <a:rPr lang="tr-TR" dirty="0"/>
              <a:t> maruz kaldıktan birkaç hafta sonra ortaya </a:t>
            </a:r>
            <a:r>
              <a:rPr lang="tr-TR" dirty="0" smtClean="0"/>
              <a:t>çıkabilir</a:t>
            </a:r>
          </a:p>
          <a:p>
            <a:r>
              <a:rPr lang="tr-TR" dirty="0" err="1" smtClean="0"/>
              <a:t>Hipertiroidizmin</a:t>
            </a:r>
            <a:r>
              <a:rPr lang="tr-TR" dirty="0" smtClean="0"/>
              <a:t> </a:t>
            </a:r>
            <a:r>
              <a:rPr lang="tr-TR" dirty="0"/>
              <a:t>belirtileri arasında çarpıntı, kilo kaybı, titreme, uykusuzluk, </a:t>
            </a:r>
            <a:r>
              <a:rPr lang="tr-TR" dirty="0" err="1"/>
              <a:t>anksiyete</a:t>
            </a:r>
            <a:r>
              <a:rPr lang="tr-TR" dirty="0"/>
              <a:t>, ishal, saç dökülmesi ve ısı </a:t>
            </a:r>
            <a:r>
              <a:rPr lang="tr-TR" dirty="0" err="1"/>
              <a:t>intoleransı</a:t>
            </a:r>
            <a:r>
              <a:rPr lang="tr-TR" dirty="0"/>
              <a:t> yer </a:t>
            </a:r>
            <a:r>
              <a:rPr lang="tr-TR" dirty="0" smtClean="0"/>
              <a:t>alır</a:t>
            </a:r>
          </a:p>
          <a:p>
            <a:r>
              <a:rPr lang="tr-TR" dirty="0" smtClean="0"/>
              <a:t>Serum </a:t>
            </a:r>
            <a:r>
              <a:rPr lang="tr-TR" dirty="0"/>
              <a:t>TSH konsantrasyonları </a:t>
            </a:r>
            <a:r>
              <a:rPr lang="tr-TR" dirty="0" smtClean="0"/>
              <a:t>baskılanır </a:t>
            </a:r>
            <a:r>
              <a:rPr lang="tr-TR" dirty="0"/>
              <a:t>ve T4, serbestT4 ve/veya </a:t>
            </a:r>
            <a:r>
              <a:rPr lang="tr-TR" dirty="0" smtClean="0"/>
              <a:t>total T3 </a:t>
            </a:r>
            <a:r>
              <a:rPr lang="tr-TR" dirty="0"/>
              <a:t>konsantrasyonları </a:t>
            </a:r>
            <a:r>
              <a:rPr lang="tr-TR" dirty="0" smtClean="0"/>
              <a:t>yükselebilir</a:t>
            </a:r>
          </a:p>
          <a:p>
            <a:r>
              <a:rPr lang="tr-TR" dirty="0" smtClean="0"/>
              <a:t>Serum </a:t>
            </a:r>
            <a:r>
              <a:rPr lang="tr-TR" dirty="0"/>
              <a:t>TSH, tarama için en yararlı başlangıç </a:t>
            </a:r>
            <a:r>
              <a:rPr lang="tr-TR" dirty="0" smtClean="0"/>
              <a:t>testidir</a:t>
            </a:r>
          </a:p>
          <a:p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/>
              <a:t>nükleer görüntüleme </a:t>
            </a:r>
            <a:r>
              <a:rPr lang="tr-TR" dirty="0" err="1"/>
              <a:t>hipertiroidizmin</a:t>
            </a:r>
            <a:r>
              <a:rPr lang="tr-TR" dirty="0"/>
              <a:t> etiyolojisini belirlemeye yardımcı </a:t>
            </a:r>
            <a:r>
              <a:rPr lang="tr-TR" dirty="0" smtClean="0"/>
              <a:t>olabilir</a:t>
            </a:r>
          </a:p>
        </p:txBody>
      </p:sp>
    </p:spTree>
    <p:extLst>
      <p:ext uri="{BB962C8B-B14F-4D97-AF65-F5344CB8AC3E}">
        <p14:creationId xmlns:p14="http://schemas.microsoft.com/office/powerpoint/2010/main" val="404787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173" y="587022"/>
            <a:ext cx="7091694" cy="556947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Kontrast kaynaklı </a:t>
            </a:r>
            <a:r>
              <a:rPr lang="tr-TR" b="1" dirty="0" err="1" smtClean="0"/>
              <a:t>Hipertiroidinin</a:t>
            </a:r>
            <a:r>
              <a:rPr lang="tr-TR" b="1" dirty="0" smtClean="0"/>
              <a:t> tanı </a:t>
            </a:r>
            <a:r>
              <a:rPr lang="tr-TR" b="1" dirty="0"/>
              <a:t>ve tedavisi</a:t>
            </a:r>
            <a:br>
              <a:rPr lang="tr-TR" b="1" dirty="0"/>
            </a:b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25156" y="803186"/>
            <a:ext cx="6275164" cy="5248622"/>
          </a:xfrm>
        </p:spPr>
        <p:txBody>
          <a:bodyPr>
            <a:normAutofit/>
          </a:bodyPr>
          <a:lstStyle/>
          <a:p>
            <a:pPr algn="just"/>
            <a:r>
              <a:rPr lang="tr-TR" dirty="0" err="1" smtClean="0"/>
              <a:t>İyotun</a:t>
            </a:r>
            <a:r>
              <a:rPr lang="tr-TR" dirty="0" smtClean="0"/>
              <a:t> </a:t>
            </a:r>
            <a:r>
              <a:rPr lang="tr-TR" dirty="0"/>
              <a:t>neden olduğu </a:t>
            </a:r>
            <a:r>
              <a:rPr lang="tr-TR" dirty="0" err="1"/>
              <a:t>hipertiroidizmde</a:t>
            </a:r>
            <a:r>
              <a:rPr lang="tr-TR" dirty="0"/>
              <a:t> düşük </a:t>
            </a:r>
            <a:r>
              <a:rPr lang="tr-TR" dirty="0" err="1"/>
              <a:t>radyoiyot</a:t>
            </a:r>
            <a:r>
              <a:rPr lang="tr-TR" dirty="0"/>
              <a:t> alımı görülür çünkü </a:t>
            </a:r>
            <a:r>
              <a:rPr lang="tr-TR" dirty="0" err="1"/>
              <a:t>radyoiyot</a:t>
            </a:r>
            <a:r>
              <a:rPr lang="tr-TR" dirty="0"/>
              <a:t> alımı plazma iyot konsantrasyonlarıyla ters </a:t>
            </a:r>
            <a:r>
              <a:rPr lang="tr-TR" dirty="0" smtClean="0"/>
              <a:t>ilişkilidir</a:t>
            </a:r>
          </a:p>
          <a:p>
            <a:pPr algn="just"/>
            <a:r>
              <a:rPr lang="tr-TR" dirty="0" smtClean="0"/>
              <a:t>Spot </a:t>
            </a:r>
            <a:r>
              <a:rPr lang="tr-TR" dirty="0"/>
              <a:t>idrar iyot konsantrasyonu, </a:t>
            </a:r>
            <a:r>
              <a:rPr lang="tr-TR" dirty="0" err="1"/>
              <a:t>hipertiroidizmin</a:t>
            </a:r>
            <a:r>
              <a:rPr lang="tr-TR" dirty="0"/>
              <a:t> nedeni olarak iyot fazlalığını desteklemek ve zaman içinde devam eden iyot </a:t>
            </a:r>
            <a:r>
              <a:rPr lang="tr-TR" dirty="0" err="1"/>
              <a:t>maruziyetini</a:t>
            </a:r>
            <a:r>
              <a:rPr lang="tr-TR" dirty="0"/>
              <a:t> izlemek için yararlı </a:t>
            </a:r>
            <a:r>
              <a:rPr lang="tr-TR" dirty="0" smtClean="0"/>
              <a:t>olabilir</a:t>
            </a:r>
          </a:p>
        </p:txBody>
      </p:sp>
    </p:spTree>
    <p:extLst>
      <p:ext uri="{BB962C8B-B14F-4D97-AF65-F5344CB8AC3E}">
        <p14:creationId xmlns:p14="http://schemas.microsoft.com/office/powerpoint/2010/main" val="235637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0290" y="641383"/>
            <a:ext cx="7090263" cy="5572227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Kontrast kaynaklı </a:t>
            </a:r>
            <a:r>
              <a:rPr lang="tr-TR" b="1" dirty="0" err="1" smtClean="0"/>
              <a:t>Hipertiroidinin</a:t>
            </a:r>
            <a:r>
              <a:rPr lang="tr-TR" b="1" dirty="0" smtClean="0"/>
              <a:t> tanı </a:t>
            </a:r>
            <a:r>
              <a:rPr lang="tr-TR" b="1" dirty="0"/>
              <a:t>ve tedavisi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23556" y="964988"/>
            <a:ext cx="6512231" cy="5248622"/>
          </a:xfrm>
        </p:spPr>
        <p:txBody>
          <a:bodyPr>
            <a:normAutofit/>
          </a:bodyPr>
          <a:lstStyle/>
          <a:p>
            <a:r>
              <a:rPr lang="tr-TR" dirty="0"/>
              <a:t>D</a:t>
            </a:r>
            <a:r>
              <a:rPr lang="tr-TR" dirty="0" smtClean="0"/>
              <a:t>aha </a:t>
            </a:r>
            <a:r>
              <a:rPr lang="tr-TR" dirty="0"/>
              <a:t>fazla iyot </a:t>
            </a:r>
            <a:r>
              <a:rPr lang="tr-TR" dirty="0" err="1"/>
              <a:t>maruziyetinden</a:t>
            </a:r>
            <a:r>
              <a:rPr lang="tr-TR" dirty="0"/>
              <a:t> </a:t>
            </a:r>
            <a:r>
              <a:rPr lang="tr-TR" dirty="0" smtClean="0"/>
              <a:t>kaçınılmalı</a:t>
            </a:r>
          </a:p>
          <a:p>
            <a:r>
              <a:rPr lang="tr-TR" dirty="0"/>
              <a:t>S</a:t>
            </a:r>
            <a:r>
              <a:rPr lang="tr-TR" dirty="0" smtClean="0"/>
              <a:t>onraki </a:t>
            </a:r>
            <a:r>
              <a:rPr lang="tr-TR" dirty="0"/>
              <a:t>ICM </a:t>
            </a:r>
            <a:r>
              <a:rPr lang="tr-TR" dirty="0" err="1"/>
              <a:t>maruziyetinden</a:t>
            </a:r>
            <a:r>
              <a:rPr lang="tr-TR" dirty="0"/>
              <a:t> sonra </a:t>
            </a:r>
            <a:r>
              <a:rPr lang="tr-TR" dirty="0" smtClean="0"/>
              <a:t>izlenmeli</a:t>
            </a:r>
          </a:p>
          <a:p>
            <a:r>
              <a:rPr lang="tr-TR" dirty="0" err="1"/>
              <a:t>H</a:t>
            </a:r>
            <a:r>
              <a:rPr lang="tr-TR" dirty="0" err="1" smtClean="0"/>
              <a:t>ipertiroidizm</a:t>
            </a:r>
            <a:r>
              <a:rPr lang="tr-TR" dirty="0" smtClean="0"/>
              <a:t> </a:t>
            </a:r>
            <a:r>
              <a:rPr lang="tr-TR" dirty="0"/>
              <a:t>genellikle geçici olmasına ve </a:t>
            </a:r>
            <a:r>
              <a:rPr lang="tr-TR" dirty="0" err="1"/>
              <a:t>iyotun</a:t>
            </a:r>
            <a:r>
              <a:rPr lang="tr-TR" dirty="0"/>
              <a:t> kesilmesiyle düzelmesine </a:t>
            </a:r>
            <a:r>
              <a:rPr lang="tr-TR" dirty="0" smtClean="0"/>
              <a:t>rağmen,</a:t>
            </a:r>
          </a:p>
          <a:p>
            <a:pPr marL="0" indent="0">
              <a:buNone/>
            </a:pPr>
            <a:r>
              <a:rPr lang="tr-TR" dirty="0" smtClean="0"/>
              <a:t>                           </a:t>
            </a:r>
            <a:r>
              <a:rPr lang="tr-TR" dirty="0" err="1" smtClean="0"/>
              <a:t>semptomatik</a:t>
            </a:r>
            <a:r>
              <a:rPr lang="tr-TR" dirty="0" smtClean="0"/>
              <a:t> </a:t>
            </a:r>
            <a:r>
              <a:rPr lang="tr-TR" dirty="0"/>
              <a:t>hastalar </a:t>
            </a:r>
            <a:endParaRPr lang="tr-TR" dirty="0" smtClean="0"/>
          </a:p>
          <a:p>
            <a:pPr marL="0" indent="0">
              <a:buNone/>
            </a:pPr>
            <a:r>
              <a:rPr lang="tr-TR" b="1" dirty="0"/>
              <a:t> </a:t>
            </a:r>
            <a:r>
              <a:rPr lang="tr-TR" b="1" dirty="0" smtClean="0"/>
              <a:t>                          b </a:t>
            </a:r>
            <a:r>
              <a:rPr lang="tr-TR" b="1" dirty="0" err="1" smtClean="0"/>
              <a:t>bloker</a:t>
            </a:r>
            <a:r>
              <a:rPr lang="tr-TR" b="1" dirty="0" smtClean="0"/>
              <a:t> </a:t>
            </a:r>
            <a:r>
              <a:rPr lang="tr-TR" b="1" dirty="0"/>
              <a:t>ve/veya </a:t>
            </a:r>
            <a:r>
              <a:rPr lang="tr-TR" b="1" dirty="0" err="1"/>
              <a:t>metimazol</a:t>
            </a:r>
            <a:r>
              <a:rPr lang="tr-TR" b="1" dirty="0"/>
              <a:t> </a:t>
            </a:r>
            <a:endParaRPr lang="tr-TR" b="1" dirty="0" smtClean="0"/>
          </a:p>
          <a:p>
            <a:r>
              <a:rPr lang="tr-TR" dirty="0" smtClean="0"/>
              <a:t>Kontrast </a:t>
            </a:r>
            <a:r>
              <a:rPr lang="tr-TR" dirty="0"/>
              <a:t>kaynaklı </a:t>
            </a:r>
            <a:r>
              <a:rPr lang="tr-TR" dirty="0" err="1"/>
              <a:t>hipertiroidizm</a:t>
            </a:r>
            <a:r>
              <a:rPr lang="tr-TR" dirty="0"/>
              <a:t> gelişme riski yüksek olan seçilmiş hastalarda </a:t>
            </a:r>
            <a:r>
              <a:rPr lang="tr-TR" dirty="0" smtClean="0"/>
              <a:t>işlem öncesi </a:t>
            </a:r>
            <a:r>
              <a:rPr lang="tr-TR" dirty="0" err="1" smtClean="0"/>
              <a:t>profilaktik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                                                       </a:t>
            </a:r>
            <a:r>
              <a:rPr lang="tr-TR" dirty="0" err="1" smtClean="0"/>
              <a:t>metimazol</a:t>
            </a:r>
            <a:r>
              <a:rPr lang="tr-TR" dirty="0" smtClean="0"/>
              <a:t> </a:t>
            </a:r>
          </a:p>
          <a:p>
            <a:pPr marL="0" indent="0">
              <a:buNone/>
            </a:pPr>
            <a:r>
              <a:rPr lang="tr-TR" dirty="0" smtClean="0"/>
              <a:t>                                                             </a:t>
            </a:r>
            <a:r>
              <a:rPr lang="tr-TR" dirty="0" err="1" smtClean="0"/>
              <a:t>perklorat</a:t>
            </a:r>
            <a:r>
              <a:rPr lang="tr-TR" dirty="0" smtClean="0"/>
              <a:t> (NIS </a:t>
            </a:r>
            <a:r>
              <a:rPr lang="tr-TR" dirty="0" err="1" smtClean="0"/>
              <a:t>bloker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 smtClean="0"/>
              <a:t>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98274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0290" y="641383"/>
            <a:ext cx="7090263" cy="5572227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Kontrast kaynaklı </a:t>
            </a:r>
            <a:r>
              <a:rPr lang="tr-TR" dirty="0" err="1" smtClean="0"/>
              <a:t>Hipertiroidinin</a:t>
            </a:r>
            <a:r>
              <a:rPr lang="tr-TR" dirty="0" smtClean="0"/>
              <a:t> tanı </a:t>
            </a:r>
            <a:r>
              <a:rPr lang="tr-TR" dirty="0"/>
              <a:t>ve tedavisi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200 </a:t>
            </a:r>
            <a:r>
              <a:rPr lang="tr-TR" dirty="0"/>
              <a:t>mg </a:t>
            </a:r>
            <a:r>
              <a:rPr lang="tr-TR" dirty="0" smtClean="0"/>
              <a:t>sodyum </a:t>
            </a:r>
            <a:r>
              <a:rPr lang="tr-TR" dirty="0"/>
              <a:t>veya potasyum </a:t>
            </a:r>
            <a:r>
              <a:rPr lang="tr-TR" dirty="0" err="1"/>
              <a:t>perklorat</a:t>
            </a:r>
            <a:r>
              <a:rPr lang="tr-TR" dirty="0"/>
              <a:t> kapsüller halinde formüle edilebilir ve günde iki veya üç kez </a:t>
            </a:r>
            <a:r>
              <a:rPr lang="tr-TR" dirty="0" smtClean="0"/>
              <a:t>verilebilir</a:t>
            </a:r>
          </a:p>
          <a:p>
            <a:r>
              <a:rPr lang="tr-TR" dirty="0" smtClean="0"/>
              <a:t>ICM </a:t>
            </a:r>
            <a:r>
              <a:rPr lang="tr-TR" dirty="0"/>
              <a:t>gününde başlayıp 14 gün boyunca devam eden 20 mg/gün </a:t>
            </a:r>
            <a:r>
              <a:rPr lang="tr-TR" dirty="0" err="1" smtClean="0"/>
              <a:t>thyramazol</a:t>
            </a:r>
            <a:r>
              <a:rPr lang="tr-TR" dirty="0" smtClean="0"/>
              <a:t> </a:t>
            </a:r>
            <a:r>
              <a:rPr lang="tr-TR" dirty="0"/>
              <a:t>veya 900 mg/gün sodyum </a:t>
            </a:r>
            <a:r>
              <a:rPr lang="tr-TR" dirty="0" err="1"/>
              <a:t>perklorat</a:t>
            </a:r>
            <a:r>
              <a:rPr lang="tr-TR" dirty="0"/>
              <a:t> </a:t>
            </a:r>
            <a:r>
              <a:rPr lang="tr-TR" dirty="0" err="1" smtClean="0"/>
              <a:t>profilaksisi</a:t>
            </a:r>
            <a:r>
              <a:rPr lang="tr-TR" dirty="0" smtClean="0"/>
              <a:t> </a:t>
            </a:r>
            <a:r>
              <a:rPr lang="tr-TR" dirty="0"/>
              <a:t>TSH </a:t>
            </a:r>
            <a:r>
              <a:rPr lang="tr-TR" dirty="0" smtClean="0"/>
              <a:t>baskılanmasına karşı koruyucu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091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6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74892" y="803186"/>
            <a:ext cx="6281873" cy="5248622"/>
          </a:xfrm>
        </p:spPr>
        <p:txBody>
          <a:bodyPr>
            <a:normAutofit/>
          </a:bodyPr>
          <a:lstStyle/>
          <a:p>
            <a:r>
              <a:rPr lang="tr-TR" dirty="0" smtClean="0"/>
              <a:t>35 y, K, hemşire</a:t>
            </a:r>
          </a:p>
          <a:p>
            <a:r>
              <a:rPr lang="tr-TR" dirty="0"/>
              <a:t>Ş</a:t>
            </a:r>
            <a:r>
              <a:rPr lang="tr-TR" dirty="0" smtClean="0"/>
              <a:t>iddetli </a:t>
            </a:r>
            <a:r>
              <a:rPr lang="tr-TR" dirty="0"/>
              <a:t>ön boyun ağrısı ve çarpıntı </a:t>
            </a:r>
            <a:endParaRPr lang="tr-TR" dirty="0" smtClean="0"/>
          </a:p>
          <a:p>
            <a:r>
              <a:rPr lang="tr-TR" dirty="0" smtClean="0"/>
              <a:t>Özgeçmişte </a:t>
            </a:r>
            <a:r>
              <a:rPr lang="tr-TR" dirty="0" err="1" smtClean="0"/>
              <a:t>tiroid</a:t>
            </a:r>
            <a:r>
              <a:rPr lang="tr-TR" dirty="0" smtClean="0"/>
              <a:t> hastalığı yok</a:t>
            </a:r>
          </a:p>
          <a:p>
            <a:r>
              <a:rPr lang="tr-TR" dirty="0" smtClean="0"/>
              <a:t>Yakın tarihli bir </a:t>
            </a:r>
            <a:r>
              <a:rPr lang="tr-TR" dirty="0"/>
              <a:t>üst solunum sistemi </a:t>
            </a:r>
            <a:r>
              <a:rPr lang="tr-TR" dirty="0" smtClean="0"/>
              <a:t>enfeksiyonu veya </a:t>
            </a:r>
            <a:r>
              <a:rPr lang="tr-TR" dirty="0" err="1" smtClean="0"/>
              <a:t>Covid</a:t>
            </a:r>
            <a:r>
              <a:rPr lang="tr-TR" dirty="0" smtClean="0"/>
              <a:t> enfeksiyon bulgusu yok</a:t>
            </a:r>
          </a:p>
          <a:p>
            <a:r>
              <a:rPr lang="tr-TR" dirty="0" smtClean="0"/>
              <a:t>15 </a:t>
            </a:r>
            <a:r>
              <a:rPr lang="tr-TR" dirty="0"/>
              <a:t>aydır </a:t>
            </a:r>
            <a:r>
              <a:rPr lang="tr-TR" dirty="0" smtClean="0"/>
              <a:t>emziriyor</a:t>
            </a:r>
          </a:p>
          <a:p>
            <a:r>
              <a:rPr lang="tr-TR" dirty="0" smtClean="0"/>
              <a:t>Ailede </a:t>
            </a:r>
            <a:r>
              <a:rPr lang="tr-TR" dirty="0" err="1"/>
              <a:t>otoimmün</a:t>
            </a:r>
            <a:r>
              <a:rPr lang="tr-TR" dirty="0"/>
              <a:t> hastalık öyküsü </a:t>
            </a:r>
            <a:r>
              <a:rPr lang="tr-TR" dirty="0" smtClean="0"/>
              <a:t>yok</a:t>
            </a:r>
          </a:p>
        </p:txBody>
      </p:sp>
      <p:sp>
        <p:nvSpPr>
          <p:cNvPr id="4" name="Dikdörtgen 3"/>
          <p:cNvSpPr/>
          <p:nvPr/>
        </p:nvSpPr>
        <p:spPr>
          <a:xfrm>
            <a:off x="4850780" y="1550020"/>
            <a:ext cx="6858000" cy="3869473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285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639" y="1464415"/>
            <a:ext cx="6913463" cy="3926164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İlk </a:t>
            </a:r>
            <a:r>
              <a:rPr lang="tr-TR" dirty="0" err="1"/>
              <a:t>CoronaVac</a:t>
            </a:r>
            <a:r>
              <a:rPr lang="tr-TR" dirty="0"/>
              <a:t>® dozunu 18 Ocak 2021'de, ikinci dozunu ise 15 Şubat 2021'de </a:t>
            </a:r>
            <a:r>
              <a:rPr lang="tr-TR" dirty="0" smtClean="0"/>
              <a:t>almış</a:t>
            </a:r>
          </a:p>
          <a:p>
            <a:r>
              <a:rPr lang="tr-TR" dirty="0" smtClean="0"/>
              <a:t>Aşının </a:t>
            </a:r>
            <a:r>
              <a:rPr lang="tr-TR" dirty="0"/>
              <a:t>ikinci dozundan dört gün sonra sol ön boyun ağrısı, ateş, yorgunluk ve çarpıntı </a:t>
            </a:r>
          </a:p>
          <a:p>
            <a:r>
              <a:rPr lang="tr-TR" dirty="0" smtClean="0"/>
              <a:t>Dört </a:t>
            </a:r>
            <a:r>
              <a:rPr lang="tr-TR" dirty="0"/>
              <a:t>gün boyunca günde iki kez 500 mg </a:t>
            </a:r>
            <a:r>
              <a:rPr lang="tr-TR" dirty="0" err="1" smtClean="0"/>
              <a:t>parasetamol</a:t>
            </a:r>
            <a:endParaRPr lang="tr-TR" dirty="0" smtClean="0"/>
          </a:p>
          <a:p>
            <a:r>
              <a:rPr lang="tr-TR" dirty="0" smtClean="0"/>
              <a:t>Boyun </a:t>
            </a:r>
            <a:r>
              <a:rPr lang="tr-TR" dirty="0"/>
              <a:t>ağrısı </a:t>
            </a:r>
            <a:r>
              <a:rPr lang="tr-TR" dirty="0" smtClean="0"/>
              <a:t>sağ </a:t>
            </a:r>
            <a:r>
              <a:rPr lang="tr-TR" dirty="0"/>
              <a:t>tarafa doğru </a:t>
            </a:r>
            <a:r>
              <a:rPr lang="tr-TR" dirty="0" smtClean="0"/>
              <a:t>ilerleyince hastaneye başvuruyor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0742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56" y="354250"/>
            <a:ext cx="4423889" cy="6362639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4757" y="1315155"/>
            <a:ext cx="6576325" cy="3926164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49209" y="497809"/>
            <a:ext cx="6281873" cy="5248622"/>
          </a:xfrm>
        </p:spPr>
        <p:txBody>
          <a:bodyPr>
            <a:normAutofit/>
          </a:bodyPr>
          <a:lstStyle/>
          <a:p>
            <a:r>
              <a:rPr lang="tr-TR" dirty="0"/>
              <a:t>K</a:t>
            </a:r>
            <a:r>
              <a:rPr lang="tr-TR" dirty="0" smtClean="0"/>
              <a:t>alp </a:t>
            </a:r>
            <a:r>
              <a:rPr lang="tr-TR" dirty="0"/>
              <a:t>hızı 88/dakika, vücut ısısı </a:t>
            </a:r>
            <a:r>
              <a:rPr lang="tr-TR" dirty="0" smtClean="0"/>
              <a:t>37,7°C</a:t>
            </a:r>
          </a:p>
          <a:p>
            <a:r>
              <a:rPr lang="tr-TR" dirty="0" err="1" smtClean="0"/>
              <a:t>Palpasyonda</a:t>
            </a:r>
            <a:r>
              <a:rPr lang="tr-TR" dirty="0" smtClean="0"/>
              <a:t> </a:t>
            </a:r>
            <a:r>
              <a:rPr lang="tr-TR" dirty="0" err="1"/>
              <a:t>tiroid</a:t>
            </a:r>
            <a:r>
              <a:rPr lang="tr-TR" dirty="0"/>
              <a:t> bezi oldukça </a:t>
            </a:r>
            <a:r>
              <a:rPr lang="tr-TR" dirty="0" smtClean="0"/>
              <a:t>hassas, ağrılı </a:t>
            </a:r>
            <a:r>
              <a:rPr lang="tr-TR" dirty="0"/>
              <a:t>ve </a:t>
            </a:r>
            <a:r>
              <a:rPr lang="tr-TR" dirty="0" smtClean="0"/>
              <a:t>büyük</a:t>
            </a:r>
          </a:p>
          <a:p>
            <a:r>
              <a:rPr lang="tr-TR" dirty="0" smtClean="0"/>
              <a:t>SARS-CoV-2 </a:t>
            </a:r>
            <a:r>
              <a:rPr lang="tr-TR" dirty="0"/>
              <a:t>için </a:t>
            </a:r>
            <a:r>
              <a:rPr lang="tr-TR" dirty="0" err="1"/>
              <a:t>nazofaringeal</a:t>
            </a:r>
            <a:r>
              <a:rPr lang="tr-TR" dirty="0"/>
              <a:t> </a:t>
            </a:r>
            <a:r>
              <a:rPr lang="tr-TR" dirty="0" err="1"/>
              <a:t>sürüntü</a:t>
            </a:r>
            <a:r>
              <a:rPr lang="tr-TR" dirty="0"/>
              <a:t> PCR testi </a:t>
            </a:r>
            <a:r>
              <a:rPr lang="tr-TR" dirty="0" smtClean="0"/>
              <a:t>negatif</a:t>
            </a:r>
          </a:p>
        </p:txBody>
      </p:sp>
      <p:sp>
        <p:nvSpPr>
          <p:cNvPr id="5" name="Dikdörtgen 4"/>
          <p:cNvSpPr/>
          <p:nvPr/>
        </p:nvSpPr>
        <p:spPr>
          <a:xfrm>
            <a:off x="250520" y="199420"/>
            <a:ext cx="4775199" cy="665857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361903" y="1247291"/>
            <a:ext cx="4279539" cy="34995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262" y="3560762"/>
            <a:ext cx="4369850" cy="711632"/>
          </a:xfrm>
          <a:prstGeom prst="rect">
            <a:avLst/>
          </a:prstGeom>
        </p:spPr>
      </p:pic>
      <p:sp>
        <p:nvSpPr>
          <p:cNvPr id="8" name="Dikdörtgen 7"/>
          <p:cNvSpPr/>
          <p:nvPr/>
        </p:nvSpPr>
        <p:spPr>
          <a:xfrm>
            <a:off x="441035" y="5963934"/>
            <a:ext cx="4290303" cy="66508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5851" y="2208816"/>
            <a:ext cx="975445" cy="114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60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40" y="693854"/>
            <a:ext cx="10476088" cy="523804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980" y="780585"/>
            <a:ext cx="9790771" cy="501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7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87023" y="2349925"/>
            <a:ext cx="3857032" cy="2456442"/>
          </a:xfrm>
        </p:spPr>
        <p:txBody>
          <a:bodyPr/>
          <a:lstStyle/>
          <a:p>
            <a:r>
              <a:rPr lang="tr-TR" b="1" dirty="0" err="1" smtClean="0"/>
              <a:t>Subakut</a:t>
            </a:r>
            <a:r>
              <a:rPr lang="tr-TR" b="1" dirty="0" smtClean="0"/>
              <a:t> </a:t>
            </a:r>
            <a:r>
              <a:rPr lang="tr-TR" b="1" dirty="0" err="1" smtClean="0"/>
              <a:t>tiroiditli</a:t>
            </a:r>
            <a:r>
              <a:rPr lang="tr-TR" b="1" dirty="0" smtClean="0"/>
              <a:t> hastaya yaklaşım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97778" y="953835"/>
            <a:ext cx="6999111" cy="5248622"/>
          </a:xfrm>
        </p:spPr>
        <p:txBody>
          <a:bodyPr>
            <a:normAutofit/>
          </a:bodyPr>
          <a:lstStyle/>
          <a:p>
            <a:pPr lvl="4"/>
            <a:r>
              <a:rPr lang="tr-TR" sz="1800" dirty="0" err="1"/>
              <a:t>Subakut</a:t>
            </a:r>
            <a:r>
              <a:rPr lang="tr-TR" sz="1800" dirty="0"/>
              <a:t> </a:t>
            </a:r>
            <a:r>
              <a:rPr lang="tr-TR" sz="1800" dirty="0" err="1"/>
              <a:t>tiroidit</a:t>
            </a:r>
            <a:r>
              <a:rPr lang="tr-TR" sz="1800" dirty="0"/>
              <a:t>, </a:t>
            </a:r>
            <a:endParaRPr lang="tr-TR" sz="1800" dirty="0" smtClean="0"/>
          </a:p>
          <a:p>
            <a:pPr lvl="4"/>
            <a:r>
              <a:rPr lang="tr-TR" sz="1800" dirty="0" smtClean="0"/>
              <a:t>Ağrısız </a:t>
            </a:r>
            <a:r>
              <a:rPr lang="tr-TR" sz="1800" dirty="0"/>
              <a:t>(sessiz) </a:t>
            </a:r>
            <a:r>
              <a:rPr lang="tr-TR" sz="1800" dirty="0" err="1"/>
              <a:t>tiroidit</a:t>
            </a:r>
            <a:r>
              <a:rPr lang="tr-TR" sz="1800" dirty="0"/>
              <a:t>, </a:t>
            </a:r>
            <a:endParaRPr lang="tr-TR" sz="1800" dirty="0" smtClean="0"/>
          </a:p>
          <a:p>
            <a:pPr lvl="4"/>
            <a:r>
              <a:rPr lang="tr-TR" sz="1800" dirty="0" smtClean="0"/>
              <a:t>Akut </a:t>
            </a:r>
            <a:r>
              <a:rPr lang="tr-TR" sz="1800" dirty="0"/>
              <a:t>(</a:t>
            </a:r>
            <a:r>
              <a:rPr lang="tr-TR" sz="1800" dirty="0" err="1"/>
              <a:t>süpüratif</a:t>
            </a:r>
            <a:r>
              <a:rPr lang="tr-TR" sz="1800" dirty="0"/>
              <a:t>) </a:t>
            </a:r>
            <a:r>
              <a:rPr lang="tr-TR" sz="1800" dirty="0" err="1"/>
              <a:t>tiroidit</a:t>
            </a:r>
            <a:r>
              <a:rPr lang="tr-TR" sz="1800" dirty="0"/>
              <a:t>, </a:t>
            </a:r>
            <a:endParaRPr lang="tr-TR" sz="1800" dirty="0" smtClean="0"/>
          </a:p>
          <a:p>
            <a:pPr lvl="4"/>
            <a:r>
              <a:rPr lang="tr-TR" sz="1800" dirty="0" err="1" smtClean="0"/>
              <a:t>Palpasyonla</a:t>
            </a:r>
            <a:r>
              <a:rPr lang="tr-TR" sz="1800" dirty="0" smtClean="0"/>
              <a:t> </a:t>
            </a:r>
            <a:r>
              <a:rPr lang="tr-TR" sz="1800" dirty="0"/>
              <a:t>(</a:t>
            </a:r>
            <a:r>
              <a:rPr lang="tr-TR" sz="1800" dirty="0" err="1"/>
              <a:t>travmatik</a:t>
            </a:r>
            <a:r>
              <a:rPr lang="tr-TR" sz="1800" dirty="0"/>
              <a:t>) </a:t>
            </a:r>
            <a:r>
              <a:rPr lang="tr-TR" sz="1800" dirty="0" err="1"/>
              <a:t>tiroidit</a:t>
            </a:r>
            <a:r>
              <a:rPr lang="tr-TR" sz="1800" dirty="0"/>
              <a:t>, </a:t>
            </a:r>
            <a:endParaRPr lang="tr-TR" sz="1800" dirty="0" smtClean="0"/>
          </a:p>
          <a:p>
            <a:pPr lvl="4"/>
            <a:r>
              <a:rPr lang="tr-TR" sz="1800" dirty="0" err="1" smtClean="0"/>
              <a:t>Postpartum</a:t>
            </a:r>
            <a:r>
              <a:rPr lang="tr-TR" sz="1800" dirty="0" smtClean="0"/>
              <a:t> </a:t>
            </a:r>
            <a:r>
              <a:rPr lang="tr-TR" sz="1800" dirty="0" err="1" smtClean="0"/>
              <a:t>tiroidit</a:t>
            </a:r>
            <a:endParaRPr lang="tr-TR" sz="1800" dirty="0" smtClean="0"/>
          </a:p>
          <a:p>
            <a:pPr lvl="4"/>
            <a:r>
              <a:rPr lang="tr-TR" sz="1800" dirty="0" smtClean="0"/>
              <a:t>İlaç ilişkili </a:t>
            </a:r>
            <a:r>
              <a:rPr lang="tr-TR" sz="1800" dirty="0" err="1" smtClean="0"/>
              <a:t>tiroidit</a:t>
            </a:r>
            <a:endParaRPr lang="tr-TR" sz="1800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Klasik </a:t>
            </a:r>
            <a:r>
              <a:rPr lang="tr-TR" dirty="0"/>
              <a:t>üç fazlı </a:t>
            </a:r>
            <a:r>
              <a:rPr lang="tr-TR" dirty="0" smtClean="0"/>
              <a:t>seyir </a:t>
            </a:r>
            <a:r>
              <a:rPr lang="tr-TR" b="1" dirty="0" smtClean="0"/>
              <a:t>(</a:t>
            </a:r>
            <a:r>
              <a:rPr lang="tr-TR" b="1" dirty="0" err="1" smtClean="0"/>
              <a:t>tirotoksikoz</a:t>
            </a:r>
            <a:r>
              <a:rPr lang="tr-TR" b="1" dirty="0"/>
              <a:t>, </a:t>
            </a:r>
            <a:r>
              <a:rPr lang="tr-TR" b="1" dirty="0" err="1"/>
              <a:t>hipotiroidizm</a:t>
            </a:r>
            <a:r>
              <a:rPr lang="tr-TR" b="1" dirty="0"/>
              <a:t>, iyileşme) </a:t>
            </a:r>
            <a:r>
              <a:rPr lang="tr-TR" dirty="0"/>
              <a:t>bir parçası olarak geçici </a:t>
            </a:r>
            <a:r>
              <a:rPr lang="tr-TR" dirty="0" err="1" smtClean="0"/>
              <a:t>tirotoksikoz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Klinik </a:t>
            </a:r>
            <a:r>
              <a:rPr lang="tr-TR" dirty="0" err="1" smtClean="0"/>
              <a:t>hipertiroidili</a:t>
            </a:r>
            <a:r>
              <a:rPr lang="tr-TR" dirty="0" smtClean="0"/>
              <a:t> </a:t>
            </a:r>
            <a:r>
              <a:rPr lang="tr-TR" dirty="0" err="1" smtClean="0"/>
              <a:t>tirotoksikozdan</a:t>
            </a:r>
            <a:r>
              <a:rPr lang="tr-TR" dirty="0" smtClean="0"/>
              <a:t> daha </a:t>
            </a:r>
            <a:r>
              <a:rPr lang="tr-TR" dirty="0"/>
              <a:t>az </a:t>
            </a:r>
            <a:r>
              <a:rPr lang="tr-TR" dirty="0" smtClean="0"/>
              <a:t>şiddetlidir</a:t>
            </a:r>
          </a:p>
          <a:p>
            <a:pPr marL="0" indent="0">
              <a:buNone/>
            </a:pPr>
            <a:r>
              <a:rPr lang="tr-TR" dirty="0" smtClean="0"/>
              <a:t>RAIU düşük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034" y="607274"/>
            <a:ext cx="7183855" cy="540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17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639" y="752240"/>
            <a:ext cx="7274166" cy="455574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87023" y="2349925"/>
            <a:ext cx="3857032" cy="2456442"/>
          </a:xfrm>
        </p:spPr>
        <p:txBody>
          <a:bodyPr/>
          <a:lstStyle/>
          <a:p>
            <a:r>
              <a:rPr lang="tr-TR" b="1" dirty="0" err="1" smtClean="0"/>
              <a:t>Subakut</a:t>
            </a:r>
            <a:r>
              <a:rPr lang="tr-TR" b="1" dirty="0" smtClean="0"/>
              <a:t> </a:t>
            </a:r>
            <a:r>
              <a:rPr lang="tr-TR" b="1" dirty="0" err="1" smtClean="0"/>
              <a:t>tiroiditli</a:t>
            </a:r>
            <a:r>
              <a:rPr lang="tr-TR" b="1" dirty="0" smtClean="0"/>
              <a:t> hastaya yaklaşım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97778" y="953835"/>
            <a:ext cx="6999111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Tanı</a:t>
            </a:r>
          </a:p>
          <a:p>
            <a:r>
              <a:rPr lang="tr-TR" dirty="0"/>
              <a:t>K</a:t>
            </a:r>
            <a:r>
              <a:rPr lang="tr-TR" dirty="0" smtClean="0"/>
              <a:t>linik </a:t>
            </a:r>
            <a:r>
              <a:rPr lang="tr-TR" dirty="0"/>
              <a:t>öykü, fizik muayene, laboratuvar verileri ve </a:t>
            </a:r>
            <a:r>
              <a:rPr lang="tr-TR" dirty="0" smtClean="0"/>
              <a:t>RAIU</a:t>
            </a:r>
          </a:p>
          <a:p>
            <a:r>
              <a:rPr lang="tr-TR" dirty="0"/>
              <a:t>K</a:t>
            </a:r>
            <a:r>
              <a:rPr lang="tr-TR" dirty="0" smtClean="0"/>
              <a:t>ulaklara</a:t>
            </a:r>
            <a:r>
              <a:rPr lang="tr-TR" dirty="0"/>
              <a:t>, çeneye veya boğaza yayılan orta ila şiddetli </a:t>
            </a:r>
            <a:r>
              <a:rPr lang="tr-TR" dirty="0" err="1"/>
              <a:t>tiroid</a:t>
            </a:r>
            <a:r>
              <a:rPr lang="tr-TR" dirty="0"/>
              <a:t> </a:t>
            </a:r>
            <a:r>
              <a:rPr lang="tr-TR" dirty="0" smtClean="0"/>
              <a:t>ağrısı</a:t>
            </a:r>
          </a:p>
          <a:p>
            <a:r>
              <a:rPr lang="tr-TR" dirty="0" smtClean="0"/>
              <a:t>Ağrı </a:t>
            </a:r>
            <a:r>
              <a:rPr lang="tr-TR" dirty="0" err="1"/>
              <a:t>odaksal</a:t>
            </a:r>
            <a:r>
              <a:rPr lang="tr-TR" dirty="0"/>
              <a:t> olarak başlayabilir </a:t>
            </a:r>
            <a:r>
              <a:rPr lang="tr-TR" dirty="0" smtClean="0"/>
              <a:t>ve birkaç haftada </a:t>
            </a:r>
            <a:r>
              <a:rPr lang="tr-TR" dirty="0"/>
              <a:t>bir taraftan diğer tarafa </a:t>
            </a:r>
            <a:r>
              <a:rPr lang="tr-TR" dirty="0" smtClean="0"/>
              <a:t>yayılabilir</a:t>
            </a:r>
          </a:p>
          <a:p>
            <a:r>
              <a:rPr lang="tr-TR" dirty="0" smtClean="0"/>
              <a:t>Halsizlik</a:t>
            </a:r>
            <a:r>
              <a:rPr lang="tr-TR" dirty="0"/>
              <a:t>, düşük dereceli ateş, farenjit semptomları ve yorgunluk </a:t>
            </a:r>
            <a:endParaRPr lang="tr-TR" dirty="0" smtClean="0"/>
          </a:p>
          <a:p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/>
              <a:t>hafifçe büyümüş olabilir ve serttir ve </a:t>
            </a:r>
            <a:r>
              <a:rPr lang="tr-TR" dirty="0" err="1"/>
              <a:t>palpasyonda</a:t>
            </a:r>
            <a:r>
              <a:rPr lang="tr-TR" dirty="0"/>
              <a:t> </a:t>
            </a:r>
            <a:r>
              <a:rPr lang="tr-TR" dirty="0" smtClean="0"/>
              <a:t>ağrılı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7534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337" y="774542"/>
            <a:ext cx="7161552" cy="473416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87023" y="2349925"/>
            <a:ext cx="3857032" cy="2456442"/>
          </a:xfrm>
        </p:spPr>
        <p:txBody>
          <a:bodyPr/>
          <a:lstStyle/>
          <a:p>
            <a:r>
              <a:rPr lang="tr-TR" b="1" dirty="0" err="1" smtClean="0"/>
              <a:t>Subakut</a:t>
            </a:r>
            <a:r>
              <a:rPr lang="tr-TR" b="1" dirty="0" smtClean="0"/>
              <a:t> </a:t>
            </a:r>
            <a:r>
              <a:rPr lang="tr-TR" b="1" dirty="0" err="1" smtClean="0"/>
              <a:t>tiroiditli</a:t>
            </a:r>
            <a:r>
              <a:rPr lang="tr-TR" b="1" dirty="0" smtClean="0"/>
              <a:t> hastaya yaklaşım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97778" y="953835"/>
            <a:ext cx="6999111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Tanı</a:t>
            </a:r>
          </a:p>
          <a:p>
            <a:r>
              <a:rPr lang="tr-TR" dirty="0" err="1"/>
              <a:t>T</a:t>
            </a:r>
            <a:r>
              <a:rPr lang="tr-TR" dirty="0" err="1" smtClean="0"/>
              <a:t>iroid</a:t>
            </a:r>
            <a:r>
              <a:rPr lang="tr-TR" dirty="0" smtClean="0"/>
              <a:t> </a:t>
            </a:r>
            <a:r>
              <a:rPr lang="tr-TR" dirty="0"/>
              <a:t>bezini kapsayan üst solunum yolu </a:t>
            </a:r>
            <a:r>
              <a:rPr lang="tr-TR" dirty="0" err="1"/>
              <a:t>viral</a:t>
            </a:r>
            <a:r>
              <a:rPr lang="tr-TR" dirty="0"/>
              <a:t> </a:t>
            </a:r>
            <a:r>
              <a:rPr lang="tr-TR" dirty="0" smtClean="0"/>
              <a:t>enfeksiyonu </a:t>
            </a:r>
            <a:r>
              <a:rPr lang="tr-TR" dirty="0"/>
              <a:t>sekelinden </a:t>
            </a:r>
            <a:r>
              <a:rPr lang="tr-TR" dirty="0" smtClean="0"/>
              <a:t>kaynaklandığı düşünülmektedir</a:t>
            </a:r>
          </a:p>
          <a:p>
            <a:r>
              <a:rPr lang="tr-TR" dirty="0"/>
              <a:t>Y</a:t>
            </a:r>
            <a:r>
              <a:rPr lang="tr-TR" dirty="0" smtClean="0"/>
              <a:t>aklaşık </a:t>
            </a:r>
            <a:r>
              <a:rPr lang="tr-TR" b="1" dirty="0"/>
              <a:t>%50'sinde</a:t>
            </a:r>
            <a:r>
              <a:rPr lang="tr-TR" dirty="0"/>
              <a:t>, önceden oluşturulmuş </a:t>
            </a:r>
            <a:r>
              <a:rPr lang="tr-TR" dirty="0" err="1"/>
              <a:t>tiroid</a:t>
            </a:r>
            <a:r>
              <a:rPr lang="tr-TR" dirty="0"/>
              <a:t> hormonunun hasarlı </a:t>
            </a:r>
            <a:r>
              <a:rPr lang="tr-TR" dirty="0" err="1"/>
              <a:t>tiroid</a:t>
            </a:r>
            <a:r>
              <a:rPr lang="tr-TR" dirty="0"/>
              <a:t> </a:t>
            </a:r>
            <a:r>
              <a:rPr lang="tr-TR" dirty="0" err="1"/>
              <a:t>foliküler</a:t>
            </a:r>
            <a:r>
              <a:rPr lang="tr-TR" dirty="0"/>
              <a:t> hücrelerinden düzensiz salınımına bağlı olarak başlangıç </a:t>
            </a:r>
            <a:r>
              <a:rPr lang="tr-TR" b="1" dirty="0" err="1"/>
              <a:t>tirotoksik</a:t>
            </a:r>
            <a:r>
              <a:rPr lang="tr-TR" b="1" dirty="0"/>
              <a:t> fazı </a:t>
            </a:r>
            <a:r>
              <a:rPr lang="tr-TR" dirty="0"/>
              <a:t>vardır </a:t>
            </a:r>
            <a:endParaRPr lang="tr-TR" dirty="0" smtClean="0"/>
          </a:p>
          <a:p>
            <a:r>
              <a:rPr lang="tr-TR" dirty="0" smtClean="0"/>
              <a:t>Erken dönemde </a:t>
            </a:r>
            <a:r>
              <a:rPr lang="tr-TR" dirty="0"/>
              <a:t>hafif </a:t>
            </a:r>
            <a:r>
              <a:rPr lang="tr-TR" dirty="0" err="1" smtClean="0"/>
              <a:t>tirotoksikoz</a:t>
            </a:r>
            <a:r>
              <a:rPr lang="tr-TR" dirty="0" smtClean="0"/>
              <a:t> bulguları</a:t>
            </a:r>
          </a:p>
          <a:p>
            <a:r>
              <a:rPr lang="tr-TR" dirty="0" smtClean="0"/>
              <a:t>Serum </a:t>
            </a:r>
            <a:r>
              <a:rPr lang="tr-TR" dirty="0"/>
              <a:t>TSH </a:t>
            </a:r>
            <a:r>
              <a:rPr lang="tr-TR" dirty="0" smtClean="0"/>
              <a:t>düşük </a:t>
            </a:r>
            <a:r>
              <a:rPr lang="tr-TR" dirty="0"/>
              <a:t>ve </a:t>
            </a:r>
            <a:r>
              <a:rPr lang="tr-TR" dirty="0" err="1" smtClean="0"/>
              <a:t>hipertiroidili</a:t>
            </a:r>
            <a:r>
              <a:rPr lang="tr-TR" dirty="0" smtClean="0"/>
              <a:t> </a:t>
            </a:r>
            <a:r>
              <a:rPr lang="tr-TR" dirty="0" err="1" smtClean="0"/>
              <a:t>tirotoksikozlardan</a:t>
            </a:r>
            <a:r>
              <a:rPr lang="tr-TR" dirty="0" smtClean="0"/>
              <a:t> farklı olarak </a:t>
            </a:r>
            <a:r>
              <a:rPr lang="tr-TR" b="1" dirty="0" smtClean="0"/>
              <a:t>serbest </a:t>
            </a:r>
            <a:r>
              <a:rPr lang="tr-TR" b="1" dirty="0"/>
              <a:t>T4 düzeyi toplam T3 düzeyine </a:t>
            </a:r>
            <a:r>
              <a:rPr lang="tr-TR" b="1" dirty="0" smtClean="0"/>
              <a:t>göre daha yüksek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731" y="1254045"/>
            <a:ext cx="7106898" cy="4388472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4439" y="2349925"/>
            <a:ext cx="3857032" cy="2456442"/>
          </a:xfrm>
        </p:spPr>
        <p:txBody>
          <a:bodyPr/>
          <a:lstStyle/>
          <a:p>
            <a:r>
              <a:rPr lang="tr-TR" b="1" dirty="0" err="1" smtClean="0"/>
              <a:t>Subakut</a:t>
            </a:r>
            <a:r>
              <a:rPr lang="tr-TR" b="1" dirty="0" smtClean="0"/>
              <a:t> </a:t>
            </a:r>
            <a:r>
              <a:rPr lang="tr-TR" b="1" dirty="0" err="1" smtClean="0"/>
              <a:t>tiroiditli</a:t>
            </a:r>
            <a:r>
              <a:rPr lang="tr-TR" b="1" dirty="0" smtClean="0"/>
              <a:t> hastaya yaklaşım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98139" y="953835"/>
            <a:ext cx="6999111" cy="5248622"/>
          </a:xfrm>
        </p:spPr>
        <p:txBody>
          <a:bodyPr>
            <a:normAutofit/>
          </a:bodyPr>
          <a:lstStyle/>
          <a:p>
            <a:r>
              <a:rPr lang="tr-TR" dirty="0" smtClean="0"/>
              <a:t>ESR ve CRP yüksek</a:t>
            </a:r>
          </a:p>
          <a:p>
            <a:r>
              <a:rPr lang="tr-TR" dirty="0" smtClean="0"/>
              <a:t>Hafif </a:t>
            </a:r>
            <a:r>
              <a:rPr lang="tr-TR" dirty="0"/>
              <a:t>anemi ve WBC </a:t>
            </a:r>
            <a:r>
              <a:rPr lang="tr-TR" dirty="0" smtClean="0"/>
              <a:t>yüksek</a:t>
            </a:r>
          </a:p>
          <a:p>
            <a:r>
              <a:rPr lang="tr-TR" dirty="0" smtClean="0"/>
              <a:t>%25 hastada anti </a:t>
            </a:r>
            <a:r>
              <a:rPr lang="tr-TR" dirty="0" err="1" smtClean="0"/>
              <a:t>tiroid</a:t>
            </a:r>
            <a:r>
              <a:rPr lang="tr-TR" dirty="0" smtClean="0"/>
              <a:t> antikor +</a:t>
            </a:r>
          </a:p>
          <a:p>
            <a:r>
              <a:rPr lang="tr-TR" dirty="0" smtClean="0"/>
              <a:t>RAIU düşük</a:t>
            </a:r>
          </a:p>
          <a:p>
            <a:r>
              <a:rPr lang="tr-TR" dirty="0" smtClean="0"/>
              <a:t>Ultrasonda yaygın </a:t>
            </a:r>
            <a:r>
              <a:rPr lang="tr-TR" dirty="0" err="1" smtClean="0"/>
              <a:t>heterojenite</a:t>
            </a:r>
            <a:r>
              <a:rPr lang="tr-TR" dirty="0" smtClean="0"/>
              <a:t>, </a:t>
            </a:r>
            <a:r>
              <a:rPr lang="tr-TR" dirty="0" err="1" smtClean="0"/>
              <a:t>fokal</a:t>
            </a:r>
            <a:r>
              <a:rPr lang="tr-TR" dirty="0" smtClean="0"/>
              <a:t> </a:t>
            </a:r>
            <a:r>
              <a:rPr lang="tr-TR" dirty="0" err="1" smtClean="0"/>
              <a:t>hipoekoik</a:t>
            </a:r>
            <a:r>
              <a:rPr lang="tr-TR" dirty="0" smtClean="0"/>
              <a:t> alanlar ve azalmış veya normal </a:t>
            </a:r>
            <a:r>
              <a:rPr lang="tr-TR" dirty="0" err="1" smtClean="0"/>
              <a:t>Doppler</a:t>
            </a:r>
            <a:endParaRPr lang="tr-TR" dirty="0" smtClean="0"/>
          </a:p>
          <a:p>
            <a:r>
              <a:rPr lang="tr-TR" dirty="0"/>
              <a:t>G</a:t>
            </a:r>
            <a:r>
              <a:rPr lang="tr-TR" dirty="0" smtClean="0"/>
              <a:t>enellikle </a:t>
            </a:r>
            <a:r>
              <a:rPr lang="tr-TR" dirty="0" err="1"/>
              <a:t>tiroid</a:t>
            </a:r>
            <a:r>
              <a:rPr lang="tr-TR" dirty="0"/>
              <a:t> bezi biyopsisine gerek </a:t>
            </a:r>
            <a:r>
              <a:rPr lang="tr-TR" dirty="0" smtClean="0"/>
              <a:t>yok</a:t>
            </a:r>
          </a:p>
          <a:p>
            <a:r>
              <a:rPr lang="tr-TR" dirty="0" smtClean="0"/>
              <a:t>Biyopsi yapılırsa </a:t>
            </a:r>
            <a:r>
              <a:rPr lang="tr-TR" dirty="0" err="1"/>
              <a:t>viral</a:t>
            </a:r>
            <a:r>
              <a:rPr lang="tr-TR" dirty="0"/>
              <a:t> enfeksiyonla uyumlu </a:t>
            </a:r>
            <a:r>
              <a:rPr lang="tr-TR" dirty="0" err="1"/>
              <a:t>granülomatöz</a:t>
            </a:r>
            <a:r>
              <a:rPr lang="tr-TR" dirty="0"/>
              <a:t> </a:t>
            </a:r>
            <a:r>
              <a:rPr lang="tr-TR" dirty="0" err="1"/>
              <a:t>infiltrasyon</a:t>
            </a:r>
            <a:r>
              <a:rPr lang="tr-TR" dirty="0"/>
              <a:t> ve dev hücreler görülür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28679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859" y="1099990"/>
            <a:ext cx="7116948" cy="4956311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87023" y="2349925"/>
            <a:ext cx="3857032" cy="2456442"/>
          </a:xfrm>
        </p:spPr>
        <p:txBody>
          <a:bodyPr/>
          <a:lstStyle/>
          <a:p>
            <a:r>
              <a:rPr lang="tr-TR" b="1" dirty="0" err="1" smtClean="0"/>
              <a:t>Subakut</a:t>
            </a:r>
            <a:r>
              <a:rPr lang="tr-TR" b="1" dirty="0" smtClean="0"/>
              <a:t> </a:t>
            </a:r>
            <a:r>
              <a:rPr lang="tr-TR" b="1" dirty="0" err="1" smtClean="0"/>
              <a:t>tiroiditli</a:t>
            </a:r>
            <a:r>
              <a:rPr lang="tr-TR" b="1" dirty="0" smtClean="0"/>
              <a:t> hastaya yaklaşım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97778" y="953835"/>
            <a:ext cx="6999111" cy="5248622"/>
          </a:xfrm>
        </p:spPr>
        <p:txBody>
          <a:bodyPr>
            <a:normAutofit/>
          </a:bodyPr>
          <a:lstStyle/>
          <a:p>
            <a:r>
              <a:rPr lang="tr-TR" b="1" dirty="0" err="1" smtClean="0"/>
              <a:t>Tirotoksik</a:t>
            </a:r>
            <a:r>
              <a:rPr lang="tr-TR" b="1" dirty="0" smtClean="0"/>
              <a:t> </a:t>
            </a:r>
            <a:r>
              <a:rPr lang="tr-TR" b="1" dirty="0"/>
              <a:t>faz </a:t>
            </a:r>
            <a:r>
              <a:rPr lang="tr-TR" dirty="0"/>
              <a:t>genellikle </a:t>
            </a:r>
            <a:r>
              <a:rPr lang="tr-TR" b="1" dirty="0"/>
              <a:t>3-6 hafta sürer </a:t>
            </a:r>
            <a:r>
              <a:rPr lang="tr-TR" dirty="0"/>
              <a:t>ve önceden oluşturulmuş hormonların </a:t>
            </a:r>
            <a:r>
              <a:rPr lang="tr-TR" dirty="0" err="1"/>
              <a:t>tiroid</a:t>
            </a:r>
            <a:r>
              <a:rPr lang="tr-TR" dirty="0"/>
              <a:t> depoları tükendiğinde sona </a:t>
            </a:r>
            <a:r>
              <a:rPr lang="tr-TR" dirty="0" smtClean="0"/>
              <a:t>erer</a:t>
            </a:r>
          </a:p>
          <a:p>
            <a:r>
              <a:rPr lang="tr-TR" dirty="0" smtClean="0"/>
              <a:t>Hastaların </a:t>
            </a:r>
            <a:r>
              <a:rPr lang="tr-TR" dirty="0"/>
              <a:t>yaklaşık %30'u daha sonra 6 aya kadar sürebilen </a:t>
            </a:r>
            <a:r>
              <a:rPr lang="tr-TR" dirty="0" err="1"/>
              <a:t>hipotiroidi</a:t>
            </a:r>
            <a:r>
              <a:rPr lang="tr-TR" dirty="0"/>
              <a:t> evresine </a:t>
            </a:r>
            <a:r>
              <a:rPr lang="tr-TR" dirty="0" smtClean="0"/>
              <a:t>girer</a:t>
            </a:r>
          </a:p>
          <a:p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/>
              <a:t>ağrısı ve yüksek ESR genellikle </a:t>
            </a:r>
            <a:r>
              <a:rPr lang="tr-TR" dirty="0" smtClean="0"/>
              <a:t>çözülür </a:t>
            </a:r>
            <a:r>
              <a:rPr lang="tr-TR" dirty="0"/>
              <a:t>ve baskın klinik özellikler, küçük, hassas olmayan guatrla birlikte </a:t>
            </a:r>
            <a:r>
              <a:rPr lang="tr-TR" dirty="0" err="1" smtClean="0"/>
              <a:t>hipotiroidizmdir</a:t>
            </a:r>
            <a:endParaRPr lang="tr-TR" dirty="0" smtClean="0"/>
          </a:p>
          <a:p>
            <a:r>
              <a:rPr lang="tr-TR" dirty="0" smtClean="0"/>
              <a:t>Çoğu hasta 12 ay içinde </a:t>
            </a:r>
            <a:r>
              <a:rPr lang="tr-TR" dirty="0" err="1" smtClean="0"/>
              <a:t>ötiroid</a:t>
            </a:r>
            <a:r>
              <a:rPr lang="tr-TR" dirty="0" smtClean="0"/>
              <a:t>, </a:t>
            </a:r>
            <a:r>
              <a:rPr lang="tr-TR" dirty="0"/>
              <a:t>ancak %5-15'inde kalıcı </a:t>
            </a:r>
            <a:r>
              <a:rPr lang="tr-TR" dirty="0" err="1"/>
              <a:t>hipotiroidizm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Ayrıca </a:t>
            </a:r>
            <a:r>
              <a:rPr lang="tr-TR" dirty="0"/>
              <a:t>%1-4 oranında </a:t>
            </a:r>
            <a:r>
              <a:rPr lang="tr-TR" dirty="0" err="1"/>
              <a:t>nüks</a:t>
            </a:r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848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883" y="953834"/>
            <a:ext cx="7396829" cy="5248623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87023" y="2349925"/>
            <a:ext cx="3857032" cy="2456442"/>
          </a:xfrm>
        </p:spPr>
        <p:txBody>
          <a:bodyPr/>
          <a:lstStyle/>
          <a:p>
            <a:r>
              <a:rPr lang="tr-TR" b="1" dirty="0" err="1" smtClean="0"/>
              <a:t>Subakut</a:t>
            </a:r>
            <a:r>
              <a:rPr lang="tr-TR" b="1" dirty="0" smtClean="0"/>
              <a:t> </a:t>
            </a:r>
            <a:r>
              <a:rPr lang="tr-TR" b="1" dirty="0" err="1" smtClean="0"/>
              <a:t>tiroiditli</a:t>
            </a:r>
            <a:r>
              <a:rPr lang="tr-TR" b="1" dirty="0" smtClean="0"/>
              <a:t> hastada tedavi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98138" y="953835"/>
            <a:ext cx="6999111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Hafif </a:t>
            </a:r>
            <a:r>
              <a:rPr lang="tr-TR" dirty="0" err="1" smtClean="0"/>
              <a:t>semptomatik</a:t>
            </a:r>
            <a:r>
              <a:rPr lang="tr-TR" dirty="0" smtClean="0"/>
              <a:t>-&gt; B </a:t>
            </a:r>
            <a:r>
              <a:rPr lang="tr-TR" dirty="0" err="1" smtClean="0"/>
              <a:t>bloker</a:t>
            </a:r>
            <a:r>
              <a:rPr lang="tr-TR" dirty="0" smtClean="0"/>
              <a:t> ve NSAID birinci basamak tedavi</a:t>
            </a:r>
          </a:p>
          <a:p>
            <a:endParaRPr lang="tr-TR" dirty="0" smtClean="0"/>
          </a:p>
          <a:p>
            <a:r>
              <a:rPr lang="tr-TR" dirty="0"/>
              <a:t>Y</a:t>
            </a:r>
            <a:r>
              <a:rPr lang="tr-TR" dirty="0" smtClean="0"/>
              <a:t>anıt </a:t>
            </a:r>
            <a:r>
              <a:rPr lang="tr-TR" dirty="0"/>
              <a:t>vermediğinde veya başlangıçta orta ila şiddetli ağrı ve/veya </a:t>
            </a:r>
            <a:r>
              <a:rPr lang="tr-TR" dirty="0" err="1"/>
              <a:t>tirotoksik</a:t>
            </a:r>
            <a:r>
              <a:rPr lang="tr-TR" dirty="0"/>
              <a:t> </a:t>
            </a:r>
            <a:r>
              <a:rPr lang="tr-TR" dirty="0" smtClean="0"/>
              <a:t>semptomlar-&gt;</a:t>
            </a:r>
            <a:r>
              <a:rPr lang="tr-TR" dirty="0" err="1" smtClean="0"/>
              <a:t>Kortikosteroid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r>
              <a:rPr lang="tr-TR" dirty="0" smtClean="0"/>
              <a:t>Birkaç </a:t>
            </a:r>
            <a:r>
              <a:rPr lang="tr-TR" dirty="0"/>
              <a:t>gün boyunca </a:t>
            </a:r>
            <a:r>
              <a:rPr lang="tr-TR" dirty="0" err="1"/>
              <a:t>NSAID'lerin</a:t>
            </a:r>
            <a:r>
              <a:rPr lang="tr-TR" dirty="0"/>
              <a:t> tam dozuna yanıt vermeyen hastalar bunun yerine </a:t>
            </a:r>
            <a:r>
              <a:rPr lang="tr-TR" dirty="0" err="1"/>
              <a:t>kortikosteroid</a:t>
            </a:r>
            <a:r>
              <a:rPr lang="tr-TR" dirty="0"/>
              <a:t> tedavisi ile tedavi </a:t>
            </a:r>
            <a:r>
              <a:rPr lang="tr-TR" dirty="0" smtClean="0"/>
              <a:t>edilmeli</a:t>
            </a:r>
          </a:p>
        </p:txBody>
      </p:sp>
    </p:spTree>
    <p:extLst>
      <p:ext uri="{BB962C8B-B14F-4D97-AF65-F5344CB8AC3E}">
        <p14:creationId xmlns:p14="http://schemas.microsoft.com/office/powerpoint/2010/main" val="388877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337" y="953835"/>
            <a:ext cx="7161552" cy="5067824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87023" y="2349925"/>
            <a:ext cx="3857032" cy="2456442"/>
          </a:xfrm>
        </p:spPr>
        <p:txBody>
          <a:bodyPr/>
          <a:lstStyle/>
          <a:p>
            <a:r>
              <a:rPr lang="tr-TR" b="1" dirty="0" err="1" smtClean="0"/>
              <a:t>Subakut</a:t>
            </a:r>
            <a:r>
              <a:rPr lang="tr-TR" b="1" dirty="0" smtClean="0"/>
              <a:t> </a:t>
            </a:r>
            <a:r>
              <a:rPr lang="tr-TR" b="1" dirty="0" err="1" smtClean="0"/>
              <a:t>tiroiditli</a:t>
            </a:r>
            <a:r>
              <a:rPr lang="tr-TR" b="1" dirty="0" smtClean="0"/>
              <a:t> hastada tedavi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97778" y="953835"/>
            <a:ext cx="6999111" cy="5248622"/>
          </a:xfrm>
        </p:spPr>
        <p:txBody>
          <a:bodyPr>
            <a:normAutofit/>
          </a:bodyPr>
          <a:lstStyle/>
          <a:p>
            <a:r>
              <a:rPr lang="tr-TR" dirty="0" smtClean="0"/>
              <a:t>1-2 </a:t>
            </a:r>
            <a:r>
              <a:rPr lang="tr-TR" dirty="0"/>
              <a:t>hafta boyunca günde 40 mg </a:t>
            </a:r>
            <a:r>
              <a:rPr lang="tr-TR" dirty="0" err="1"/>
              <a:t>prednizon</a:t>
            </a:r>
            <a:r>
              <a:rPr lang="tr-TR" dirty="0"/>
              <a:t> kullanılması ve ardından klinik cevaba bağlı olarak 2-4 hafta veya daha uzun sürede kademeli olarak </a:t>
            </a:r>
            <a:r>
              <a:rPr lang="tr-TR" dirty="0" smtClean="0"/>
              <a:t>azaltılır</a:t>
            </a:r>
          </a:p>
          <a:p>
            <a:r>
              <a:rPr lang="tr-TR" dirty="0" err="1" smtClean="0">
                <a:solidFill>
                  <a:srgbClr val="FF0000"/>
                </a:solidFill>
              </a:rPr>
              <a:t>NSAID'lerle</a:t>
            </a:r>
            <a:r>
              <a:rPr lang="tr-TR" dirty="0" smtClean="0"/>
              <a:t> </a:t>
            </a:r>
            <a:r>
              <a:rPr lang="tr-TR" dirty="0"/>
              <a:t>tedavi </a:t>
            </a:r>
            <a:r>
              <a:rPr lang="tr-TR" dirty="0" smtClean="0"/>
              <a:t>edilenlerde ağrı ortalama</a:t>
            </a:r>
            <a:r>
              <a:rPr lang="tr-TR" dirty="0" smtClean="0">
                <a:solidFill>
                  <a:srgbClr val="FF0000"/>
                </a:solidFill>
              </a:rPr>
              <a:t> 35 </a:t>
            </a:r>
            <a:r>
              <a:rPr lang="tr-TR" dirty="0" smtClean="0"/>
              <a:t>günde </a:t>
            </a:r>
            <a:r>
              <a:rPr lang="tr-TR" dirty="0" err="1" smtClean="0">
                <a:solidFill>
                  <a:srgbClr val="FFC000"/>
                </a:solidFill>
              </a:rPr>
              <a:t>kortikosteroidle</a:t>
            </a:r>
            <a:r>
              <a:rPr lang="tr-TR" dirty="0" smtClean="0">
                <a:solidFill>
                  <a:srgbClr val="FFC000"/>
                </a:solidFill>
              </a:rPr>
              <a:t> </a:t>
            </a:r>
            <a:r>
              <a:rPr lang="tr-TR" dirty="0" smtClean="0"/>
              <a:t>tedavi edilenlerde ortalama </a:t>
            </a:r>
            <a:r>
              <a:rPr lang="tr-TR" dirty="0" smtClean="0">
                <a:solidFill>
                  <a:srgbClr val="FFC000"/>
                </a:solidFill>
              </a:rPr>
              <a:t>8 günde </a:t>
            </a:r>
            <a:r>
              <a:rPr lang="tr-TR" dirty="0" smtClean="0"/>
              <a:t>iyileşir</a:t>
            </a:r>
          </a:p>
          <a:p>
            <a:r>
              <a:rPr lang="tr-TR" dirty="0" smtClean="0"/>
              <a:t>Ancak </a:t>
            </a:r>
            <a:r>
              <a:rPr lang="tr-TR" dirty="0" err="1"/>
              <a:t>kortikosteroid</a:t>
            </a:r>
            <a:r>
              <a:rPr lang="tr-TR" dirty="0"/>
              <a:t> dozu azaltıldığında </a:t>
            </a:r>
            <a:r>
              <a:rPr lang="tr-TR" dirty="0" smtClean="0"/>
              <a:t>semptomlar </a:t>
            </a:r>
            <a:r>
              <a:rPr lang="tr-TR" dirty="0"/>
              <a:t>tekrar ortaya </a:t>
            </a:r>
            <a:r>
              <a:rPr lang="tr-TR" dirty="0" smtClean="0"/>
              <a:t>çıkabilir</a:t>
            </a:r>
          </a:p>
          <a:p>
            <a:r>
              <a:rPr lang="tr-TR" dirty="0" smtClean="0"/>
              <a:t>Daha düşük doz (15 mg) ile daha uzun sürede (8 hafta) kesmek </a:t>
            </a:r>
            <a:r>
              <a:rPr lang="tr-TR" dirty="0" err="1" smtClean="0"/>
              <a:t>nüksü</a:t>
            </a:r>
            <a:r>
              <a:rPr lang="tr-TR" dirty="0" smtClean="0"/>
              <a:t> azaltabilir</a:t>
            </a:r>
          </a:p>
          <a:p>
            <a:r>
              <a:rPr lang="tr-TR" dirty="0" err="1" smtClean="0"/>
              <a:t>Levotiroksin</a:t>
            </a:r>
            <a:r>
              <a:rPr lang="tr-TR" dirty="0" smtClean="0"/>
              <a:t> </a:t>
            </a:r>
            <a:r>
              <a:rPr lang="tr-TR" dirty="0" err="1" smtClean="0"/>
              <a:t>hipotiroidi</a:t>
            </a:r>
            <a:r>
              <a:rPr lang="tr-TR" dirty="0" smtClean="0"/>
              <a:t> aşamasında </a:t>
            </a:r>
            <a:r>
              <a:rPr lang="tr-TR" dirty="0"/>
              <a:t>kullanılabilir ancak </a:t>
            </a:r>
            <a:r>
              <a:rPr lang="tr-TR" dirty="0" smtClean="0"/>
              <a:t>takipte 3-6 ay sonunda iyileşme olunca kesilebilir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8227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9581" y="803186"/>
            <a:ext cx="6913463" cy="5248622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7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tr-TR" dirty="0" smtClean="0"/>
          </a:p>
          <a:p>
            <a:r>
              <a:rPr lang="tr-TR" dirty="0" smtClean="0"/>
              <a:t>45 y K</a:t>
            </a:r>
          </a:p>
          <a:p>
            <a:r>
              <a:rPr lang="tr-TR" dirty="0" smtClean="0"/>
              <a:t>Yeni tanı meme </a:t>
            </a:r>
            <a:r>
              <a:rPr lang="tr-TR" dirty="0" err="1" smtClean="0"/>
              <a:t>ca</a:t>
            </a:r>
            <a:r>
              <a:rPr lang="tr-TR" dirty="0" smtClean="0"/>
              <a:t> nedeniyle operasyon planlanıyor</a:t>
            </a:r>
          </a:p>
          <a:p>
            <a:r>
              <a:rPr lang="tr-TR" dirty="0"/>
              <a:t>T</a:t>
            </a:r>
            <a:r>
              <a:rPr lang="tr-TR" dirty="0" smtClean="0"/>
              <a:t>ip </a:t>
            </a:r>
            <a:r>
              <a:rPr lang="tr-TR" dirty="0"/>
              <a:t>2 </a:t>
            </a:r>
            <a:r>
              <a:rPr lang="tr-TR" dirty="0" smtClean="0"/>
              <a:t>DM, HT</a:t>
            </a:r>
          </a:p>
          <a:p>
            <a:r>
              <a:rPr lang="tr-TR" dirty="0" smtClean="0"/>
              <a:t>Laboratuvarda</a:t>
            </a:r>
          </a:p>
          <a:p>
            <a:pPr marL="0" indent="0">
              <a:buNone/>
            </a:pPr>
            <a:r>
              <a:rPr lang="tr-TR" dirty="0" smtClean="0"/>
              <a:t>         TSH</a:t>
            </a:r>
            <a:r>
              <a:rPr lang="tr-TR" dirty="0"/>
              <a:t>: </a:t>
            </a:r>
            <a:r>
              <a:rPr lang="tr-TR" dirty="0" smtClean="0"/>
              <a:t>0.7 </a:t>
            </a:r>
            <a:r>
              <a:rPr lang="tr-TR" dirty="0"/>
              <a:t>(0,55-4,78) IU/</a:t>
            </a:r>
            <a:r>
              <a:rPr lang="tr-TR" dirty="0" err="1"/>
              <a:t>mL</a:t>
            </a:r>
            <a:r>
              <a:rPr lang="tr-TR" dirty="0"/>
              <a:t>,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     sT4</a:t>
            </a:r>
            <a:r>
              <a:rPr lang="tr-TR" dirty="0"/>
              <a:t>: 2.15 (0,89-1,76) </a:t>
            </a:r>
            <a:r>
              <a:rPr lang="tr-TR" dirty="0" err="1"/>
              <a:t>ng</a:t>
            </a:r>
            <a:r>
              <a:rPr lang="tr-TR" dirty="0"/>
              <a:t>/</a:t>
            </a:r>
            <a:r>
              <a:rPr lang="tr-TR" dirty="0" err="1"/>
              <a:t>dL</a:t>
            </a:r>
            <a:r>
              <a:rPr lang="tr-TR" dirty="0"/>
              <a:t>, 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sT3</a:t>
            </a:r>
            <a:r>
              <a:rPr lang="tr-TR" dirty="0"/>
              <a:t>: </a:t>
            </a:r>
            <a:r>
              <a:rPr lang="tr-TR" dirty="0" smtClean="0"/>
              <a:t>4.3 </a:t>
            </a:r>
            <a:r>
              <a:rPr lang="tr-TR" dirty="0"/>
              <a:t>(2,3-4,2) </a:t>
            </a:r>
            <a:r>
              <a:rPr lang="tr-TR" dirty="0" err="1" smtClean="0"/>
              <a:t>pg</a:t>
            </a:r>
            <a:r>
              <a:rPr lang="tr-TR" dirty="0" smtClean="0"/>
              <a:t>/</a:t>
            </a:r>
            <a:r>
              <a:rPr lang="tr-TR" dirty="0" err="1" smtClean="0"/>
              <a:t>mL</a:t>
            </a:r>
            <a:endParaRPr lang="tr-TR" dirty="0" smtClean="0"/>
          </a:p>
          <a:p>
            <a:r>
              <a:rPr lang="tr-TR" dirty="0" smtClean="0"/>
              <a:t>Terleme, titreme, kilo kaybı </a:t>
            </a:r>
          </a:p>
          <a:p>
            <a:pPr marL="0" indent="0">
              <a:buNone/>
            </a:pPr>
            <a:r>
              <a:rPr lang="tr-TR" dirty="0" smtClean="0"/>
              <a:t>                TPO Ab:</a:t>
            </a:r>
            <a:r>
              <a:rPr lang="tr-TR" b="1" dirty="0" smtClean="0"/>
              <a:t>-</a:t>
            </a:r>
            <a:endParaRPr lang="tr-TR" b="1" dirty="0"/>
          </a:p>
          <a:p>
            <a:pPr marL="0" indent="0">
              <a:buNone/>
            </a:pPr>
            <a:r>
              <a:rPr lang="tr-TR" b="1" dirty="0" smtClean="0"/>
              <a:t>                </a:t>
            </a:r>
            <a:r>
              <a:rPr lang="tr-TR" dirty="0" err="1" smtClean="0"/>
              <a:t>Tg</a:t>
            </a:r>
            <a:r>
              <a:rPr lang="tr-TR" dirty="0" smtClean="0"/>
              <a:t> Ab:-</a:t>
            </a:r>
          </a:p>
          <a:p>
            <a:pPr marL="0" indent="0">
              <a:buNone/>
            </a:pPr>
            <a:r>
              <a:rPr lang="tr-TR" dirty="0" smtClean="0"/>
              <a:t>                TSH-RAB:-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5411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7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Diğer ön hipofiz hormonları N</a:t>
            </a:r>
          </a:p>
          <a:p>
            <a:r>
              <a:rPr lang="tr-TR" dirty="0" smtClean="0"/>
              <a:t>Tam kan N</a:t>
            </a:r>
          </a:p>
          <a:p>
            <a:r>
              <a:rPr lang="tr-TR" dirty="0" smtClean="0"/>
              <a:t>KCFT, BFT N</a:t>
            </a:r>
          </a:p>
          <a:p>
            <a:r>
              <a:rPr lang="tr-TR" dirty="0" err="1" smtClean="0"/>
              <a:t>Heterofil</a:t>
            </a:r>
            <a:r>
              <a:rPr lang="tr-TR" dirty="0" smtClean="0"/>
              <a:t> antikor -</a:t>
            </a:r>
          </a:p>
          <a:p>
            <a:r>
              <a:rPr lang="tr-TR" dirty="0" smtClean="0"/>
              <a:t>SHBG N</a:t>
            </a:r>
          </a:p>
          <a:p>
            <a:r>
              <a:rPr lang="tr-TR" dirty="0" err="1" smtClean="0"/>
              <a:t>Tiroid</a:t>
            </a:r>
            <a:r>
              <a:rPr lang="tr-TR" dirty="0" smtClean="0"/>
              <a:t> </a:t>
            </a:r>
            <a:r>
              <a:rPr lang="tr-TR" dirty="0"/>
              <a:t>hormon reseptör β gen mutasyon analizi </a:t>
            </a:r>
            <a:r>
              <a:rPr lang="tr-TR" dirty="0" smtClean="0"/>
              <a:t>negatif</a:t>
            </a:r>
          </a:p>
          <a:p>
            <a:r>
              <a:rPr lang="tr-TR" b="1" dirty="0" err="1" smtClean="0"/>
              <a:t>Tiroid</a:t>
            </a:r>
            <a:r>
              <a:rPr lang="tr-TR" b="1" dirty="0" smtClean="0"/>
              <a:t> </a:t>
            </a:r>
            <a:r>
              <a:rPr lang="tr-TR" b="1" dirty="0" err="1" smtClean="0"/>
              <a:t>usg’de</a:t>
            </a:r>
            <a:r>
              <a:rPr lang="tr-TR" b="1" dirty="0" smtClean="0"/>
              <a:t> </a:t>
            </a:r>
            <a:r>
              <a:rPr lang="tr-TR" dirty="0"/>
              <a:t>kronik </a:t>
            </a:r>
            <a:r>
              <a:rPr lang="tr-TR" dirty="0" err="1"/>
              <a:t>tiroidit</a:t>
            </a:r>
            <a:r>
              <a:rPr lang="tr-TR" dirty="0"/>
              <a:t> ve </a:t>
            </a:r>
            <a:r>
              <a:rPr lang="tr-TR" dirty="0" err="1"/>
              <a:t>nodülasyon</a:t>
            </a:r>
            <a:r>
              <a:rPr lang="tr-TR" dirty="0"/>
              <a:t> alanları </a:t>
            </a:r>
            <a:endParaRPr lang="tr-TR" dirty="0" smtClean="0"/>
          </a:p>
          <a:p>
            <a:r>
              <a:rPr lang="tr-TR" b="1" dirty="0"/>
              <a:t>Hipofiz </a:t>
            </a:r>
            <a:r>
              <a:rPr lang="tr-TR" b="1" dirty="0" err="1"/>
              <a:t>MR’da</a:t>
            </a:r>
            <a:r>
              <a:rPr lang="tr-TR" b="1" dirty="0"/>
              <a:t> </a:t>
            </a:r>
            <a:r>
              <a:rPr lang="tr-TR" dirty="0"/>
              <a:t>hipofiz bezi sağ yarıda </a:t>
            </a:r>
            <a:r>
              <a:rPr lang="tr-TR" dirty="0" err="1"/>
              <a:t>sfenoid</a:t>
            </a:r>
            <a:r>
              <a:rPr lang="tr-TR" dirty="0"/>
              <a:t> sinüse doğru </a:t>
            </a:r>
            <a:r>
              <a:rPr lang="tr-TR" dirty="0" err="1"/>
              <a:t>ekspansiyon</a:t>
            </a:r>
            <a:r>
              <a:rPr lang="tr-TR" dirty="0"/>
              <a:t> gösteren, yaklaşık 17x8x14 mm boyutlarında, T1 ve T2 AG sekanslarda heterojen </a:t>
            </a:r>
            <a:r>
              <a:rPr lang="tr-TR" dirty="0" err="1"/>
              <a:t>hipointens</a:t>
            </a:r>
            <a:r>
              <a:rPr lang="tr-TR" dirty="0"/>
              <a:t> adenom ile uyumlu </a:t>
            </a:r>
            <a:r>
              <a:rPr lang="tr-TR" dirty="0" err="1"/>
              <a:t>nodüler</a:t>
            </a:r>
            <a:r>
              <a:rPr lang="tr-TR" dirty="0"/>
              <a:t> lezyon izlendi</a:t>
            </a:r>
            <a:endParaRPr lang="tr-TR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487" y="596122"/>
            <a:ext cx="6913463" cy="558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6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</a:t>
            </a:r>
            <a:endParaRPr lang="tr-TR" dirty="0"/>
          </a:p>
        </p:txBody>
      </p:sp>
      <p:pic>
        <p:nvPicPr>
          <p:cNvPr id="11" name="İçerik Yer Tutucusu 10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39555" y="1016000"/>
            <a:ext cx="5396089" cy="4662311"/>
          </a:xfrm>
          <a:prstGeom prst="rect">
            <a:avLst/>
          </a:prstGeom>
        </p:spPr>
      </p:pic>
      <p:sp>
        <p:nvSpPr>
          <p:cNvPr id="5" name="Akış Çizelgesi: İşlem 4"/>
          <p:cNvSpPr/>
          <p:nvPr/>
        </p:nvSpPr>
        <p:spPr>
          <a:xfrm>
            <a:off x="406400" y="869244"/>
            <a:ext cx="11446933" cy="4933245"/>
          </a:xfrm>
          <a:prstGeom prst="flowChartProcess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tr-TR" b="1">
              <a:ln>
                <a:solidFill>
                  <a:srgbClr val="0070C0"/>
                </a:solidFill>
              </a:ln>
              <a:solidFill>
                <a:schemeClr val="accent4"/>
              </a:solidFill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23" y="1016000"/>
            <a:ext cx="5068710" cy="4662311"/>
          </a:xfrm>
          <a:prstGeom prst="rect">
            <a:avLst/>
          </a:prstGeom>
        </p:spPr>
      </p:pic>
      <p:cxnSp>
        <p:nvCxnSpPr>
          <p:cNvPr id="13" name="Düz Ok Bağlayıcısı 12"/>
          <p:cNvCxnSpPr/>
          <p:nvPr/>
        </p:nvCxnSpPr>
        <p:spPr>
          <a:xfrm>
            <a:off x="2427111" y="2664178"/>
            <a:ext cx="835378" cy="711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/>
          <p:nvPr/>
        </p:nvCxnSpPr>
        <p:spPr>
          <a:xfrm>
            <a:off x="7518400" y="2349925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22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7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29598" y="623287"/>
            <a:ext cx="6281873" cy="5248622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Uygunsuz </a:t>
            </a:r>
            <a:r>
              <a:rPr lang="tr-TR" dirty="0"/>
              <a:t>TSH sendromu nedeniyle ileri tetkik ve tedavisinin planlanması amacıyla servise </a:t>
            </a:r>
            <a:r>
              <a:rPr lang="tr-TR" dirty="0" smtClean="0"/>
              <a:t>yatırıldı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4884234" y="2372227"/>
            <a:ext cx="6393422" cy="1750742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813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7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Kısa </a:t>
            </a:r>
            <a:r>
              <a:rPr lang="tr-TR" dirty="0" err="1" smtClean="0"/>
              <a:t>oktreotid</a:t>
            </a:r>
            <a:r>
              <a:rPr lang="tr-TR" dirty="0" smtClean="0"/>
              <a:t> </a:t>
            </a:r>
            <a:r>
              <a:rPr lang="tr-TR" dirty="0" err="1" smtClean="0"/>
              <a:t>supresyon</a:t>
            </a:r>
            <a:r>
              <a:rPr lang="tr-TR" dirty="0" smtClean="0"/>
              <a:t> testi </a:t>
            </a:r>
            <a:endParaRPr lang="tr-TR" dirty="0"/>
          </a:p>
          <a:p>
            <a:r>
              <a:rPr lang="tr-TR" dirty="0" smtClean="0"/>
              <a:t>Kısa </a:t>
            </a:r>
            <a:r>
              <a:rPr lang="tr-TR" dirty="0"/>
              <a:t>etkili </a:t>
            </a:r>
            <a:r>
              <a:rPr lang="tr-TR" dirty="0" err="1"/>
              <a:t>somatostatin</a:t>
            </a:r>
            <a:r>
              <a:rPr lang="tr-TR" dirty="0"/>
              <a:t> analoğu her seferinde 100 </a:t>
            </a:r>
            <a:r>
              <a:rPr lang="tr-TR" dirty="0" err="1"/>
              <a:t>mcg</a:t>
            </a:r>
            <a:r>
              <a:rPr lang="tr-TR" dirty="0"/>
              <a:t> olarak </a:t>
            </a:r>
            <a:r>
              <a:rPr lang="tr-TR" dirty="0" smtClean="0"/>
              <a:t>3x1 şeklinde 1 gün verildi</a:t>
            </a:r>
          </a:p>
          <a:p>
            <a:r>
              <a:rPr lang="tr-TR" dirty="0" smtClean="0"/>
              <a:t>0</a:t>
            </a:r>
            <a:r>
              <a:rPr lang="tr-TR" dirty="0"/>
              <a:t>, 2 ve 24. saatlerde </a:t>
            </a:r>
            <a:r>
              <a:rPr lang="tr-TR" dirty="0" smtClean="0"/>
              <a:t>TSH için kan alındı.</a:t>
            </a:r>
          </a:p>
          <a:p>
            <a:r>
              <a:rPr lang="tr-TR" dirty="0" smtClean="0"/>
              <a:t> </a:t>
            </a:r>
            <a:r>
              <a:rPr lang="tr-TR" dirty="0"/>
              <a:t>TSH 0.65- 0.44- 0.07 IU/</a:t>
            </a:r>
            <a:r>
              <a:rPr lang="tr-TR" dirty="0" err="1"/>
              <a:t>mL</a:t>
            </a:r>
            <a:r>
              <a:rPr lang="tr-TR" dirty="0"/>
              <a:t> (0- 2- 24. saat) olarak gelen hastanın sonuçları </a:t>
            </a:r>
            <a:r>
              <a:rPr lang="tr-TR" dirty="0" err="1"/>
              <a:t>TSHoma</a:t>
            </a:r>
            <a:r>
              <a:rPr lang="tr-TR" dirty="0"/>
              <a:t> ile uyumlu </a:t>
            </a:r>
          </a:p>
          <a:p>
            <a:r>
              <a:rPr lang="tr-TR" dirty="0" smtClean="0"/>
              <a:t>Öncelikli planlanan meme cerrahisi öncesi kısa etkili </a:t>
            </a:r>
            <a:r>
              <a:rPr lang="tr-TR" dirty="0" err="1" smtClean="0"/>
              <a:t>oktreotid</a:t>
            </a:r>
            <a:r>
              <a:rPr lang="tr-TR" dirty="0" smtClean="0"/>
              <a:t> 3x1 başlandı 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882" y="1231743"/>
            <a:ext cx="7118050" cy="409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97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7</a:t>
            </a:r>
            <a:endParaRPr lang="tr-TR" b="1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2370072"/>
              </p:ext>
            </p:extLst>
          </p:nvPr>
        </p:nvGraphicFramePr>
        <p:xfrm>
          <a:off x="5016500" y="2099733"/>
          <a:ext cx="6281740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0435">
                  <a:extLst>
                    <a:ext uri="{9D8B030D-6E8A-4147-A177-3AD203B41FA5}">
                      <a16:colId xmlns:a16="http://schemas.microsoft.com/office/drawing/2014/main" val="1188042104"/>
                    </a:ext>
                  </a:extLst>
                </a:gridCol>
                <a:gridCol w="1570435">
                  <a:extLst>
                    <a:ext uri="{9D8B030D-6E8A-4147-A177-3AD203B41FA5}">
                      <a16:colId xmlns:a16="http://schemas.microsoft.com/office/drawing/2014/main" val="345384287"/>
                    </a:ext>
                  </a:extLst>
                </a:gridCol>
                <a:gridCol w="1570435">
                  <a:extLst>
                    <a:ext uri="{9D8B030D-6E8A-4147-A177-3AD203B41FA5}">
                      <a16:colId xmlns:a16="http://schemas.microsoft.com/office/drawing/2014/main" val="1259980032"/>
                    </a:ext>
                  </a:extLst>
                </a:gridCol>
                <a:gridCol w="1570435">
                  <a:extLst>
                    <a:ext uri="{9D8B030D-6E8A-4147-A177-3AD203B41FA5}">
                      <a16:colId xmlns:a16="http://schemas.microsoft.com/office/drawing/2014/main" val="2828819645"/>
                    </a:ext>
                  </a:extLst>
                </a:gridCol>
              </a:tblGrid>
              <a:tr h="338809">
                <a:tc>
                  <a:txBody>
                    <a:bodyPr/>
                    <a:lstStyle/>
                    <a:p>
                      <a:r>
                        <a:rPr lang="tr-TR" dirty="0" smtClean="0"/>
                        <a:t>Tarih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TSH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sT4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sT3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6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20.09.2022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0.7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2.15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4.3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80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30.09.2022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0.8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2.44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4.8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015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19.12.2022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0.62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1.37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2.9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97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01.12.2023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0.44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1.18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2.68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072628"/>
                  </a:ext>
                </a:extLst>
              </a:tr>
            </a:tbl>
          </a:graphicData>
        </a:graphic>
      </p:graphicFrame>
      <p:cxnSp>
        <p:nvCxnSpPr>
          <p:cNvPr id="7" name="Düz Ok Bağlayıcısı 6"/>
          <p:cNvCxnSpPr/>
          <p:nvPr/>
        </p:nvCxnSpPr>
        <p:spPr>
          <a:xfrm flipV="1">
            <a:off x="5508978" y="3471522"/>
            <a:ext cx="936978" cy="1749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etin kutusu 8"/>
          <p:cNvSpPr txBox="1"/>
          <p:nvPr/>
        </p:nvSpPr>
        <p:spPr>
          <a:xfrm>
            <a:off x="5281596" y="5339645"/>
            <a:ext cx="3040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Meme cerrahisi öncesi TFT</a:t>
            </a:r>
            <a:endParaRPr lang="tr-TR" dirty="0"/>
          </a:p>
        </p:txBody>
      </p:sp>
      <p:sp>
        <p:nvSpPr>
          <p:cNvPr id="10" name="Akış Çizelgesi: İşlem 9"/>
          <p:cNvSpPr/>
          <p:nvPr/>
        </p:nvSpPr>
        <p:spPr>
          <a:xfrm>
            <a:off x="5116472" y="5280471"/>
            <a:ext cx="3371144" cy="487679"/>
          </a:xfrm>
          <a:prstGeom prst="flowChartProcess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Yuvarlatılmış Dikdörtgen 11"/>
          <p:cNvSpPr/>
          <p:nvPr/>
        </p:nvSpPr>
        <p:spPr>
          <a:xfrm>
            <a:off x="5016500" y="3160889"/>
            <a:ext cx="6281740" cy="417257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556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7609" y="936978"/>
            <a:ext cx="4891280" cy="4828894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11" y="936978"/>
            <a:ext cx="5508978" cy="482889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667" y="857945"/>
            <a:ext cx="11255022" cy="498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28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790" y="1209439"/>
            <a:ext cx="7129200" cy="4176599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56357" y="2349925"/>
            <a:ext cx="3631254" cy="2456442"/>
          </a:xfrm>
        </p:spPr>
        <p:txBody>
          <a:bodyPr/>
          <a:lstStyle/>
          <a:p>
            <a:r>
              <a:rPr lang="tr-TR" dirty="0" smtClean="0"/>
              <a:t>Uygunsuz </a:t>
            </a:r>
            <a:r>
              <a:rPr lang="tr-TR" dirty="0" err="1" smtClean="0"/>
              <a:t>TSHlı</a:t>
            </a:r>
            <a:r>
              <a:rPr lang="tr-TR" dirty="0" smtClean="0"/>
              <a:t> hastaya yaklaşım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TSH salgılayan hipofiz adenomu (</a:t>
            </a:r>
            <a:r>
              <a:rPr lang="tr-TR" dirty="0" err="1" smtClean="0"/>
              <a:t>TSHoma</a:t>
            </a:r>
            <a:r>
              <a:rPr lang="tr-TR" dirty="0" smtClean="0"/>
              <a:t>)</a:t>
            </a:r>
          </a:p>
          <a:p>
            <a:r>
              <a:rPr lang="tr-TR" dirty="0" smtClean="0"/>
              <a:t>T3 ve T4 yüksekken, normal veya yüksek TSH </a:t>
            </a:r>
          </a:p>
          <a:p>
            <a:r>
              <a:rPr lang="tr-TR" dirty="0" err="1" smtClean="0"/>
              <a:t>MR’da</a:t>
            </a:r>
            <a:r>
              <a:rPr lang="tr-TR" dirty="0" smtClean="0"/>
              <a:t> hipofiz adenomu</a:t>
            </a:r>
          </a:p>
          <a:p>
            <a:r>
              <a:rPr lang="tr-TR" dirty="0" err="1" smtClean="0"/>
              <a:t>Tiroid</a:t>
            </a:r>
            <a:r>
              <a:rPr lang="tr-TR" dirty="0" smtClean="0"/>
              <a:t> hormon direnci ile ilgili genetik test negatifliği veya aile öyküsü olmaması durumunda</a:t>
            </a:r>
          </a:p>
          <a:p>
            <a:pPr marL="0" indent="0">
              <a:buNone/>
            </a:pPr>
            <a:r>
              <a:rPr lang="tr-TR" dirty="0" smtClean="0"/>
              <a:t>                                                                             akla gelir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0732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139" y="562668"/>
            <a:ext cx="6913463" cy="4923731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56357" y="2349925"/>
            <a:ext cx="3631254" cy="2456442"/>
          </a:xfrm>
        </p:spPr>
        <p:txBody>
          <a:bodyPr/>
          <a:lstStyle/>
          <a:p>
            <a:r>
              <a:rPr lang="tr-TR" dirty="0" smtClean="0"/>
              <a:t>Uygunsuz </a:t>
            </a:r>
            <a:r>
              <a:rPr lang="tr-TR" dirty="0" err="1" smtClean="0"/>
              <a:t>TSHlı</a:t>
            </a:r>
            <a:r>
              <a:rPr lang="tr-TR" dirty="0" smtClean="0"/>
              <a:t> hastaya yaklaşım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TSHoma</a:t>
            </a:r>
            <a:r>
              <a:rPr lang="tr-TR" dirty="0" smtClean="0"/>
              <a:t> nadir</a:t>
            </a:r>
          </a:p>
          <a:p>
            <a:r>
              <a:rPr lang="tr-TR" dirty="0" err="1" smtClean="0"/>
              <a:t>Hipertiroidizmin</a:t>
            </a:r>
            <a:r>
              <a:rPr lang="tr-TR" dirty="0" smtClean="0"/>
              <a:t> daha da nadir bir sebebi</a:t>
            </a:r>
          </a:p>
          <a:p>
            <a:r>
              <a:rPr lang="tr-TR" dirty="0" err="1" smtClean="0"/>
              <a:t>Prevalansı</a:t>
            </a:r>
            <a:r>
              <a:rPr lang="tr-TR" dirty="0" smtClean="0"/>
              <a:t> </a:t>
            </a:r>
            <a:r>
              <a:rPr lang="tr-TR" dirty="0"/>
              <a:t>milyonda 2,8 vaka </a:t>
            </a:r>
            <a:endParaRPr lang="tr-TR" dirty="0" smtClean="0"/>
          </a:p>
          <a:p>
            <a:r>
              <a:rPr lang="tr-TR" b="1" dirty="0" smtClean="0"/>
              <a:t>TSH ya da sT4 kiti ile laboratuvar </a:t>
            </a:r>
            <a:r>
              <a:rPr lang="tr-TR" b="1" dirty="0" err="1" smtClean="0"/>
              <a:t>interferansı</a:t>
            </a:r>
            <a:r>
              <a:rPr lang="tr-TR" b="1" dirty="0" smtClean="0"/>
              <a:t> dışlanmalı</a:t>
            </a:r>
            <a:r>
              <a:rPr lang="tr-TR" dirty="0" smtClean="0"/>
              <a:t>, sırasıyla </a:t>
            </a:r>
            <a:r>
              <a:rPr lang="tr-TR" dirty="0" err="1" smtClean="0"/>
              <a:t>heterofil</a:t>
            </a:r>
            <a:r>
              <a:rPr lang="tr-TR" dirty="0" smtClean="0"/>
              <a:t> antikorlar ve T4 antikorlarıyla olur</a:t>
            </a:r>
          </a:p>
          <a:p>
            <a:r>
              <a:rPr lang="tr-TR" dirty="0" err="1" smtClean="0"/>
              <a:t>TSHoma</a:t>
            </a:r>
            <a:r>
              <a:rPr lang="tr-TR" dirty="0" smtClean="0"/>
              <a:t> ve </a:t>
            </a:r>
            <a:r>
              <a:rPr lang="tr-TR" dirty="0" err="1" smtClean="0"/>
              <a:t>tiroid</a:t>
            </a:r>
            <a:r>
              <a:rPr lang="tr-TR" dirty="0" smtClean="0"/>
              <a:t> hormon direncini ayırmak gerekir</a:t>
            </a:r>
          </a:p>
          <a:p>
            <a:r>
              <a:rPr lang="tr-TR" dirty="0" smtClean="0"/>
              <a:t>TFT sonuçları benzerdir ama bu iki hastalığın tedavileri farklı  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104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965" y="495762"/>
            <a:ext cx="6913463" cy="507984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56357" y="2349925"/>
            <a:ext cx="3631254" cy="2456442"/>
          </a:xfrm>
        </p:spPr>
        <p:txBody>
          <a:bodyPr/>
          <a:lstStyle/>
          <a:p>
            <a:r>
              <a:rPr lang="tr-TR" dirty="0" smtClean="0"/>
              <a:t>Uygunsuz </a:t>
            </a:r>
            <a:r>
              <a:rPr lang="tr-TR" dirty="0" err="1" smtClean="0"/>
              <a:t>TSHlı</a:t>
            </a:r>
            <a:r>
              <a:rPr lang="tr-TR" dirty="0" smtClean="0"/>
              <a:t> hastaya yaklaşım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TSHoma’da</a:t>
            </a:r>
            <a:r>
              <a:rPr lang="tr-TR" dirty="0" smtClean="0"/>
              <a:t> eş zamanlı </a:t>
            </a:r>
            <a:r>
              <a:rPr lang="el-GR" dirty="0" smtClean="0">
                <a:cs typeface="Calibri" panose="020F0502020204030204" pitchFamily="34" charset="0"/>
              </a:rPr>
              <a:t>α</a:t>
            </a:r>
            <a:r>
              <a:rPr lang="tr-TR" dirty="0" smtClean="0">
                <a:cs typeface="Calibri" panose="020F0502020204030204" pitchFamily="34" charset="0"/>
              </a:rPr>
              <a:t>-</a:t>
            </a:r>
            <a:r>
              <a:rPr lang="tr-TR" dirty="0" err="1" smtClean="0">
                <a:cs typeface="Calibri" panose="020F0502020204030204" pitchFamily="34" charset="0"/>
              </a:rPr>
              <a:t>subunit</a:t>
            </a:r>
            <a:r>
              <a:rPr lang="tr-TR" dirty="0" smtClean="0">
                <a:cs typeface="Calibri" panose="020F0502020204030204" pitchFamily="34" charset="0"/>
              </a:rPr>
              <a:t> de alınır</a:t>
            </a:r>
            <a:endParaRPr lang="tr-TR" dirty="0" smtClean="0"/>
          </a:p>
          <a:p>
            <a:r>
              <a:rPr lang="tr-TR" dirty="0" err="1" smtClean="0"/>
              <a:t>TRH’ya</a:t>
            </a:r>
            <a:r>
              <a:rPr lang="tr-TR" dirty="0" smtClean="0"/>
              <a:t> TSH yanıtı azalır</a:t>
            </a:r>
          </a:p>
          <a:p>
            <a:r>
              <a:rPr lang="tr-TR" dirty="0" smtClean="0"/>
              <a:t>SHBG artar</a:t>
            </a:r>
          </a:p>
          <a:p>
            <a:r>
              <a:rPr lang="tr-TR" dirty="0" smtClean="0"/>
              <a:t>Klinik </a:t>
            </a:r>
            <a:r>
              <a:rPr lang="tr-TR" dirty="0" err="1" smtClean="0"/>
              <a:t>tirotoksikozla</a:t>
            </a:r>
            <a:r>
              <a:rPr lang="tr-TR" dirty="0" smtClean="0"/>
              <a:t> uyumlu</a:t>
            </a:r>
          </a:p>
          <a:p>
            <a:r>
              <a:rPr lang="tr-TR" dirty="0" smtClean="0"/>
              <a:t>Hipofiz </a:t>
            </a:r>
            <a:r>
              <a:rPr lang="tr-TR" dirty="0" err="1" smtClean="0"/>
              <a:t>MR’da</a:t>
            </a:r>
            <a:r>
              <a:rPr lang="tr-TR" dirty="0" smtClean="0"/>
              <a:t> adenom</a:t>
            </a:r>
          </a:p>
          <a:p>
            <a:r>
              <a:rPr lang="tr-TR" dirty="0" err="1" smtClean="0"/>
              <a:t>Somatostatin</a:t>
            </a:r>
            <a:r>
              <a:rPr lang="tr-TR" dirty="0" smtClean="0"/>
              <a:t> analoglarına klinik yanıt</a:t>
            </a:r>
          </a:p>
          <a:p>
            <a:r>
              <a:rPr lang="tr-TR" dirty="0" smtClean="0"/>
              <a:t>PRL ve GH hormonu da  beraberinde salgılayabilir</a:t>
            </a:r>
          </a:p>
          <a:p>
            <a:r>
              <a:rPr lang="tr-TR" dirty="0"/>
              <a:t>Aile üyelerine ulaşılabilip TFT değerlendirilemiyorsa, </a:t>
            </a:r>
            <a:r>
              <a:rPr lang="tr-TR" dirty="0" err="1"/>
              <a:t>Tiroid</a:t>
            </a:r>
            <a:r>
              <a:rPr lang="tr-TR" dirty="0"/>
              <a:t> hormon direnci için genetik test bakmak </a:t>
            </a:r>
            <a:r>
              <a:rPr lang="tr-TR" dirty="0" smtClean="0"/>
              <a:t>önemli- olması </a:t>
            </a:r>
            <a:r>
              <a:rPr lang="tr-TR" dirty="0" err="1" smtClean="0"/>
              <a:t>TSHoma</a:t>
            </a:r>
            <a:r>
              <a:rPr lang="tr-TR" dirty="0" smtClean="0"/>
              <a:t> lehine</a:t>
            </a:r>
            <a:endParaRPr lang="tr-TR" dirty="0"/>
          </a:p>
          <a:p>
            <a:r>
              <a:rPr lang="el-GR" dirty="0">
                <a:cs typeface="Calibri" panose="020F0502020204030204" pitchFamily="34" charset="0"/>
              </a:rPr>
              <a:t>α</a:t>
            </a:r>
            <a:r>
              <a:rPr lang="tr-TR" dirty="0">
                <a:cs typeface="Calibri" panose="020F0502020204030204" pitchFamily="34" charset="0"/>
              </a:rPr>
              <a:t>-</a:t>
            </a:r>
            <a:r>
              <a:rPr lang="tr-TR" dirty="0" err="1">
                <a:cs typeface="Calibri" panose="020F0502020204030204" pitchFamily="34" charset="0"/>
              </a:rPr>
              <a:t>subunit</a:t>
            </a:r>
            <a:r>
              <a:rPr lang="tr-TR" dirty="0">
                <a:cs typeface="Calibri" panose="020F0502020204030204" pitchFamily="34" charset="0"/>
              </a:rPr>
              <a:t>/TSH oranı x10&gt; 1 ise </a:t>
            </a:r>
            <a:r>
              <a:rPr lang="tr-TR" dirty="0" err="1">
                <a:cs typeface="Calibri" panose="020F0502020204030204" pitchFamily="34" charset="0"/>
              </a:rPr>
              <a:t>TSHoma</a:t>
            </a:r>
            <a:r>
              <a:rPr lang="tr-TR" dirty="0">
                <a:cs typeface="Calibri" panose="020F0502020204030204" pitchFamily="34" charset="0"/>
              </a:rPr>
              <a:t> lehine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8326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426" y="183527"/>
            <a:ext cx="6913463" cy="5771223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56357" y="2349925"/>
            <a:ext cx="3631254" cy="2456442"/>
          </a:xfrm>
        </p:spPr>
        <p:txBody>
          <a:bodyPr/>
          <a:lstStyle/>
          <a:p>
            <a:r>
              <a:rPr lang="tr-TR" dirty="0" smtClean="0"/>
              <a:t>Uygunsuz </a:t>
            </a:r>
            <a:r>
              <a:rPr lang="tr-TR" dirty="0" err="1" smtClean="0"/>
              <a:t>TSHlı</a:t>
            </a:r>
            <a:r>
              <a:rPr lang="tr-TR" dirty="0" smtClean="0"/>
              <a:t> hastaya yaklaşım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50353" y="1416229"/>
            <a:ext cx="6281873" cy="5248622"/>
          </a:xfrm>
        </p:spPr>
        <p:txBody>
          <a:bodyPr>
            <a:normAutofit/>
          </a:bodyPr>
          <a:lstStyle/>
          <a:p>
            <a:r>
              <a:rPr lang="tr-TR" dirty="0" err="1" smtClean="0">
                <a:cs typeface="Calibri" panose="020F0502020204030204" pitchFamily="34" charset="0"/>
              </a:rPr>
              <a:t>Hipofizer</a:t>
            </a:r>
            <a:r>
              <a:rPr lang="tr-TR" dirty="0" smtClean="0">
                <a:cs typeface="Calibri" panose="020F0502020204030204" pitchFamily="34" charset="0"/>
              </a:rPr>
              <a:t> cerrahi </a:t>
            </a:r>
          </a:p>
          <a:p>
            <a:r>
              <a:rPr lang="tr-TR" dirty="0" smtClean="0">
                <a:cs typeface="Calibri" panose="020F0502020204030204" pitchFamily="34" charset="0"/>
              </a:rPr>
              <a:t>Uzun süreli anti </a:t>
            </a:r>
            <a:r>
              <a:rPr lang="tr-TR" dirty="0" err="1" smtClean="0">
                <a:cs typeface="Calibri" panose="020F0502020204030204" pitchFamily="34" charset="0"/>
              </a:rPr>
              <a:t>tiroid</a:t>
            </a:r>
            <a:r>
              <a:rPr lang="tr-TR" dirty="0" smtClean="0">
                <a:cs typeface="Calibri" panose="020F0502020204030204" pitchFamily="34" charset="0"/>
              </a:rPr>
              <a:t> tedavi ya da </a:t>
            </a:r>
            <a:r>
              <a:rPr lang="tr-TR" dirty="0" err="1" smtClean="0">
                <a:cs typeface="Calibri" panose="020F0502020204030204" pitchFamily="34" charset="0"/>
              </a:rPr>
              <a:t>tiroidektomi</a:t>
            </a:r>
            <a:r>
              <a:rPr lang="tr-TR" dirty="0" smtClean="0">
                <a:cs typeface="Calibri" panose="020F0502020204030204" pitchFamily="34" charset="0"/>
              </a:rPr>
              <a:t> veya RAI gibi tiroide yönelik tedaviler, hipofizdeki tümörü büyütebileceğinden  </a:t>
            </a:r>
            <a:r>
              <a:rPr lang="tr-TR" b="1" dirty="0" smtClean="0">
                <a:cs typeface="Calibri" panose="020F0502020204030204" pitchFamily="34" charset="0"/>
              </a:rPr>
              <a:t>uzak durulmalıdır</a:t>
            </a:r>
          </a:p>
          <a:p>
            <a:r>
              <a:rPr lang="tr-TR" dirty="0" err="1" smtClean="0">
                <a:cs typeface="Calibri" panose="020F0502020204030204" pitchFamily="34" charset="0"/>
              </a:rPr>
              <a:t>Preoperatif</a:t>
            </a:r>
            <a:r>
              <a:rPr lang="tr-TR" dirty="0" smtClean="0">
                <a:cs typeface="Calibri" panose="020F0502020204030204" pitchFamily="34" charset="0"/>
              </a:rPr>
              <a:t> </a:t>
            </a:r>
            <a:r>
              <a:rPr lang="tr-TR" dirty="0" err="1" smtClean="0">
                <a:cs typeface="Calibri" panose="020F0502020204030204" pitchFamily="34" charset="0"/>
              </a:rPr>
              <a:t>oktreotid</a:t>
            </a:r>
            <a:r>
              <a:rPr lang="tr-TR" dirty="0" smtClean="0">
                <a:cs typeface="Calibri" panose="020F0502020204030204" pitchFamily="34" charset="0"/>
              </a:rPr>
              <a:t> ve </a:t>
            </a:r>
            <a:r>
              <a:rPr lang="tr-TR" dirty="0" err="1" smtClean="0">
                <a:cs typeface="Calibri" panose="020F0502020204030204" pitchFamily="34" charset="0"/>
              </a:rPr>
              <a:t>dopamin</a:t>
            </a:r>
            <a:r>
              <a:rPr lang="tr-TR" dirty="0" smtClean="0">
                <a:cs typeface="Calibri" panose="020F0502020204030204" pitchFamily="34" charset="0"/>
              </a:rPr>
              <a:t> </a:t>
            </a:r>
            <a:r>
              <a:rPr lang="tr-TR" dirty="0" err="1" smtClean="0">
                <a:cs typeface="Calibri" panose="020F0502020204030204" pitchFamily="34" charset="0"/>
              </a:rPr>
              <a:t>agonist</a:t>
            </a:r>
            <a:r>
              <a:rPr lang="tr-TR" dirty="0" smtClean="0">
                <a:cs typeface="Calibri" panose="020F0502020204030204" pitchFamily="34" charset="0"/>
              </a:rPr>
              <a:t> tedavisi kullanılabilir</a:t>
            </a:r>
          </a:p>
          <a:p>
            <a:r>
              <a:rPr lang="tr-TR" dirty="0" err="1" smtClean="0">
                <a:cs typeface="Calibri" panose="020F0502020204030204" pitchFamily="34" charset="0"/>
              </a:rPr>
              <a:t>Octreotid</a:t>
            </a:r>
            <a:r>
              <a:rPr lang="tr-TR" dirty="0" smtClean="0">
                <a:cs typeface="Calibri" panose="020F0502020204030204" pitchFamily="34" charset="0"/>
              </a:rPr>
              <a:t> ile tedavi hastaların çoğunda </a:t>
            </a:r>
            <a:r>
              <a:rPr lang="tr-TR" dirty="0" err="1" smtClean="0">
                <a:cs typeface="Calibri" panose="020F0502020204030204" pitchFamily="34" charset="0"/>
              </a:rPr>
              <a:t>TSH’da</a:t>
            </a:r>
            <a:r>
              <a:rPr lang="tr-TR" dirty="0" smtClean="0">
                <a:cs typeface="Calibri" panose="020F0502020204030204" pitchFamily="34" charset="0"/>
              </a:rPr>
              <a:t> &gt;%50’den fazla azalma ve </a:t>
            </a:r>
            <a:r>
              <a:rPr lang="tr-TR" dirty="0" err="1" smtClean="0">
                <a:cs typeface="Calibri" panose="020F0502020204030204" pitchFamily="34" charset="0"/>
              </a:rPr>
              <a:t>ötiroidi</a:t>
            </a:r>
            <a:r>
              <a:rPr lang="tr-TR" dirty="0" smtClean="0">
                <a:cs typeface="Calibri" panose="020F0502020204030204" pitchFamily="34" charset="0"/>
              </a:rPr>
              <a:t> gelişimine neden olur</a:t>
            </a:r>
          </a:p>
          <a:p>
            <a:r>
              <a:rPr lang="tr-TR" dirty="0" err="1" smtClean="0">
                <a:cs typeface="Calibri" panose="020F0502020204030204" pitchFamily="34" charset="0"/>
              </a:rPr>
              <a:t>Oktreotid</a:t>
            </a:r>
            <a:r>
              <a:rPr lang="tr-TR" dirty="0" smtClean="0">
                <a:cs typeface="Calibri" panose="020F0502020204030204" pitchFamily="34" charset="0"/>
              </a:rPr>
              <a:t> ile hastaların %20-50’sinde tümör boyutunda azalma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6987824" y="460476"/>
            <a:ext cx="1001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Tedavi 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68086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034" y="1175985"/>
            <a:ext cx="6913463" cy="4210053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8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54 </a:t>
            </a:r>
            <a:r>
              <a:rPr lang="tr-TR" dirty="0" smtClean="0"/>
              <a:t>y K</a:t>
            </a:r>
          </a:p>
          <a:p>
            <a:r>
              <a:rPr lang="tr-TR" dirty="0" smtClean="0"/>
              <a:t> </a:t>
            </a:r>
            <a:r>
              <a:rPr lang="tr-TR" dirty="0"/>
              <a:t>2 </a:t>
            </a:r>
            <a:r>
              <a:rPr lang="tr-TR" dirty="0" smtClean="0"/>
              <a:t>yıldır </a:t>
            </a:r>
            <a:r>
              <a:rPr lang="tr-TR" dirty="0"/>
              <a:t>artan terleme, çarpıntı ve </a:t>
            </a:r>
            <a:r>
              <a:rPr lang="tr-TR" dirty="0" smtClean="0"/>
              <a:t>duygusal </a:t>
            </a:r>
            <a:r>
              <a:rPr lang="tr-TR" dirty="0" err="1" smtClean="0"/>
              <a:t>instabilite</a:t>
            </a:r>
            <a:r>
              <a:rPr lang="tr-TR" dirty="0" smtClean="0"/>
              <a:t> atakları mevcut</a:t>
            </a:r>
          </a:p>
          <a:p>
            <a:r>
              <a:rPr lang="tr-TR" dirty="0" smtClean="0"/>
              <a:t>23 yıl önce kontrolü zor </a:t>
            </a:r>
            <a:r>
              <a:rPr lang="tr-TR" dirty="0" err="1" smtClean="0"/>
              <a:t>Graves</a:t>
            </a:r>
            <a:r>
              <a:rPr lang="tr-TR" dirty="0" smtClean="0"/>
              <a:t> nedeniyle RAI ve </a:t>
            </a:r>
            <a:r>
              <a:rPr lang="tr-TR" dirty="0" err="1" smtClean="0"/>
              <a:t>tiroidektomi</a:t>
            </a:r>
            <a:endParaRPr lang="tr-TR" dirty="0" smtClean="0"/>
          </a:p>
          <a:p>
            <a:r>
              <a:rPr lang="tr-TR" dirty="0" smtClean="0"/>
              <a:t>O </a:t>
            </a:r>
            <a:r>
              <a:rPr lang="tr-TR" dirty="0"/>
              <a:t>zamandan bu yana çeşitli dozlarda </a:t>
            </a:r>
            <a:r>
              <a:rPr lang="tr-TR" dirty="0" err="1"/>
              <a:t>tiroid</a:t>
            </a:r>
            <a:r>
              <a:rPr lang="tr-TR" dirty="0"/>
              <a:t> </a:t>
            </a:r>
            <a:r>
              <a:rPr lang="tr-TR" dirty="0" smtClean="0"/>
              <a:t>hormon tedavisi alıyor</a:t>
            </a:r>
          </a:p>
          <a:p>
            <a:r>
              <a:rPr lang="tr-TR" dirty="0" smtClean="0"/>
              <a:t>Bu </a:t>
            </a:r>
            <a:r>
              <a:rPr lang="tr-TR" dirty="0"/>
              <a:t>tedaviye ilişkin ayrıntılar mevcut </a:t>
            </a:r>
            <a:r>
              <a:rPr lang="tr-TR" dirty="0" smtClean="0"/>
              <a:t>değil</a:t>
            </a:r>
          </a:p>
        </p:txBody>
      </p:sp>
    </p:spTree>
    <p:extLst>
      <p:ext uri="{BB962C8B-B14F-4D97-AF65-F5344CB8AC3E}">
        <p14:creationId xmlns:p14="http://schemas.microsoft.com/office/powerpoint/2010/main" val="209626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488" y="803186"/>
            <a:ext cx="6913463" cy="534113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18447" y="895700"/>
            <a:ext cx="6281873" cy="5248622"/>
          </a:xfrm>
        </p:spPr>
        <p:txBody>
          <a:bodyPr>
            <a:normAutofit/>
          </a:bodyPr>
          <a:lstStyle/>
          <a:p>
            <a:r>
              <a:rPr lang="tr-TR" dirty="0" smtClean="0"/>
              <a:t>Son zamanlardaki laboratuvar </a:t>
            </a:r>
            <a:r>
              <a:rPr lang="tr-TR" dirty="0"/>
              <a:t>değerleri, hastanın kalıcı </a:t>
            </a:r>
            <a:r>
              <a:rPr lang="tr-TR" dirty="0" err="1"/>
              <a:t>hipertiroidi</a:t>
            </a:r>
            <a:r>
              <a:rPr lang="tr-TR" dirty="0"/>
              <a:t> durumunda </a:t>
            </a:r>
            <a:r>
              <a:rPr lang="tr-TR" dirty="0" smtClean="0"/>
              <a:t>olduğunu, </a:t>
            </a:r>
            <a:r>
              <a:rPr lang="tr-TR" dirty="0"/>
              <a:t>özellikle de </a:t>
            </a:r>
            <a:r>
              <a:rPr lang="tr-TR" dirty="0" smtClean="0"/>
              <a:t>son aylarda daha belirgin olduğunu gösteriyor</a:t>
            </a:r>
          </a:p>
          <a:p>
            <a:r>
              <a:rPr lang="tr-TR" dirty="0" err="1" smtClean="0"/>
              <a:t>Tiroid</a:t>
            </a:r>
            <a:r>
              <a:rPr lang="tr-TR" dirty="0" smtClean="0"/>
              <a:t> hormonu </a:t>
            </a:r>
            <a:r>
              <a:rPr lang="tr-TR" dirty="0"/>
              <a:t>1 ay </a:t>
            </a:r>
            <a:r>
              <a:rPr lang="tr-TR" dirty="0" smtClean="0"/>
              <a:t>kesildikten </a:t>
            </a:r>
            <a:r>
              <a:rPr lang="tr-TR" dirty="0"/>
              <a:t>sonra </a:t>
            </a:r>
            <a:endParaRPr lang="tr-TR" dirty="0" smtClean="0"/>
          </a:p>
          <a:p>
            <a:r>
              <a:rPr lang="tr-TR" dirty="0" smtClean="0"/>
              <a:t>TSH </a:t>
            </a:r>
            <a:r>
              <a:rPr lang="tr-TR" dirty="0"/>
              <a:t>düzeyi 0,01 IU/ml'nin (normal aralık, 0,27-4,20</a:t>
            </a:r>
            <a:r>
              <a:rPr lang="tr-TR" dirty="0" smtClean="0"/>
              <a:t>)</a:t>
            </a:r>
          </a:p>
          <a:p>
            <a:r>
              <a:rPr lang="tr-TR" dirty="0"/>
              <a:t>s</a:t>
            </a:r>
            <a:r>
              <a:rPr lang="tr-TR" dirty="0" smtClean="0"/>
              <a:t> </a:t>
            </a:r>
            <a:r>
              <a:rPr lang="tr-TR" dirty="0"/>
              <a:t>T4 (FT4) 2,18 </a:t>
            </a:r>
            <a:r>
              <a:rPr lang="tr-TR" dirty="0" err="1"/>
              <a:t>ng</a:t>
            </a:r>
            <a:r>
              <a:rPr lang="tr-TR" dirty="0"/>
              <a:t>/dl (0,93-1,70) </a:t>
            </a:r>
            <a:endParaRPr lang="tr-TR" dirty="0" smtClean="0"/>
          </a:p>
          <a:p>
            <a:r>
              <a:rPr lang="tr-TR" dirty="0" smtClean="0"/>
              <a:t>sT3 </a:t>
            </a:r>
            <a:r>
              <a:rPr lang="tr-TR" dirty="0"/>
              <a:t>6,96 (1,30-4,60) </a:t>
            </a:r>
            <a:endParaRPr lang="tr-TR" dirty="0" smtClean="0"/>
          </a:p>
          <a:p>
            <a:r>
              <a:rPr lang="tr-TR" dirty="0" smtClean="0"/>
              <a:t>TSHRAB 5 (&lt;1.9) </a:t>
            </a:r>
          </a:p>
        </p:txBody>
      </p:sp>
    </p:spTree>
    <p:extLst>
      <p:ext uri="{BB962C8B-B14F-4D97-AF65-F5344CB8AC3E}">
        <p14:creationId xmlns:p14="http://schemas.microsoft.com/office/powerpoint/2010/main" val="212514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378" y="390648"/>
            <a:ext cx="6913463" cy="607369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Vaka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15172" y="803186"/>
            <a:ext cx="6281873" cy="5248622"/>
          </a:xfrm>
        </p:spPr>
        <p:txBody>
          <a:bodyPr>
            <a:normAutofit/>
          </a:bodyPr>
          <a:lstStyle/>
          <a:p>
            <a:r>
              <a:rPr lang="tr-TR" dirty="0" smtClean="0"/>
              <a:t>FM’de solda </a:t>
            </a:r>
            <a:r>
              <a:rPr lang="tr-TR" dirty="0" err="1"/>
              <a:t>pelvik</a:t>
            </a:r>
            <a:r>
              <a:rPr lang="tr-TR" dirty="0"/>
              <a:t> kitle </a:t>
            </a:r>
            <a:r>
              <a:rPr lang="tr-TR" dirty="0" err="1"/>
              <a:t>palpe</a:t>
            </a:r>
            <a:r>
              <a:rPr lang="tr-TR" dirty="0"/>
              <a:t> </a:t>
            </a:r>
            <a:r>
              <a:rPr lang="tr-TR" dirty="0" smtClean="0"/>
              <a:t>edildi</a:t>
            </a:r>
          </a:p>
          <a:p>
            <a:r>
              <a:rPr lang="tr-TR" dirty="0" err="1" smtClean="0"/>
              <a:t>Transvajinal</a:t>
            </a:r>
            <a:r>
              <a:rPr lang="tr-TR" dirty="0" smtClean="0"/>
              <a:t> </a:t>
            </a:r>
            <a:r>
              <a:rPr lang="tr-TR" dirty="0"/>
              <a:t>ultrasonda </a:t>
            </a:r>
            <a:r>
              <a:rPr lang="tr-TR" dirty="0" err="1"/>
              <a:t>foliküllerle</a:t>
            </a:r>
            <a:r>
              <a:rPr lang="tr-TR" dirty="0"/>
              <a:t> uyumlu çok sayıda </a:t>
            </a:r>
            <a:r>
              <a:rPr lang="tr-TR" dirty="0" err="1"/>
              <a:t>hipoekoik</a:t>
            </a:r>
            <a:r>
              <a:rPr lang="tr-TR" dirty="0"/>
              <a:t> yapı </a:t>
            </a:r>
            <a:r>
              <a:rPr lang="tr-TR" dirty="0" smtClean="0"/>
              <a:t>görüldü</a:t>
            </a:r>
          </a:p>
          <a:p>
            <a:r>
              <a:rPr lang="tr-TR" dirty="0" smtClean="0"/>
              <a:t>Sintigrafi ile </a:t>
            </a:r>
            <a:r>
              <a:rPr lang="tr-TR" dirty="0" err="1" smtClean="0"/>
              <a:t>struma</a:t>
            </a:r>
            <a:r>
              <a:rPr lang="tr-TR" dirty="0" smtClean="0"/>
              <a:t> </a:t>
            </a:r>
            <a:r>
              <a:rPr lang="tr-TR" dirty="0" err="1"/>
              <a:t>ovarii</a:t>
            </a:r>
            <a:r>
              <a:rPr lang="tr-TR" dirty="0"/>
              <a:t> tanısından </a:t>
            </a:r>
            <a:r>
              <a:rPr lang="tr-TR" dirty="0" smtClean="0"/>
              <a:t>şüphelenildi</a:t>
            </a:r>
          </a:p>
          <a:p>
            <a:r>
              <a:rPr lang="tr-TR" dirty="0" smtClean="0"/>
              <a:t>Sintigrafiden 1 ay sonra sol </a:t>
            </a:r>
            <a:r>
              <a:rPr lang="tr-TR" dirty="0" err="1" smtClean="0"/>
              <a:t>over</a:t>
            </a:r>
            <a:r>
              <a:rPr lang="tr-TR" dirty="0" smtClean="0"/>
              <a:t> rezeksiyonu</a:t>
            </a:r>
          </a:p>
          <a:p>
            <a:r>
              <a:rPr lang="tr-TR" dirty="0" smtClean="0"/>
              <a:t>Patoloji </a:t>
            </a:r>
            <a:r>
              <a:rPr lang="tr-TR" dirty="0" err="1" smtClean="0"/>
              <a:t>benign</a:t>
            </a:r>
            <a:r>
              <a:rPr lang="tr-TR" dirty="0" smtClean="0"/>
              <a:t> </a:t>
            </a:r>
            <a:r>
              <a:rPr lang="tr-TR" dirty="0" err="1" smtClean="0"/>
              <a:t>struma</a:t>
            </a:r>
            <a:r>
              <a:rPr lang="tr-TR" dirty="0" smtClean="0"/>
              <a:t> ile uyumlu</a:t>
            </a:r>
          </a:p>
          <a:p>
            <a:r>
              <a:rPr lang="tr-TR" dirty="0" smtClean="0"/>
              <a:t>Hasta </a:t>
            </a:r>
            <a:r>
              <a:rPr lang="tr-TR" dirty="0"/>
              <a:t>ameliyattan 1 ay sonra biyokimyasal olarak </a:t>
            </a:r>
            <a:r>
              <a:rPr lang="tr-TR" dirty="0" err="1" smtClean="0"/>
              <a:t>hipotiroid</a:t>
            </a:r>
            <a:r>
              <a:rPr lang="tr-TR" dirty="0" smtClean="0"/>
              <a:t> </a:t>
            </a:r>
            <a:r>
              <a:rPr lang="tr-TR" dirty="0"/>
              <a:t>durumuna </a:t>
            </a:r>
            <a:r>
              <a:rPr lang="tr-TR" dirty="0" smtClean="0"/>
              <a:t>geldi</a:t>
            </a:r>
          </a:p>
          <a:p>
            <a:r>
              <a:rPr lang="tr-TR" dirty="0" smtClean="0"/>
              <a:t>Hastanın </a:t>
            </a:r>
            <a:r>
              <a:rPr lang="tr-TR" dirty="0" err="1" smtClean="0"/>
              <a:t>hipertiroidi</a:t>
            </a:r>
            <a:r>
              <a:rPr lang="tr-TR" dirty="0" smtClean="0"/>
              <a:t> </a:t>
            </a:r>
            <a:r>
              <a:rPr lang="tr-TR" dirty="0"/>
              <a:t>semptomları </a:t>
            </a:r>
            <a:r>
              <a:rPr lang="tr-TR" dirty="0" smtClean="0"/>
              <a:t>düzeldi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426071"/>
            <a:ext cx="3898996" cy="6210461"/>
          </a:xfrm>
          <a:prstGeom prst="rect">
            <a:avLst/>
          </a:prstGeom>
        </p:spPr>
      </p:pic>
      <p:sp>
        <p:nvSpPr>
          <p:cNvPr id="6" name="Akış Çizelgesi: İşlem 5"/>
          <p:cNvSpPr/>
          <p:nvPr/>
        </p:nvSpPr>
        <p:spPr>
          <a:xfrm>
            <a:off x="508000" y="304800"/>
            <a:ext cx="4255911" cy="6423378"/>
          </a:xfrm>
          <a:prstGeom prst="flowChartProcess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452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9580" y="880203"/>
            <a:ext cx="7051142" cy="452813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Struma</a:t>
            </a:r>
            <a:r>
              <a:rPr lang="tr-TR" dirty="0" smtClean="0"/>
              <a:t> </a:t>
            </a:r>
            <a:r>
              <a:rPr lang="tr-TR" dirty="0" err="1" smtClean="0"/>
              <a:t>Ovari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Over</a:t>
            </a:r>
            <a:r>
              <a:rPr lang="tr-TR" dirty="0" smtClean="0"/>
              <a:t> tümörünün önemli bir kısmını </a:t>
            </a:r>
            <a:r>
              <a:rPr lang="tr-TR" dirty="0" err="1" smtClean="0"/>
              <a:t>ektopik</a:t>
            </a:r>
            <a:r>
              <a:rPr lang="tr-TR" dirty="0" smtClean="0"/>
              <a:t> </a:t>
            </a:r>
            <a:r>
              <a:rPr lang="tr-TR" dirty="0" err="1" smtClean="0"/>
              <a:t>tiroid</a:t>
            </a:r>
            <a:r>
              <a:rPr lang="tr-TR" dirty="0" smtClean="0"/>
              <a:t> dokusu oluşturuyorsa </a:t>
            </a:r>
            <a:r>
              <a:rPr lang="tr-TR" dirty="0" err="1" smtClean="0"/>
              <a:t>struma</a:t>
            </a:r>
            <a:r>
              <a:rPr lang="tr-TR" dirty="0" smtClean="0"/>
              <a:t> </a:t>
            </a:r>
            <a:r>
              <a:rPr lang="tr-TR" dirty="0" err="1" smtClean="0"/>
              <a:t>ovari</a:t>
            </a:r>
            <a:r>
              <a:rPr lang="tr-TR" dirty="0" smtClean="0"/>
              <a:t> denir</a:t>
            </a:r>
          </a:p>
          <a:p>
            <a:r>
              <a:rPr lang="tr-TR" dirty="0" smtClean="0"/>
              <a:t>Çok nadirdir ve </a:t>
            </a:r>
            <a:r>
              <a:rPr lang="tr-TR" dirty="0" err="1" smtClean="0"/>
              <a:t>over</a:t>
            </a:r>
            <a:r>
              <a:rPr lang="tr-TR" dirty="0" smtClean="0"/>
              <a:t> tümörlerinin &lt;%1</a:t>
            </a:r>
          </a:p>
          <a:p>
            <a:r>
              <a:rPr lang="tr-TR" dirty="0" err="1" smtClean="0"/>
              <a:t>Struma</a:t>
            </a:r>
            <a:r>
              <a:rPr lang="tr-TR" dirty="0" smtClean="0"/>
              <a:t> </a:t>
            </a:r>
            <a:r>
              <a:rPr lang="tr-TR" dirty="0" err="1" smtClean="0"/>
              <a:t>ovarisi</a:t>
            </a:r>
            <a:r>
              <a:rPr lang="tr-TR" dirty="0" smtClean="0"/>
              <a:t> olan hastaların %5-10’da </a:t>
            </a:r>
            <a:r>
              <a:rPr lang="tr-TR" dirty="0" err="1" smtClean="0"/>
              <a:t>tirotoksikoz</a:t>
            </a:r>
            <a:endParaRPr lang="tr-TR" dirty="0" smtClean="0"/>
          </a:p>
          <a:p>
            <a:r>
              <a:rPr lang="tr-TR" dirty="0" err="1" smtClean="0"/>
              <a:t>Graves</a:t>
            </a:r>
            <a:r>
              <a:rPr lang="tr-TR" dirty="0" smtClean="0"/>
              <a:t> nedeniyle önceden tedavi edilmiş hastalarda </a:t>
            </a:r>
            <a:r>
              <a:rPr lang="tr-TR" dirty="0" err="1" smtClean="0"/>
              <a:t>ektopik</a:t>
            </a:r>
            <a:r>
              <a:rPr lang="tr-TR" dirty="0" smtClean="0"/>
              <a:t> </a:t>
            </a:r>
            <a:r>
              <a:rPr lang="tr-TR" dirty="0" err="1" smtClean="0"/>
              <a:t>tiroid</a:t>
            </a:r>
            <a:r>
              <a:rPr lang="tr-TR" dirty="0" smtClean="0"/>
              <a:t> dokusu üzerinde TRAB etkisiyle </a:t>
            </a:r>
            <a:r>
              <a:rPr lang="tr-TR" dirty="0" err="1" smtClean="0"/>
              <a:t>persistan</a:t>
            </a:r>
            <a:r>
              <a:rPr lang="tr-TR" dirty="0" smtClean="0"/>
              <a:t> veya </a:t>
            </a:r>
            <a:r>
              <a:rPr lang="tr-TR" dirty="0" err="1" smtClean="0"/>
              <a:t>rekürren</a:t>
            </a:r>
            <a:r>
              <a:rPr lang="tr-TR" dirty="0" smtClean="0"/>
              <a:t> </a:t>
            </a:r>
            <a:r>
              <a:rPr lang="tr-TR" dirty="0" err="1" smtClean="0"/>
              <a:t>tirotoksikoz</a:t>
            </a:r>
            <a:r>
              <a:rPr lang="tr-TR" dirty="0" smtClean="0"/>
              <a:t> gelişebilir</a:t>
            </a:r>
          </a:p>
          <a:p>
            <a:r>
              <a:rPr lang="tr-TR" dirty="0" smtClean="0"/>
              <a:t>Normal </a:t>
            </a:r>
            <a:r>
              <a:rPr lang="tr-TR" dirty="0" err="1" smtClean="0"/>
              <a:t>tiroid</a:t>
            </a:r>
            <a:r>
              <a:rPr lang="tr-TR" dirty="0" smtClean="0"/>
              <a:t> bezi lokalizasyonunda düşük ya da hiç  RAIU olmayan </a:t>
            </a:r>
            <a:r>
              <a:rPr lang="tr-TR" dirty="0" err="1" smtClean="0"/>
              <a:t>tirotoksik</a:t>
            </a:r>
            <a:r>
              <a:rPr lang="tr-TR" dirty="0" smtClean="0"/>
              <a:t> hastada akla gelmeli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9576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651" y="1086775"/>
            <a:ext cx="6913463" cy="4299263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Struma</a:t>
            </a:r>
            <a:r>
              <a:rPr lang="tr-TR" dirty="0" smtClean="0"/>
              <a:t> </a:t>
            </a:r>
            <a:r>
              <a:rPr lang="tr-TR" dirty="0" err="1" smtClean="0"/>
              <a:t>Ovari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Struma</a:t>
            </a:r>
            <a:r>
              <a:rPr lang="tr-TR" dirty="0" smtClean="0"/>
              <a:t> </a:t>
            </a:r>
            <a:r>
              <a:rPr lang="tr-TR" dirty="0" err="1" smtClean="0"/>
              <a:t>ovaride</a:t>
            </a:r>
            <a:r>
              <a:rPr lang="tr-TR" dirty="0" smtClean="0"/>
              <a:t> RAI </a:t>
            </a:r>
            <a:r>
              <a:rPr lang="tr-TR" dirty="0" err="1" smtClean="0"/>
              <a:t>pelvik</a:t>
            </a:r>
            <a:r>
              <a:rPr lang="tr-TR" dirty="0" smtClean="0"/>
              <a:t> bölgede </a:t>
            </a:r>
            <a:r>
              <a:rPr lang="tr-TR" dirty="0" err="1" smtClean="0"/>
              <a:t>over</a:t>
            </a:r>
            <a:r>
              <a:rPr lang="tr-TR" dirty="0" smtClean="0"/>
              <a:t> yerleşim yerinde tutulur</a:t>
            </a:r>
          </a:p>
          <a:p>
            <a:r>
              <a:rPr lang="tr-TR" dirty="0" smtClean="0"/>
              <a:t>%9 hastada </a:t>
            </a:r>
            <a:r>
              <a:rPr lang="tr-TR" dirty="0" err="1" smtClean="0"/>
              <a:t>tiroid</a:t>
            </a:r>
            <a:r>
              <a:rPr lang="tr-TR" dirty="0" smtClean="0"/>
              <a:t> kanseri birlikteliği</a:t>
            </a:r>
          </a:p>
          <a:p>
            <a:r>
              <a:rPr lang="tr-TR" dirty="0" smtClean="0"/>
              <a:t>Tedavi cerrahi</a:t>
            </a:r>
          </a:p>
          <a:p>
            <a:r>
              <a:rPr lang="tr-TR" dirty="0" smtClean="0"/>
              <a:t>Cerrahi öncesi </a:t>
            </a:r>
            <a:r>
              <a:rPr lang="tr-TR" dirty="0" err="1" smtClean="0"/>
              <a:t>ötiroidi</a:t>
            </a:r>
            <a:r>
              <a:rPr lang="tr-TR" dirty="0" smtClean="0"/>
              <a:t> için b </a:t>
            </a:r>
            <a:r>
              <a:rPr lang="tr-TR" dirty="0" err="1" smtClean="0"/>
              <a:t>bloker</a:t>
            </a:r>
            <a:r>
              <a:rPr lang="tr-TR" dirty="0" smtClean="0"/>
              <a:t> ve ATI verilir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853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9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95907" y="953835"/>
            <a:ext cx="6281873" cy="5248622"/>
          </a:xfrm>
        </p:spPr>
        <p:txBody>
          <a:bodyPr/>
          <a:lstStyle/>
          <a:p>
            <a:r>
              <a:rPr lang="tr-TR" dirty="0" smtClean="0"/>
              <a:t>73 y kadın</a:t>
            </a:r>
          </a:p>
          <a:p>
            <a:r>
              <a:rPr lang="tr-TR" dirty="0" smtClean="0"/>
              <a:t>Düşme sonrası sol </a:t>
            </a:r>
            <a:r>
              <a:rPr lang="tr-TR" dirty="0" err="1" smtClean="0"/>
              <a:t>femur</a:t>
            </a:r>
            <a:r>
              <a:rPr lang="tr-TR" dirty="0" smtClean="0"/>
              <a:t> boynunda kırık</a:t>
            </a:r>
          </a:p>
          <a:p>
            <a:r>
              <a:rPr lang="tr-TR" dirty="0" smtClean="0"/>
              <a:t>Özgeçmişte </a:t>
            </a:r>
            <a:r>
              <a:rPr lang="tr-TR" dirty="0" err="1" smtClean="0"/>
              <a:t>amlodipin</a:t>
            </a:r>
            <a:r>
              <a:rPr lang="tr-TR" dirty="0" smtClean="0"/>
              <a:t> ile </a:t>
            </a:r>
            <a:r>
              <a:rPr lang="tr-TR" dirty="0" err="1" smtClean="0"/>
              <a:t>regüle</a:t>
            </a:r>
            <a:r>
              <a:rPr lang="tr-TR" dirty="0" smtClean="0"/>
              <a:t> HT, ek hastalık yok</a:t>
            </a:r>
          </a:p>
          <a:p>
            <a:r>
              <a:rPr lang="tr-TR" dirty="0" smtClean="0"/>
              <a:t>Acil kalça </a:t>
            </a:r>
            <a:r>
              <a:rPr lang="tr-TR" dirty="0" err="1" smtClean="0"/>
              <a:t>replasman</a:t>
            </a:r>
            <a:r>
              <a:rPr lang="tr-TR" dirty="0" smtClean="0"/>
              <a:t> tedavisi yapılıyor</a:t>
            </a:r>
          </a:p>
          <a:p>
            <a:r>
              <a:rPr lang="tr-TR" dirty="0" smtClean="0"/>
              <a:t>Cerrahiden 24 saat sonra, hastanın </a:t>
            </a:r>
            <a:r>
              <a:rPr lang="tr-TR" dirty="0"/>
              <a:t>hızlı </a:t>
            </a:r>
            <a:r>
              <a:rPr lang="tr-TR" dirty="0" err="1"/>
              <a:t>atriyal</a:t>
            </a:r>
            <a:r>
              <a:rPr lang="tr-TR" dirty="0"/>
              <a:t> </a:t>
            </a:r>
            <a:r>
              <a:rPr lang="tr-TR" dirty="0" err="1"/>
              <a:t>fibrilasyonda</a:t>
            </a:r>
            <a:r>
              <a:rPr lang="tr-TR" dirty="0"/>
              <a:t> olduğu (120 atım/dakika) ve </a:t>
            </a:r>
            <a:r>
              <a:rPr lang="tr-TR" dirty="0" err="1"/>
              <a:t>kardiyovasküler</a:t>
            </a:r>
            <a:r>
              <a:rPr lang="tr-TR" dirty="0"/>
              <a:t> sorun olmadığı kaydedildi (kan basıncı 135/80 mm Hg ve geri kalan </a:t>
            </a:r>
            <a:r>
              <a:rPr lang="tr-TR" dirty="0" err="1"/>
              <a:t>kardiyorespiratuar</a:t>
            </a:r>
            <a:r>
              <a:rPr lang="tr-TR" dirty="0"/>
              <a:t> muayenede özellik yok</a:t>
            </a:r>
            <a:r>
              <a:rPr lang="tr-TR" dirty="0" smtClean="0"/>
              <a:t>)</a:t>
            </a:r>
          </a:p>
          <a:p>
            <a:endParaRPr lang="tr-TR" dirty="0"/>
          </a:p>
        </p:txBody>
      </p:sp>
      <p:sp>
        <p:nvSpPr>
          <p:cNvPr id="4" name="Akış Çizelgesi: İşlem 3"/>
          <p:cNvSpPr/>
          <p:nvPr/>
        </p:nvSpPr>
        <p:spPr>
          <a:xfrm>
            <a:off x="4797778" y="1298222"/>
            <a:ext cx="7078133" cy="4018845"/>
          </a:xfrm>
          <a:prstGeom prst="flowChartProcess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170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9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78091" y="953835"/>
            <a:ext cx="6281873" cy="5248622"/>
          </a:xfrm>
        </p:spPr>
        <p:txBody>
          <a:bodyPr/>
          <a:lstStyle/>
          <a:p>
            <a:r>
              <a:rPr lang="tr-TR" dirty="0" smtClean="0"/>
              <a:t>FM’de küçük, </a:t>
            </a:r>
            <a:r>
              <a:rPr lang="tr-TR" dirty="0"/>
              <a:t>pürüzsüz bir </a:t>
            </a:r>
            <a:r>
              <a:rPr lang="tr-TR" dirty="0" smtClean="0"/>
              <a:t>guatr</a:t>
            </a:r>
          </a:p>
          <a:p>
            <a:r>
              <a:rPr lang="tr-TR" dirty="0" smtClean="0"/>
              <a:t>İlk </a:t>
            </a:r>
            <a:r>
              <a:rPr lang="tr-TR" dirty="0"/>
              <a:t>laboratuvar testi sonuçları</a:t>
            </a:r>
            <a:r>
              <a:rPr lang="tr-TR" dirty="0" smtClean="0"/>
              <a:t>:</a:t>
            </a:r>
          </a:p>
          <a:p>
            <a:r>
              <a:rPr lang="tr-TR" dirty="0" smtClean="0"/>
              <a:t>Serbest </a:t>
            </a:r>
            <a:r>
              <a:rPr lang="tr-TR" dirty="0"/>
              <a:t>T4 = </a:t>
            </a:r>
            <a:r>
              <a:rPr lang="tr-TR" b="1" dirty="0"/>
              <a:t>2,2 </a:t>
            </a:r>
            <a:r>
              <a:rPr lang="tr-TR" b="1" dirty="0" err="1"/>
              <a:t>ng</a:t>
            </a:r>
            <a:r>
              <a:rPr lang="tr-TR" b="1" dirty="0"/>
              <a:t>/</a:t>
            </a:r>
            <a:r>
              <a:rPr lang="tr-TR" b="1" dirty="0" err="1"/>
              <a:t>dL</a:t>
            </a:r>
            <a:r>
              <a:rPr lang="tr-TR" b="1" dirty="0"/>
              <a:t> </a:t>
            </a:r>
            <a:r>
              <a:rPr lang="tr-TR" dirty="0"/>
              <a:t>(0,8-1,6 </a:t>
            </a:r>
            <a:r>
              <a:rPr lang="tr-TR" dirty="0" err="1"/>
              <a:t>ng</a:t>
            </a:r>
            <a:r>
              <a:rPr lang="tr-TR" dirty="0"/>
              <a:t>/</a:t>
            </a:r>
            <a:r>
              <a:rPr lang="tr-TR" dirty="0" err="1"/>
              <a:t>dL</a:t>
            </a:r>
            <a:r>
              <a:rPr lang="tr-TR" dirty="0"/>
              <a:t>) </a:t>
            </a:r>
            <a:endParaRPr lang="tr-TR" dirty="0" smtClean="0"/>
          </a:p>
          <a:p>
            <a:r>
              <a:rPr lang="tr-TR" dirty="0" smtClean="0"/>
              <a:t>TSH </a:t>
            </a:r>
            <a:r>
              <a:rPr lang="tr-TR" dirty="0"/>
              <a:t>= 1,8 </a:t>
            </a:r>
            <a:r>
              <a:rPr lang="tr-TR" dirty="0" err="1"/>
              <a:t>mIU</a:t>
            </a:r>
            <a:r>
              <a:rPr lang="tr-TR" dirty="0"/>
              <a:t>/L (0,4-4,0 </a:t>
            </a:r>
            <a:r>
              <a:rPr lang="tr-TR" dirty="0" err="1"/>
              <a:t>mIU</a:t>
            </a:r>
            <a:r>
              <a:rPr lang="tr-TR" dirty="0"/>
              <a:t>/L</a:t>
            </a:r>
            <a:r>
              <a:rPr lang="tr-TR" dirty="0" smtClean="0"/>
              <a:t>)</a:t>
            </a:r>
          </a:p>
          <a:p>
            <a:r>
              <a:rPr lang="tr-TR" dirty="0" smtClean="0"/>
              <a:t>Ek </a:t>
            </a:r>
            <a:r>
              <a:rPr lang="tr-TR" dirty="0"/>
              <a:t>araştırmalar (aynı serum örneğinde</a:t>
            </a:r>
            <a:r>
              <a:rPr lang="tr-TR" dirty="0" smtClean="0"/>
              <a:t>):</a:t>
            </a:r>
          </a:p>
          <a:p>
            <a:r>
              <a:rPr lang="en-US" dirty="0"/>
              <a:t>Total T4 = 9.2 </a:t>
            </a:r>
            <a:r>
              <a:rPr lang="en-US" dirty="0" err="1"/>
              <a:t>μg</a:t>
            </a:r>
            <a:r>
              <a:rPr lang="en-US" dirty="0"/>
              <a:t>/</a:t>
            </a:r>
            <a:r>
              <a:rPr lang="en-US" dirty="0" err="1"/>
              <a:t>dL</a:t>
            </a:r>
            <a:r>
              <a:rPr lang="en-US" dirty="0"/>
              <a:t> (4.3-10.9 </a:t>
            </a:r>
            <a:r>
              <a:rPr lang="en-US" dirty="0" err="1"/>
              <a:t>μg</a:t>
            </a:r>
            <a:r>
              <a:rPr lang="en-US" dirty="0"/>
              <a:t>/</a:t>
            </a:r>
            <a:r>
              <a:rPr lang="en-US" dirty="0" err="1"/>
              <a:t>dL</a:t>
            </a:r>
            <a:r>
              <a:rPr lang="en-US" dirty="0"/>
              <a:t>) 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4768491" y="1004712"/>
            <a:ext cx="6103735" cy="460683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589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Vaka 9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55512" y="615600"/>
            <a:ext cx="6362353" cy="5248622"/>
          </a:xfrm>
        </p:spPr>
        <p:txBody>
          <a:bodyPr/>
          <a:lstStyle/>
          <a:p>
            <a:pPr marL="0" indent="0">
              <a:buNone/>
            </a:pPr>
            <a:r>
              <a:rPr lang="tr-TR" b="1" dirty="0"/>
              <a:t>Bu TFT sonuçları için en iyi açıklama nedir?</a:t>
            </a:r>
          </a:p>
          <a:p>
            <a:r>
              <a:rPr lang="tr-TR" dirty="0" smtClean="0"/>
              <a:t>A. </a:t>
            </a:r>
            <a:r>
              <a:rPr lang="tr-TR" dirty="0" err="1" smtClean="0"/>
              <a:t>Familyal</a:t>
            </a:r>
            <a:r>
              <a:rPr lang="tr-TR" dirty="0" smtClean="0"/>
              <a:t> </a:t>
            </a:r>
            <a:r>
              <a:rPr lang="tr-TR" dirty="0" err="1" smtClean="0"/>
              <a:t>disalbuminemik</a:t>
            </a:r>
            <a:r>
              <a:rPr lang="tr-TR" dirty="0" smtClean="0"/>
              <a:t> </a:t>
            </a:r>
            <a:r>
              <a:rPr lang="tr-TR" dirty="0" err="1" smtClean="0"/>
              <a:t>hipertiroksinemi</a:t>
            </a:r>
            <a:endParaRPr lang="tr-TR" dirty="0" smtClean="0"/>
          </a:p>
          <a:p>
            <a:r>
              <a:rPr lang="tr-TR" dirty="0" smtClean="0"/>
              <a:t>B. İyotlu kontrast ilişkili </a:t>
            </a:r>
            <a:r>
              <a:rPr lang="tr-TR" dirty="0" err="1" smtClean="0"/>
              <a:t>tirotoksikoz</a:t>
            </a:r>
            <a:endParaRPr lang="tr-TR" dirty="0" smtClean="0"/>
          </a:p>
          <a:p>
            <a:r>
              <a:rPr lang="tr-TR" dirty="0" smtClean="0"/>
              <a:t>C. Tedavi ilişkili serbest T4’de yapay bir artış</a:t>
            </a:r>
          </a:p>
          <a:p>
            <a:r>
              <a:rPr lang="tr-TR" dirty="0" smtClean="0"/>
              <a:t>D. </a:t>
            </a:r>
            <a:r>
              <a:rPr lang="tr-TR" dirty="0" err="1" smtClean="0"/>
              <a:t>Tiroid</a:t>
            </a:r>
            <a:r>
              <a:rPr lang="tr-TR" dirty="0" smtClean="0"/>
              <a:t> hormon direnci</a:t>
            </a:r>
          </a:p>
          <a:p>
            <a:r>
              <a:rPr lang="tr-TR" dirty="0" smtClean="0"/>
              <a:t>E. TSH salgılayan hipofiz adenomu (</a:t>
            </a:r>
            <a:r>
              <a:rPr lang="tr-TR" dirty="0" err="1" smtClean="0"/>
              <a:t>TSHoma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5118446" y="4932218"/>
            <a:ext cx="6103735" cy="111959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Akış Çizelgesi: İşlem 4"/>
          <p:cNvSpPr/>
          <p:nvPr/>
        </p:nvSpPr>
        <p:spPr>
          <a:xfrm>
            <a:off x="5118445" y="1704622"/>
            <a:ext cx="6103735" cy="3070578"/>
          </a:xfrm>
          <a:prstGeom prst="flowChartProcess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5355512" y="5251870"/>
            <a:ext cx="543751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/>
              <a:t>C. Tedavi </a:t>
            </a:r>
            <a:r>
              <a:rPr lang="tr-TR" sz="2000" dirty="0"/>
              <a:t>ilişkili serbest T4’de yapay bir artış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2616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67" y="327378"/>
            <a:ext cx="11232445" cy="6434667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5" name="Dikdörtgen 4"/>
          <p:cNvSpPr/>
          <p:nvPr/>
        </p:nvSpPr>
        <p:spPr>
          <a:xfrm>
            <a:off x="270933" y="237067"/>
            <a:ext cx="11537245" cy="647982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Akış Çizelgesi: İşlem 5"/>
          <p:cNvSpPr/>
          <p:nvPr/>
        </p:nvSpPr>
        <p:spPr>
          <a:xfrm>
            <a:off x="440266" y="1684844"/>
            <a:ext cx="11367911" cy="1489619"/>
          </a:xfrm>
          <a:prstGeom prst="flowChartProcess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Akış Çizelgesi: İşlem 6"/>
          <p:cNvSpPr/>
          <p:nvPr/>
        </p:nvSpPr>
        <p:spPr>
          <a:xfrm>
            <a:off x="440265" y="4605866"/>
            <a:ext cx="11367911" cy="505300"/>
          </a:xfrm>
          <a:prstGeom prst="flowChartProcess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Eksi 7"/>
          <p:cNvSpPr/>
          <p:nvPr/>
        </p:nvSpPr>
        <p:spPr>
          <a:xfrm>
            <a:off x="304801" y="3351125"/>
            <a:ext cx="2223913" cy="31409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29" y="3920909"/>
            <a:ext cx="1658256" cy="97544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629" y="4414395"/>
            <a:ext cx="1658256" cy="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9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6000" b="1" dirty="0" smtClean="0"/>
              <a:t>SON</a:t>
            </a:r>
            <a:endParaRPr lang="tr-TR" sz="6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96505" y="938503"/>
            <a:ext cx="6281873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5400" dirty="0" smtClean="0">
                <a:solidFill>
                  <a:srgbClr val="0070C0"/>
                </a:solidFill>
              </a:rPr>
              <a:t>TEŞEKKÜRLER</a:t>
            </a:r>
            <a:endParaRPr lang="tr-TR" sz="5400" dirty="0">
              <a:solidFill>
                <a:srgbClr val="0070C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4962293" y="2497873"/>
            <a:ext cx="5497551" cy="2129883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139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7902</TotalTime>
  <Words>52404</Words>
  <Application>Microsoft Office PowerPoint</Application>
  <PresentationFormat>Geniş ekran</PresentationFormat>
  <Paragraphs>5268</Paragraphs>
  <Slides>119</Slides>
  <Notes>110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119</vt:i4>
      </vt:variant>
    </vt:vector>
  </HeadingPairs>
  <TitlesOfParts>
    <vt:vector size="124" baseType="lpstr">
      <vt:lpstr>Calibri</vt:lpstr>
      <vt:lpstr>Calibri Light</vt:lpstr>
      <vt:lpstr>Rockwell</vt:lpstr>
      <vt:lpstr>Wingdings</vt:lpstr>
      <vt:lpstr>Atlas</vt:lpstr>
      <vt:lpstr>Vakalarla Tirotoksikoza Yaklaşım</vt:lpstr>
      <vt:lpstr>Vaka 1 </vt:lpstr>
      <vt:lpstr>Vaka 1 </vt:lpstr>
      <vt:lpstr>Vaka 1</vt:lpstr>
      <vt:lpstr>Gebelik öncesi ve gebelikte tirotoksikoz yönetimi</vt:lpstr>
      <vt:lpstr>Gebelik öncesi ve gebelikte tirotoksikoz yönetimi</vt:lpstr>
      <vt:lpstr>Gebelik öncesi ve gebelikte tirotoksikoz yönetimi</vt:lpstr>
      <vt:lpstr>Gebelik öncesi ve gebelikte tirotoksikoz yönetimi</vt:lpstr>
      <vt:lpstr>Gebelik öncesi ve gebelikte tirotoksikoz yönetimi</vt:lpstr>
      <vt:lpstr>Gebelik öncesi ve gebelikte tirotoksikoz yönetimi</vt:lpstr>
      <vt:lpstr>Gebelik öncesi ve gebelikte tirotoksikoz yönetimi</vt:lpstr>
      <vt:lpstr>Gebelik öncesi ve gebelikte tirotoksikoz yönetimi</vt:lpstr>
      <vt:lpstr>Gebelik öncesi ve gebelikte tirotoksikoz yönetimi</vt:lpstr>
      <vt:lpstr>Gebelik öncesi ve gebelikte tirotoksikoz yönetimi</vt:lpstr>
      <vt:lpstr>Vaka 1</vt:lpstr>
      <vt:lpstr>Vaka 2</vt:lpstr>
      <vt:lpstr>Vaka 2</vt:lpstr>
      <vt:lpstr>İmmün checkpoint inhibitörlerinde tiroid disfonksiyonu</vt:lpstr>
      <vt:lpstr>İmmün checkpoint inhibitörlerinde tiroid disfonksiyonu</vt:lpstr>
      <vt:lpstr>İmmün checkpoint inhibitörlerinde tiroid disfonksiyonu</vt:lpstr>
      <vt:lpstr>Tedavi</vt:lpstr>
      <vt:lpstr>Vaka 2</vt:lpstr>
      <vt:lpstr>Vaka 3</vt:lpstr>
      <vt:lpstr>Vaka 3</vt:lpstr>
      <vt:lpstr>Vaka 3</vt:lpstr>
      <vt:lpstr>Amiodaron ilişkili Tiroid Disfonksiyonu Epidemiyoloji</vt:lpstr>
      <vt:lpstr>Amiodaron ilişkili Tiroid Disfonksiyonu Epidemiyoloji</vt:lpstr>
      <vt:lpstr>Amiodaron ilişkili Tiroid Disfonksiyonu Epidemiyoloji</vt:lpstr>
      <vt:lpstr>Amiodaron ilişkili Tiroid Disfonksiyonu Epidemiyoloji</vt:lpstr>
      <vt:lpstr>Amiodaron ilişkili Tiroid Disfonksiyonu Mekanizması</vt:lpstr>
      <vt:lpstr>Amiodaron ilişkili Tiroid Disfonksiyonu Mekanizması</vt:lpstr>
      <vt:lpstr>PowerPoint Sunusu</vt:lpstr>
      <vt:lpstr>Amiodaron ilişkili Tiroid Disfonksiyonu Mekanizması</vt:lpstr>
      <vt:lpstr>Amiodaron ilişkili Tiroid Disfonksiyonu Mekanizması</vt:lpstr>
      <vt:lpstr>Amiodaron ilişkili Tiroid Disfonksiyonu Mekanizması</vt:lpstr>
      <vt:lpstr>Amiodaron ilişkili Tiroid Disfonksiyonu Mekanizması</vt:lpstr>
      <vt:lpstr>Amiodaron ilişkili Tiroid Disfonksiyonu Mekanizması</vt:lpstr>
      <vt:lpstr>Klinik Bulgular ve Tanı</vt:lpstr>
      <vt:lpstr>Klinik Bulgular ve Tanı</vt:lpstr>
      <vt:lpstr>Klinik Bulgular ve Tanı</vt:lpstr>
      <vt:lpstr>Klinik Bulgular ve Tanı</vt:lpstr>
      <vt:lpstr>Klinik Bulgular ve Tanı</vt:lpstr>
      <vt:lpstr>Klinik Bulgular ve Tanı</vt:lpstr>
      <vt:lpstr>Klinik Bulgular ve Tanı</vt:lpstr>
      <vt:lpstr>Klinik Bulgular ve Tanı</vt:lpstr>
      <vt:lpstr>Klinik Bulgular ve Tanı</vt:lpstr>
      <vt:lpstr>Klinik Bulgular ve Tanı</vt:lpstr>
      <vt:lpstr>Klinik Bulgular ve Tanı</vt:lpstr>
      <vt:lpstr>Klinik Bulgular ve Tanı</vt:lpstr>
      <vt:lpstr>Klinik Bulgular ve Tanı</vt:lpstr>
      <vt:lpstr>Tedavi</vt:lpstr>
      <vt:lpstr>Tedavi</vt:lpstr>
      <vt:lpstr>Tedavi</vt:lpstr>
      <vt:lpstr>Tedavi</vt:lpstr>
      <vt:lpstr>Tedavi</vt:lpstr>
      <vt:lpstr>Tedavi</vt:lpstr>
      <vt:lpstr>Tedavi</vt:lpstr>
      <vt:lpstr>Tedavi</vt:lpstr>
      <vt:lpstr>Tedavi</vt:lpstr>
      <vt:lpstr>Tedavi</vt:lpstr>
      <vt:lpstr>PowerPoint Sunusu</vt:lpstr>
      <vt:lpstr>Vaka 3’ye devam…</vt:lpstr>
      <vt:lpstr>Vaka 3’ye devam…</vt:lpstr>
      <vt:lpstr>Vaka 3’ye devam…</vt:lpstr>
      <vt:lpstr>Vaka 7’ye devam…</vt:lpstr>
      <vt:lpstr>PowerPoint Sunusu</vt:lpstr>
      <vt:lpstr>Vaka 4</vt:lpstr>
      <vt:lpstr>Vaka 4</vt:lpstr>
      <vt:lpstr>Vaka 5 </vt:lpstr>
      <vt:lpstr>Vaka 5</vt:lpstr>
      <vt:lpstr>Vaka 5</vt:lpstr>
      <vt:lpstr>Vaka 5 </vt:lpstr>
      <vt:lpstr>Vaka 5 </vt:lpstr>
      <vt:lpstr>Vaka 5 </vt:lpstr>
      <vt:lpstr>Vaka 5 </vt:lpstr>
      <vt:lpstr>İyotlu kontrast madde ilişkili tirotoksikoz</vt:lpstr>
      <vt:lpstr>İyotlu kontrast madde ilişkili tirotoksikoz </vt:lpstr>
      <vt:lpstr>İyotlu kontrast madde ilişkili tirotoksikoz</vt:lpstr>
      <vt:lpstr>İyotlu kontrast madde ilişkili tirotoksikoz</vt:lpstr>
      <vt:lpstr>PowerPoint Sunusu</vt:lpstr>
      <vt:lpstr>İyot kaynaklı hipertiroidizm </vt:lpstr>
      <vt:lpstr>Kontrast İlişkili Hipertiroidizm </vt:lpstr>
      <vt:lpstr>İyot İlişkili tiroid disfonksiyonu risk faktörleri</vt:lpstr>
      <vt:lpstr>Kontrast kaynaklı Hipertiroidinin tanı ve tedavisi </vt:lpstr>
      <vt:lpstr>Kontrast kaynaklı Hipertiroidinin tanı ve tedavisi </vt:lpstr>
      <vt:lpstr>Kontrast kaynaklı Hipertiroidinin tanı ve tedavisi </vt:lpstr>
      <vt:lpstr>Kontrast kaynaklı Hipertiroidinin tanı ve tedavisi </vt:lpstr>
      <vt:lpstr>Vaka 6</vt:lpstr>
      <vt:lpstr>Vaka</vt:lpstr>
      <vt:lpstr>Vaka</vt:lpstr>
      <vt:lpstr>Vaka</vt:lpstr>
      <vt:lpstr>Subakut tiroiditli hastaya yaklaşım</vt:lpstr>
      <vt:lpstr>Subakut tiroiditli hastaya yaklaşım</vt:lpstr>
      <vt:lpstr>Subakut tiroiditli hastaya yaklaşım</vt:lpstr>
      <vt:lpstr>Subakut tiroiditli hastaya yaklaşım</vt:lpstr>
      <vt:lpstr>Subakut tiroiditli hastaya yaklaşım</vt:lpstr>
      <vt:lpstr>Subakut tiroiditli hastada tedavi</vt:lpstr>
      <vt:lpstr>Subakut tiroiditli hastada tedavi</vt:lpstr>
      <vt:lpstr>Vaka 7</vt:lpstr>
      <vt:lpstr>Vaka 7</vt:lpstr>
      <vt:lpstr>Vaka</vt:lpstr>
      <vt:lpstr>Vaka 7</vt:lpstr>
      <vt:lpstr>Vaka 7</vt:lpstr>
      <vt:lpstr>Vaka 7</vt:lpstr>
      <vt:lpstr>PowerPoint Sunusu</vt:lpstr>
      <vt:lpstr>Uygunsuz TSHlı hastaya yaklaşım</vt:lpstr>
      <vt:lpstr>Uygunsuz TSHlı hastaya yaklaşım</vt:lpstr>
      <vt:lpstr>Uygunsuz TSHlı hastaya yaklaşım</vt:lpstr>
      <vt:lpstr>Uygunsuz TSHlı hastaya yaklaşım</vt:lpstr>
      <vt:lpstr>Vaka 8</vt:lpstr>
      <vt:lpstr>Vaka</vt:lpstr>
      <vt:lpstr>Vaka</vt:lpstr>
      <vt:lpstr>Struma Ovari</vt:lpstr>
      <vt:lpstr>Struma Ovari</vt:lpstr>
      <vt:lpstr>Vaka 9</vt:lpstr>
      <vt:lpstr>Vaka 9</vt:lpstr>
      <vt:lpstr>Vaka 9</vt:lpstr>
      <vt:lpstr>PowerPoint Sunusu</vt:lpstr>
      <vt:lpstr>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berna</dc:creator>
  <cp:lastModifiedBy>YASIN YENIYAYLA</cp:lastModifiedBy>
  <cp:revision>1314</cp:revision>
  <dcterms:created xsi:type="dcterms:W3CDTF">2024-01-21T18:08:38Z</dcterms:created>
  <dcterms:modified xsi:type="dcterms:W3CDTF">2024-01-27T07:26:09Z</dcterms:modified>
</cp:coreProperties>
</file>